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60" r:id="rId4"/>
    <p:sldId id="262" r:id="rId5"/>
    <p:sldId id="259" r:id="rId6"/>
    <p:sldId id="263" r:id="rId7"/>
    <p:sldId id="264" r:id="rId8"/>
    <p:sldId id="265"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4"/>
  </p:normalViewPr>
  <p:slideViewPr>
    <p:cSldViewPr snapToGrid="0" snapToObjects="1">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4959FB-ADBC-42C3-AB79-FCD816CABA1A}"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E59EE-C88D-4491-BDE4-DAC2252FA3CC}" type="slidenum">
              <a:rPr lang="zh-CN" altLang="en-US" smtClean="0"/>
              <a:t>‹#›</a:t>
            </a:fld>
            <a:endParaRPr lang="zh-CN" altLang="en-US"/>
          </a:p>
        </p:txBody>
      </p:sp>
    </p:spTree>
    <p:extLst>
      <p:ext uri="{BB962C8B-B14F-4D97-AF65-F5344CB8AC3E}">
        <p14:creationId xmlns:p14="http://schemas.microsoft.com/office/powerpoint/2010/main" val="1420441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7E59EE-C88D-4491-BDE4-DAC2252FA3CC}" type="slidenum">
              <a:rPr lang="zh-CN" altLang="en-US" smtClean="0"/>
              <a:t>9</a:t>
            </a:fld>
            <a:endParaRPr lang="zh-CN" altLang="en-US"/>
          </a:p>
        </p:txBody>
      </p:sp>
    </p:spTree>
    <p:extLst>
      <p:ext uri="{BB962C8B-B14F-4D97-AF65-F5344CB8AC3E}">
        <p14:creationId xmlns:p14="http://schemas.microsoft.com/office/powerpoint/2010/main" val="295470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76257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37545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6966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3535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BD430-E2D2-594E-B6AF-4EE6CB881D48}"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6952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BD430-E2D2-594E-B6AF-4EE6CB881D48}"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4034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8BD430-E2D2-594E-B6AF-4EE6CB881D48}"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73254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8BD430-E2D2-594E-B6AF-4EE6CB881D48}"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15603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BD430-E2D2-594E-B6AF-4EE6CB881D48}"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2288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4519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7288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BD430-E2D2-594E-B6AF-4EE6CB881D48}" type="datetimeFigureOut">
              <a:rPr lang="en-US" smtClean="0"/>
              <a:t>4/4/2019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5AD6A-210C-D848-BA7A-925E206CAD3E}" type="slidenum">
              <a:rPr lang="en-US" smtClean="0"/>
              <a:t>‹#›</a:t>
            </a:fld>
            <a:endParaRPr lang="en-US"/>
          </a:p>
        </p:txBody>
      </p:sp>
    </p:spTree>
    <p:extLst>
      <p:ext uri="{BB962C8B-B14F-4D97-AF65-F5344CB8AC3E}">
        <p14:creationId xmlns:p14="http://schemas.microsoft.com/office/powerpoint/2010/main" val="180637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主题：进化深度网络</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论文：</a:t>
            </a:r>
            <a:r>
              <a:rPr lang="en-US" altLang="zh-CN" dirty="0"/>
              <a:t>EDEN: Evolutionary Deep Networks for Efficient Machine Learning</a:t>
            </a:r>
            <a:endParaRPr lang="zh-CN" altLang="en-US" dirty="0"/>
          </a:p>
        </p:txBody>
      </p:sp>
    </p:spTree>
    <p:extLst>
      <p:ext uri="{BB962C8B-B14F-4D97-AF65-F5344CB8AC3E}">
        <p14:creationId xmlns:p14="http://schemas.microsoft.com/office/powerpoint/2010/main" val="209007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问题的提出</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提出了一种进化深度网络（</a:t>
            </a:r>
            <a:r>
              <a:rPr lang="en-US" altLang="zh-CN" dirty="0"/>
              <a:t>Evolutionary Deep Network/EDEN</a:t>
            </a:r>
            <a:r>
              <a:rPr lang="zh-CN" altLang="en-US" dirty="0"/>
              <a:t>），即一种神经进化（</a:t>
            </a:r>
            <a:r>
              <a:rPr lang="en-US" altLang="zh-CN" dirty="0"/>
              <a:t>neuro-evolutionary</a:t>
            </a:r>
            <a:r>
              <a:rPr lang="zh-CN" altLang="en-US" dirty="0"/>
              <a:t>）算法。该算法结合了遗传算法和深度神经网络，并可用于探索神经网络架构的搜索空间、与之相关联的超参数和训练迭代所采用的 </a:t>
            </a:r>
            <a:r>
              <a:rPr lang="en-US" altLang="zh-CN" dirty="0"/>
              <a:t>epoch </a:t>
            </a:r>
            <a:r>
              <a:rPr lang="zh-CN" altLang="en-US" dirty="0"/>
              <a:t>数量。</a:t>
            </a:r>
            <a:endParaRPr lang="en-US" altLang="zh-CN" dirty="0"/>
          </a:p>
          <a:p>
            <a:pPr marL="0" indent="0">
              <a:buNone/>
            </a:pPr>
            <a:r>
              <a:rPr lang="zh-CN" altLang="en-US" dirty="0"/>
              <a:t>为了解决：</a:t>
            </a:r>
            <a:endParaRPr lang="en-US" altLang="zh-CN" dirty="0"/>
          </a:p>
          <a:p>
            <a:r>
              <a:rPr lang="zh-CN" altLang="en-US" dirty="0"/>
              <a:t>在众多神经网络算法优化问题领域中演化优良的一般性架构和超参数</a:t>
            </a:r>
            <a:endParaRPr lang="en-US" altLang="zh-CN" dirty="0"/>
          </a:p>
          <a:p>
            <a:r>
              <a:rPr lang="zh-CN" altLang="en-US" dirty="0"/>
              <a:t>这种演化是否可以在单块 </a:t>
            </a:r>
            <a:r>
              <a:rPr lang="en-US" altLang="zh-CN" dirty="0"/>
              <a:t>GPU </a:t>
            </a:r>
            <a:r>
              <a:rPr lang="zh-CN" altLang="en-US" dirty="0"/>
              <a:t>上完成，不是像以前一样需要在大型计算集群上完成</a:t>
            </a:r>
          </a:p>
          <a:p>
            <a:pPr marL="0" indent="0">
              <a:buNone/>
            </a:pPr>
            <a:endParaRPr lang="zh-CN" altLang="en-US" dirty="0"/>
          </a:p>
        </p:txBody>
      </p:sp>
    </p:spTree>
    <p:extLst>
      <p:ext uri="{BB962C8B-B14F-4D97-AF65-F5344CB8AC3E}">
        <p14:creationId xmlns:p14="http://schemas.microsoft.com/office/powerpoint/2010/main" val="153911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算法优化目标</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尝试将神经进化应用于创建 </a:t>
            </a:r>
            <a:r>
              <a:rPr lang="en-US" altLang="zh-CN" dirty="0"/>
              <a:t>1D </a:t>
            </a:r>
            <a:r>
              <a:rPr lang="zh-CN" altLang="en-US" dirty="0"/>
              <a:t>卷积网络（包括嵌入层的优化等）并进行情感分析任务。</a:t>
            </a:r>
          </a:p>
          <a:p>
            <a:pPr marL="0" indent="0">
              <a:buNone/>
            </a:pPr>
            <a:endParaRPr lang="zh-CN" altLang="en-US" dirty="0"/>
          </a:p>
        </p:txBody>
      </p:sp>
    </p:spTree>
    <p:extLst>
      <p:ext uri="{BB962C8B-B14F-4D97-AF65-F5344CB8AC3E}">
        <p14:creationId xmlns:p14="http://schemas.microsoft.com/office/powerpoint/2010/main" val="159317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编码</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下图 </a:t>
            </a:r>
            <a:r>
              <a:rPr lang="en-US" altLang="zh-CN" dirty="0"/>
              <a:t>1 </a:t>
            </a:r>
            <a:r>
              <a:rPr lang="zh-CN" altLang="en-US" dirty="0"/>
              <a:t>展示了一个神经网络由 </a:t>
            </a:r>
            <a:r>
              <a:rPr lang="en-US" altLang="zh-CN" dirty="0"/>
              <a:t>EDEN </a:t>
            </a:r>
            <a:r>
              <a:rPr lang="zh-CN" altLang="en-US" dirty="0"/>
              <a:t>染色体编码的情况：</a:t>
            </a:r>
          </a:p>
        </p:txBody>
      </p:sp>
      <p:pic>
        <p:nvPicPr>
          <p:cNvPr id="8" name="图片 7">
            <a:extLst>
              <a:ext uri="{FF2B5EF4-FFF2-40B4-BE49-F238E27FC236}">
                <a16:creationId xmlns:a16="http://schemas.microsoft.com/office/drawing/2014/main" id="{5DD02EB6-10E0-4A2E-AFF6-0F0E5FDD82D7}"/>
              </a:ext>
            </a:extLst>
          </p:cNvPr>
          <p:cNvPicPr>
            <a:picLocks noChangeAspect="1"/>
          </p:cNvPicPr>
          <p:nvPr/>
        </p:nvPicPr>
        <p:blipFill>
          <a:blip r:embed="rId2"/>
          <a:stretch>
            <a:fillRect/>
          </a:stretch>
        </p:blipFill>
        <p:spPr>
          <a:xfrm>
            <a:off x="2906254" y="2807167"/>
            <a:ext cx="5248275" cy="3438525"/>
          </a:xfrm>
          <a:prstGeom prst="rect">
            <a:avLst/>
          </a:prstGeom>
        </p:spPr>
      </p:pic>
    </p:spTree>
    <p:extLst>
      <p:ext uri="{BB962C8B-B14F-4D97-AF65-F5344CB8AC3E}">
        <p14:creationId xmlns:p14="http://schemas.microsoft.com/office/powerpoint/2010/main" val="409240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遗传算法</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2" name="矩形 1">
            <a:extLst>
              <a:ext uri="{FF2B5EF4-FFF2-40B4-BE49-F238E27FC236}">
                <a16:creationId xmlns:a16="http://schemas.microsoft.com/office/drawing/2014/main" id="{331F5C44-A0B6-4E73-8AE0-BDAFDCCD0028}"/>
              </a:ext>
            </a:extLst>
          </p:cNvPr>
          <p:cNvSpPr/>
          <p:nvPr/>
        </p:nvSpPr>
        <p:spPr>
          <a:xfrm>
            <a:off x="577128" y="1790659"/>
            <a:ext cx="4852711" cy="3582519"/>
          </a:xfrm>
          <a:prstGeom prst="rect">
            <a:avLst/>
          </a:prstGeom>
        </p:spPr>
        <p:txBody>
          <a:bodyPr wrap="square">
            <a:spAutoFit/>
          </a:bodyPr>
          <a:lstStyle/>
          <a:p>
            <a:pPr>
              <a:lnSpc>
                <a:spcPct val="90000"/>
              </a:lnSpc>
              <a:spcBef>
                <a:spcPts val="1000"/>
              </a:spcBef>
            </a:pPr>
            <a:r>
              <a:rPr lang="zh-CN" altLang="en-US" sz="2800" dirty="0"/>
              <a:t>遗传算法用于解决优化问题的进化算法。一般首先随机初始化染色体群（</a:t>
            </a:r>
            <a:r>
              <a:rPr lang="en-US" altLang="zh-CN" sz="2800" dirty="0"/>
              <a:t>population of chromosomes</a:t>
            </a:r>
            <a:r>
              <a:rPr lang="zh-CN" altLang="en-US" sz="2800" dirty="0"/>
              <a:t>），每一个染色体代表优化问题的候选解。基于适应度函数，作者选择多对较优个体（父母）。适应度高的个体更易被选中繁殖，即将较优父母的基因传递到下一代。</a:t>
            </a:r>
          </a:p>
        </p:txBody>
      </p:sp>
      <p:pic>
        <p:nvPicPr>
          <p:cNvPr id="7" name="图片 6">
            <a:extLst>
              <a:ext uri="{FF2B5EF4-FFF2-40B4-BE49-F238E27FC236}">
                <a16:creationId xmlns:a16="http://schemas.microsoft.com/office/drawing/2014/main" id="{250C600A-4752-41C5-9BA3-5C0A888931FB}"/>
              </a:ext>
            </a:extLst>
          </p:cNvPr>
          <p:cNvPicPr>
            <a:picLocks noChangeAspect="1"/>
          </p:cNvPicPr>
          <p:nvPr/>
        </p:nvPicPr>
        <p:blipFill>
          <a:blip r:embed="rId2"/>
          <a:stretch>
            <a:fillRect/>
          </a:stretch>
        </p:blipFill>
        <p:spPr>
          <a:xfrm>
            <a:off x="5912226" y="300037"/>
            <a:ext cx="5476875" cy="6257925"/>
          </a:xfrm>
          <a:prstGeom prst="rect">
            <a:avLst/>
          </a:prstGeom>
        </p:spPr>
      </p:pic>
    </p:spTree>
    <p:extLst>
      <p:ext uri="{BB962C8B-B14F-4D97-AF65-F5344CB8AC3E}">
        <p14:creationId xmlns:p14="http://schemas.microsoft.com/office/powerpoint/2010/main" val="130578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初始种群生成</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算法 </a:t>
            </a:r>
            <a:r>
              <a:rPr lang="en-US" altLang="zh-CN" dirty="0"/>
              <a:t>2 </a:t>
            </a:r>
            <a:r>
              <a:rPr lang="zh-CN" altLang="en-US" dirty="0"/>
              <a:t>展示了本研究所使用的初始种群生成法</a:t>
            </a:r>
          </a:p>
        </p:txBody>
      </p:sp>
      <p:pic>
        <p:nvPicPr>
          <p:cNvPr id="5" name="图片 4">
            <a:extLst>
              <a:ext uri="{FF2B5EF4-FFF2-40B4-BE49-F238E27FC236}">
                <a16:creationId xmlns:a16="http://schemas.microsoft.com/office/drawing/2014/main" id="{22487D00-D120-44FB-98C0-5011B25E09E3}"/>
              </a:ext>
            </a:extLst>
          </p:cNvPr>
          <p:cNvPicPr>
            <a:picLocks noChangeAspect="1"/>
          </p:cNvPicPr>
          <p:nvPr/>
        </p:nvPicPr>
        <p:blipFill>
          <a:blip r:embed="rId2"/>
          <a:stretch>
            <a:fillRect/>
          </a:stretch>
        </p:blipFill>
        <p:spPr>
          <a:xfrm>
            <a:off x="1904214" y="2396218"/>
            <a:ext cx="8510652" cy="4278888"/>
          </a:xfrm>
          <a:prstGeom prst="rect">
            <a:avLst/>
          </a:prstGeom>
        </p:spPr>
      </p:pic>
    </p:spTree>
    <p:extLst>
      <p:ext uri="{BB962C8B-B14F-4D97-AF65-F5344CB8AC3E}">
        <p14:creationId xmlns:p14="http://schemas.microsoft.com/office/powerpoint/2010/main" val="238732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染色体随机生成伪代码</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5" name="矩形 4">
            <a:extLst>
              <a:ext uri="{FF2B5EF4-FFF2-40B4-BE49-F238E27FC236}">
                <a16:creationId xmlns:a16="http://schemas.microsoft.com/office/drawing/2014/main" id="{53A2CF97-5540-4E2D-B271-6EE2389173DE}"/>
              </a:ext>
            </a:extLst>
          </p:cNvPr>
          <p:cNvSpPr/>
          <p:nvPr/>
        </p:nvSpPr>
        <p:spPr>
          <a:xfrm>
            <a:off x="577128" y="1679647"/>
            <a:ext cx="7888142" cy="480131"/>
          </a:xfrm>
          <a:prstGeom prst="rect">
            <a:avLst/>
          </a:prstGeom>
        </p:spPr>
        <p:txBody>
          <a:bodyPr wrap="square">
            <a:spAutoFit/>
          </a:bodyPr>
          <a:lstStyle/>
          <a:p>
            <a:pPr>
              <a:lnSpc>
                <a:spcPct val="90000"/>
              </a:lnSpc>
              <a:spcBef>
                <a:spcPts val="1000"/>
              </a:spcBef>
            </a:pPr>
            <a:r>
              <a:rPr lang="zh-CN" altLang="en-US" sz="2800" dirty="0"/>
              <a:t>算法 </a:t>
            </a:r>
            <a:r>
              <a:rPr lang="en-US" altLang="zh-CN" sz="2800" dirty="0"/>
              <a:t>3 </a:t>
            </a:r>
            <a:r>
              <a:rPr lang="zh-CN" altLang="en-US" sz="2800" dirty="0"/>
              <a:t>展示了染色体如何随机生成伪代码</a:t>
            </a:r>
          </a:p>
        </p:txBody>
      </p:sp>
      <p:pic>
        <p:nvPicPr>
          <p:cNvPr id="7" name="图片 6">
            <a:extLst>
              <a:ext uri="{FF2B5EF4-FFF2-40B4-BE49-F238E27FC236}">
                <a16:creationId xmlns:a16="http://schemas.microsoft.com/office/drawing/2014/main" id="{BBF668CD-E00F-4E52-865A-96B2C108779F}"/>
              </a:ext>
            </a:extLst>
          </p:cNvPr>
          <p:cNvPicPr>
            <a:picLocks noChangeAspect="1"/>
          </p:cNvPicPr>
          <p:nvPr/>
        </p:nvPicPr>
        <p:blipFill>
          <a:blip r:embed="rId2"/>
          <a:stretch>
            <a:fillRect/>
          </a:stretch>
        </p:blipFill>
        <p:spPr>
          <a:xfrm>
            <a:off x="2564091" y="2270346"/>
            <a:ext cx="5596733" cy="4372947"/>
          </a:xfrm>
          <a:prstGeom prst="rect">
            <a:avLst/>
          </a:prstGeom>
        </p:spPr>
      </p:pic>
    </p:spTree>
    <p:extLst>
      <p:ext uri="{BB962C8B-B14F-4D97-AF65-F5344CB8AC3E}">
        <p14:creationId xmlns:p14="http://schemas.microsoft.com/office/powerpoint/2010/main" val="138408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算法过程</a:t>
            </a:r>
            <a:r>
              <a:rPr lang="en-US" altLang="zh-CN" sz="4000" dirty="0"/>
              <a:t>—</a:t>
            </a:r>
            <a:r>
              <a:rPr lang="zh-CN" altLang="en-US" sz="4000" dirty="0"/>
              <a:t>竞赛选择</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在遗传算法的每一代中，我们需要选择父染色体并进行遗传操作而创造子染色体。父染色体的选择使用的特定的算法，一般父染色体的选择是根据适应度排序和竞赛选择（</a:t>
            </a:r>
            <a:r>
              <a:rPr lang="en-US" altLang="zh-CN" dirty="0"/>
              <a:t>tournament selection</a:t>
            </a:r>
            <a:r>
              <a:rPr lang="zh-CN" altLang="en-US" dirty="0"/>
              <a:t>）。在本研究中，竞赛选择使用的是如下算法 </a:t>
            </a:r>
            <a:r>
              <a:rPr lang="en-US" altLang="zh-CN" dirty="0"/>
              <a:t>4</a:t>
            </a:r>
            <a:r>
              <a:rPr lang="zh-CN" altLang="en-US" dirty="0"/>
              <a:t>：</a:t>
            </a:r>
          </a:p>
        </p:txBody>
      </p:sp>
      <p:pic>
        <p:nvPicPr>
          <p:cNvPr id="6" name="图片 5">
            <a:extLst>
              <a:ext uri="{FF2B5EF4-FFF2-40B4-BE49-F238E27FC236}">
                <a16:creationId xmlns:a16="http://schemas.microsoft.com/office/drawing/2014/main" id="{8915A01C-1C32-49B0-95CB-5B04C1EDCAD5}"/>
              </a:ext>
            </a:extLst>
          </p:cNvPr>
          <p:cNvPicPr>
            <a:picLocks noChangeAspect="1"/>
          </p:cNvPicPr>
          <p:nvPr/>
        </p:nvPicPr>
        <p:blipFill>
          <a:blip r:embed="rId2"/>
          <a:stretch>
            <a:fillRect/>
          </a:stretch>
        </p:blipFill>
        <p:spPr>
          <a:xfrm>
            <a:off x="3148552" y="2996286"/>
            <a:ext cx="4974112" cy="3639594"/>
          </a:xfrm>
          <a:prstGeom prst="rect">
            <a:avLst/>
          </a:prstGeom>
        </p:spPr>
      </p:pic>
    </p:spTree>
    <p:extLst>
      <p:ext uri="{BB962C8B-B14F-4D97-AF65-F5344CB8AC3E}">
        <p14:creationId xmlns:p14="http://schemas.microsoft.com/office/powerpoint/2010/main" val="90159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04176" y="2968131"/>
            <a:ext cx="1383647" cy="707886"/>
          </a:xfrm>
          <a:prstGeom prst="rect">
            <a:avLst/>
          </a:prstGeom>
          <a:noFill/>
        </p:spPr>
        <p:txBody>
          <a:bodyPr wrap="square" rtlCol="0">
            <a:spAutoFit/>
          </a:bodyPr>
          <a:lstStyle/>
          <a:p>
            <a:r>
              <a:rPr lang="zh-CN" altLang="en-US" sz="4000" dirty="0"/>
              <a:t>结束</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564416"/>
            <a:ext cx="10763317" cy="1602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Tree>
    <p:extLst>
      <p:ext uri="{BB962C8B-B14F-4D97-AF65-F5344CB8AC3E}">
        <p14:creationId xmlns:p14="http://schemas.microsoft.com/office/powerpoint/2010/main" val="2388827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340</Words>
  <Application>Microsoft Office PowerPoint</Application>
  <PresentationFormat>宽屏</PresentationFormat>
  <Paragraphs>21</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应 升宇</dc:creator>
  <cp:lastModifiedBy>Lin zepei</cp:lastModifiedBy>
  <cp:revision>32</cp:revision>
  <dcterms:created xsi:type="dcterms:W3CDTF">2019-03-12T06:21:46Z</dcterms:created>
  <dcterms:modified xsi:type="dcterms:W3CDTF">2019-04-04T04:51:54Z</dcterms:modified>
</cp:coreProperties>
</file>