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61" r:id="rId5"/>
    <p:sldId id="259" r:id="rId6"/>
    <p:sldId id="264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68" y="96"/>
      </p:cViewPr>
      <p:guideLst>
        <p:guide orient="horz" pos="217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804292"/>
            <a:ext cx="9144000" cy="2187001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差分进化算法</a:t>
            </a:r>
            <a:br>
              <a:rPr lang="zh-CN" altLang="en-US" dirty="0"/>
            </a:br>
            <a:r>
              <a:rPr lang="zh-CN" altLang="en-US" dirty="0"/>
              <a:t>（Differential Evolution)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290185" y="4210685"/>
            <a:ext cx="4568190" cy="165544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21821221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sym typeface="+mn-ea"/>
              </a:rPr>
              <a:t>陈雅楠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差分进化算法（Differential Evolution)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1"/>
              <a:t>算法的提出与简介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Rainer Storn 和Kenneth Price在1996 年为求解切比雪夫多项式而提出</a:t>
            </a:r>
            <a:endParaRPr lang="zh-CN" altLang="en-US"/>
          </a:p>
          <a:p>
            <a:r>
              <a:rPr lang="zh-CN" altLang="en-US"/>
              <a:t>DE 是一种基于向量的元启发式算法，由于其交叉和变异的特点，与遗传算法有一定的相似性</a:t>
            </a:r>
            <a:endParaRPr lang="zh-CN" altLang="en-US"/>
          </a:p>
          <a:p>
            <a:r>
              <a:rPr lang="zh-CN" altLang="en-US"/>
              <a:t>DE 算法可以看作是对具有显式更新方程遗传算法的进一步发展</a:t>
            </a:r>
            <a:endParaRPr lang="zh-CN" altLang="en-US"/>
          </a:p>
          <a:p>
            <a:r>
              <a:rPr lang="zh-CN" altLang="en-US"/>
              <a:t>DE 算法是一种具有自组织倾向的随机搜索算法，是一种基于群体的启发式搜索方法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差分进化算法（Differential Evolution)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算法</a:t>
            </a:r>
            <a:r>
              <a:rPr lang="zh-CN" altLang="en-US" b="1"/>
              <a:t>原理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DE 算法主要用于求解连续变量的全局优化问题，其主要工作步骤与其他进化算法基本一致，主要包括变异(Mutation)、交叉(Crossover)、选择(Selection)三种操作。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算法的基本思想是从某一随机产生的初始群体开始，利用从种群中</a:t>
            </a:r>
            <a:r>
              <a:rPr lang="zh-CN" altLang="en-US" b="1"/>
              <a:t>随机选取的两个个体的差向量作为第三个个体的随机变化源</a:t>
            </a:r>
            <a:r>
              <a:rPr lang="zh-CN" altLang="en-US"/>
              <a:t>，将差向量加权后按照一定的规则与第三个个体求和而产生变异个体，该操作称为变异。然后，变异个体与某个预先决定的目标个体进行参数混合，生成试验个体，这一过程称之为交叉。如果试验个体的适应度值优于目标个体的适应度值，则在下一代中试验个体取代目标个体，否则目标个体仍保存下来，该操作称为选择。在每一代的进化过程中，每一个体矢量作为目标个体一次，算法通过不断地迭代计算，保留优良个体，淘汰劣质个体，引导搜索过程向全局最优解逼近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差分进化算法（Differential Evolution)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b="1"/>
              <a:t>算法流程</a:t>
            </a:r>
            <a:endParaRPr lang="zh-CN" altLang="en-US" b="1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从父代个体间选择两个个体进行向量做差分生成</a:t>
            </a:r>
            <a:r>
              <a:rPr lang="zh-CN" altLang="en-US" u="sng"/>
              <a:t>差分矢量</a:t>
            </a:r>
            <a:r>
              <a:rPr lang="zh-CN" altLang="en-US"/>
              <a:t>；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选择另外一个个体与差分矢量求和生成实验个体；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对父代个体与相应的实验个体进行</a:t>
            </a:r>
            <a:r>
              <a:rPr lang="zh-CN" altLang="en-US" u="sng"/>
              <a:t>交叉操作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生成新的子代个体； 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-</a:t>
            </a:r>
            <a:r>
              <a:rPr lang="zh-CN" altLang="en-US"/>
              <a:t>在父代个体和子代个体之间进行</a:t>
            </a:r>
            <a:r>
              <a:rPr lang="zh-CN" altLang="en-US" u="sng"/>
              <a:t>选择操作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将符合要求的个体保存到下一代群体中去。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具体流程如右图</a:t>
            </a:r>
            <a:endParaRPr lang="zh-CN" altLang="en-US"/>
          </a:p>
        </p:txBody>
      </p:sp>
      <p:pic>
        <p:nvPicPr>
          <p:cNvPr id="4" name="图片 3" descr="20141118154744975"/>
          <p:cNvPicPr>
            <a:picLocks noChangeAspect="1"/>
          </p:cNvPicPr>
          <p:nvPr/>
        </p:nvPicPr>
        <p:blipFill>
          <a:blip r:embed="rId1">
            <a:biLevel thresh="50000"/>
          </a:blip>
          <a:stretch>
            <a:fillRect/>
          </a:stretch>
        </p:blipFill>
        <p:spPr>
          <a:xfrm>
            <a:off x="7386955" y="345440"/>
            <a:ext cx="4132580" cy="61671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差分进化算法（Differential Evolution)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主要涉及</a:t>
            </a:r>
            <a:r>
              <a:rPr lang="zh-CN" altLang="en-US" b="1"/>
              <a:t>群体规模M 、缩放因子F</a:t>
            </a:r>
            <a:r>
              <a:rPr lang="zh-CN" altLang="en-US"/>
              <a:t>以及</a:t>
            </a:r>
            <a:r>
              <a:rPr lang="zh-CN" altLang="en-US" b="1"/>
              <a:t>交叉概率CR</a:t>
            </a:r>
            <a:r>
              <a:rPr lang="zh-CN" altLang="en-US"/>
              <a:t>三个参数的设定。 </a:t>
            </a:r>
            <a:endParaRPr lang="zh-CN" altLang="en-US"/>
          </a:p>
          <a:p>
            <a:r>
              <a:rPr lang="zh-CN" altLang="en-US"/>
              <a:t>M：一般介于5×n 与10×n 之间, 但不能少于4, 否则无法进行变异操作（n维度） </a:t>
            </a:r>
            <a:endParaRPr lang="zh-CN" altLang="en-US"/>
          </a:p>
          <a:p>
            <a:r>
              <a:rPr lang="zh-CN" altLang="en-US"/>
              <a:t>F：一般在[ 0, 2 ]之间选择, 通常取0. 5; </a:t>
            </a:r>
            <a:endParaRPr lang="zh-CN" altLang="en-US"/>
          </a:p>
          <a:p>
            <a:r>
              <a:rPr lang="zh-CN" altLang="en-US"/>
              <a:t>CR：一般在[ 0, 1 ]之间选择</a:t>
            </a:r>
            <a:endParaRPr lang="zh-CN" altLang="en-US" b="1"/>
          </a:p>
          <a:p>
            <a:endParaRPr lang="zh-CN" altLang="en-US" b="1"/>
          </a:p>
          <a:p>
            <a:r>
              <a:rPr lang="zh-CN" altLang="en-US" b="1"/>
              <a:t>变体</a:t>
            </a:r>
            <a:r>
              <a:rPr lang="en-US" altLang="zh-CN" b="1"/>
              <a:t>——</a:t>
            </a:r>
            <a:r>
              <a:rPr lang="zh-CN" altLang="en-US" b="1"/>
              <a:t>参数</a:t>
            </a:r>
            <a:r>
              <a:rPr lang="zh-CN" altLang="en-US" b="1"/>
              <a:t>自适应差分进化算法</a:t>
            </a:r>
            <a:r>
              <a:rPr lang="en-US" altLang="zh-CN" b="1"/>
              <a:t>JADE</a:t>
            </a:r>
            <a:endParaRPr lang="zh-CN" altLang="en-US"/>
          </a:p>
          <a:p>
            <a:r>
              <a:rPr lang="zh-CN" altLang="en-US"/>
              <a:t>利用复杂的参数自适应机制</a:t>
            </a:r>
            <a:endParaRPr lang="zh-CN" altLang="en-US"/>
          </a:p>
          <a:p>
            <a:r>
              <a:rPr lang="zh-CN" altLang="en-US"/>
              <a:t>参数F和Cr分别由每个目标矢量的正态分布和Cauchy分布产生</a:t>
            </a:r>
            <a:endParaRPr lang="zh-CN" altLang="en-US"/>
          </a:p>
          <a:p>
            <a:r>
              <a:rPr lang="zh-CN" altLang="en-US"/>
              <a:t>记录成功生成</a:t>
            </a:r>
            <a:r>
              <a:rPr lang="en-US" altLang="zh-CN"/>
              <a:t>solution</a:t>
            </a:r>
            <a:r>
              <a:rPr lang="zh-CN" altLang="en-US"/>
              <a:t>概率最高的</a:t>
            </a:r>
            <a:r>
              <a:rPr lang="zh-CN" altLang="en-US"/>
              <a:t>F和Cr值，并将其用于新的参数生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730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187308"/>
  <p:tag name="KSO_WM_TEMPLATE_THUMBS_INDEX" val="1、2、3、6、8、10、11、12、15"/>
</p:tagLst>
</file>

<file path=ppt/tags/tag4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a"/>
  <p:tag name="KSO_WM_UNIT_INDEX" val="1"/>
  <p:tag name="KSO_WM_UNIT_ID" val="custom20187308_1*a*1"/>
  <p:tag name="KSO_WM_UNIT_LAYERLEVEL" val="1"/>
  <p:tag name="KSO_WM_UNIT_VALUE" val="13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7308"/>
  <p:tag name="KSO_WM_TAG_VERSION" val="1.0"/>
  <p:tag name="KSO_WM_UNIT_TYPE" val="b"/>
  <p:tag name="KSO_WM_UNIT_INDEX" val="1"/>
  <p:tag name="KSO_WM_UNIT_ID" val="custom20187308_1*b*1"/>
  <p:tag name="KSO_WM_UNIT_LAYERLEVEL" val="1"/>
  <p:tag name="KSO_WM_UNIT_VALUE" val="156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Speaker name and title here"/>
</p:tagLst>
</file>

<file path=ppt/tags/tag6.xml><?xml version="1.0" encoding="utf-8"?>
<p:tagLst xmlns:p="http://schemas.openxmlformats.org/presentationml/2006/main">
  <p:tag name="KSO_WM_SLIDE_ID" val="custom20187308_1"/>
  <p:tag name="KSO_WM_SLIDE_TYPE" val="title"/>
  <p:tag name="KSO_WM_SLIDE_SUBTYPE" val="pureTxt"/>
  <p:tag name="KSO_WM_SLIDE_ITEM_CNT" val="2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TEMPLATE_THUMBS_INDEX" val="1、2、3、6、8、10、11、12、15"/>
  <p:tag name="KSO_WM_SLIDE_MODEL_TYPE" val="cover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2019空白演示文档">
      <a:dk1>
        <a:srgbClr val="000000"/>
      </a:dk1>
      <a:lt1>
        <a:srgbClr val="FFFFFF"/>
      </a:lt1>
      <a:dk2>
        <a:srgbClr val="E6E4E4"/>
      </a:dk2>
      <a:lt2>
        <a:srgbClr val="FFFFFF"/>
      </a:lt2>
      <a:accent1>
        <a:srgbClr val="477DEA"/>
      </a:accent1>
      <a:accent2>
        <a:srgbClr val="9B9B9B"/>
      </a:accent2>
      <a:accent3>
        <a:srgbClr val="F3B745"/>
      </a:accent3>
      <a:accent4>
        <a:srgbClr val="477EE7"/>
      </a:accent4>
      <a:accent5>
        <a:srgbClr val="4BA151"/>
      </a:accent5>
      <a:accent6>
        <a:srgbClr val="E9403C"/>
      </a:accent6>
      <a:hlink>
        <a:srgbClr val="0563C1"/>
      </a:hlink>
      <a:folHlink>
        <a:srgbClr val="954D72"/>
      </a:folHlink>
    </a:clrScheme>
    <a:fontScheme name="2019空白演示文档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1041</Words>
  <Application>WPS 演示</Application>
  <PresentationFormat>宽屏</PresentationFormat>
  <Paragraphs>54</Paragraphs>
  <Slides>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Arial Unicode MS</vt:lpstr>
      <vt:lpstr>等线</vt:lpstr>
      <vt:lpstr>Office 主题​​</vt:lpstr>
      <vt:lpstr>差分进化算法 （Differential Evolution)</vt:lpstr>
      <vt:lpstr>差分进化算法（Differential Evolution)</vt:lpstr>
      <vt:lpstr>差分进化算法（Differential Evolution)</vt:lpstr>
      <vt:lpstr>差分进化算法（Differential Evolution)</vt:lpstr>
      <vt:lpstr>差分进化算法（Differential Evolution)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Administrator</cp:lastModifiedBy>
  <cp:revision>394</cp:revision>
  <dcterms:created xsi:type="dcterms:W3CDTF">2017-08-03T09:01:00Z</dcterms:created>
  <dcterms:modified xsi:type="dcterms:W3CDTF">2019-03-20T19:43:51Z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2052-11.1.0.8213</vt:lpwstr>
  </property>
</Properties>
</file>