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7"/>
  </p:notesMasterIdLst>
  <p:handoutMasterIdLst>
    <p:handoutMasterId r:id="rId28"/>
  </p:handoutMasterIdLst>
  <p:sldIdLst>
    <p:sldId id="256" r:id="rId10"/>
    <p:sldId id="257" r:id="rId11"/>
    <p:sldId id="265" r:id="rId12"/>
    <p:sldId id="269" r:id="rId13"/>
    <p:sldId id="270" r:id="rId14"/>
    <p:sldId id="261" r:id="rId15"/>
    <p:sldId id="262" r:id="rId16"/>
    <p:sldId id="272" r:id="rId17"/>
    <p:sldId id="264" r:id="rId18"/>
    <p:sldId id="271" r:id="rId19"/>
    <p:sldId id="273" r:id="rId20"/>
    <p:sldId id="274" r:id="rId21"/>
    <p:sldId id="276" r:id="rId22"/>
    <p:sldId id="277" r:id="rId23"/>
    <p:sldId id="278" r:id="rId24"/>
    <p:sldId id="267"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748" autoAdjust="0"/>
  </p:normalViewPr>
  <p:slideViewPr>
    <p:cSldViewPr snapToGrid="0">
      <p:cViewPr varScale="1">
        <p:scale>
          <a:sx n="82" d="100"/>
          <a:sy n="82" d="100"/>
        </p:scale>
        <p:origin x="145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5/14/2020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5/14/2020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1.emf"/><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Using SVM to predict fake news and real news</a:t>
            </a:r>
          </a:p>
        </p:txBody>
      </p:sp>
      <p:sp>
        <p:nvSpPr>
          <p:cNvPr id="4" name="Text Placeholder 3"/>
          <p:cNvSpPr>
            <a:spLocks noGrp="1"/>
          </p:cNvSpPr>
          <p:nvPr>
            <p:ph type="body" sz="quarter" idx="14"/>
          </p:nvPr>
        </p:nvSpPr>
        <p:spPr>
          <a:xfrm>
            <a:off x="358958" y="4099917"/>
            <a:ext cx="2118024" cy="1648865"/>
          </a:xfrm>
        </p:spPr>
        <p:txBody>
          <a:bodyPr/>
          <a:lstStyle/>
          <a:p>
            <a:r>
              <a:rPr lang="en-US" sz="2000" dirty="0"/>
              <a:t>Team</a:t>
            </a:r>
            <a:r>
              <a:rPr lang="zh-CN" altLang="en-US" sz="2000" dirty="0"/>
              <a:t> </a:t>
            </a:r>
            <a:r>
              <a:rPr lang="en-US" altLang="zh-CN" sz="2000" dirty="0" err="1"/>
              <a:t>Menber</a:t>
            </a:r>
            <a:r>
              <a:rPr lang="en-US" altLang="zh-CN" sz="2000" dirty="0"/>
              <a:t> :</a:t>
            </a:r>
            <a:endParaRPr lang="en-US" sz="2000" dirty="0"/>
          </a:p>
          <a:p>
            <a:r>
              <a:rPr lang="en-US" sz="2000" dirty="0"/>
              <a:t>Yi Tian</a:t>
            </a:r>
          </a:p>
          <a:p>
            <a:r>
              <a:rPr lang="en-US" sz="2000" dirty="0" err="1"/>
              <a:t>Xiaolin</a:t>
            </a:r>
            <a:r>
              <a:rPr lang="en-US" sz="2000" dirty="0"/>
              <a:t> Yang</a:t>
            </a:r>
          </a:p>
          <a:p>
            <a:r>
              <a:rPr lang="en-US" sz="2000" dirty="0"/>
              <a:t>Kai Li</a:t>
            </a:r>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3100" y="1410771"/>
            <a:ext cx="8691562" cy="4384542"/>
          </a:xfrm>
        </p:spPr>
        <p:txBody>
          <a:bodyPr/>
          <a:lstStyle/>
          <a:p>
            <a:r>
              <a:rPr lang="en-US" altLang="zh-CN" sz="1800" dirty="0">
                <a:latin typeface="Times New Roman" panose="02020603050405020304" pitchFamily="18" charset="0"/>
                <a:cs typeface="Times New Roman" panose="02020603050405020304" pitchFamily="18" charset="0"/>
              </a:rPr>
              <a:t>The aim for SVM is to get the maximum-margin hyperplane and maximum-margin classifier.</a:t>
            </a:r>
            <a:endParaRPr lang="en-US" altLang="zh-CN"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pic>
        <p:nvPicPr>
          <p:cNvPr id="5" name="Picture 6">
            <a:extLst>
              <a:ext uri="{FF2B5EF4-FFF2-40B4-BE49-F238E27FC236}">
                <a16:creationId xmlns:a16="http://schemas.microsoft.com/office/drawing/2014/main" id="{92B11E33-8DCD-4315-874A-BF3F8E1E3621}"/>
              </a:ext>
            </a:extLst>
          </p:cNvPr>
          <p:cNvPicPr/>
          <p:nvPr/>
        </p:nvPicPr>
        <p:blipFill>
          <a:blip r:embed="rId2"/>
          <a:stretch>
            <a:fillRect/>
          </a:stretch>
        </p:blipFill>
        <p:spPr>
          <a:xfrm>
            <a:off x="1996795" y="1832951"/>
            <a:ext cx="4469320" cy="3505807"/>
          </a:xfrm>
          <a:prstGeom prst="rect">
            <a:avLst/>
          </a:prstGeom>
        </p:spPr>
      </p:pic>
      <p:sp>
        <p:nvSpPr>
          <p:cNvPr id="11" name="矩形 10">
            <a:extLst>
              <a:ext uri="{FF2B5EF4-FFF2-40B4-BE49-F238E27FC236}">
                <a16:creationId xmlns:a16="http://schemas.microsoft.com/office/drawing/2014/main" id="{3E4E7502-CAA7-49FB-9194-B72ABA7E35EE}"/>
              </a:ext>
            </a:extLst>
          </p:cNvPr>
          <p:cNvSpPr/>
          <p:nvPr/>
        </p:nvSpPr>
        <p:spPr>
          <a:xfrm>
            <a:off x="1905196" y="5533703"/>
            <a:ext cx="2201252" cy="523220"/>
          </a:xfrm>
          <a:prstGeom prst="rect">
            <a:avLst/>
          </a:prstGeom>
        </p:spPr>
        <p:txBody>
          <a:bodyPr wrap="square">
            <a:spAutoFit/>
          </a:bodyPr>
          <a:lstStyle/>
          <a:p>
            <a:r>
              <a:rPr lang="en-US" altLang="zh-CN" sz="2800" dirty="0">
                <a:solidFill>
                  <a:srgbClr val="222222"/>
                </a:solidFill>
                <a:latin typeface="inherit"/>
                <a:ea typeface="Nimbus Mono L"/>
                <a:cs typeface="Liberation Mono"/>
              </a:rPr>
              <a:t>Hyperplane: </a:t>
            </a:r>
            <a:endParaRPr lang="zh-CN" altLang="en-US" sz="2800" dirty="0"/>
          </a:p>
        </p:txBody>
      </p:sp>
      <p:pic>
        <p:nvPicPr>
          <p:cNvPr id="15" name="Picture 9">
            <a:extLst>
              <a:ext uri="{FF2B5EF4-FFF2-40B4-BE49-F238E27FC236}">
                <a16:creationId xmlns:a16="http://schemas.microsoft.com/office/drawing/2014/main" id="{02D4F01C-A950-462D-8AD6-D7FAB9442F2A}"/>
              </a:ext>
            </a:extLst>
          </p:cNvPr>
          <p:cNvPicPr/>
          <p:nvPr/>
        </p:nvPicPr>
        <p:blipFill>
          <a:blip r:embed="rId3"/>
          <a:stretch>
            <a:fillRect/>
          </a:stretch>
        </p:blipFill>
        <p:spPr>
          <a:xfrm>
            <a:off x="4106448" y="5447229"/>
            <a:ext cx="2812780" cy="567159"/>
          </a:xfrm>
          <a:prstGeom prst="rect">
            <a:avLst/>
          </a:prstGeom>
        </p:spPr>
      </p:pic>
    </p:spTree>
    <p:extLst>
      <p:ext uri="{BB962C8B-B14F-4D97-AF65-F5344CB8AC3E}">
        <p14:creationId xmlns:p14="http://schemas.microsoft.com/office/powerpoint/2010/main" val="43981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sp>
        <p:nvSpPr>
          <p:cNvPr id="8" name="矩形 7">
            <a:extLst>
              <a:ext uri="{FF2B5EF4-FFF2-40B4-BE49-F238E27FC236}">
                <a16:creationId xmlns:a16="http://schemas.microsoft.com/office/drawing/2014/main" id="{6E934941-3FA1-45D6-B4C0-64E1AFAC9959}"/>
              </a:ext>
            </a:extLst>
          </p:cNvPr>
          <p:cNvSpPr/>
          <p:nvPr/>
        </p:nvSpPr>
        <p:spPr>
          <a:xfrm>
            <a:off x="494521" y="1230384"/>
            <a:ext cx="7445829" cy="830997"/>
          </a:xfrm>
          <a:prstGeom prst="rect">
            <a:avLst/>
          </a:prstGeom>
        </p:spPr>
        <p:txBody>
          <a:bodyPr wrap="square">
            <a:spAutoFit/>
          </a:bodyPr>
          <a:lstStyle/>
          <a:p>
            <a:pPr marL="285750" indent="-285750">
              <a:buFont typeface="Arial" panose="020B0604020202020204" pitchFamily="34" charset="0"/>
              <a:buChar char="•"/>
            </a:pPr>
            <a:r>
              <a:rPr lang="en-US" altLang="zh-CN" sz="2400" dirty="0">
                <a:solidFill>
                  <a:srgbClr val="222222"/>
                </a:solidFill>
                <a:latin typeface="Times New Roman" panose="02020603050405020304" pitchFamily="18" charset="0"/>
                <a:ea typeface="Nimbus Mono L"/>
                <a:cs typeface="Times New Roman" panose="02020603050405020304" pitchFamily="18" charset="0"/>
              </a:rPr>
              <a:t>For a given data set T = {(x1,y1),(x2,y2)…(</a:t>
            </a:r>
            <a:r>
              <a:rPr lang="en-US" altLang="zh-CN" sz="2400" dirty="0" err="1">
                <a:solidFill>
                  <a:srgbClr val="222222"/>
                </a:solidFill>
                <a:latin typeface="Times New Roman" panose="02020603050405020304" pitchFamily="18" charset="0"/>
                <a:ea typeface="Nimbus Mono L"/>
                <a:cs typeface="Times New Roman" panose="02020603050405020304" pitchFamily="18" charset="0"/>
              </a:rPr>
              <a:t>xN,yN</a:t>
            </a:r>
            <a:r>
              <a:rPr lang="en-US" altLang="zh-CN" sz="2400" dirty="0">
                <a:solidFill>
                  <a:srgbClr val="222222"/>
                </a:solidFill>
                <a:latin typeface="Times New Roman" panose="02020603050405020304" pitchFamily="18" charset="0"/>
                <a:ea typeface="Nimbus Mono L"/>
                <a:cs typeface="Times New Roman" panose="02020603050405020304" pitchFamily="18" charset="0"/>
              </a:rPr>
              <a:t>)}, the geometric spacing is </a:t>
            </a:r>
            <a:endParaRPr lang="zh-CN" altLang="en-US" sz="24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4FE8C348-77F4-4EEF-985B-018A2CA567A0}"/>
              </a:ext>
            </a:extLst>
          </p:cNvPr>
          <p:cNvSpPr/>
          <p:nvPr/>
        </p:nvSpPr>
        <p:spPr>
          <a:xfrm>
            <a:off x="693045" y="2213730"/>
            <a:ext cx="253596" cy="461665"/>
          </a:xfrm>
          <a:prstGeom prst="rect">
            <a:avLst/>
          </a:prstGeom>
        </p:spPr>
        <p:txBody>
          <a:bodyPr wrap="none">
            <a:spAutoFit/>
          </a:bodyPr>
          <a:lstStyle/>
          <a:p>
            <a:r>
              <a:rPr lang="en-US" altLang="zh-CN" sz="2400" dirty="0">
                <a:solidFill>
                  <a:srgbClr val="222222"/>
                </a:solidFill>
                <a:latin typeface="inherit"/>
                <a:ea typeface="Nimbus Mono L"/>
                <a:cs typeface="Liberation Mono"/>
              </a:rPr>
              <a:t> </a:t>
            </a:r>
            <a:endParaRPr lang="zh-CN" altLang="en-US" sz="2400" dirty="0"/>
          </a:p>
        </p:txBody>
      </p:sp>
      <p:pic>
        <p:nvPicPr>
          <p:cNvPr id="10" name="Picture 14">
            <a:extLst>
              <a:ext uri="{FF2B5EF4-FFF2-40B4-BE49-F238E27FC236}">
                <a16:creationId xmlns:a16="http://schemas.microsoft.com/office/drawing/2014/main" id="{24663475-F544-4A92-8517-3AEC6C314415}"/>
              </a:ext>
            </a:extLst>
          </p:cNvPr>
          <p:cNvPicPr/>
          <p:nvPr/>
        </p:nvPicPr>
        <p:blipFill>
          <a:blip r:embed="rId2"/>
          <a:stretch>
            <a:fillRect/>
          </a:stretch>
        </p:blipFill>
        <p:spPr>
          <a:xfrm>
            <a:off x="1475108" y="2192633"/>
            <a:ext cx="2968387" cy="843850"/>
          </a:xfrm>
          <a:prstGeom prst="rect">
            <a:avLst/>
          </a:prstGeom>
        </p:spPr>
      </p:pic>
      <p:sp>
        <p:nvSpPr>
          <p:cNvPr id="11" name="矩形 10">
            <a:extLst>
              <a:ext uri="{FF2B5EF4-FFF2-40B4-BE49-F238E27FC236}">
                <a16:creationId xmlns:a16="http://schemas.microsoft.com/office/drawing/2014/main" id="{DDFAA139-FA33-44FD-992B-2ED150D255B3}"/>
              </a:ext>
            </a:extLst>
          </p:cNvPr>
          <p:cNvSpPr/>
          <p:nvPr/>
        </p:nvSpPr>
        <p:spPr>
          <a:xfrm>
            <a:off x="494521" y="3105234"/>
            <a:ext cx="8051830" cy="830997"/>
          </a:xfrm>
          <a:prstGeom prst="rect">
            <a:avLst/>
          </a:prstGeom>
        </p:spPr>
        <p:txBody>
          <a:bodyPr wrap="square">
            <a:spAutoFit/>
          </a:bodyPr>
          <a:lstStyle/>
          <a:p>
            <a:pPr marL="285750" indent="-285750">
              <a:buFont typeface="Arial" panose="020B0604020202020204" pitchFamily="34" charset="0"/>
              <a:buChar char="•"/>
            </a:pPr>
            <a:r>
              <a:rPr lang="en-US" altLang="zh-CN" sz="2400" dirty="0">
                <a:solidFill>
                  <a:srgbClr val="222222"/>
                </a:solidFill>
                <a:latin typeface="Times New Roman" panose="02020603050405020304" pitchFamily="18" charset="0"/>
                <a:ea typeface="Nimbus Mono L"/>
                <a:cs typeface="Times New Roman" panose="02020603050405020304" pitchFamily="18" charset="0"/>
              </a:rPr>
              <a:t>So, a problem of SVM can be transform to a optimal solution problem. </a:t>
            </a:r>
            <a:endParaRPr lang="zh-CN" altLang="en-US" sz="240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DFFC218-A09D-4E32-831E-1543F62CAE36}"/>
              </a:ext>
            </a:extLst>
          </p:cNvPr>
          <p:cNvPicPr>
            <a:picLocks noChangeAspect="1"/>
          </p:cNvPicPr>
          <p:nvPr/>
        </p:nvPicPr>
        <p:blipFill>
          <a:blip r:embed="rId3"/>
          <a:stretch>
            <a:fillRect/>
          </a:stretch>
        </p:blipFill>
        <p:spPr>
          <a:xfrm>
            <a:off x="1475108" y="4045168"/>
            <a:ext cx="1887607" cy="639517"/>
          </a:xfrm>
          <a:prstGeom prst="rect">
            <a:avLst/>
          </a:prstGeom>
        </p:spPr>
      </p:pic>
      <p:pic>
        <p:nvPicPr>
          <p:cNvPr id="14" name="图片 13">
            <a:extLst>
              <a:ext uri="{FF2B5EF4-FFF2-40B4-BE49-F238E27FC236}">
                <a16:creationId xmlns:a16="http://schemas.microsoft.com/office/drawing/2014/main" id="{17298715-2384-40F4-B664-7B18AC7A7126}"/>
              </a:ext>
            </a:extLst>
          </p:cNvPr>
          <p:cNvPicPr>
            <a:picLocks noChangeAspect="1"/>
          </p:cNvPicPr>
          <p:nvPr/>
        </p:nvPicPr>
        <p:blipFill>
          <a:blip r:embed="rId4"/>
          <a:stretch>
            <a:fillRect/>
          </a:stretch>
        </p:blipFill>
        <p:spPr>
          <a:xfrm>
            <a:off x="4217435" y="3973555"/>
            <a:ext cx="4191363" cy="708721"/>
          </a:xfrm>
          <a:prstGeom prst="rect">
            <a:avLst/>
          </a:prstGeom>
        </p:spPr>
      </p:pic>
      <p:sp>
        <p:nvSpPr>
          <p:cNvPr id="15" name="矩形 14">
            <a:extLst>
              <a:ext uri="{FF2B5EF4-FFF2-40B4-BE49-F238E27FC236}">
                <a16:creationId xmlns:a16="http://schemas.microsoft.com/office/drawing/2014/main" id="{6272D1D0-074C-4C11-B168-13BA9B171E3A}"/>
              </a:ext>
            </a:extLst>
          </p:cNvPr>
          <p:cNvSpPr/>
          <p:nvPr/>
        </p:nvSpPr>
        <p:spPr>
          <a:xfrm>
            <a:off x="539410" y="4767228"/>
            <a:ext cx="5646610" cy="461665"/>
          </a:xfrm>
          <a:prstGeom prst="rect">
            <a:avLst/>
          </a:prstGeom>
        </p:spPr>
        <p:txBody>
          <a:bodyPr wrap="none">
            <a:spAutoFit/>
          </a:bodyPr>
          <a:lstStyle/>
          <a:p>
            <a:pPr marL="285750" indent="-285750">
              <a:spcAft>
                <a:spcPts val="0"/>
              </a:spcAft>
              <a:buFont typeface="Arial" panose="020B0604020202020204" pitchFamily="34" charset="0"/>
              <a:buChar char="•"/>
            </a:pPr>
            <a:r>
              <a:rPr lang="en-US" altLang="zh-CN" sz="2400" dirty="0">
                <a:solidFill>
                  <a:srgbClr val="222222"/>
                </a:solidFill>
                <a:latin typeface="Times New Roman" panose="02020603050405020304" pitchFamily="18" charset="0"/>
                <a:ea typeface="Nimbus Mono L"/>
                <a:cs typeface="Times New Roman" panose="02020603050405020304" pitchFamily="18" charset="0"/>
              </a:rPr>
              <a:t>This problem can be further simplified as </a:t>
            </a:r>
            <a:endParaRPr lang="zh-CN" altLang="zh-C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A4678CD3-B782-448C-AF15-C58C2BBCC1B9}"/>
              </a:ext>
            </a:extLst>
          </p:cNvPr>
          <p:cNvPicPr>
            <a:picLocks noChangeAspect="1"/>
          </p:cNvPicPr>
          <p:nvPr/>
        </p:nvPicPr>
        <p:blipFill>
          <a:blip r:embed="rId5"/>
          <a:stretch>
            <a:fillRect/>
          </a:stretch>
        </p:blipFill>
        <p:spPr>
          <a:xfrm>
            <a:off x="1373566" y="5311436"/>
            <a:ext cx="1625600" cy="734458"/>
          </a:xfrm>
          <a:prstGeom prst="rect">
            <a:avLst/>
          </a:prstGeom>
        </p:spPr>
      </p:pic>
      <p:pic>
        <p:nvPicPr>
          <p:cNvPr id="17" name="图片 16">
            <a:extLst>
              <a:ext uri="{FF2B5EF4-FFF2-40B4-BE49-F238E27FC236}">
                <a16:creationId xmlns:a16="http://schemas.microsoft.com/office/drawing/2014/main" id="{47415EFD-C925-46BA-8B62-A2F76AEF687B}"/>
              </a:ext>
            </a:extLst>
          </p:cNvPr>
          <p:cNvPicPr>
            <a:picLocks noChangeAspect="1"/>
          </p:cNvPicPr>
          <p:nvPr/>
        </p:nvPicPr>
        <p:blipFill>
          <a:blip r:embed="rId6"/>
          <a:stretch>
            <a:fillRect/>
          </a:stretch>
        </p:blipFill>
        <p:spPr>
          <a:xfrm>
            <a:off x="5070949" y="5452623"/>
            <a:ext cx="3337849" cy="502964"/>
          </a:xfrm>
          <a:prstGeom prst="rect">
            <a:avLst/>
          </a:prstGeom>
        </p:spPr>
      </p:pic>
    </p:spTree>
    <p:extLst>
      <p:ext uri="{BB962C8B-B14F-4D97-AF65-F5344CB8AC3E}">
        <p14:creationId xmlns:p14="http://schemas.microsoft.com/office/powerpoint/2010/main" val="5046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sp>
        <p:nvSpPr>
          <p:cNvPr id="9" name="矩形 8">
            <a:extLst>
              <a:ext uri="{FF2B5EF4-FFF2-40B4-BE49-F238E27FC236}">
                <a16:creationId xmlns:a16="http://schemas.microsoft.com/office/drawing/2014/main" id="{1B035D13-F018-4369-9E7E-B106109299B5}"/>
              </a:ext>
            </a:extLst>
          </p:cNvPr>
          <p:cNvSpPr/>
          <p:nvPr/>
        </p:nvSpPr>
        <p:spPr>
          <a:xfrm>
            <a:off x="463152" y="1547822"/>
            <a:ext cx="1795684" cy="461665"/>
          </a:xfrm>
          <a:prstGeom prst="rect">
            <a:avLst/>
          </a:prstGeom>
        </p:spPr>
        <p:txBody>
          <a:bodyPr wrap="none">
            <a:spAutoFit/>
          </a:bodyPr>
          <a:lstStyle/>
          <a:p>
            <a:pPr marL="285750" indent="-285750">
              <a:buFont typeface="Arial" panose="020B0604020202020204" pitchFamily="34" charset="0"/>
              <a:buChar char="•"/>
            </a:pPr>
            <a:r>
              <a:rPr lang="en-US" altLang="zh-CN" sz="2400" dirty="0">
                <a:solidFill>
                  <a:srgbClr val="222222"/>
                </a:solidFill>
                <a:latin typeface="Times New Roman" panose="02020603050405020304" pitchFamily="18" charset="0"/>
                <a:ea typeface="Nimbus Mono L"/>
                <a:cs typeface="Times New Roman" panose="02020603050405020304" pitchFamily="18" charset="0"/>
              </a:rPr>
              <a:t>Lagrange: </a:t>
            </a:r>
            <a:endParaRPr lang="zh-CN" altLang="en-US" sz="2400" dirty="0">
              <a:latin typeface="Times New Roman" panose="02020603050405020304" pitchFamily="18" charset="0"/>
              <a:cs typeface="Times New Roman" panose="02020603050405020304" pitchFamily="18" charset="0"/>
            </a:endParaRPr>
          </a:p>
        </p:txBody>
      </p:sp>
      <p:pic>
        <p:nvPicPr>
          <p:cNvPr id="13" name="Picture 17">
            <a:extLst>
              <a:ext uri="{FF2B5EF4-FFF2-40B4-BE49-F238E27FC236}">
                <a16:creationId xmlns:a16="http://schemas.microsoft.com/office/drawing/2014/main" id="{488A55E6-0776-4F4B-8047-17167A83118D}"/>
              </a:ext>
            </a:extLst>
          </p:cNvPr>
          <p:cNvPicPr/>
          <p:nvPr/>
        </p:nvPicPr>
        <p:blipFill>
          <a:blip r:embed="rId2"/>
          <a:stretch>
            <a:fillRect/>
          </a:stretch>
        </p:blipFill>
        <p:spPr>
          <a:xfrm>
            <a:off x="2455663" y="1378469"/>
            <a:ext cx="4381596" cy="779785"/>
          </a:xfrm>
          <a:prstGeom prst="rect">
            <a:avLst/>
          </a:prstGeom>
        </p:spPr>
      </p:pic>
      <p:sp>
        <p:nvSpPr>
          <p:cNvPr id="10" name="矩形 9">
            <a:extLst>
              <a:ext uri="{FF2B5EF4-FFF2-40B4-BE49-F238E27FC236}">
                <a16:creationId xmlns:a16="http://schemas.microsoft.com/office/drawing/2014/main" id="{3545DC5F-D077-4308-A4B9-0D7604CC14EA}"/>
              </a:ext>
            </a:extLst>
          </p:cNvPr>
          <p:cNvSpPr/>
          <p:nvPr/>
        </p:nvSpPr>
        <p:spPr>
          <a:xfrm>
            <a:off x="463152" y="2276281"/>
            <a:ext cx="4523995" cy="461665"/>
          </a:xfrm>
          <a:prstGeom prst="rect">
            <a:avLst/>
          </a:prstGeom>
        </p:spPr>
        <p:txBody>
          <a:bodyPr wrap="none">
            <a:spAutoFit/>
          </a:bodyPr>
          <a:lstStyle/>
          <a:p>
            <a:pPr marL="285750" indent="-285750">
              <a:spcAft>
                <a:spcPts val="0"/>
              </a:spcAft>
              <a:buFont typeface="Arial" panose="020B0604020202020204" pitchFamily="34" charset="0"/>
              <a:buChar char="•"/>
            </a:pPr>
            <a:r>
              <a:rPr lang="en-US" altLang="zh-CN" sz="2400" dirty="0">
                <a:solidFill>
                  <a:srgbClr val="222222"/>
                </a:solidFill>
                <a:latin typeface="Times New Roman" panose="02020603050405020304" pitchFamily="18" charset="0"/>
                <a:ea typeface="Nimbus Mono L"/>
                <a:cs typeface="Times New Roman" panose="02020603050405020304" pitchFamily="18" charset="0"/>
              </a:rPr>
              <a:t>Get partial derivative </a:t>
            </a:r>
            <a:r>
              <a:rPr lang="en-US" altLang="zh-CN"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of </a:t>
            </a:r>
            <a:r>
              <a:rPr lang="en-US"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and b.</a:t>
            </a:r>
            <a:endParaRPr lang="zh-CN" altLang="zh-C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6" name="Picture 21">
            <a:extLst>
              <a:ext uri="{FF2B5EF4-FFF2-40B4-BE49-F238E27FC236}">
                <a16:creationId xmlns:a16="http://schemas.microsoft.com/office/drawing/2014/main" id="{C895BCDD-9F1F-4169-A047-EE589F46762E}"/>
              </a:ext>
            </a:extLst>
          </p:cNvPr>
          <p:cNvPicPr/>
          <p:nvPr/>
        </p:nvPicPr>
        <p:blipFill>
          <a:blip r:embed="rId3"/>
          <a:stretch>
            <a:fillRect/>
          </a:stretch>
        </p:blipFill>
        <p:spPr>
          <a:xfrm>
            <a:off x="1474297" y="2796279"/>
            <a:ext cx="1569077" cy="1603598"/>
          </a:xfrm>
          <a:prstGeom prst="rect">
            <a:avLst/>
          </a:prstGeom>
        </p:spPr>
      </p:pic>
      <p:sp>
        <p:nvSpPr>
          <p:cNvPr id="14" name="矩形 13">
            <a:extLst>
              <a:ext uri="{FF2B5EF4-FFF2-40B4-BE49-F238E27FC236}">
                <a16:creationId xmlns:a16="http://schemas.microsoft.com/office/drawing/2014/main" id="{8360DF87-380D-4BCE-A6F8-F5CC5A82CAF5}"/>
              </a:ext>
            </a:extLst>
          </p:cNvPr>
          <p:cNvSpPr/>
          <p:nvPr/>
        </p:nvSpPr>
        <p:spPr>
          <a:xfrm>
            <a:off x="463152" y="4337105"/>
            <a:ext cx="5705408" cy="461665"/>
          </a:xfrm>
          <a:prstGeom prst="rect">
            <a:avLst/>
          </a:prstGeom>
        </p:spPr>
        <p:txBody>
          <a:bodyPr wrap="none">
            <a:spAutoFit/>
          </a:bodyPr>
          <a:lstStyle/>
          <a:p>
            <a:pPr marL="285750" indent="-285750">
              <a:spcAft>
                <a:spcPts val="0"/>
              </a:spcAft>
              <a:buFont typeface="Arial" panose="020B0604020202020204" pitchFamily="34" charset="0"/>
              <a:buChar char="•"/>
            </a:pPr>
            <a:r>
              <a:rPr lang="en-US" altLang="zh-CN" sz="2400" dirty="0">
                <a:solidFill>
                  <a:srgbClr val="222222"/>
                </a:solidFill>
                <a:latin typeface="Times New Roman" panose="02020603050405020304" pitchFamily="18" charset="0"/>
                <a:ea typeface="Nimbus Mono L"/>
                <a:cs typeface="Times New Roman" panose="02020603050405020304" pitchFamily="18" charset="0"/>
              </a:rPr>
              <a:t>Put them into Lagrange formulation above</a:t>
            </a:r>
            <a:endParaRPr lang="zh-CN" altLang="zh-C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7" name="Picture 22">
            <a:extLst>
              <a:ext uri="{FF2B5EF4-FFF2-40B4-BE49-F238E27FC236}">
                <a16:creationId xmlns:a16="http://schemas.microsoft.com/office/drawing/2014/main" id="{058B2A09-86E2-4521-85BA-5053A9793091}"/>
              </a:ext>
            </a:extLst>
          </p:cNvPr>
          <p:cNvPicPr/>
          <p:nvPr/>
        </p:nvPicPr>
        <p:blipFill>
          <a:blip r:embed="rId4"/>
          <a:stretch>
            <a:fillRect/>
          </a:stretch>
        </p:blipFill>
        <p:spPr>
          <a:xfrm>
            <a:off x="1474297" y="4798770"/>
            <a:ext cx="6185114" cy="1430791"/>
          </a:xfrm>
          <a:prstGeom prst="rect">
            <a:avLst/>
          </a:prstGeom>
        </p:spPr>
      </p:pic>
    </p:spTree>
    <p:extLst>
      <p:ext uri="{BB962C8B-B14F-4D97-AF65-F5344CB8AC3E}">
        <p14:creationId xmlns:p14="http://schemas.microsoft.com/office/powerpoint/2010/main" val="378549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spTree>
    <p:extLst>
      <p:ext uri="{BB962C8B-B14F-4D97-AF65-F5344CB8AC3E}">
        <p14:creationId xmlns:p14="http://schemas.microsoft.com/office/powerpoint/2010/main" val="350035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spTree>
    <p:extLst>
      <p:ext uri="{BB962C8B-B14F-4D97-AF65-F5344CB8AC3E}">
        <p14:creationId xmlns:p14="http://schemas.microsoft.com/office/powerpoint/2010/main" val="416255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spTree>
    <p:extLst>
      <p:ext uri="{BB962C8B-B14F-4D97-AF65-F5344CB8AC3E}">
        <p14:creationId xmlns:p14="http://schemas.microsoft.com/office/powerpoint/2010/main" val="185446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7013" y="1485416"/>
            <a:ext cx="8691562" cy="4384542"/>
          </a:xfrm>
        </p:spPr>
        <p:txBody>
          <a:bodyPr/>
          <a:lstStyle/>
          <a:p>
            <a:pPr algn="just"/>
            <a:r>
              <a:rPr lang="en-US" altLang="zh-CN" sz="2000" dirty="0">
                <a:latin typeface="Times New Roman" panose="02020603050405020304" pitchFamily="18" charset="0"/>
                <a:cs typeface="Times New Roman" panose="02020603050405020304" pitchFamily="18" charset="0"/>
              </a:rPr>
              <a:t>In machine learning, kernel methods are a class of algorithms for pattern analysis. The general task of pattern analysis is to find and study general types of relations in datasets. For many algorithms that solve these tasks, the data in raw representation have to be explicitly transformed into feature vector representations via a user-specified feature map: in contrast, kernel methods require only a user-specified kernel, i.e., a similarity function over pairs of data points in raw representation.</a:t>
            </a:r>
            <a:endParaRPr lang="zh-CN" altLang="zh-CN" sz="2000" dirty="0">
              <a:latin typeface="Times New Roman" panose="02020603050405020304" pitchFamily="18" charset="0"/>
              <a:cs typeface="Times New Roman" panose="02020603050405020304" pitchFamily="18" charset="0"/>
            </a:endParaRPr>
          </a:p>
          <a:p>
            <a:pPr marL="0" indent="0" algn="just">
              <a:buNone/>
            </a:pPr>
            <a:endParaRPr lang="zh-CN"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Most kernel algorithms are based on convex optimization or eigenproblems and are statistically well-founded. Typically, their statistical properties are analyzed using statistical learning theory.</a:t>
            </a:r>
            <a:endParaRPr lang="zh-CN" altLang="zh-CN"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altLang="zh-CN" dirty="0"/>
              <a:t>Kernel Method</a:t>
            </a:r>
            <a:endParaRPr lang="en-US" dirty="0"/>
          </a:p>
        </p:txBody>
      </p:sp>
    </p:spTree>
    <p:extLst>
      <p:ext uri="{BB962C8B-B14F-4D97-AF65-F5344CB8AC3E}">
        <p14:creationId xmlns:p14="http://schemas.microsoft.com/office/powerpoint/2010/main" val="2678279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302E7C6B-36C1-8648-8563-3497682AA9A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297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7013" y="1494747"/>
            <a:ext cx="8691562" cy="4384542"/>
          </a:xfrm>
        </p:spPr>
        <p:txBody>
          <a:bodyPr/>
          <a:lstStyle/>
          <a:p>
            <a:pPr algn="just"/>
            <a:r>
              <a:rPr lang="en-US" altLang="zh-CN" sz="2400" dirty="0">
                <a:latin typeface="Times New Roman" panose="02020603050405020304" pitchFamily="18" charset="0"/>
                <a:cs typeface="Times New Roman" panose="02020603050405020304" pitchFamily="18" charset="0"/>
              </a:rPr>
              <a:t>Fake news refers to misinformation, disinformation or mal-information which is spread through word of mouth and traditional media and more recently through digital forms of communication such as edited videos, memes, unverified advertisements and social media propagated rumors. Fake news spread through social media has become a serious problem, with the potential of it resulting in mob violence, suicides etc. as a result of misinformation circulated on social media.</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itle 3"/>
          <p:cNvSpPr>
            <a:spLocks noGrp="1"/>
          </p:cNvSpPr>
          <p:nvPr>
            <p:ph type="title"/>
          </p:nvPr>
        </p:nvSpPr>
        <p:spPr>
          <a:xfrm>
            <a:off x="478939" y="442848"/>
            <a:ext cx="7303340" cy="535863"/>
          </a:xfrm>
        </p:spPr>
        <p:txBody>
          <a:bodyPr/>
          <a:lstStyle/>
          <a:p>
            <a:pPr algn="just"/>
            <a:r>
              <a:rPr lang="en-US" altLang="zh-CN" sz="3200" dirty="0"/>
              <a:t>Why Fake News Is A Problem?</a:t>
            </a:r>
            <a:endParaRPr lang="zh-CN" altLang="zh-CN" sz="3200" dirty="0"/>
          </a:p>
        </p:txBody>
      </p:sp>
    </p:spTree>
    <p:extLst>
      <p:ext uri="{BB962C8B-B14F-4D97-AF65-F5344CB8AC3E}">
        <p14:creationId xmlns:p14="http://schemas.microsoft.com/office/powerpoint/2010/main" val="18155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7013" y="1236729"/>
            <a:ext cx="8691562" cy="4384542"/>
          </a:xfrm>
        </p:spPr>
        <p:txBody>
          <a:bodyPr/>
          <a:lstStyle/>
          <a:p>
            <a:pPr algn="just"/>
            <a:r>
              <a:rPr lang="en-US" altLang="zh-CN" sz="2400" dirty="0">
                <a:latin typeface="Times New Roman" panose="02020603050405020304" pitchFamily="18" charset="0"/>
                <a:cs typeface="Times New Roman" panose="02020603050405020304" pitchFamily="18" charset="0"/>
              </a:rPr>
              <a:t>This dataset consists of about 40000 articles consisting of fake as well as real news. Our aim is train our model so that it can correctly predict whether a given piece of news is real or fake. The fake and real news data is given in two separate datasets with each dataset consisting around 20000 articles each.</a:t>
            </a:r>
            <a:endParaRPr lang="zh-CN" altLang="zh-C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altLang="zh-CN" dirty="0"/>
              <a:t>Brief Description Of Dataset</a:t>
            </a:r>
            <a:endParaRPr lang="en-US" dirty="0"/>
          </a:p>
        </p:txBody>
      </p:sp>
    </p:spTree>
    <p:extLst>
      <p:ext uri="{BB962C8B-B14F-4D97-AF65-F5344CB8AC3E}">
        <p14:creationId xmlns:p14="http://schemas.microsoft.com/office/powerpoint/2010/main" val="264507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A301228-A56C-4DED-A435-5DA29E163780}"/>
              </a:ext>
            </a:extLst>
          </p:cNvPr>
          <p:cNvSpPr>
            <a:spLocks noGrp="1"/>
          </p:cNvSpPr>
          <p:nvPr>
            <p:ph type="sldNum" sz="quarter" idx="15"/>
          </p:nvPr>
        </p:nvSpPr>
        <p:spPr/>
        <p:txBody>
          <a:bodyPr/>
          <a:lstStyle/>
          <a:p>
            <a:fld id="{12342C3A-DD85-7843-B416-BD52AB030D59}" type="slidenum">
              <a:rPr lang="en-US" smtClean="0"/>
              <a:pPr/>
              <a:t>4</a:t>
            </a:fld>
            <a:endParaRPr lang="en-US" dirty="0"/>
          </a:p>
        </p:txBody>
      </p:sp>
      <p:sp>
        <p:nvSpPr>
          <p:cNvPr id="4" name="标题 3">
            <a:extLst>
              <a:ext uri="{FF2B5EF4-FFF2-40B4-BE49-F238E27FC236}">
                <a16:creationId xmlns:a16="http://schemas.microsoft.com/office/drawing/2014/main" id="{EBA089D4-A293-4D46-8B21-25AA0878E89A}"/>
              </a:ext>
            </a:extLst>
          </p:cNvPr>
          <p:cNvSpPr>
            <a:spLocks noGrp="1"/>
          </p:cNvSpPr>
          <p:nvPr>
            <p:ph type="title"/>
          </p:nvPr>
        </p:nvSpPr>
        <p:spPr>
          <a:xfrm>
            <a:off x="563284" y="305113"/>
            <a:ext cx="7303340" cy="535863"/>
          </a:xfrm>
        </p:spPr>
        <p:txBody>
          <a:bodyPr/>
          <a:lstStyle/>
          <a:p>
            <a:r>
              <a:rPr lang="en-US" altLang="zh-CN" dirty="0"/>
              <a:t>Dataset</a:t>
            </a:r>
            <a:endParaRPr lang="zh-CN" altLang="en-US" dirty="0"/>
          </a:p>
        </p:txBody>
      </p:sp>
      <p:pic>
        <p:nvPicPr>
          <p:cNvPr id="7" name="Image1">
            <a:extLst>
              <a:ext uri="{FF2B5EF4-FFF2-40B4-BE49-F238E27FC236}">
                <a16:creationId xmlns:a16="http://schemas.microsoft.com/office/drawing/2014/main" id="{D5EE1BAB-5C15-4162-9DBD-BF018CCB887B}"/>
              </a:ext>
            </a:extLst>
          </p:cNvPr>
          <p:cNvPicPr/>
          <p:nvPr/>
        </p:nvPicPr>
        <p:blipFill>
          <a:blip r:embed="rId2"/>
          <a:stretch>
            <a:fillRect/>
          </a:stretch>
        </p:blipFill>
        <p:spPr bwMode="auto">
          <a:xfrm>
            <a:off x="640779" y="1529679"/>
            <a:ext cx="7775433" cy="1819469"/>
          </a:xfrm>
          <a:prstGeom prst="rect">
            <a:avLst/>
          </a:prstGeom>
        </p:spPr>
      </p:pic>
      <p:pic>
        <p:nvPicPr>
          <p:cNvPr id="8" name="Image2">
            <a:extLst>
              <a:ext uri="{FF2B5EF4-FFF2-40B4-BE49-F238E27FC236}">
                <a16:creationId xmlns:a16="http://schemas.microsoft.com/office/drawing/2014/main" id="{5B7B3F45-107C-4C88-A72E-85ECA5B4C049}"/>
              </a:ext>
            </a:extLst>
          </p:cNvPr>
          <p:cNvPicPr/>
          <p:nvPr/>
        </p:nvPicPr>
        <p:blipFill>
          <a:blip r:embed="rId3"/>
          <a:stretch>
            <a:fillRect/>
          </a:stretch>
        </p:blipFill>
        <p:spPr bwMode="auto">
          <a:xfrm>
            <a:off x="640779" y="4189444"/>
            <a:ext cx="7775433" cy="1819469"/>
          </a:xfrm>
          <a:prstGeom prst="rect">
            <a:avLst/>
          </a:prstGeom>
        </p:spPr>
      </p:pic>
      <p:sp>
        <p:nvSpPr>
          <p:cNvPr id="9" name="文本框 8">
            <a:extLst>
              <a:ext uri="{FF2B5EF4-FFF2-40B4-BE49-F238E27FC236}">
                <a16:creationId xmlns:a16="http://schemas.microsoft.com/office/drawing/2014/main" id="{78DA8E09-A18F-48A8-993B-25345CBA3239}"/>
              </a:ext>
            </a:extLst>
          </p:cNvPr>
          <p:cNvSpPr txBox="1"/>
          <p:nvPr/>
        </p:nvSpPr>
        <p:spPr>
          <a:xfrm>
            <a:off x="2917379" y="1068014"/>
            <a:ext cx="3403047" cy="461665"/>
          </a:xfrm>
          <a:prstGeom prst="rect">
            <a:avLst/>
          </a:prstGeom>
          <a:noFill/>
        </p:spPr>
        <p:txBody>
          <a:bodyPr wrap="none" rtlCol="0">
            <a:spAutoFit/>
          </a:bodyPr>
          <a:lstStyle/>
          <a:p>
            <a:r>
              <a:rPr lang="en-US" altLang="zh-CN" sz="2400" dirty="0"/>
              <a:t>Part of Real News Dataset</a:t>
            </a:r>
            <a:endParaRPr lang="zh-CN" altLang="en-US" sz="2400" dirty="0"/>
          </a:p>
        </p:txBody>
      </p:sp>
      <p:sp>
        <p:nvSpPr>
          <p:cNvPr id="10" name="文本框 9">
            <a:extLst>
              <a:ext uri="{FF2B5EF4-FFF2-40B4-BE49-F238E27FC236}">
                <a16:creationId xmlns:a16="http://schemas.microsoft.com/office/drawing/2014/main" id="{7138A8C9-FAE0-432C-80F0-5FD116B92461}"/>
              </a:ext>
            </a:extLst>
          </p:cNvPr>
          <p:cNvSpPr txBox="1"/>
          <p:nvPr/>
        </p:nvSpPr>
        <p:spPr>
          <a:xfrm>
            <a:off x="3042028" y="3576186"/>
            <a:ext cx="3278398" cy="461665"/>
          </a:xfrm>
          <a:prstGeom prst="rect">
            <a:avLst/>
          </a:prstGeom>
          <a:noFill/>
        </p:spPr>
        <p:txBody>
          <a:bodyPr wrap="none" rtlCol="0">
            <a:spAutoFit/>
          </a:bodyPr>
          <a:lstStyle/>
          <a:p>
            <a:r>
              <a:rPr lang="en-US" altLang="zh-CN" sz="2400" dirty="0"/>
              <a:t>Part of Real Fake Dataset</a:t>
            </a:r>
            <a:endParaRPr lang="zh-CN" altLang="en-US" sz="2400" dirty="0"/>
          </a:p>
        </p:txBody>
      </p:sp>
    </p:spTree>
    <p:extLst>
      <p:ext uri="{BB962C8B-B14F-4D97-AF65-F5344CB8AC3E}">
        <p14:creationId xmlns:p14="http://schemas.microsoft.com/office/powerpoint/2010/main" val="107534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A301228-A56C-4DED-A435-5DA29E163780}"/>
              </a:ext>
            </a:extLst>
          </p:cNvPr>
          <p:cNvSpPr>
            <a:spLocks noGrp="1"/>
          </p:cNvSpPr>
          <p:nvPr>
            <p:ph type="sldNum" sz="quarter" idx="15"/>
          </p:nvPr>
        </p:nvSpPr>
        <p:spPr/>
        <p:txBody>
          <a:bodyPr/>
          <a:lstStyle/>
          <a:p>
            <a:fld id="{12342C3A-DD85-7843-B416-BD52AB030D59}" type="slidenum">
              <a:rPr lang="en-US" smtClean="0"/>
              <a:pPr/>
              <a:t>5</a:t>
            </a:fld>
            <a:endParaRPr lang="en-US" dirty="0"/>
          </a:p>
        </p:txBody>
      </p:sp>
      <p:sp>
        <p:nvSpPr>
          <p:cNvPr id="4" name="标题 3">
            <a:extLst>
              <a:ext uri="{FF2B5EF4-FFF2-40B4-BE49-F238E27FC236}">
                <a16:creationId xmlns:a16="http://schemas.microsoft.com/office/drawing/2014/main" id="{EBA089D4-A293-4D46-8B21-25AA0878E89A}"/>
              </a:ext>
            </a:extLst>
          </p:cNvPr>
          <p:cNvSpPr>
            <a:spLocks noGrp="1"/>
          </p:cNvSpPr>
          <p:nvPr>
            <p:ph type="title"/>
          </p:nvPr>
        </p:nvSpPr>
        <p:spPr>
          <a:xfrm>
            <a:off x="563284" y="305113"/>
            <a:ext cx="7303340" cy="535863"/>
          </a:xfrm>
        </p:spPr>
        <p:txBody>
          <a:bodyPr/>
          <a:lstStyle/>
          <a:p>
            <a:r>
              <a:rPr lang="en-US" altLang="zh-CN" dirty="0"/>
              <a:t>Dataset</a:t>
            </a:r>
            <a:endParaRPr lang="zh-CN" altLang="en-US" dirty="0"/>
          </a:p>
        </p:txBody>
      </p:sp>
      <p:pic>
        <p:nvPicPr>
          <p:cNvPr id="11" name="Image3">
            <a:extLst>
              <a:ext uri="{FF2B5EF4-FFF2-40B4-BE49-F238E27FC236}">
                <a16:creationId xmlns:a16="http://schemas.microsoft.com/office/drawing/2014/main" id="{89E40317-FB4B-41B0-BCD2-F4388A322120}"/>
              </a:ext>
            </a:extLst>
          </p:cNvPr>
          <p:cNvPicPr/>
          <p:nvPr/>
        </p:nvPicPr>
        <p:blipFill>
          <a:blip r:embed="rId2"/>
          <a:stretch>
            <a:fillRect/>
          </a:stretch>
        </p:blipFill>
        <p:spPr bwMode="auto">
          <a:xfrm>
            <a:off x="178372" y="2410616"/>
            <a:ext cx="4300318" cy="3010470"/>
          </a:xfrm>
          <a:prstGeom prst="rect">
            <a:avLst/>
          </a:prstGeom>
        </p:spPr>
      </p:pic>
      <p:pic>
        <p:nvPicPr>
          <p:cNvPr id="12" name="Image4">
            <a:extLst>
              <a:ext uri="{FF2B5EF4-FFF2-40B4-BE49-F238E27FC236}">
                <a16:creationId xmlns:a16="http://schemas.microsoft.com/office/drawing/2014/main" id="{99299E3D-B6B0-452C-AD2A-2BC190D1B0BB}"/>
              </a:ext>
            </a:extLst>
          </p:cNvPr>
          <p:cNvPicPr/>
          <p:nvPr/>
        </p:nvPicPr>
        <p:blipFill>
          <a:blip r:embed="rId3"/>
          <a:stretch>
            <a:fillRect/>
          </a:stretch>
        </p:blipFill>
        <p:spPr bwMode="auto">
          <a:xfrm>
            <a:off x="4542570" y="2410616"/>
            <a:ext cx="4300318" cy="3139025"/>
          </a:xfrm>
          <a:prstGeom prst="rect">
            <a:avLst/>
          </a:prstGeom>
        </p:spPr>
      </p:pic>
      <p:sp>
        <p:nvSpPr>
          <p:cNvPr id="3" name="文本框 2">
            <a:extLst>
              <a:ext uri="{FF2B5EF4-FFF2-40B4-BE49-F238E27FC236}">
                <a16:creationId xmlns:a16="http://schemas.microsoft.com/office/drawing/2014/main" id="{8D1AA9F1-FCBA-4F71-914C-176B0FA3922C}"/>
              </a:ext>
            </a:extLst>
          </p:cNvPr>
          <p:cNvSpPr txBox="1"/>
          <p:nvPr/>
        </p:nvSpPr>
        <p:spPr>
          <a:xfrm>
            <a:off x="2806508" y="1308359"/>
            <a:ext cx="4134402" cy="523220"/>
          </a:xfrm>
          <a:prstGeom prst="rect">
            <a:avLst/>
          </a:prstGeom>
          <a:noFill/>
        </p:spPr>
        <p:txBody>
          <a:bodyPr wrap="none" rtlCol="0">
            <a:spAutoFit/>
          </a:bodyPr>
          <a:lstStyle/>
          <a:p>
            <a:r>
              <a:rPr lang="en-US" altLang="zh-CN" sz="2800" dirty="0"/>
              <a:t>Subject Of News In Dataset</a:t>
            </a:r>
            <a:endParaRPr lang="zh-CN" altLang="en-US" sz="2800" dirty="0"/>
          </a:p>
        </p:txBody>
      </p:sp>
    </p:spTree>
    <p:extLst>
      <p:ext uri="{BB962C8B-B14F-4D97-AF65-F5344CB8AC3E}">
        <p14:creationId xmlns:p14="http://schemas.microsoft.com/office/powerpoint/2010/main" val="124117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6219" y="1236729"/>
            <a:ext cx="8691562" cy="4384542"/>
          </a:xfrm>
        </p:spPr>
        <p:txBody>
          <a:bodyPr/>
          <a:lstStyle/>
          <a:p>
            <a:pPr algn="just"/>
            <a:r>
              <a:rPr lang="en-US" altLang="zh-CN" dirty="0"/>
              <a:t>Naive Bayes classifier is a series of simple probabilistic classifiers based on the assumption of strong (plain) independence between features using Bayes' theorem. The classifier model assigns class labels represented by eigenvalues ​​to problem instances, and the class labels are taken from a finite set. It is not a single algorithm for training this classifier, but a series of algorithms based on the same principle: all naive Bayes classifiers assume that each feature of the sample is not related to other features.</a:t>
            </a:r>
            <a:endParaRPr lang="zh-CN" altLang="zh-CN"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a:xfrm>
            <a:off x="227013" y="496175"/>
            <a:ext cx="7303340" cy="535863"/>
          </a:xfrm>
        </p:spPr>
        <p:txBody>
          <a:bodyPr/>
          <a:lstStyle/>
          <a:p>
            <a:r>
              <a:rPr lang="en-US" altLang="zh-CN" dirty="0"/>
              <a:t>Naive Bayes Classifier</a:t>
            </a:r>
            <a:endParaRPr lang="en-US" dirty="0"/>
          </a:p>
        </p:txBody>
      </p:sp>
      <p:pic>
        <p:nvPicPr>
          <p:cNvPr id="5" name="Image5">
            <a:extLst>
              <a:ext uri="{FF2B5EF4-FFF2-40B4-BE49-F238E27FC236}">
                <a16:creationId xmlns:a16="http://schemas.microsoft.com/office/drawing/2014/main" id="{F3798F98-17DF-47E7-B927-2826031FA77E}"/>
              </a:ext>
            </a:extLst>
          </p:cNvPr>
          <p:cNvPicPr/>
          <p:nvPr/>
        </p:nvPicPr>
        <p:blipFill>
          <a:blip r:embed="rId2"/>
          <a:stretch>
            <a:fillRect/>
          </a:stretch>
        </p:blipFill>
        <p:spPr bwMode="auto">
          <a:xfrm>
            <a:off x="2308288" y="2836508"/>
            <a:ext cx="3999208" cy="3423802"/>
          </a:xfrm>
          <a:prstGeom prst="rect">
            <a:avLst/>
          </a:prstGeom>
        </p:spPr>
      </p:pic>
    </p:spTree>
    <p:extLst>
      <p:ext uri="{BB962C8B-B14F-4D97-AF65-F5344CB8AC3E}">
        <p14:creationId xmlns:p14="http://schemas.microsoft.com/office/powerpoint/2010/main" val="294530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72087" y="1396460"/>
            <a:ext cx="8691562" cy="4261437"/>
          </a:xfrm>
        </p:spPr>
        <p:txBody>
          <a:bodyPr/>
          <a:lstStyle/>
          <a:p>
            <a:r>
              <a:rPr lang="en-US" altLang="zh-CN" dirty="0">
                <a:latin typeface="Times New Roman" panose="02020603050405020304" pitchFamily="18" charset="0"/>
                <a:cs typeface="Times New Roman" panose="02020603050405020304" pitchFamily="18" charset="0"/>
              </a:rPr>
              <a:t>Bayesian decision theory refers to a decision theory which is informed by Bayesian probability. It is a statistical system that tries to quantify the tradeoff between various decisions, making use of probabilities and costs. An agent operating under such a decision theory uses the concepts of Bayesian statistics to estimate the expected value of its actions, and update its expectations based on new information.</a:t>
            </a:r>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Let’s take an example.</a:t>
            </a:r>
          </a:p>
          <a:p>
            <a:r>
              <a:rPr lang="en-US" altLang="zh-CN" dirty="0">
                <a:latin typeface="Times New Roman" panose="02020603050405020304" pitchFamily="18" charset="0"/>
                <a:cs typeface="Times New Roman" panose="02020603050405020304" pitchFamily="18" charset="0"/>
              </a:rPr>
              <a:t>For D dimensions object x=(x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with K classifications y=(y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we can get</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solidFill>
                  <a:srgbClr val="222222"/>
                </a:solidFill>
                <a:latin typeface="Times New Roman" panose="02020603050405020304" pitchFamily="18" charset="0"/>
                <a:ea typeface="Nimbus Mono L"/>
                <a:cs typeface="Times New Roman" panose="02020603050405020304" pitchFamily="18" charset="0"/>
              </a:rPr>
              <a:t>       </a:t>
            </a:r>
            <a:r>
              <a:rPr lang="en-US" altLang="zh-CN" dirty="0" err="1">
                <a:solidFill>
                  <a:srgbClr val="222222"/>
                </a:solidFill>
                <a:latin typeface="Times New Roman" panose="02020603050405020304" pitchFamily="18" charset="0"/>
                <a:ea typeface="Nimbus Mono L"/>
                <a:cs typeface="Times New Roman" panose="02020603050405020304" pitchFamily="18" charset="0"/>
              </a:rPr>
              <a:t>y</a:t>
            </a:r>
            <a:r>
              <a:rPr lang="en-US" altLang="zh-CN" baseline="-25000" dirty="0" err="1">
                <a:solidFill>
                  <a:srgbClr val="222222"/>
                </a:solidFill>
                <a:latin typeface="Times New Roman" panose="02020603050405020304" pitchFamily="18" charset="0"/>
                <a:ea typeface="Nimbus Mono L"/>
                <a:cs typeface="Times New Roman" panose="02020603050405020304" pitchFamily="18" charset="0"/>
              </a:rPr>
              <a:t>k</a:t>
            </a:r>
            <a:r>
              <a:rPr lang="en-US" altLang="zh-CN" dirty="0">
                <a:solidFill>
                  <a:srgbClr val="222222"/>
                </a:solidFill>
                <a:latin typeface="Times New Roman" panose="02020603050405020304" pitchFamily="18" charset="0"/>
                <a:ea typeface="Nimbus Mono L"/>
                <a:cs typeface="Times New Roman" panose="02020603050405020304" pitchFamily="18" charset="0"/>
              </a:rPr>
              <a:t> is classification k. The probability that x belong to </a:t>
            </a:r>
            <a:r>
              <a:rPr lang="en-US" altLang="zh-CN" dirty="0" err="1">
                <a:solidFill>
                  <a:srgbClr val="222222"/>
                </a:solidFill>
                <a:latin typeface="Times New Roman" panose="02020603050405020304" pitchFamily="18" charset="0"/>
                <a:ea typeface="Nimbus Mono L"/>
                <a:cs typeface="Times New Roman" panose="02020603050405020304" pitchFamily="18" charset="0"/>
              </a:rPr>
              <a:t>y</a:t>
            </a:r>
            <a:r>
              <a:rPr lang="en-US" altLang="zh-CN" baseline="-25000" dirty="0" err="1">
                <a:solidFill>
                  <a:srgbClr val="222222"/>
                </a:solidFill>
                <a:latin typeface="Times New Roman" panose="02020603050405020304" pitchFamily="18" charset="0"/>
                <a:ea typeface="Nimbus Mono L"/>
                <a:cs typeface="Times New Roman" panose="02020603050405020304" pitchFamily="18" charset="0"/>
              </a:rPr>
              <a:t>k</a:t>
            </a:r>
            <a:r>
              <a:rPr lang="en-US" altLang="zh-CN" dirty="0">
                <a:solidFill>
                  <a:srgbClr val="222222"/>
                </a:solidFill>
                <a:latin typeface="Times New Roman" panose="02020603050405020304" pitchFamily="18" charset="0"/>
                <a:ea typeface="Nimbus Mono L"/>
                <a:cs typeface="Times New Roman" panose="02020603050405020304" pitchFamily="18" charset="0"/>
              </a:rPr>
              <a:t> is P(</a:t>
            </a:r>
            <a:r>
              <a:rPr lang="en-US" altLang="zh-CN" dirty="0" err="1">
                <a:solidFill>
                  <a:srgbClr val="222222"/>
                </a:solidFill>
                <a:latin typeface="Times New Roman" panose="02020603050405020304" pitchFamily="18" charset="0"/>
                <a:ea typeface="Nimbus Mono L"/>
                <a:cs typeface="Times New Roman" panose="02020603050405020304" pitchFamily="18" charset="0"/>
              </a:rPr>
              <a:t>y</a:t>
            </a:r>
            <a:r>
              <a:rPr lang="en-US" altLang="zh-CN" baseline="-25000" dirty="0" err="1">
                <a:solidFill>
                  <a:srgbClr val="222222"/>
                </a:solidFill>
                <a:latin typeface="Times New Roman" panose="02020603050405020304" pitchFamily="18" charset="0"/>
                <a:ea typeface="Nimbus Mono L"/>
                <a:cs typeface="Times New Roman" panose="02020603050405020304" pitchFamily="18" charset="0"/>
              </a:rPr>
              <a:t>k</a:t>
            </a:r>
            <a:r>
              <a:rPr lang="en-US" altLang="zh-CN" dirty="0" err="1">
                <a:solidFill>
                  <a:srgbClr val="222222"/>
                </a:solidFill>
                <a:latin typeface="Times New Roman" panose="02020603050405020304" pitchFamily="18" charset="0"/>
                <a:ea typeface="Nimbus Mono L"/>
                <a:cs typeface="Times New Roman" panose="02020603050405020304" pitchFamily="18" charset="0"/>
              </a:rPr>
              <a:t>|x</a:t>
            </a:r>
            <a:r>
              <a:rPr lang="en-US" altLang="zh-CN" dirty="0">
                <a:solidFill>
                  <a:srgbClr val="222222"/>
                </a:solidFill>
                <a:latin typeface="Times New Roman" panose="02020603050405020304" pitchFamily="18" charset="0"/>
                <a:ea typeface="Nimbus Mono L"/>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a:xfrm>
            <a:off x="8625338" y="5475335"/>
            <a:ext cx="476623" cy="365125"/>
          </a:xfrm>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altLang="zh-CN" dirty="0"/>
              <a:t>The implement of Naive Bayes </a:t>
            </a:r>
            <a:endParaRPr lang="en-US" dirty="0"/>
          </a:p>
        </p:txBody>
      </p:sp>
      <p:pic>
        <p:nvPicPr>
          <p:cNvPr id="14" name="Picture 18">
            <a:extLst>
              <a:ext uri="{FF2B5EF4-FFF2-40B4-BE49-F238E27FC236}">
                <a16:creationId xmlns:a16="http://schemas.microsoft.com/office/drawing/2014/main" id="{1A875F10-FB36-4E8A-BC4B-14C71F2F5062}"/>
              </a:ext>
            </a:extLst>
          </p:cNvPr>
          <p:cNvPicPr/>
          <p:nvPr/>
        </p:nvPicPr>
        <p:blipFill>
          <a:blip r:embed="rId2"/>
          <a:stretch>
            <a:fillRect/>
          </a:stretch>
        </p:blipFill>
        <p:spPr>
          <a:xfrm>
            <a:off x="559422" y="3755571"/>
            <a:ext cx="3443410" cy="903786"/>
          </a:xfrm>
          <a:prstGeom prst="rect">
            <a:avLst/>
          </a:prstGeom>
        </p:spPr>
      </p:pic>
    </p:spTree>
    <p:extLst>
      <p:ext uri="{BB962C8B-B14F-4D97-AF65-F5344CB8AC3E}">
        <p14:creationId xmlns:p14="http://schemas.microsoft.com/office/powerpoint/2010/main" val="155314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a:xfrm>
            <a:off x="8625338" y="5475335"/>
            <a:ext cx="476623" cy="365125"/>
          </a:xfrm>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altLang="zh-CN" dirty="0"/>
              <a:t>The implement of Naive Bayes </a:t>
            </a:r>
            <a:endParaRPr lang="en-US" dirty="0"/>
          </a:p>
        </p:txBody>
      </p:sp>
      <p:sp>
        <p:nvSpPr>
          <p:cNvPr id="8" name="矩形 7">
            <a:extLst>
              <a:ext uri="{FF2B5EF4-FFF2-40B4-BE49-F238E27FC236}">
                <a16:creationId xmlns:a16="http://schemas.microsoft.com/office/drawing/2014/main" id="{B0F62DD3-35E8-4464-8F35-62D78B121F5A}"/>
              </a:ext>
            </a:extLst>
          </p:cNvPr>
          <p:cNvSpPr/>
          <p:nvPr/>
        </p:nvSpPr>
        <p:spPr>
          <a:xfrm>
            <a:off x="293319" y="1461720"/>
            <a:ext cx="7231224" cy="369332"/>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222222"/>
                </a:solidFill>
                <a:latin typeface="inherit"/>
                <a:ea typeface="Nimbus Mono L"/>
                <a:cs typeface="Liberation Mono"/>
              </a:rPr>
              <a:t>We can calculate P(</a:t>
            </a:r>
            <a:r>
              <a:rPr lang="en-US" altLang="zh-CN" dirty="0" err="1">
                <a:solidFill>
                  <a:srgbClr val="222222"/>
                </a:solidFill>
                <a:latin typeface="inherit"/>
                <a:ea typeface="Nimbus Mono L"/>
                <a:cs typeface="Liberation Mono"/>
              </a:rPr>
              <a:t>y</a:t>
            </a:r>
            <a:r>
              <a:rPr lang="en-US" altLang="zh-CN" baseline="-25000" dirty="0" err="1">
                <a:solidFill>
                  <a:srgbClr val="222222"/>
                </a:solidFill>
                <a:latin typeface="inherit"/>
                <a:ea typeface="Nimbus Mono L"/>
                <a:cs typeface="Liberation Mono"/>
              </a:rPr>
              <a:t>k</a:t>
            </a:r>
            <a:r>
              <a:rPr lang="en-US" altLang="zh-CN" dirty="0" err="1">
                <a:solidFill>
                  <a:srgbClr val="222222"/>
                </a:solidFill>
                <a:latin typeface="inherit"/>
                <a:ea typeface="Nimbus Mono L"/>
                <a:cs typeface="Liberation Mono"/>
              </a:rPr>
              <a:t>|x</a:t>
            </a:r>
            <a:r>
              <a:rPr lang="en-US" altLang="zh-CN" dirty="0">
                <a:solidFill>
                  <a:srgbClr val="222222"/>
                </a:solidFill>
                <a:latin typeface="inherit"/>
                <a:ea typeface="Nimbus Mono L"/>
                <a:cs typeface="Liberation Mono"/>
              </a:rPr>
              <a:t>) by Bayesian Formulation and then get </a:t>
            </a:r>
            <a:endParaRPr lang="zh-CN" altLang="en-US" dirty="0"/>
          </a:p>
        </p:txBody>
      </p:sp>
      <p:pic>
        <p:nvPicPr>
          <p:cNvPr id="9" name="Picture 19">
            <a:extLst>
              <a:ext uri="{FF2B5EF4-FFF2-40B4-BE49-F238E27FC236}">
                <a16:creationId xmlns:a16="http://schemas.microsoft.com/office/drawing/2014/main" id="{50217797-0DC4-4FCD-8C22-DEC659C056FB}"/>
              </a:ext>
            </a:extLst>
          </p:cNvPr>
          <p:cNvPicPr/>
          <p:nvPr/>
        </p:nvPicPr>
        <p:blipFill>
          <a:blip r:embed="rId2"/>
          <a:stretch>
            <a:fillRect/>
          </a:stretch>
        </p:blipFill>
        <p:spPr>
          <a:xfrm>
            <a:off x="710708" y="2006656"/>
            <a:ext cx="2890908" cy="844188"/>
          </a:xfrm>
          <a:prstGeom prst="rect">
            <a:avLst/>
          </a:prstGeom>
        </p:spPr>
      </p:pic>
      <p:sp>
        <p:nvSpPr>
          <p:cNvPr id="10" name="矩形 9">
            <a:extLst>
              <a:ext uri="{FF2B5EF4-FFF2-40B4-BE49-F238E27FC236}">
                <a16:creationId xmlns:a16="http://schemas.microsoft.com/office/drawing/2014/main" id="{8DAA89F0-FFFD-41C6-81A0-5473121C728A}"/>
              </a:ext>
            </a:extLst>
          </p:cNvPr>
          <p:cNvSpPr/>
          <p:nvPr/>
        </p:nvSpPr>
        <p:spPr>
          <a:xfrm>
            <a:off x="293319" y="3219061"/>
            <a:ext cx="8598753" cy="1200329"/>
          </a:xfrm>
          <a:prstGeom prst="rect">
            <a:avLst/>
          </a:prstGeom>
        </p:spPr>
        <p:txBody>
          <a:bodyPr wrap="square">
            <a:spAutoFit/>
          </a:bodyPr>
          <a:lstStyle/>
          <a:p>
            <a:pPr marL="285750" indent="-285750">
              <a:spcAft>
                <a:spcPts val="0"/>
              </a:spcAft>
              <a:buFont typeface="Arial" panose="020B0604020202020204" pitchFamily="34" charset="0"/>
              <a:buChar char="•"/>
            </a:pPr>
            <a:r>
              <a:rPr lang="en-US" altLang="zh-CN" dirty="0">
                <a:solidFill>
                  <a:srgbClr val="222222"/>
                </a:solidFill>
                <a:latin typeface="inherit"/>
                <a:ea typeface="Nimbus Mono L"/>
                <a:cs typeface="Liberation Mono"/>
              </a:rPr>
              <a:t>In this formulation, P</a:t>
            </a:r>
            <a:r>
              <a:rPr lang="en-US" altLang="zh-CN" baseline="-25000" dirty="0">
                <a:solidFill>
                  <a:srgbClr val="222222"/>
                </a:solidFill>
                <a:latin typeface="inherit"/>
                <a:ea typeface="Nimbus Mono L"/>
                <a:cs typeface="Liberation Mono"/>
              </a:rPr>
              <a:t>(x)</a:t>
            </a:r>
            <a:r>
              <a:rPr lang="en-US" altLang="zh-CN" dirty="0">
                <a:solidFill>
                  <a:srgbClr val="222222"/>
                </a:solidFill>
                <a:latin typeface="inherit"/>
                <a:ea typeface="Nimbus Mono L"/>
                <a:cs typeface="Liberation Mono"/>
              </a:rPr>
              <a:t> is constant, and P(y</a:t>
            </a:r>
            <a:r>
              <a:rPr lang="en-US" altLang="zh-CN" baseline="-25000" dirty="0">
                <a:solidFill>
                  <a:srgbClr val="222222"/>
                </a:solidFill>
                <a:latin typeface="inherit"/>
                <a:ea typeface="Nimbus Mono L"/>
                <a:cs typeface="Liberation Mono"/>
              </a:rPr>
              <a:t>1</a:t>
            </a:r>
            <a:r>
              <a:rPr lang="en-US" altLang="zh-CN" dirty="0">
                <a:solidFill>
                  <a:srgbClr val="222222"/>
                </a:solidFill>
                <a:latin typeface="inherit"/>
                <a:ea typeface="Nimbus Mono L"/>
                <a:cs typeface="Liberation Mono"/>
              </a:rPr>
              <a:t>)=P(y</a:t>
            </a:r>
            <a:r>
              <a:rPr lang="en-US" altLang="zh-CN" baseline="-25000" dirty="0">
                <a:solidFill>
                  <a:srgbClr val="222222"/>
                </a:solidFill>
                <a:latin typeface="inherit"/>
                <a:ea typeface="Nimbus Mono L"/>
                <a:cs typeface="Liberation Mono"/>
              </a:rPr>
              <a:t>2</a:t>
            </a:r>
            <a:r>
              <a:rPr lang="en-US" altLang="zh-CN" dirty="0">
                <a:solidFill>
                  <a:srgbClr val="222222"/>
                </a:solidFill>
                <a:latin typeface="inherit"/>
                <a:ea typeface="Nimbus Mono L"/>
                <a:cs typeface="Liberation Mono"/>
              </a:rPr>
              <a:t>)=...=P(</a:t>
            </a:r>
            <a:r>
              <a:rPr lang="en-US" altLang="zh-CN" dirty="0" err="1">
                <a:solidFill>
                  <a:srgbClr val="222222"/>
                </a:solidFill>
                <a:latin typeface="inherit"/>
                <a:ea typeface="Nimbus Mono L"/>
                <a:cs typeface="Liberation Mono"/>
              </a:rPr>
              <a:t>y</a:t>
            </a:r>
            <a:r>
              <a:rPr lang="en-US" altLang="zh-CN" baseline="-25000" dirty="0" err="1">
                <a:solidFill>
                  <a:srgbClr val="222222"/>
                </a:solidFill>
                <a:latin typeface="inherit"/>
                <a:ea typeface="Nimbus Mono L"/>
                <a:cs typeface="Liberation Mono"/>
              </a:rPr>
              <a:t>K</a:t>
            </a:r>
            <a:r>
              <a:rPr lang="en-US" altLang="zh-CN" dirty="0">
                <a:solidFill>
                  <a:srgbClr val="222222"/>
                </a:solidFill>
                <a:latin typeface="inherit"/>
                <a:ea typeface="Nimbus Mono L"/>
                <a:cs typeface="Liberation Mono"/>
              </a:rPr>
              <a:t>). So, to find the maximum of P(</a:t>
            </a:r>
            <a:r>
              <a:rPr lang="en-US" altLang="zh-CN" dirty="0" err="1">
                <a:solidFill>
                  <a:srgbClr val="222222"/>
                </a:solidFill>
                <a:latin typeface="inherit"/>
                <a:ea typeface="Nimbus Mono L"/>
                <a:cs typeface="Liberation Mono"/>
              </a:rPr>
              <a:t>y</a:t>
            </a:r>
            <a:r>
              <a:rPr lang="en-US" altLang="zh-CN" baseline="-25000" dirty="0" err="1">
                <a:solidFill>
                  <a:srgbClr val="222222"/>
                </a:solidFill>
                <a:latin typeface="inherit"/>
                <a:ea typeface="Nimbus Mono L"/>
                <a:cs typeface="Liberation Mono"/>
              </a:rPr>
              <a:t>k</a:t>
            </a:r>
            <a:r>
              <a:rPr lang="en-US" altLang="zh-CN" dirty="0" err="1">
                <a:solidFill>
                  <a:srgbClr val="222222"/>
                </a:solidFill>
                <a:latin typeface="inherit"/>
                <a:ea typeface="Nimbus Mono L"/>
                <a:cs typeface="Liberation Mono"/>
              </a:rPr>
              <a:t>|x</a:t>
            </a:r>
            <a:r>
              <a:rPr lang="en-US" altLang="zh-CN" dirty="0">
                <a:solidFill>
                  <a:srgbClr val="222222"/>
                </a:solidFill>
                <a:latin typeface="inherit"/>
                <a:ea typeface="Nimbus Mono L"/>
                <a:cs typeface="Liberation Mono"/>
              </a:rPr>
              <a:t>), we have to find the maximum of P(</a:t>
            </a:r>
            <a:r>
              <a:rPr lang="en-US" altLang="zh-CN" dirty="0" err="1">
                <a:solidFill>
                  <a:srgbClr val="222222"/>
                </a:solidFill>
                <a:latin typeface="inherit"/>
                <a:ea typeface="Nimbus Mono L"/>
                <a:cs typeface="Liberation Mono"/>
              </a:rPr>
              <a:t>x|y</a:t>
            </a:r>
            <a:r>
              <a:rPr lang="en-US" altLang="zh-CN" baseline="-25000" dirty="0" err="1">
                <a:solidFill>
                  <a:srgbClr val="222222"/>
                </a:solidFill>
                <a:latin typeface="inherit"/>
                <a:ea typeface="Nimbus Mono L"/>
                <a:cs typeface="Liberation Mono"/>
              </a:rPr>
              <a:t>k</a:t>
            </a:r>
            <a:r>
              <a:rPr lang="en-US" altLang="zh-CN" dirty="0">
                <a:solidFill>
                  <a:srgbClr val="222222"/>
                </a:solidFill>
                <a:latin typeface="inherit"/>
                <a:ea typeface="Nimbus Mono L"/>
                <a:cs typeface="Liberation Mono"/>
              </a:rPr>
              <a:t>).</a:t>
            </a:r>
            <a:endParaRPr lang="zh-CN" altLang="zh-CN" dirty="0">
              <a:latin typeface="Times New Roman" panose="02020603050405020304" pitchFamily="18" charset="0"/>
              <a:ea typeface="Times New Roman" panose="02020603050405020304" pitchFamily="18" charset="0"/>
            </a:endParaRPr>
          </a:p>
          <a:p>
            <a:pPr>
              <a:spcAft>
                <a:spcPts val="0"/>
              </a:spcAft>
            </a:pPr>
            <a:r>
              <a:rPr lang="en-US" altLang="zh-CN" dirty="0">
                <a:solidFill>
                  <a:srgbClr val="222222"/>
                </a:solidFill>
                <a:latin typeface="inherit"/>
                <a:ea typeface="Nimbus Mono L"/>
                <a:cs typeface="Liberation Mono"/>
              </a:rPr>
              <a:t> </a:t>
            </a:r>
            <a:endParaRPr lang="zh-CN" altLang="zh-C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altLang="zh-CN" dirty="0">
                <a:solidFill>
                  <a:srgbClr val="222222"/>
                </a:solidFill>
                <a:latin typeface="inherit"/>
                <a:ea typeface="Nimbus Mono L"/>
                <a:cs typeface="Liberation Mono"/>
              </a:rPr>
              <a:t>Because the attributes of data object X are independent of each other, </a:t>
            </a:r>
            <a:endParaRPr lang="zh-CN" altLang="en-US" dirty="0"/>
          </a:p>
        </p:txBody>
      </p:sp>
      <p:pic>
        <p:nvPicPr>
          <p:cNvPr id="11" name="Picture 20">
            <a:extLst>
              <a:ext uri="{FF2B5EF4-FFF2-40B4-BE49-F238E27FC236}">
                <a16:creationId xmlns:a16="http://schemas.microsoft.com/office/drawing/2014/main" id="{199370F0-6297-4A55-8B44-66BA6CFFAC2C}"/>
              </a:ext>
            </a:extLst>
          </p:cNvPr>
          <p:cNvPicPr/>
          <p:nvPr/>
        </p:nvPicPr>
        <p:blipFill>
          <a:blip r:embed="rId3"/>
          <a:stretch>
            <a:fillRect/>
          </a:stretch>
        </p:blipFill>
        <p:spPr>
          <a:xfrm>
            <a:off x="639406" y="4749279"/>
            <a:ext cx="6082829" cy="709854"/>
          </a:xfrm>
          <a:prstGeom prst="rect">
            <a:avLst/>
          </a:prstGeom>
        </p:spPr>
      </p:pic>
    </p:spTree>
    <p:extLst>
      <p:ext uri="{BB962C8B-B14F-4D97-AF65-F5344CB8AC3E}">
        <p14:creationId xmlns:p14="http://schemas.microsoft.com/office/powerpoint/2010/main" val="297933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3100" y="1410771"/>
            <a:ext cx="8691562" cy="4384542"/>
          </a:xfrm>
        </p:spPr>
        <p:txBody>
          <a:bodyPr/>
          <a:lstStyle/>
          <a:p>
            <a:pPr algn="just"/>
            <a:r>
              <a:rPr lang="en-US" altLang="zh-CN" sz="1800" dirty="0">
                <a:latin typeface="Times New Roman" panose="02020603050405020304" pitchFamily="18" charset="0"/>
                <a:cs typeface="Times New Roman" panose="02020603050405020304" pitchFamily="18" charset="0"/>
              </a:rPr>
              <a:t>Support-vector machines (SVM) 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 </a:t>
            </a:r>
          </a:p>
          <a:p>
            <a:pPr algn="just"/>
            <a:r>
              <a:rPr lang="en-US" altLang="zh-CN" sz="1800" dirty="0">
                <a:latin typeface="Times New Roman" panose="02020603050405020304" pitchFamily="18" charset="0"/>
                <a:cs typeface="Times New Roman" panose="02020603050405020304" pitchFamily="18" charset="0"/>
              </a:rPr>
              <a:t>More formally, a support-vector machine constructs a hyperplane or set of hyperplanes in a high- or infinite-dimensional space, which can be used for classification, regression, or other tasks like outliers detection. Intuitively, a good separation is achieved by the hyperplane that has the largest distance to the nearest training-data point of any class (so-called functional margin), since in general the larger the margin, the lower the generalization error of the classifier.</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altLang="zh-CN" dirty="0"/>
              <a:t>Support Vector Machine</a:t>
            </a:r>
            <a:endParaRPr lang="en-US" dirty="0"/>
          </a:p>
        </p:txBody>
      </p:sp>
    </p:spTree>
    <p:extLst>
      <p:ext uri="{BB962C8B-B14F-4D97-AF65-F5344CB8AC3E}">
        <p14:creationId xmlns:p14="http://schemas.microsoft.com/office/powerpoint/2010/main" val="1592797522"/>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38569</TotalTime>
  <Words>934</Words>
  <Application>Microsoft Office PowerPoint</Application>
  <PresentationFormat>全屏显示(4:3)</PresentationFormat>
  <Paragraphs>67</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9</vt:i4>
      </vt:variant>
      <vt:variant>
        <vt:lpstr>幻灯片标题</vt:lpstr>
      </vt:variant>
      <vt:variant>
        <vt:i4>17</vt:i4>
      </vt:variant>
    </vt:vector>
  </HeadingPairs>
  <TitlesOfParts>
    <vt:vector size="31" baseType="lpstr">
      <vt:lpstr>inherit</vt:lpstr>
      <vt:lpstr>Arial</vt:lpstr>
      <vt:lpstr>Calibri</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演示文稿</vt:lpstr>
      <vt:lpstr>Why Fake News Is A Problem?</vt:lpstr>
      <vt:lpstr>Brief Description Of Dataset</vt:lpstr>
      <vt:lpstr>Dataset</vt:lpstr>
      <vt:lpstr>Dataset</vt:lpstr>
      <vt:lpstr>Naive Bayes Classifier</vt:lpstr>
      <vt:lpstr>The implement of Naive Bayes </vt:lpstr>
      <vt:lpstr>The implement of Naive Bayes </vt:lpstr>
      <vt:lpstr>Support Vector Machine</vt:lpstr>
      <vt:lpstr>Support Vector Machine</vt:lpstr>
      <vt:lpstr>Support Vector Machine</vt:lpstr>
      <vt:lpstr>Support Vector Machine</vt:lpstr>
      <vt:lpstr>Support Vector Machine</vt:lpstr>
      <vt:lpstr>Support Vector Machine</vt:lpstr>
      <vt:lpstr>Support Vector Machine</vt:lpstr>
      <vt:lpstr>Kernel Method</vt:lpstr>
      <vt:lpstr>PowerPoint 演示文稿</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凯 李</cp:lastModifiedBy>
  <cp:revision>990</cp:revision>
  <cp:lastPrinted>2016-08-09T14:57:31Z</cp:lastPrinted>
  <dcterms:created xsi:type="dcterms:W3CDTF">2013-11-01T14:42:31Z</dcterms:created>
  <dcterms:modified xsi:type="dcterms:W3CDTF">2020-05-14T21:13:33Z</dcterms:modified>
</cp:coreProperties>
</file>