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0" r:id="rId3"/>
    <p:sldId id="332" r:id="rId5"/>
    <p:sldId id="311" r:id="rId6"/>
    <p:sldId id="355" r:id="rId7"/>
    <p:sldId id="333" r:id="rId8"/>
    <p:sldId id="356" r:id="rId9"/>
    <p:sldId id="358" r:id="rId10"/>
    <p:sldId id="357" r:id="rId11"/>
    <p:sldId id="360" r:id="rId12"/>
    <p:sldId id="361" r:id="rId13"/>
    <p:sldId id="362" r:id="rId14"/>
    <p:sldId id="334" r:id="rId15"/>
    <p:sldId id="363" r:id="rId16"/>
    <p:sldId id="364" r:id="rId17"/>
    <p:sldId id="365" r:id="rId18"/>
    <p:sldId id="366" r:id="rId19"/>
    <p:sldId id="367" r:id="rId20"/>
    <p:sldId id="337" r:id="rId21"/>
    <p:sldId id="368" r:id="rId22"/>
    <p:sldId id="338" r:id="rId23"/>
  </p:sldIdLst>
  <p:sldSz cx="12198350" cy="6859270"/>
  <p:notesSz cx="9144000" cy="6858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00"/>
    <a:srgbClr val="005DA2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" y="-1380"/>
      </p:cViewPr>
      <p:guideLst>
        <p:guide orient="horz" pos="2163"/>
        <p:guide pos="3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8350" cy="685927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76808" y="117426"/>
            <a:ext cx="1701887" cy="677151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3600" b="1" spc="-150" dirty="0" smtClean="0">
                <a:solidFill>
                  <a:srgbClr val="005DA2"/>
                </a:solidFill>
                <a:effectLst/>
                <a:latin typeface="Arial Black" panose="020B0A04020102020204" pitchFamily="34" charset="0"/>
                <a:ea typeface="微软雅黑" pitchFamily="34" charset="-122"/>
              </a:rPr>
              <a:t>LOGO</a:t>
            </a:r>
            <a:endParaRPr lang="zh-CN" altLang="en-US" sz="3600" b="1" spc="-150" dirty="0">
              <a:solidFill>
                <a:srgbClr val="005DA2"/>
              </a:solidFill>
              <a:effectLst/>
              <a:latin typeface="Arial Black" panose="020B0A04020102020204" pitchFamily="34" charset="0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562671" y="693490"/>
            <a:ext cx="1063567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5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917" y="1200428"/>
            <a:ext cx="5387605" cy="3394861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0828" y="1200428"/>
            <a:ext cx="5387605" cy="3394861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644519" y="6382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18" y="1535469"/>
            <a:ext cx="5389723" cy="639911"/>
          </a:xfrm>
          <a:prstGeom prst="rect">
            <a:avLst/>
          </a:prstGeom>
        </p:spPr>
        <p:txBody>
          <a:bodyPr lIns="121963" tIns="60981" rIns="121963" bIns="60981"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18" y="2175378"/>
            <a:ext cx="5389723" cy="3952203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594" y="1535469"/>
            <a:ext cx="5391840" cy="639911"/>
          </a:xfrm>
          <a:prstGeom prst="rect">
            <a:avLst/>
          </a:prstGeom>
        </p:spPr>
        <p:txBody>
          <a:bodyPr lIns="121963" tIns="60981" rIns="121963" bIns="60981"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594" y="2175378"/>
            <a:ext cx="5391840" cy="3952203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220970" y="2187258"/>
            <a:ext cx="7473950" cy="645160"/>
          </a:xfrm>
          <a:prstGeom prst="rect">
            <a:avLst/>
          </a:prstGeom>
          <a:noFill/>
        </p:spPr>
        <p:txBody>
          <a:bodyPr wrap="square" lIns="91472" tIns="45736" rIns="91472" bIns="45736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90204" pitchFamily="34" charset="0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r>
              <a:rPr lang="zh-CN" altLang="en-US" sz="3600" dirty="0" smtClean="0">
                <a:solidFill>
                  <a:schemeClr val="tx2"/>
                </a:solidFill>
              </a:rPr>
              <a:t>基于</a:t>
            </a:r>
            <a:r>
              <a:rPr lang="en-US" altLang="zh-CN" sz="3600" dirty="0" smtClean="0">
                <a:solidFill>
                  <a:schemeClr val="tx2"/>
                </a:solidFill>
              </a:rPr>
              <a:t>ssm</a:t>
            </a:r>
            <a:r>
              <a:rPr lang="zh-CN" altLang="en-US" sz="3600" dirty="0" smtClean="0">
                <a:solidFill>
                  <a:schemeClr val="tx2"/>
                </a:solidFill>
              </a:rPr>
              <a:t>物流系统的设计与实现</a:t>
            </a:r>
            <a:endParaRPr lang="zh-CN" altLang="en-US" sz="3600" dirty="0" smtClean="0">
              <a:solidFill>
                <a:schemeClr val="tx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92290" y="4182110"/>
            <a:ext cx="382651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答辩人：李康   指导老师：莎柯雪</a:t>
            </a:r>
            <a:endPara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7"/>
          <p:cNvSpPr/>
          <p:nvPr/>
        </p:nvSpPr>
        <p:spPr bwMode="auto">
          <a:xfrm>
            <a:off x="3283268" y="1396047"/>
            <a:ext cx="93821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8"/>
          <p:cNvSpPr/>
          <p:nvPr/>
        </p:nvSpPr>
        <p:spPr bwMode="auto">
          <a:xfrm>
            <a:off x="3611880" y="1540510"/>
            <a:ext cx="604838" cy="2309813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0"/>
          <p:cNvSpPr/>
          <p:nvPr/>
        </p:nvSpPr>
        <p:spPr bwMode="auto">
          <a:xfrm>
            <a:off x="4188143" y="532447"/>
            <a:ext cx="514350" cy="3317875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1"/>
          <p:cNvSpPr/>
          <p:nvPr/>
        </p:nvSpPr>
        <p:spPr bwMode="auto">
          <a:xfrm>
            <a:off x="3581718" y="3850323"/>
            <a:ext cx="63182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2"/>
          <p:cNvSpPr/>
          <p:nvPr/>
        </p:nvSpPr>
        <p:spPr bwMode="auto">
          <a:xfrm>
            <a:off x="3581718" y="4182110"/>
            <a:ext cx="896938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6"/>
          <p:cNvSpPr/>
          <p:nvPr/>
        </p:nvSpPr>
        <p:spPr bwMode="auto">
          <a:xfrm>
            <a:off x="1570355" y="2831147"/>
            <a:ext cx="581025" cy="3446463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1"/>
          <p:cNvSpPr/>
          <p:nvPr/>
        </p:nvSpPr>
        <p:spPr bwMode="auto">
          <a:xfrm>
            <a:off x="-220345" y="2831147"/>
            <a:ext cx="2371725" cy="3471863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2"/>
          <p:cNvSpPr/>
          <p:nvPr/>
        </p:nvSpPr>
        <p:spPr bwMode="auto">
          <a:xfrm>
            <a:off x="-220345" y="2016760"/>
            <a:ext cx="3670300" cy="4286251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5"/>
          <p:cNvSpPr/>
          <p:nvPr/>
        </p:nvSpPr>
        <p:spPr bwMode="auto">
          <a:xfrm>
            <a:off x="-1141412" y="4981575"/>
            <a:ext cx="5651500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26"/>
          <p:cNvSpPr/>
          <p:nvPr/>
        </p:nvSpPr>
        <p:spPr bwMode="auto">
          <a:xfrm>
            <a:off x="-1141412" y="3914775"/>
            <a:ext cx="6548438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7"/>
          <p:cNvSpPr/>
          <p:nvPr/>
        </p:nvSpPr>
        <p:spPr bwMode="auto">
          <a:xfrm>
            <a:off x="-1141412" y="2563812"/>
            <a:ext cx="4221163" cy="2873375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1"/>
          <p:cNvSpPr/>
          <p:nvPr/>
        </p:nvSpPr>
        <p:spPr bwMode="auto">
          <a:xfrm>
            <a:off x="4092893" y="178435"/>
            <a:ext cx="793750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3918268" y="149860"/>
            <a:ext cx="968375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5"/>
          <p:cNvSpPr/>
          <p:nvPr/>
        </p:nvSpPr>
        <p:spPr bwMode="auto">
          <a:xfrm>
            <a:off x="3567430" y="194310"/>
            <a:ext cx="1319213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7"/>
          <p:cNvSpPr/>
          <p:nvPr/>
        </p:nvSpPr>
        <p:spPr bwMode="auto">
          <a:xfrm>
            <a:off x="2151380" y="235585"/>
            <a:ext cx="2735263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8"/>
          <p:cNvSpPr/>
          <p:nvPr/>
        </p:nvSpPr>
        <p:spPr bwMode="auto">
          <a:xfrm>
            <a:off x="3449955" y="235585"/>
            <a:ext cx="1436688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9"/>
          <p:cNvSpPr/>
          <p:nvPr/>
        </p:nvSpPr>
        <p:spPr bwMode="auto">
          <a:xfrm>
            <a:off x="4305618" y="235585"/>
            <a:ext cx="581025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44"/>
          <p:cNvSpPr/>
          <p:nvPr/>
        </p:nvSpPr>
        <p:spPr bwMode="auto">
          <a:xfrm>
            <a:off x="4886643" y="235585"/>
            <a:ext cx="571500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45"/>
          <p:cNvSpPr/>
          <p:nvPr/>
        </p:nvSpPr>
        <p:spPr bwMode="auto">
          <a:xfrm>
            <a:off x="4092893" y="145097"/>
            <a:ext cx="1365250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46"/>
          <p:cNvSpPr/>
          <p:nvPr/>
        </p:nvSpPr>
        <p:spPr bwMode="auto">
          <a:xfrm>
            <a:off x="3918268" y="129222"/>
            <a:ext cx="1539875" cy="530225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47"/>
          <p:cNvSpPr/>
          <p:nvPr/>
        </p:nvSpPr>
        <p:spPr bwMode="auto">
          <a:xfrm>
            <a:off x="1570355" y="581660"/>
            <a:ext cx="4000500" cy="5697538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8"/>
          <p:cNvSpPr/>
          <p:nvPr/>
        </p:nvSpPr>
        <p:spPr bwMode="auto">
          <a:xfrm>
            <a:off x="3581718" y="581660"/>
            <a:ext cx="2089150" cy="4667251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9"/>
          <p:cNvSpPr/>
          <p:nvPr/>
        </p:nvSpPr>
        <p:spPr bwMode="auto">
          <a:xfrm>
            <a:off x="4213543" y="581660"/>
            <a:ext cx="1485900" cy="3271838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52"/>
          <p:cNvSpPr/>
          <p:nvPr/>
        </p:nvSpPr>
        <p:spPr bwMode="auto">
          <a:xfrm>
            <a:off x="3567430" y="132397"/>
            <a:ext cx="1890713" cy="1108075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53"/>
          <p:cNvSpPr/>
          <p:nvPr/>
        </p:nvSpPr>
        <p:spPr bwMode="auto">
          <a:xfrm>
            <a:off x="4475480" y="581660"/>
            <a:ext cx="1200150" cy="3603626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54"/>
          <p:cNvSpPr/>
          <p:nvPr/>
        </p:nvSpPr>
        <p:spPr bwMode="auto">
          <a:xfrm>
            <a:off x="4188143" y="353060"/>
            <a:ext cx="1312863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55"/>
          <p:cNvSpPr/>
          <p:nvPr/>
        </p:nvSpPr>
        <p:spPr bwMode="auto">
          <a:xfrm>
            <a:off x="2151380" y="581660"/>
            <a:ext cx="3306763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56"/>
          <p:cNvSpPr/>
          <p:nvPr/>
        </p:nvSpPr>
        <p:spPr bwMode="auto">
          <a:xfrm>
            <a:off x="3449955" y="581660"/>
            <a:ext cx="2008188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57"/>
          <p:cNvSpPr/>
          <p:nvPr/>
        </p:nvSpPr>
        <p:spPr bwMode="auto">
          <a:xfrm>
            <a:off x="4305618" y="368935"/>
            <a:ext cx="1152525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61"/>
          <p:cNvSpPr/>
          <p:nvPr/>
        </p:nvSpPr>
        <p:spPr bwMode="auto">
          <a:xfrm>
            <a:off x="5458143" y="581660"/>
            <a:ext cx="230188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2"/>
          <p:cNvSpPr/>
          <p:nvPr/>
        </p:nvSpPr>
        <p:spPr bwMode="auto">
          <a:xfrm>
            <a:off x="4886643" y="214947"/>
            <a:ext cx="800100" cy="1292225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3"/>
          <p:cNvSpPr/>
          <p:nvPr/>
        </p:nvSpPr>
        <p:spPr bwMode="auto">
          <a:xfrm>
            <a:off x="4092893" y="37147"/>
            <a:ext cx="1593850" cy="1470025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64"/>
          <p:cNvSpPr/>
          <p:nvPr/>
        </p:nvSpPr>
        <p:spPr bwMode="auto">
          <a:xfrm>
            <a:off x="4291013" y="-18098"/>
            <a:ext cx="1768475" cy="1508125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65"/>
          <p:cNvSpPr/>
          <p:nvPr/>
        </p:nvSpPr>
        <p:spPr bwMode="auto">
          <a:xfrm>
            <a:off x="-220345" y="1507172"/>
            <a:ext cx="5894388" cy="4816476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6"/>
          <p:cNvSpPr/>
          <p:nvPr/>
        </p:nvSpPr>
        <p:spPr bwMode="auto">
          <a:xfrm>
            <a:off x="1570355" y="1507172"/>
            <a:ext cx="4103688" cy="4770438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67"/>
          <p:cNvSpPr/>
          <p:nvPr/>
        </p:nvSpPr>
        <p:spPr bwMode="auto">
          <a:xfrm>
            <a:off x="3581718" y="1507172"/>
            <a:ext cx="2092325" cy="3741738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8"/>
          <p:cNvSpPr/>
          <p:nvPr/>
        </p:nvSpPr>
        <p:spPr bwMode="auto">
          <a:xfrm>
            <a:off x="4213543" y="1507172"/>
            <a:ext cx="1460500" cy="2346325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9"/>
          <p:cNvSpPr/>
          <p:nvPr/>
        </p:nvSpPr>
        <p:spPr bwMode="auto">
          <a:xfrm>
            <a:off x="4475480" y="1507172"/>
            <a:ext cx="1198563" cy="2674938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70"/>
          <p:cNvSpPr/>
          <p:nvPr/>
        </p:nvSpPr>
        <p:spPr bwMode="auto">
          <a:xfrm>
            <a:off x="4188143" y="532447"/>
            <a:ext cx="1485900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71"/>
          <p:cNvSpPr/>
          <p:nvPr/>
        </p:nvSpPr>
        <p:spPr bwMode="auto">
          <a:xfrm>
            <a:off x="2151380" y="1507172"/>
            <a:ext cx="3522663" cy="1325563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72"/>
          <p:cNvSpPr/>
          <p:nvPr/>
        </p:nvSpPr>
        <p:spPr bwMode="auto">
          <a:xfrm>
            <a:off x="3449955" y="1283335"/>
            <a:ext cx="2233613" cy="735013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73"/>
          <p:cNvSpPr/>
          <p:nvPr/>
        </p:nvSpPr>
        <p:spPr bwMode="auto">
          <a:xfrm>
            <a:off x="4304030" y="414972"/>
            <a:ext cx="1379538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899252" y="1611254"/>
            <a:ext cx="2304000" cy="2304000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49993" y="3575905"/>
            <a:ext cx="504056" cy="504056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694291" y="2153403"/>
            <a:ext cx="179096" cy="179096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573892" y="1849268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4127170" y="467360"/>
            <a:ext cx="179096" cy="179096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5041741" y="753109"/>
            <a:ext cx="179096" cy="179096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409097" y="4088738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525257" y="6154870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24753" y="5956592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965450" y="1048043"/>
            <a:ext cx="504056" cy="504056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789713" y="2926373"/>
            <a:ext cx="504056" cy="504056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771742" y="4554378"/>
            <a:ext cx="504056" cy="504056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127305" y="1006114"/>
            <a:ext cx="746082" cy="746082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xy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4720" y="83185"/>
            <a:ext cx="3469640" cy="81978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237966" y="1949968"/>
            <a:ext cx="1625302" cy="162530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/>
          </a:p>
        </p:txBody>
      </p:sp>
      <p:pic>
        <p:nvPicPr>
          <p:cNvPr id="4" name="图片 3" descr="WechatIMG2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2002155"/>
            <a:ext cx="1520825" cy="1520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26480" y="3522980"/>
            <a:ext cx="5358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通信与信息工程学院（人工智能学院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6880" y="170180"/>
            <a:ext cx="378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核心模块设计</a:t>
            </a:r>
            <a:endParaRPr lang="zh-CN" altLang="en-US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70180"/>
            <a:ext cx="1195705" cy="112649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593850" y="692785"/>
            <a:ext cx="10338435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12595" y="1062355"/>
            <a:ext cx="237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93850" y="1296670"/>
            <a:ext cx="42189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门店上报的需求都会汇总到物流管理后台界面，其每一行会显示具体的需求详情，管理员审核需求时，会考虑实际情况，做出批复，若是审核通过，则生成订单，若是驳回，则说明驳回原因，以便店主知道需求驳回原因是哪方面，审核完成后，会提示是否审核成功。</a:t>
            </a:r>
            <a:endParaRPr lang="zh-CN" altLang="en-US"/>
          </a:p>
        </p:txBody>
      </p:sp>
      <p:pic>
        <p:nvPicPr>
          <p:cNvPr id="24" name="图片 24" descr="需求上报审核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95" y="826135"/>
            <a:ext cx="4965700" cy="5207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6880" y="170180"/>
            <a:ext cx="378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核心模块设计</a:t>
            </a:r>
            <a:endParaRPr lang="zh-CN" altLang="en-US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70180"/>
            <a:ext cx="1195705" cy="112649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593850" y="692785"/>
            <a:ext cx="10338435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12595" y="1062355"/>
            <a:ext cx="237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06880" y="846455"/>
            <a:ext cx="42189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审核后的订单，在物流订单列表中-待完善信息列表中显示，此时订单处于待发货状态，当管理员批量选择发货时，必须为此订单选择快递公司，快递员，才可发货，此时订单处于已发货状态，当快递员接受订单开始派送时，获取快递员坐标，计算派送订单距离，时间，此时订单处于派送中，当快递员到达门店时，可以点击按钮操作，向门店店主发送验证码，然后想店主索要店主已收到的验证码，输入订单校验，此时该订单已经派送成功。</a:t>
            </a:r>
            <a:endParaRPr lang="zh-CN" altLang="en-US"/>
          </a:p>
        </p:txBody>
      </p:sp>
      <p:pic>
        <p:nvPicPr>
          <p:cNvPr id="26" name="图片 26" descr="订单配送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846455"/>
            <a:ext cx="4878705" cy="53524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4874456" y="1565050"/>
            <a:ext cx="2448839" cy="24488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6079772" y="1429123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6079772" y="1429123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6079772" y="1429123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6079772" y="1429123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6079772" y="1429123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79772" y="1429123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79772" y="1429123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79772" y="1429123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79772" y="1429123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79772" y="1429123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4"/>
          <p:cNvSpPr txBox="1"/>
          <p:nvPr/>
        </p:nvSpPr>
        <p:spPr>
          <a:xfrm>
            <a:off x="4927374" y="3280155"/>
            <a:ext cx="2376814" cy="473594"/>
          </a:xfrm>
          <a:prstGeom prst="rect">
            <a:avLst/>
          </a:prstGeom>
        </p:spPr>
        <p:txBody>
          <a:bodyPr vert="horz" lIns="91461" tIns="45731" rIns="91461" bIns="4573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FCB00F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  <a:endParaRPr lang="zh-CN" altLang="en-US" sz="2400" b="1" dirty="0">
              <a:solidFill>
                <a:srgbClr val="FCB00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78237" y="1668830"/>
            <a:ext cx="2241280" cy="2241280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583850" y="4591001"/>
            <a:ext cx="50647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4800" b="1" kern="100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rPr>
              <a:t>物流系统成果展示</a:t>
            </a:r>
            <a:endParaRPr lang="zh-CN" altLang="zh-CN" sz="4800" b="1" kern="100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  <a:cs typeface="Times New Roman" panose="02020503050405090304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 rot="2925393">
            <a:off x="5762986" y="1900961"/>
            <a:ext cx="705589" cy="1210055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rgbClr val="FCB00F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70180"/>
            <a:ext cx="1195705" cy="1126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6880" y="170180"/>
            <a:ext cx="378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登录模块</a:t>
            </a:r>
            <a:endParaRPr lang="zh-CN" altLang="en-US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70180"/>
            <a:ext cx="1195705" cy="112649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593850" y="692785"/>
            <a:ext cx="10338435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12595" y="1062355"/>
            <a:ext cx="237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4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80" y="1062355"/>
            <a:ext cx="6374765" cy="30359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1062355"/>
            <a:ext cx="3233420" cy="4723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716905" y="4573905"/>
            <a:ext cx="5927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物流系统</a:t>
            </a:r>
            <a:r>
              <a:rPr lang="en-US" altLang="zh-CN"/>
              <a:t>APP</a:t>
            </a:r>
            <a:r>
              <a:rPr lang="zh-CN" altLang="en-US"/>
              <a:t>端、网页端登录页面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6880" y="170180"/>
            <a:ext cx="378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网页端后台主界面</a:t>
            </a:r>
            <a:endParaRPr lang="zh-CN" altLang="en-US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70180"/>
            <a:ext cx="1195705" cy="112649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593850" y="692785"/>
            <a:ext cx="10338435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12595" y="1062355"/>
            <a:ext cx="237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64585" y="5387975"/>
            <a:ext cx="5927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物流系统网页后台主页面</a:t>
            </a:r>
            <a:endParaRPr lang="zh-CN" altLang="en-US"/>
          </a:p>
        </p:txBody>
      </p:sp>
      <p:pic>
        <p:nvPicPr>
          <p:cNvPr id="57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85" y="1062355"/>
            <a:ext cx="8236585" cy="3905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6880" y="170180"/>
            <a:ext cx="378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端需求上报</a:t>
            </a:r>
            <a:endParaRPr lang="zh-CN" altLang="en-US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70180"/>
            <a:ext cx="1195705" cy="112649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593850" y="692785"/>
            <a:ext cx="10338435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12595" y="1062355"/>
            <a:ext cx="237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53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15" y="873125"/>
            <a:ext cx="2798445" cy="5748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75" y="873125"/>
            <a:ext cx="3620770" cy="5749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55580" y="984885"/>
            <a:ext cx="675005" cy="5527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200">
                <a:solidFill>
                  <a:srgbClr val="C00000"/>
                </a:solidFill>
              </a:rPr>
              <a:t>物流系统</a:t>
            </a:r>
            <a:r>
              <a:rPr lang="en-US" altLang="zh-CN" sz="3200">
                <a:solidFill>
                  <a:srgbClr val="C00000"/>
                </a:solidFill>
              </a:rPr>
              <a:t>APP</a:t>
            </a:r>
            <a:r>
              <a:rPr lang="zh-CN" altLang="en-US" sz="3200">
                <a:solidFill>
                  <a:srgbClr val="C00000"/>
                </a:solidFill>
              </a:rPr>
              <a:t>端需求上报页面</a:t>
            </a:r>
            <a:endParaRPr lang="zh-CN" alt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6880" y="170180"/>
            <a:ext cx="378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端需求审核</a:t>
            </a:r>
            <a:endParaRPr lang="zh-CN" altLang="en-US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70180"/>
            <a:ext cx="1195705" cy="112649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593850" y="692785"/>
            <a:ext cx="10338435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12595" y="1062355"/>
            <a:ext cx="237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61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70" y="791210"/>
            <a:ext cx="6829425" cy="3144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85" y="4020820"/>
            <a:ext cx="6823710" cy="2686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672320" y="1522730"/>
            <a:ext cx="675005" cy="40595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3200"/>
              <a:t>APP</a:t>
            </a:r>
            <a:r>
              <a:rPr lang="zh-CN" altLang="en-US" sz="3200"/>
              <a:t>端需求上报审核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 dir="u"/>
      </p:transition>
    </mc:Choice>
    <mc:Fallback>
      <p:transition spd="med"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6880" y="170180"/>
            <a:ext cx="378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物资配送流程</a:t>
            </a:r>
            <a:endParaRPr lang="zh-CN" altLang="en-US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70180"/>
            <a:ext cx="1195705" cy="112649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593850" y="692785"/>
            <a:ext cx="10338435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12595" y="1062355"/>
            <a:ext cx="237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72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60" y="951865"/>
            <a:ext cx="2464435" cy="5325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50" y="987425"/>
            <a:ext cx="2424430" cy="52901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50" y="986790"/>
            <a:ext cx="2405380" cy="5273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065" y="986790"/>
            <a:ext cx="2436495" cy="5346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79880" y="0"/>
            <a:ext cx="6116707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939216" y="2645813"/>
            <a:ext cx="2822231" cy="458529"/>
            <a:chOff x="5969725" y="1801451"/>
            <a:chExt cx="2821578" cy="458423"/>
          </a:xfrm>
        </p:grpSpPr>
        <p:sp>
          <p:nvSpPr>
            <p:cNvPr id="10" name="矩形 9"/>
            <p:cNvSpPr/>
            <p:nvPr/>
          </p:nvSpPr>
          <p:spPr>
            <a:xfrm>
              <a:off x="5969726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939216" y="3242887"/>
            <a:ext cx="2822231" cy="459960"/>
            <a:chOff x="5969725" y="2398387"/>
            <a:chExt cx="2821578" cy="459854"/>
          </a:xfrm>
        </p:grpSpPr>
        <p:sp>
          <p:nvSpPr>
            <p:cNvPr id="13" name="矩形 12"/>
            <p:cNvSpPr/>
            <p:nvPr/>
          </p:nvSpPr>
          <p:spPr>
            <a:xfrm>
              <a:off x="5969726" y="2398387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969725" y="2399818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/>
        </p:nvSpPr>
        <p:spPr>
          <a:xfrm>
            <a:off x="1840426" y="1937795"/>
            <a:ext cx="2448839" cy="24488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4"/>
          <p:cNvSpPr txBox="1"/>
          <p:nvPr/>
        </p:nvSpPr>
        <p:spPr>
          <a:xfrm>
            <a:off x="1893344" y="3652900"/>
            <a:ext cx="2376814" cy="473594"/>
          </a:xfrm>
          <a:prstGeom prst="rect">
            <a:avLst/>
          </a:prstGeom>
        </p:spPr>
        <p:txBody>
          <a:bodyPr vert="horz" lIns="91461" tIns="45731" rIns="91461" bIns="4573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FCB00F"/>
                </a:solidFill>
                <a:latin typeface="微软雅黑" pitchFamily="34" charset="-122"/>
                <a:ea typeface="微软雅黑" pitchFamily="34" charset="-122"/>
              </a:rPr>
              <a:t>第六章</a:t>
            </a:r>
            <a:endParaRPr lang="zh-CN" altLang="en-US" sz="2400" b="1" dirty="0">
              <a:solidFill>
                <a:srgbClr val="FCB00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944207" y="2041575"/>
            <a:ext cx="2241280" cy="2241280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6125491" y="2681821"/>
            <a:ext cx="2320925" cy="1647392"/>
            <a:chOff x="6155957" y="1837451"/>
            <a:chExt cx="2320388" cy="1647010"/>
          </a:xfrm>
        </p:grpSpPr>
        <p:sp>
          <p:nvSpPr>
            <p:cNvPr id="33" name="矩形 32"/>
            <p:cNvSpPr/>
            <p:nvPr/>
          </p:nvSpPr>
          <p:spPr>
            <a:xfrm>
              <a:off x="6155957" y="1837451"/>
              <a:ext cx="2320388" cy="4602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202A36"/>
                  </a:solidFill>
                  <a:latin typeface="微软雅黑" pitchFamily="34" charset="-122"/>
                  <a:ea typeface="微软雅黑" pitchFamily="34" charset="-122"/>
                </a:rPr>
                <a:t>物流系统的不足</a:t>
              </a:r>
              <a:endPara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155957" y="2442932"/>
              <a:ext cx="793566" cy="4602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202A36"/>
                  </a:solidFill>
                  <a:latin typeface="微软雅黑" pitchFamily="34" charset="-122"/>
                  <a:ea typeface="微软雅黑" pitchFamily="34" charset="-122"/>
                </a:rPr>
                <a:t>展望</a:t>
              </a:r>
              <a:endPara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155957" y="3024193"/>
              <a:ext cx="309808" cy="4602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500734" y="4726892"/>
            <a:ext cx="32340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kern="100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rPr>
              <a:t>总结与展望</a:t>
            </a:r>
            <a:endParaRPr lang="zh-CN" altLang="en-US" sz="4800" b="1" kern="100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  <a:cs typeface="Times New Roman" panose="02020503050405090304" pitchFamily="18" charset="0"/>
            </a:endParaRPr>
          </a:p>
        </p:txBody>
      </p:sp>
      <p:sp>
        <p:nvSpPr>
          <p:cNvPr id="37" name="Freeform 12"/>
          <p:cNvSpPr>
            <a:spLocks noEditPoints="1"/>
          </p:cNvSpPr>
          <p:nvPr/>
        </p:nvSpPr>
        <p:spPr bwMode="auto">
          <a:xfrm>
            <a:off x="2570895" y="2243536"/>
            <a:ext cx="1093729" cy="1263799"/>
          </a:xfrm>
          <a:custGeom>
            <a:avLst/>
            <a:gdLst>
              <a:gd name="T0" fmla="*/ 277 w 290"/>
              <a:gd name="T1" fmla="*/ 310 h 335"/>
              <a:gd name="T2" fmla="*/ 75 w 290"/>
              <a:gd name="T3" fmla="*/ 310 h 335"/>
              <a:gd name="T4" fmla="*/ 109 w 290"/>
              <a:gd name="T5" fmla="*/ 297 h 335"/>
              <a:gd name="T6" fmla="*/ 116 w 290"/>
              <a:gd name="T7" fmla="*/ 291 h 335"/>
              <a:gd name="T8" fmla="*/ 212 w 290"/>
              <a:gd name="T9" fmla="*/ 152 h 335"/>
              <a:gd name="T10" fmla="*/ 213 w 290"/>
              <a:gd name="T11" fmla="*/ 149 h 335"/>
              <a:gd name="T12" fmla="*/ 213 w 290"/>
              <a:gd name="T13" fmla="*/ 149 h 335"/>
              <a:gd name="T14" fmla="*/ 237 w 290"/>
              <a:gd name="T15" fmla="*/ 115 h 335"/>
              <a:gd name="T16" fmla="*/ 220 w 290"/>
              <a:gd name="T17" fmla="*/ 23 h 335"/>
              <a:gd name="T18" fmla="*/ 215 w 290"/>
              <a:gd name="T19" fmla="*/ 20 h 335"/>
              <a:gd name="T20" fmla="*/ 124 w 290"/>
              <a:gd name="T21" fmla="*/ 37 h 335"/>
              <a:gd name="T22" fmla="*/ 100 w 290"/>
              <a:gd name="T23" fmla="*/ 72 h 335"/>
              <a:gd name="T24" fmla="*/ 101 w 290"/>
              <a:gd name="T25" fmla="*/ 72 h 335"/>
              <a:gd name="T26" fmla="*/ 98 w 290"/>
              <a:gd name="T27" fmla="*/ 74 h 335"/>
              <a:gd name="T28" fmla="*/ 3 w 290"/>
              <a:gd name="T29" fmla="*/ 213 h 335"/>
              <a:gd name="T30" fmla="*/ 0 w 290"/>
              <a:gd name="T31" fmla="*/ 222 h 335"/>
              <a:gd name="T32" fmla="*/ 0 w 290"/>
              <a:gd name="T33" fmla="*/ 318 h 335"/>
              <a:gd name="T34" fmla="*/ 4 w 290"/>
              <a:gd name="T35" fmla="*/ 328 h 335"/>
              <a:gd name="T36" fmla="*/ 15 w 290"/>
              <a:gd name="T37" fmla="*/ 335 h 335"/>
              <a:gd name="T38" fmla="*/ 277 w 290"/>
              <a:gd name="T39" fmla="*/ 335 h 335"/>
              <a:gd name="T40" fmla="*/ 290 w 290"/>
              <a:gd name="T41" fmla="*/ 323 h 335"/>
              <a:gd name="T42" fmla="*/ 277 w 290"/>
              <a:gd name="T43" fmla="*/ 310 h 335"/>
              <a:gd name="T44" fmla="*/ 148 w 290"/>
              <a:gd name="T45" fmla="*/ 54 h 335"/>
              <a:gd name="T46" fmla="*/ 199 w 290"/>
              <a:gd name="T47" fmla="*/ 44 h 335"/>
              <a:gd name="T48" fmla="*/ 204 w 290"/>
              <a:gd name="T49" fmla="*/ 47 h 335"/>
              <a:gd name="T50" fmla="*/ 213 w 290"/>
              <a:gd name="T51" fmla="*/ 99 h 335"/>
              <a:gd name="T52" fmla="*/ 196 w 290"/>
              <a:gd name="T53" fmla="*/ 124 h 335"/>
              <a:gd name="T54" fmla="*/ 130 w 290"/>
              <a:gd name="T55" fmla="*/ 79 h 335"/>
              <a:gd name="T56" fmla="*/ 148 w 290"/>
              <a:gd name="T57" fmla="*/ 54 h 335"/>
              <a:gd name="T58" fmla="*/ 30 w 290"/>
              <a:gd name="T59" fmla="*/ 265 h 335"/>
              <a:gd name="T60" fmla="*/ 29 w 290"/>
              <a:gd name="T61" fmla="*/ 266 h 335"/>
              <a:gd name="T62" fmla="*/ 29 w 290"/>
              <a:gd name="T63" fmla="*/ 226 h 335"/>
              <a:gd name="T64" fmla="*/ 114 w 290"/>
              <a:gd name="T65" fmla="*/ 103 h 335"/>
              <a:gd name="T66" fmla="*/ 134 w 290"/>
              <a:gd name="T67" fmla="*/ 117 h 335"/>
              <a:gd name="T68" fmla="*/ 56 w 290"/>
              <a:gd name="T69" fmla="*/ 231 h 335"/>
              <a:gd name="T70" fmla="*/ 60 w 290"/>
              <a:gd name="T71" fmla="*/ 253 h 335"/>
              <a:gd name="T72" fmla="*/ 81 w 290"/>
              <a:gd name="T73" fmla="*/ 249 h 335"/>
              <a:gd name="T74" fmla="*/ 160 w 290"/>
              <a:gd name="T75" fmla="*/ 134 h 335"/>
              <a:gd name="T76" fmla="*/ 180 w 290"/>
              <a:gd name="T77" fmla="*/ 148 h 335"/>
              <a:gd name="T78" fmla="*/ 95 w 290"/>
              <a:gd name="T79" fmla="*/ 271 h 335"/>
              <a:gd name="T80" fmla="*/ 59 w 290"/>
              <a:gd name="T81" fmla="*/ 285 h 335"/>
              <a:gd name="T82" fmla="*/ 30 w 290"/>
              <a:gd name="T83" fmla="*/ 26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0" h="335">
                <a:moveTo>
                  <a:pt x="277" y="310"/>
                </a:moveTo>
                <a:cubicBezTo>
                  <a:pt x="75" y="310"/>
                  <a:pt x="75" y="310"/>
                  <a:pt x="75" y="310"/>
                </a:cubicBezTo>
                <a:cubicBezTo>
                  <a:pt x="109" y="297"/>
                  <a:pt x="109" y="297"/>
                  <a:pt x="109" y="297"/>
                </a:cubicBezTo>
                <a:cubicBezTo>
                  <a:pt x="112" y="295"/>
                  <a:pt x="114" y="294"/>
                  <a:pt x="116" y="291"/>
                </a:cubicBezTo>
                <a:cubicBezTo>
                  <a:pt x="212" y="152"/>
                  <a:pt x="212" y="152"/>
                  <a:pt x="212" y="152"/>
                </a:cubicBezTo>
                <a:cubicBezTo>
                  <a:pt x="212" y="151"/>
                  <a:pt x="213" y="150"/>
                  <a:pt x="213" y="149"/>
                </a:cubicBezTo>
                <a:cubicBezTo>
                  <a:pt x="213" y="149"/>
                  <a:pt x="213" y="149"/>
                  <a:pt x="213" y="149"/>
                </a:cubicBezTo>
                <a:cubicBezTo>
                  <a:pt x="237" y="115"/>
                  <a:pt x="237" y="115"/>
                  <a:pt x="237" y="115"/>
                </a:cubicBezTo>
                <a:cubicBezTo>
                  <a:pt x="258" y="85"/>
                  <a:pt x="250" y="44"/>
                  <a:pt x="220" y="23"/>
                </a:cubicBezTo>
                <a:cubicBezTo>
                  <a:pt x="215" y="20"/>
                  <a:pt x="215" y="20"/>
                  <a:pt x="215" y="20"/>
                </a:cubicBezTo>
                <a:cubicBezTo>
                  <a:pt x="185" y="0"/>
                  <a:pt x="144" y="7"/>
                  <a:pt x="124" y="37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0" y="73"/>
                  <a:pt x="99" y="73"/>
                  <a:pt x="98" y="74"/>
                </a:cubicBezTo>
                <a:cubicBezTo>
                  <a:pt x="3" y="213"/>
                  <a:pt x="3" y="213"/>
                  <a:pt x="3" y="213"/>
                </a:cubicBezTo>
                <a:cubicBezTo>
                  <a:pt x="1" y="216"/>
                  <a:pt x="0" y="219"/>
                  <a:pt x="0" y="222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2"/>
                  <a:pt x="1" y="325"/>
                  <a:pt x="4" y="328"/>
                </a:cubicBezTo>
                <a:cubicBezTo>
                  <a:pt x="6" y="332"/>
                  <a:pt x="10" y="335"/>
                  <a:pt x="15" y="335"/>
                </a:cubicBezTo>
                <a:cubicBezTo>
                  <a:pt x="277" y="335"/>
                  <a:pt x="277" y="335"/>
                  <a:pt x="277" y="335"/>
                </a:cubicBezTo>
                <a:cubicBezTo>
                  <a:pt x="284" y="335"/>
                  <a:pt x="290" y="330"/>
                  <a:pt x="290" y="323"/>
                </a:cubicBezTo>
                <a:cubicBezTo>
                  <a:pt x="290" y="316"/>
                  <a:pt x="284" y="310"/>
                  <a:pt x="277" y="310"/>
                </a:cubicBezTo>
                <a:close/>
                <a:moveTo>
                  <a:pt x="148" y="54"/>
                </a:moveTo>
                <a:cubicBezTo>
                  <a:pt x="159" y="37"/>
                  <a:pt x="182" y="33"/>
                  <a:pt x="199" y="44"/>
                </a:cubicBezTo>
                <a:cubicBezTo>
                  <a:pt x="204" y="47"/>
                  <a:pt x="204" y="47"/>
                  <a:pt x="204" y="47"/>
                </a:cubicBezTo>
                <a:cubicBezTo>
                  <a:pt x="220" y="59"/>
                  <a:pt x="225" y="82"/>
                  <a:pt x="213" y="99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30" y="79"/>
                  <a:pt x="130" y="79"/>
                  <a:pt x="130" y="79"/>
                </a:cubicBezTo>
                <a:lnTo>
                  <a:pt x="148" y="54"/>
                </a:lnTo>
                <a:close/>
                <a:moveTo>
                  <a:pt x="30" y="265"/>
                </a:moveTo>
                <a:cubicBezTo>
                  <a:pt x="29" y="266"/>
                  <a:pt x="29" y="266"/>
                  <a:pt x="29" y="266"/>
                </a:cubicBezTo>
                <a:cubicBezTo>
                  <a:pt x="29" y="226"/>
                  <a:pt x="29" y="226"/>
                  <a:pt x="29" y="226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34" y="117"/>
                  <a:pt x="134" y="117"/>
                  <a:pt x="134" y="117"/>
                </a:cubicBezTo>
                <a:cubicBezTo>
                  <a:pt x="56" y="231"/>
                  <a:pt x="56" y="231"/>
                  <a:pt x="56" y="231"/>
                </a:cubicBezTo>
                <a:cubicBezTo>
                  <a:pt x="51" y="238"/>
                  <a:pt x="53" y="248"/>
                  <a:pt x="60" y="253"/>
                </a:cubicBezTo>
                <a:cubicBezTo>
                  <a:pt x="67" y="258"/>
                  <a:pt x="76" y="256"/>
                  <a:pt x="81" y="249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95" y="271"/>
                  <a:pt x="95" y="271"/>
                  <a:pt x="95" y="271"/>
                </a:cubicBezTo>
                <a:cubicBezTo>
                  <a:pt x="59" y="285"/>
                  <a:pt x="59" y="285"/>
                  <a:pt x="59" y="285"/>
                </a:cubicBezTo>
                <a:lnTo>
                  <a:pt x="30" y="265"/>
                </a:lnTo>
                <a:close/>
              </a:path>
            </a:pathLst>
          </a:custGeom>
          <a:solidFill>
            <a:srgbClr val="FCB00F"/>
          </a:solidFill>
          <a:ln w="9525">
            <a:noFill/>
            <a:round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70180"/>
            <a:ext cx="1195705" cy="1126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750">
        <p15:prstTrans prst="prestig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3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5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5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37081" y="237167"/>
            <a:ext cx="2279015" cy="6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39" tIns="60969" rIns="121939" bIns="6096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90204" pitchFamily="34" charset="0"/>
              </a:rPr>
              <a:t>不足与展望</a:t>
            </a:r>
            <a:endParaRPr lang="zh-CN" altLang="en-US" b="1" dirty="0">
              <a:solidFill>
                <a:schemeClr val="accent1"/>
              </a:solidFill>
              <a:latin typeface="Arial" panose="020B060402020209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51013" y="209759"/>
            <a:ext cx="775022" cy="66890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39" tIns="60969" rIns="121939" bIns="60969" anchor="ctr"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1" name="Freeform 5"/>
          <p:cNvSpPr/>
          <p:nvPr/>
        </p:nvSpPr>
        <p:spPr bwMode="auto">
          <a:xfrm>
            <a:off x="1544212" y="2711474"/>
            <a:ext cx="2239572" cy="201922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121942" tIns="60971" rIns="121942" bIns="60971" numCol="1" anchor="t" anchorCtr="0" compatLnSpc="1"/>
          <a:lstStyle/>
          <a:p>
            <a:endParaRPr lang="zh-CN" altLang="en-US" sz="3200"/>
          </a:p>
        </p:txBody>
      </p:sp>
      <p:sp>
        <p:nvSpPr>
          <p:cNvPr id="22" name="TextBox 21"/>
          <p:cNvSpPr txBox="1"/>
          <p:nvPr/>
        </p:nvSpPr>
        <p:spPr>
          <a:xfrm>
            <a:off x="2058730" y="3146463"/>
            <a:ext cx="1211806" cy="1149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735" b="1" dirty="0">
                <a:solidFill>
                  <a:schemeClr val="tx1"/>
                </a:solidFill>
              </a:rPr>
              <a:t>不足展望</a:t>
            </a:r>
            <a:endParaRPr lang="zh-CN" altLang="en-US" sz="3735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600575" y="1610995"/>
            <a:ext cx="5623560" cy="9423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4" name="Freeform 5"/>
          <p:cNvSpPr/>
          <p:nvPr/>
        </p:nvSpPr>
        <p:spPr bwMode="auto">
          <a:xfrm>
            <a:off x="3887470" y="850900"/>
            <a:ext cx="730250" cy="5521960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42" tIns="60971" rIns="121942" bIns="60971" numCol="1" anchor="t" anchorCtr="0" compatLnSpc="1"/>
          <a:lstStyle/>
          <a:p>
            <a:endParaRPr lang="zh-CN" altLang="en-US" sz="3200"/>
          </a:p>
        </p:txBody>
      </p:sp>
      <p:sp>
        <p:nvSpPr>
          <p:cNvPr id="25" name="圆角矩形 24"/>
          <p:cNvSpPr/>
          <p:nvPr/>
        </p:nvSpPr>
        <p:spPr>
          <a:xfrm>
            <a:off x="4575175" y="3000375"/>
            <a:ext cx="5558155" cy="11258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6" name="圆角矩形 25"/>
          <p:cNvSpPr/>
          <p:nvPr/>
        </p:nvSpPr>
        <p:spPr>
          <a:xfrm>
            <a:off x="4596130" y="4612005"/>
            <a:ext cx="5628005" cy="8483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4730750" y="4612005"/>
            <a:ext cx="54933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系统考虑条件不足；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未在店主不在店的情况下获取签收的问题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；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99660" y="1635125"/>
            <a:ext cx="51111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ym typeface="+mn-ea"/>
              </a:rPr>
              <a:t>系统搜索性能不足；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>
                <a:sym typeface="+mn-ea"/>
              </a:rPr>
              <a:t>MySQL</a:t>
            </a:r>
            <a:r>
              <a:rPr lang="zh-CN" altLang="en-US" sz="2000" dirty="0">
                <a:sym typeface="+mn-ea"/>
              </a:rPr>
              <a:t>搜索，未使用</a:t>
            </a:r>
            <a:r>
              <a:rPr lang="en-US" altLang="zh-CN" sz="2000" dirty="0">
                <a:sym typeface="+mn-ea"/>
              </a:rPr>
              <a:t>ES</a:t>
            </a:r>
            <a:r>
              <a:rPr lang="zh-CN" altLang="en-US" sz="2000" dirty="0">
                <a:sym typeface="+mn-ea"/>
              </a:rPr>
              <a:t>做搜索引擎；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76165" y="3101975"/>
            <a:ext cx="5157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系统的拓展性不足；</a:t>
            </a:r>
            <a:endParaRPr lang="zh-CN" altLang="en-US"/>
          </a:p>
          <a:p>
            <a:r>
              <a:rPr lang="zh-CN" altLang="en-US"/>
              <a:t>为收集店主对本次服务的评价等信息；</a:t>
            </a:r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5" grpId="0" bldLvl="0" animBg="1"/>
      <p:bldP spid="4" grpId="0"/>
      <p:bldP spid="26" grpId="0" animBg="1"/>
      <p:bldP spid="2" grpId="0"/>
      <p:bldP spid="26" grpId="1" bldLvl="0" animBg="1"/>
      <p:bldP spid="2" grpId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6079880" y="0"/>
            <a:ext cx="6116707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023671" y="2192394"/>
            <a:ext cx="2822231" cy="592514"/>
            <a:chOff x="5969725" y="1667497"/>
            <a:chExt cx="2821578" cy="592377"/>
          </a:xfrm>
        </p:grpSpPr>
        <p:sp>
          <p:nvSpPr>
            <p:cNvPr id="2" name="矩形 1"/>
            <p:cNvSpPr/>
            <p:nvPr/>
          </p:nvSpPr>
          <p:spPr>
            <a:xfrm>
              <a:off x="5969726" y="1667497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23671" y="3663389"/>
            <a:ext cx="2822231" cy="617752"/>
            <a:chOff x="5969725" y="2399818"/>
            <a:chExt cx="2821578" cy="617610"/>
          </a:xfrm>
        </p:grpSpPr>
        <p:sp>
          <p:nvSpPr>
            <p:cNvPr id="24" name="矩形 23"/>
            <p:cNvSpPr/>
            <p:nvPr/>
          </p:nvSpPr>
          <p:spPr>
            <a:xfrm>
              <a:off x="5969726" y="2559005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69725" y="2399818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047515" y="4594022"/>
            <a:ext cx="1983695" cy="923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绪  论</a:t>
            </a:r>
            <a:endParaRPr lang="zh-CN" altLang="en-US" sz="5400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40426" y="1937795"/>
            <a:ext cx="2448839" cy="24488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标题 4"/>
          <p:cNvSpPr txBox="1"/>
          <p:nvPr/>
        </p:nvSpPr>
        <p:spPr>
          <a:xfrm>
            <a:off x="1893344" y="3652900"/>
            <a:ext cx="2376814" cy="473594"/>
          </a:xfrm>
          <a:prstGeom prst="rect">
            <a:avLst/>
          </a:prstGeom>
        </p:spPr>
        <p:txBody>
          <a:bodyPr vert="horz" lIns="91461" tIns="45731" rIns="91461" bIns="4573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FCB00F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  <a:endParaRPr lang="zh-CN" altLang="en-US" sz="2400" b="1" dirty="0">
              <a:solidFill>
                <a:srgbClr val="FCB00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44207" y="2041575"/>
            <a:ext cx="2241280" cy="2241280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6080406" y="2192842"/>
            <a:ext cx="2626360" cy="2090251"/>
            <a:chOff x="6072156" y="1819040"/>
            <a:chExt cx="2625752" cy="2089767"/>
          </a:xfrm>
        </p:grpSpPr>
        <p:sp>
          <p:nvSpPr>
            <p:cNvPr id="3" name="矩形 2"/>
            <p:cNvSpPr/>
            <p:nvPr/>
          </p:nvSpPr>
          <p:spPr>
            <a:xfrm>
              <a:off x="6221981" y="1819040"/>
              <a:ext cx="1404295" cy="4602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研究背景</a:t>
              </a:r>
              <a:endPara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072156" y="3448539"/>
              <a:ext cx="2625752" cy="4602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研究的价值和意义</a:t>
              </a:r>
              <a:endPara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Freeform 28"/>
          <p:cNvSpPr>
            <a:spLocks noEditPoints="1"/>
          </p:cNvSpPr>
          <p:nvPr/>
        </p:nvSpPr>
        <p:spPr bwMode="auto">
          <a:xfrm>
            <a:off x="2459716" y="2507677"/>
            <a:ext cx="1316086" cy="988864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rgbClr val="FCB00F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zh-CN" altLang="en-US"/>
          </a:p>
        </p:txBody>
      </p:sp>
      <p:pic>
        <p:nvPicPr>
          <p:cNvPr id="28" name="图片 27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152400"/>
            <a:ext cx="1082040" cy="1082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9">
        <p15:prstTrans prst="prestig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25849" y="3526926"/>
            <a:ext cx="5388009" cy="1014730"/>
          </a:xfrm>
          <a:prstGeom prst="rect">
            <a:avLst/>
          </a:prstGeom>
          <a:noFill/>
        </p:spPr>
        <p:txBody>
          <a:bodyPr wrap="square" lIns="91472" tIns="45736" rIns="91472" bIns="45736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90204" pitchFamily="34" charset="0"/>
                <a:ea typeface="微软雅黑" pitchFamily="34" charset="-122"/>
                <a:cs typeface="Arial" panose="020B0604020202090204" pitchFamily="34" charset="0"/>
              </a:defRPr>
            </a:lvl1pPr>
          </a:lstStyle>
          <a:p>
            <a:r>
              <a:rPr lang="en-US" altLang="zh-CN" spc="600" dirty="0">
                <a:solidFill>
                  <a:schemeClr val="tx2"/>
                </a:solidFill>
              </a:rPr>
              <a:t>THANKS</a:t>
            </a:r>
            <a:endParaRPr lang="en-US" altLang="zh-CN" spc="6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1026" y="2354957"/>
            <a:ext cx="5384643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ea typeface="仿宋_GB2312" pitchFamily="49" charset="-122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ea typeface="宋体" pitchFamily="2" charset="-122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宋体" pitchFamily="2" charset="-122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宋体" pitchFamily="2" charset="-122"/>
              </a:defRPr>
            </a:lvl9pPr>
          </a:lstStyle>
          <a:p>
            <a:pPr algn="ctr"/>
            <a:endParaRPr lang="zh-CN" altLang="en-US" sz="1800" b="1" dirty="0">
              <a:solidFill>
                <a:schemeClr val="tx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23380" y="4542155"/>
            <a:ext cx="319976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/>
              <a:t>答辩人：李康</a:t>
            </a:r>
            <a:r>
              <a:rPr lang="en-US" altLang="zh-CN" sz="1400" b="1" dirty="0" smtClean="0"/>
              <a:t>     </a:t>
            </a:r>
            <a:r>
              <a:rPr lang="zh-CN" altLang="en-US" sz="1400" b="1" dirty="0" smtClean="0"/>
              <a:t>指导老师：莎柯雪</a:t>
            </a:r>
            <a:endParaRPr lang="zh-CN" altLang="en-US" sz="1400" b="1" dirty="0" smtClean="0"/>
          </a:p>
        </p:txBody>
      </p:sp>
      <p:sp>
        <p:nvSpPr>
          <p:cNvPr id="19" name="Freeform 7"/>
          <p:cNvSpPr/>
          <p:nvPr/>
        </p:nvSpPr>
        <p:spPr bwMode="auto">
          <a:xfrm>
            <a:off x="4211638" y="1128712"/>
            <a:ext cx="93821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8"/>
          <p:cNvSpPr/>
          <p:nvPr/>
        </p:nvSpPr>
        <p:spPr bwMode="auto">
          <a:xfrm>
            <a:off x="4540250" y="1273175"/>
            <a:ext cx="604838" cy="2309813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0"/>
          <p:cNvSpPr/>
          <p:nvPr/>
        </p:nvSpPr>
        <p:spPr bwMode="auto">
          <a:xfrm>
            <a:off x="5116513" y="265112"/>
            <a:ext cx="514350" cy="3317875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1"/>
          <p:cNvSpPr/>
          <p:nvPr/>
        </p:nvSpPr>
        <p:spPr bwMode="auto">
          <a:xfrm>
            <a:off x="4510088" y="3582988"/>
            <a:ext cx="63182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2"/>
          <p:cNvSpPr/>
          <p:nvPr/>
        </p:nvSpPr>
        <p:spPr bwMode="auto">
          <a:xfrm>
            <a:off x="4510088" y="3914775"/>
            <a:ext cx="896938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6"/>
          <p:cNvSpPr/>
          <p:nvPr/>
        </p:nvSpPr>
        <p:spPr bwMode="auto">
          <a:xfrm>
            <a:off x="2498725" y="2563812"/>
            <a:ext cx="581025" cy="3446463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1"/>
          <p:cNvSpPr/>
          <p:nvPr/>
        </p:nvSpPr>
        <p:spPr bwMode="auto">
          <a:xfrm>
            <a:off x="708025" y="2563812"/>
            <a:ext cx="2371725" cy="3471863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2"/>
          <p:cNvSpPr/>
          <p:nvPr/>
        </p:nvSpPr>
        <p:spPr bwMode="auto">
          <a:xfrm>
            <a:off x="708025" y="1749425"/>
            <a:ext cx="3670300" cy="4286251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5"/>
          <p:cNvSpPr/>
          <p:nvPr/>
        </p:nvSpPr>
        <p:spPr bwMode="auto">
          <a:xfrm>
            <a:off x="-1141412" y="4981575"/>
            <a:ext cx="5651500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26"/>
          <p:cNvSpPr/>
          <p:nvPr/>
        </p:nvSpPr>
        <p:spPr bwMode="auto">
          <a:xfrm>
            <a:off x="-1141412" y="3914775"/>
            <a:ext cx="6548438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7"/>
          <p:cNvSpPr/>
          <p:nvPr/>
        </p:nvSpPr>
        <p:spPr bwMode="auto">
          <a:xfrm>
            <a:off x="-1141412" y="2563812"/>
            <a:ext cx="4221163" cy="2873375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1"/>
          <p:cNvSpPr/>
          <p:nvPr/>
        </p:nvSpPr>
        <p:spPr bwMode="auto">
          <a:xfrm>
            <a:off x="5021263" y="-88900"/>
            <a:ext cx="793750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846638" y="-117475"/>
            <a:ext cx="968375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5"/>
          <p:cNvSpPr/>
          <p:nvPr/>
        </p:nvSpPr>
        <p:spPr bwMode="auto">
          <a:xfrm>
            <a:off x="4495800" y="-73025"/>
            <a:ext cx="1319213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7"/>
          <p:cNvSpPr/>
          <p:nvPr/>
        </p:nvSpPr>
        <p:spPr bwMode="auto">
          <a:xfrm>
            <a:off x="3079750" y="-31750"/>
            <a:ext cx="2735263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8"/>
          <p:cNvSpPr/>
          <p:nvPr/>
        </p:nvSpPr>
        <p:spPr bwMode="auto">
          <a:xfrm>
            <a:off x="4378325" y="-31750"/>
            <a:ext cx="1436688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9"/>
          <p:cNvSpPr/>
          <p:nvPr/>
        </p:nvSpPr>
        <p:spPr bwMode="auto">
          <a:xfrm>
            <a:off x="5233988" y="-31750"/>
            <a:ext cx="581025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44"/>
          <p:cNvSpPr/>
          <p:nvPr/>
        </p:nvSpPr>
        <p:spPr bwMode="auto">
          <a:xfrm>
            <a:off x="5815013" y="-31750"/>
            <a:ext cx="571500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45"/>
          <p:cNvSpPr/>
          <p:nvPr/>
        </p:nvSpPr>
        <p:spPr bwMode="auto">
          <a:xfrm>
            <a:off x="5021263" y="-122238"/>
            <a:ext cx="1365250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46"/>
          <p:cNvSpPr/>
          <p:nvPr/>
        </p:nvSpPr>
        <p:spPr bwMode="auto">
          <a:xfrm>
            <a:off x="4846638" y="-138113"/>
            <a:ext cx="1539875" cy="530225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47"/>
          <p:cNvSpPr/>
          <p:nvPr/>
        </p:nvSpPr>
        <p:spPr bwMode="auto">
          <a:xfrm>
            <a:off x="2498725" y="314325"/>
            <a:ext cx="4000500" cy="5697538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8"/>
          <p:cNvSpPr/>
          <p:nvPr/>
        </p:nvSpPr>
        <p:spPr bwMode="auto">
          <a:xfrm>
            <a:off x="4510088" y="314325"/>
            <a:ext cx="2089150" cy="4667251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9"/>
          <p:cNvSpPr/>
          <p:nvPr/>
        </p:nvSpPr>
        <p:spPr bwMode="auto">
          <a:xfrm>
            <a:off x="5141913" y="314325"/>
            <a:ext cx="1485900" cy="3271838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52"/>
          <p:cNvSpPr/>
          <p:nvPr/>
        </p:nvSpPr>
        <p:spPr bwMode="auto">
          <a:xfrm>
            <a:off x="4495800" y="-134938"/>
            <a:ext cx="1890713" cy="1108075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53"/>
          <p:cNvSpPr/>
          <p:nvPr/>
        </p:nvSpPr>
        <p:spPr bwMode="auto">
          <a:xfrm>
            <a:off x="5403850" y="314325"/>
            <a:ext cx="1200150" cy="3603626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54"/>
          <p:cNvSpPr/>
          <p:nvPr/>
        </p:nvSpPr>
        <p:spPr bwMode="auto">
          <a:xfrm>
            <a:off x="5116513" y="85725"/>
            <a:ext cx="1312863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55"/>
          <p:cNvSpPr/>
          <p:nvPr/>
        </p:nvSpPr>
        <p:spPr bwMode="auto">
          <a:xfrm>
            <a:off x="3079750" y="314325"/>
            <a:ext cx="3306763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56"/>
          <p:cNvSpPr/>
          <p:nvPr/>
        </p:nvSpPr>
        <p:spPr bwMode="auto">
          <a:xfrm>
            <a:off x="4378325" y="314325"/>
            <a:ext cx="2008188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57"/>
          <p:cNvSpPr/>
          <p:nvPr/>
        </p:nvSpPr>
        <p:spPr bwMode="auto">
          <a:xfrm>
            <a:off x="5233988" y="101600"/>
            <a:ext cx="1152525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61"/>
          <p:cNvSpPr/>
          <p:nvPr/>
        </p:nvSpPr>
        <p:spPr bwMode="auto">
          <a:xfrm>
            <a:off x="6386513" y="314325"/>
            <a:ext cx="230188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2"/>
          <p:cNvSpPr/>
          <p:nvPr/>
        </p:nvSpPr>
        <p:spPr bwMode="auto">
          <a:xfrm>
            <a:off x="5815013" y="-52388"/>
            <a:ext cx="800100" cy="1292225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3"/>
          <p:cNvSpPr/>
          <p:nvPr/>
        </p:nvSpPr>
        <p:spPr bwMode="auto">
          <a:xfrm>
            <a:off x="5021263" y="-230188"/>
            <a:ext cx="1593850" cy="1470025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64"/>
          <p:cNvSpPr/>
          <p:nvPr/>
        </p:nvSpPr>
        <p:spPr bwMode="auto">
          <a:xfrm>
            <a:off x="4846638" y="-268288"/>
            <a:ext cx="1768475" cy="1508125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65"/>
          <p:cNvSpPr/>
          <p:nvPr/>
        </p:nvSpPr>
        <p:spPr bwMode="auto">
          <a:xfrm>
            <a:off x="708025" y="1239837"/>
            <a:ext cx="5894388" cy="4816476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6"/>
          <p:cNvSpPr/>
          <p:nvPr/>
        </p:nvSpPr>
        <p:spPr bwMode="auto">
          <a:xfrm>
            <a:off x="2498725" y="1239837"/>
            <a:ext cx="4103688" cy="4770438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67"/>
          <p:cNvSpPr/>
          <p:nvPr/>
        </p:nvSpPr>
        <p:spPr bwMode="auto">
          <a:xfrm>
            <a:off x="4510088" y="1239837"/>
            <a:ext cx="2092325" cy="3741738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8"/>
          <p:cNvSpPr/>
          <p:nvPr/>
        </p:nvSpPr>
        <p:spPr bwMode="auto">
          <a:xfrm>
            <a:off x="5141913" y="1239837"/>
            <a:ext cx="1460500" cy="2346325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9"/>
          <p:cNvSpPr/>
          <p:nvPr/>
        </p:nvSpPr>
        <p:spPr bwMode="auto">
          <a:xfrm>
            <a:off x="5403850" y="1239837"/>
            <a:ext cx="1198563" cy="2674938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70"/>
          <p:cNvSpPr/>
          <p:nvPr/>
        </p:nvSpPr>
        <p:spPr bwMode="auto">
          <a:xfrm>
            <a:off x="5116513" y="265112"/>
            <a:ext cx="1485900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71"/>
          <p:cNvSpPr/>
          <p:nvPr/>
        </p:nvSpPr>
        <p:spPr bwMode="auto">
          <a:xfrm>
            <a:off x="3079750" y="1239837"/>
            <a:ext cx="3522663" cy="1325563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72"/>
          <p:cNvSpPr/>
          <p:nvPr/>
        </p:nvSpPr>
        <p:spPr bwMode="auto">
          <a:xfrm>
            <a:off x="4378325" y="1016000"/>
            <a:ext cx="2233613" cy="735013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73"/>
          <p:cNvSpPr/>
          <p:nvPr/>
        </p:nvSpPr>
        <p:spPr bwMode="auto">
          <a:xfrm>
            <a:off x="5232400" y="147637"/>
            <a:ext cx="1379538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1827622" y="1343919"/>
            <a:ext cx="2304000" cy="2304000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椭圆 66"/>
          <p:cNvSpPr/>
          <p:nvPr/>
        </p:nvSpPr>
        <p:spPr>
          <a:xfrm>
            <a:off x="2166971" y="1683268"/>
            <a:ext cx="1625302" cy="162530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68" name="组合 67"/>
          <p:cNvGrpSpPr/>
          <p:nvPr/>
        </p:nvGrpSpPr>
        <p:grpSpPr>
          <a:xfrm>
            <a:off x="4878363" y="3308570"/>
            <a:ext cx="504056" cy="504056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4622661" y="1886068"/>
            <a:ext cx="179096" cy="179096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5502262" y="1581933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5055540" y="200025"/>
            <a:ext cx="179096" cy="179096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5970111" y="485774"/>
            <a:ext cx="179096" cy="179096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5337467" y="3821403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2453627" y="5887535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631178" y="5943892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6347210" y="935013"/>
            <a:ext cx="504056" cy="504056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718083" y="2659038"/>
            <a:ext cx="504056" cy="504056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700112" y="4287043"/>
            <a:ext cx="504056" cy="504056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055675" y="738779"/>
            <a:ext cx="746082" cy="746082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8690" y="1734820"/>
            <a:ext cx="1520825" cy="1520825"/>
          </a:xfrm>
          <a:prstGeom prst="rect">
            <a:avLst/>
          </a:prstGeom>
        </p:spPr>
      </p:pic>
      <p:pic>
        <p:nvPicPr>
          <p:cNvPr id="3" name="图片 2" descr="xy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720" y="83185"/>
            <a:ext cx="3469640" cy="819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706880" y="1167765"/>
            <a:ext cx="971613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在前期的调研过程中，发现社会过渡关注To C （面向用户）的物流业务，因此像百世、顺丰、中通等大型快递公司都有自己的物流系统，而导致像类似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“海底捞”，“苏宁易购”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这种集团门店之间To B （面向企业）的物流业务方向，相对来说缺少相应的系统软件，因此我们提出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研发一套面向企业间的物流系统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华文黑体" panose="02010600040101010101" pitchFamily="2" charset="-122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706687" y="17027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70180"/>
            <a:ext cx="1195705" cy="112649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593850" y="692785"/>
            <a:ext cx="10338435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93850" y="1041400"/>
            <a:ext cx="971613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该系统将会把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集团中心，门店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，快递员中心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三种用户群体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紧密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的连接起来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使整个系统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的物资，人员，配送等方面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得到有效的管理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进而缩短整个物资配送流程所需时间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，降低时间成本，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这反之也会使得企业的灵活度、竞争力、创新得到正反馈，同时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统计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的配送物资列表，快递员配送订单次数，时间等数据，可以利用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大数据进行分析，找到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门店所消耗的热点物资、冷门物资，进行合理分配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提升企业的营业额。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706687" y="17027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研究价值和意义</a:t>
            </a:r>
            <a:endParaRPr lang="zh-CN" altLang="en-US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70180"/>
            <a:ext cx="1195705" cy="112649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593850" y="692785"/>
            <a:ext cx="10338435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79880" y="0"/>
            <a:ext cx="6116707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080186" y="2041293"/>
            <a:ext cx="2822231" cy="458529"/>
            <a:chOff x="5969725" y="1801451"/>
            <a:chExt cx="2821578" cy="458423"/>
          </a:xfrm>
        </p:grpSpPr>
        <p:sp>
          <p:nvSpPr>
            <p:cNvPr id="10" name="矩形 9"/>
            <p:cNvSpPr/>
            <p:nvPr/>
          </p:nvSpPr>
          <p:spPr>
            <a:xfrm>
              <a:off x="5969726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66216" y="3200978"/>
            <a:ext cx="2836200" cy="458690"/>
            <a:chOff x="6049082" y="2406006"/>
            <a:chExt cx="2835544" cy="458584"/>
          </a:xfrm>
        </p:grpSpPr>
        <p:sp>
          <p:nvSpPr>
            <p:cNvPr id="13" name="矩形 12"/>
            <p:cNvSpPr/>
            <p:nvPr/>
          </p:nvSpPr>
          <p:spPr>
            <a:xfrm>
              <a:off x="6063049" y="2406006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b="1" dirty="0">
                  <a:solidFill>
                    <a:srgbClr val="202A36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系统功能设计</a:t>
              </a:r>
              <a:endPara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049082" y="2406167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66216" y="4379257"/>
            <a:ext cx="2822231" cy="466165"/>
            <a:chOff x="5969725" y="2972014"/>
            <a:chExt cx="2821578" cy="466057"/>
          </a:xfrm>
        </p:grpSpPr>
        <p:sp>
          <p:nvSpPr>
            <p:cNvPr id="16" name="矩形 15"/>
            <p:cNvSpPr/>
            <p:nvPr/>
          </p:nvSpPr>
          <p:spPr>
            <a:xfrm>
              <a:off x="5969726" y="2979648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969725" y="2972014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1840426" y="1937795"/>
            <a:ext cx="2448839" cy="24488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标题 4"/>
          <p:cNvSpPr txBox="1"/>
          <p:nvPr/>
        </p:nvSpPr>
        <p:spPr>
          <a:xfrm>
            <a:off x="1893344" y="3652900"/>
            <a:ext cx="2376814" cy="473594"/>
          </a:xfrm>
          <a:prstGeom prst="rect">
            <a:avLst/>
          </a:prstGeom>
        </p:spPr>
        <p:txBody>
          <a:bodyPr vert="horz" lIns="91461" tIns="45731" rIns="91461" bIns="4573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FCB00F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endParaRPr lang="zh-CN" altLang="en-US" sz="2400" b="1" dirty="0">
              <a:solidFill>
                <a:srgbClr val="FCB00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944207" y="2041575"/>
            <a:ext cx="2241280" cy="2241280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6159781" y="2041742"/>
            <a:ext cx="3385820" cy="2795472"/>
            <a:chOff x="3002007" y="264921"/>
            <a:chExt cx="3385036" cy="2794824"/>
          </a:xfrm>
        </p:grpSpPr>
        <p:sp>
          <p:nvSpPr>
            <p:cNvPr id="40" name="矩形 39"/>
            <p:cNvSpPr/>
            <p:nvPr/>
          </p:nvSpPr>
          <p:spPr>
            <a:xfrm>
              <a:off x="3002008" y="264921"/>
              <a:ext cx="2015024" cy="4602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202A36"/>
                  </a:solidFill>
                  <a:latin typeface="微软雅黑" pitchFamily="34" charset="-122"/>
                  <a:ea typeface="微软雅黑" pitchFamily="34" charset="-122"/>
                </a:rPr>
                <a:t>系统架构设计</a:t>
              </a:r>
              <a:endPara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77235" y="2340086"/>
              <a:ext cx="309808" cy="4602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zh-CN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02007" y="2599477"/>
              <a:ext cx="2015024" cy="4602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202A36"/>
                  </a:solidFill>
                  <a:latin typeface="微软雅黑" pitchFamily="34" charset="-122"/>
                  <a:ea typeface="微软雅黑" pitchFamily="34" charset="-122"/>
                </a:rPr>
                <a:t>核心模块设计</a:t>
              </a:r>
              <a:endParaRPr lang="zh-CN" altLang="en-US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95614" y="4726892"/>
            <a:ext cx="3844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02A36"/>
                </a:solidFill>
                <a:latin typeface="微软雅黑" pitchFamily="34" charset="-122"/>
                <a:ea typeface="微软雅黑" pitchFamily="34" charset="-122"/>
              </a:rPr>
              <a:t>物流系统设计</a:t>
            </a:r>
            <a:endParaRPr lang="zh-CN" altLang="en-US" sz="4800" b="1" dirty="0">
              <a:solidFill>
                <a:srgbClr val="202A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Freeform 12"/>
          <p:cNvSpPr>
            <a:spLocks noEditPoints="1"/>
          </p:cNvSpPr>
          <p:nvPr/>
        </p:nvSpPr>
        <p:spPr bwMode="auto">
          <a:xfrm>
            <a:off x="2537939" y="2363827"/>
            <a:ext cx="1015607" cy="1085493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rgbClr val="FCB00F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70180"/>
            <a:ext cx="1195705" cy="1126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93850" y="1194435"/>
            <a:ext cx="971613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706687" y="17027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系统架构设计</a:t>
            </a:r>
            <a:endParaRPr lang="zh-CN" altLang="en-US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70180"/>
            <a:ext cx="1195705" cy="112649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593850" y="692785"/>
            <a:ext cx="10338435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4" descr="整体架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930" y="532765"/>
            <a:ext cx="8324850" cy="3057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6970" y="3319145"/>
            <a:ext cx="1058926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该系统框架采用</a:t>
            </a:r>
            <a:r>
              <a:rPr lang="en-US" altLang="zh-CN"/>
              <a:t>MVC</a:t>
            </a:r>
            <a:r>
              <a:rPr lang="zh-CN" altLang="en-US"/>
              <a:t>模式搭建，该框架一般分为四层：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POJO层、DAO层、SERVICES层、CONTROLLER层；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 sz="2800" b="1">
                <a:solidFill>
                  <a:srgbClr val="FF0000"/>
                </a:solidFill>
              </a:rPr>
              <a:t>解耦、降低耦合度、分布式部署、</a:t>
            </a:r>
            <a:r>
              <a:rPr lang="zh-CN" altLang="en-US" sz="2800" b="1">
                <a:solidFill>
                  <a:srgbClr val="FF0000"/>
                </a:solidFill>
              </a:rPr>
              <a:t>提高稳定性；</a:t>
            </a:r>
            <a:endParaRPr lang="zh-CN" altLang="en-US">
              <a:solidFill>
                <a:srgbClr val="C00000"/>
              </a:solidFill>
            </a:endParaRPr>
          </a:p>
          <a:p>
            <a:pPr indent="0">
              <a:buFont typeface="+mj-lt"/>
              <a:buNone/>
            </a:pP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6880" y="170180"/>
            <a:ext cx="378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系统功能设计</a:t>
            </a:r>
            <a:endParaRPr lang="zh-CN" altLang="en-US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70180"/>
            <a:ext cx="1195705" cy="112649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593850" y="692785"/>
            <a:ext cx="10338435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12595" y="1062355"/>
            <a:ext cx="237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5" name="图片 17" descr="网页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1049655"/>
            <a:ext cx="10366375" cy="47599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49655" y="1522730"/>
            <a:ext cx="22440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zh-CN" altLang="en-US" sz="5400" b="1">
                <a:solidFill>
                  <a:schemeClr val="accent3"/>
                </a:solidFill>
                <a:effectLst/>
              </a:rPr>
              <a:t>网页端</a:t>
            </a:r>
            <a:endParaRPr lang="zh-CN" altLang="en-US" sz="54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6880" y="170180"/>
            <a:ext cx="378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系统功能设计</a:t>
            </a:r>
            <a:endParaRPr lang="zh-CN" altLang="en-US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70180"/>
            <a:ext cx="1195705" cy="112649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593850" y="692785"/>
            <a:ext cx="10338435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6" descr="A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930" y="706120"/>
            <a:ext cx="7783195" cy="54743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12595" y="1062355"/>
            <a:ext cx="237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045" y="1842135"/>
            <a:ext cx="308102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</a:t>
            </a:r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端</a:t>
            </a:r>
            <a:endParaRPr lang="zh-CN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6880" y="170180"/>
            <a:ext cx="378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核心模块设计</a:t>
            </a:r>
            <a:endParaRPr lang="zh-CN" altLang="en-US" sz="28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 descr="WechatIMG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70180"/>
            <a:ext cx="1195705" cy="112649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593850" y="692785"/>
            <a:ext cx="10338435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12595" y="1062355"/>
            <a:ext cx="237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94460" y="1296670"/>
            <a:ext cx="40608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需求上报需要店主登录APP端，根据现有物资，选择物资类型，物资数量，支持批量添加不同的物资，然后提供扩展物资选填，点击提交，生成预订单信息入库，若提交时，会检查是否含有添加物资，若无，则提示重新添加物资，提交成功后等待集团中心审核</a:t>
            </a:r>
            <a:endParaRPr lang="zh-CN" altLang="en-US"/>
          </a:p>
        </p:txBody>
      </p:sp>
      <p:pic>
        <p:nvPicPr>
          <p:cNvPr id="22" name="图片 22" descr="需求上报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890" y="838835"/>
            <a:ext cx="5922010" cy="54394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WPS 表格</Application>
  <PresentationFormat>自定义</PresentationFormat>
  <Paragraphs>111</Paragraphs>
  <Slides>20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方正书宋_GBK</vt:lpstr>
      <vt:lpstr>Wingdings</vt:lpstr>
      <vt:lpstr>Arial Black</vt:lpstr>
      <vt:lpstr>微软雅黑</vt:lpstr>
      <vt:lpstr>华文黑体</vt:lpstr>
      <vt:lpstr>Times New Roman</vt:lpstr>
      <vt:lpstr>Calibri</vt:lpstr>
      <vt:lpstr>仿宋_GB2312</vt:lpstr>
      <vt:lpstr>宋体</vt:lpstr>
      <vt:lpstr>汉仪旗黑KW</vt:lpstr>
      <vt:lpstr>Helvetica Neue</vt:lpstr>
      <vt:lpstr>宋体</vt:lpstr>
      <vt:lpstr>Arial Unicode MS</vt:lpstr>
      <vt:lpstr>汉仪书宋二KW</vt:lpstr>
      <vt:lpstr>汉仪仿宋KW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</dc:title>
  <dc:creator>第一PPT</dc:creator>
  <cp:keywords>www.1ppt.com</cp:keywords>
  <cp:lastModifiedBy>likang</cp:lastModifiedBy>
  <cp:revision>145</cp:revision>
  <dcterms:created xsi:type="dcterms:W3CDTF">2020-06-12T13:03:56Z</dcterms:created>
  <dcterms:modified xsi:type="dcterms:W3CDTF">2020-06-12T13:03:56Z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