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0" r:id="rId4"/>
    <p:sldId id="263" r:id="rId5"/>
    <p:sldId id="257" r:id="rId6"/>
    <p:sldId id="260" r:id="rId7"/>
    <p:sldId id="262" r:id="rId8"/>
    <p:sldId id="268" r:id="rId9"/>
    <p:sldId id="270" r:id="rId10"/>
    <p:sldId id="261" r:id="rId11"/>
    <p:sldId id="264" r:id="rId12"/>
    <p:sldId id="265" r:id="rId13"/>
    <p:sldId id="280" r:id="rId14"/>
    <p:sldId id="278" r:id="rId15"/>
    <p:sldId id="272" r:id="rId16"/>
    <p:sldId id="276" r:id="rId17"/>
    <p:sldId id="277" r:id="rId18"/>
    <p:sldId id="281" r:id="rId19"/>
    <p:sldId id="282" r:id="rId20"/>
    <p:sldId id="291" r:id="rId21"/>
    <p:sldId id="283" r:id="rId22"/>
    <p:sldId id="284" r:id="rId23"/>
    <p:sldId id="285" r:id="rId24"/>
    <p:sldId id="288" r:id="rId25"/>
    <p:sldId id="286" r:id="rId26"/>
    <p:sldId id="287"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ttopadhyay, Rajarshi" initials="CR" lastIdx="1" clrIdx="0">
    <p:extLst>
      <p:ext uri="{19B8F6BF-5375-455C-9EA6-DF929625EA0E}">
        <p15:presenceInfo xmlns:p15="http://schemas.microsoft.com/office/powerpoint/2012/main" userId="S::rxc170010@utdallas.edu::1d88fbd0-b78b-4636-a396-1440b37509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616B0-0612-CAEC-D0AE-231CCD4DED67}" v="6" dt="2020-12-03T01:06:15.569"/>
    <p1510:client id="{5EC6E87A-55F9-4FF6-9296-E574A1F8B6C0}" v="5561" dt="2020-12-01T01:22:23.329"/>
    <p1510:client id="{A2FCEA86-1DBB-E2B8-B3DD-0F7C987091B7}" v="102" dt="2020-12-03T06:57:29.578"/>
    <p1510:client id="{D37EA428-4043-79E6-7E4F-02685BEE67A0}" v="94" dt="2020-12-01T01:32:11.715"/>
    <p1510:client id="{E2B10AB1-881E-4C9A-5447-1162053DD12F}" v="7307" dt="2020-12-01T19:48:54.966"/>
    <p1510:client id="{E54BD2FC-BF5C-34D8-0D22-B8BE759501D1}" v="87" dt="2020-12-02T15:56:50.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0883D-6B28-43A9-B3D8-285175BFB802}" type="doc">
      <dgm:prSet loTypeId="urn:microsoft.com/office/officeart/2016/7/layout/ChevronBlockProcess" loCatId="process" qsTypeId="urn:microsoft.com/office/officeart/2005/8/quickstyle/simple1" qsCatId="simple" csTypeId="urn:microsoft.com/office/officeart/2005/8/colors/accent0_3" csCatId="mainScheme" phldr="1"/>
      <dgm:spPr/>
      <dgm:t>
        <a:bodyPr/>
        <a:lstStyle/>
        <a:p>
          <a:endParaRPr lang="en-US"/>
        </a:p>
      </dgm:t>
    </dgm:pt>
    <dgm:pt modelId="{64297634-0885-42AA-9257-B2692BD2755C}">
      <dgm:prSet/>
      <dgm:spPr/>
      <dgm:t>
        <a:bodyPr/>
        <a:lstStyle/>
        <a:p>
          <a:pPr>
            <a:defRPr b="1"/>
          </a:pPr>
          <a:r>
            <a:rPr lang="en-US" dirty="0"/>
            <a:t>Background</a:t>
          </a:r>
        </a:p>
      </dgm:t>
    </dgm:pt>
    <dgm:pt modelId="{8CAEE7EA-F546-402D-B9A8-5777F867336A}" type="parTrans" cxnId="{A1B9E239-CC0B-499F-89B5-B462BACEF34E}">
      <dgm:prSet/>
      <dgm:spPr/>
      <dgm:t>
        <a:bodyPr/>
        <a:lstStyle/>
        <a:p>
          <a:endParaRPr lang="en-US"/>
        </a:p>
      </dgm:t>
    </dgm:pt>
    <dgm:pt modelId="{78D6E44E-AECE-4EBA-8165-2E05FAA0DA99}" type="sibTrans" cxnId="{A1B9E239-CC0B-499F-89B5-B462BACEF34E}">
      <dgm:prSet/>
      <dgm:spPr/>
      <dgm:t>
        <a:bodyPr/>
        <a:lstStyle/>
        <a:p>
          <a:endParaRPr lang="en-US"/>
        </a:p>
      </dgm:t>
    </dgm:pt>
    <dgm:pt modelId="{AD1460C7-0650-4B98-869C-DCA3BEEC5FDE}">
      <dgm:prSet/>
      <dgm:spPr/>
      <dgm:t>
        <a:bodyPr/>
        <a:lstStyle/>
        <a:p>
          <a:r>
            <a:rPr lang="en-US" dirty="0"/>
            <a:t>Neural Networks as Graph</a:t>
          </a:r>
        </a:p>
      </dgm:t>
    </dgm:pt>
    <dgm:pt modelId="{4BB7CDE4-782E-4190-B4CF-D7BA7F8059D6}" type="parTrans" cxnId="{37C8B8C9-30AF-43B6-91C0-40FBB6359666}">
      <dgm:prSet/>
      <dgm:spPr/>
      <dgm:t>
        <a:bodyPr/>
        <a:lstStyle/>
        <a:p>
          <a:endParaRPr lang="en-US"/>
        </a:p>
      </dgm:t>
    </dgm:pt>
    <dgm:pt modelId="{160EFED1-0AFC-473B-A027-E9BF8171F4A5}" type="sibTrans" cxnId="{37C8B8C9-30AF-43B6-91C0-40FBB6359666}">
      <dgm:prSet/>
      <dgm:spPr/>
      <dgm:t>
        <a:bodyPr/>
        <a:lstStyle/>
        <a:p>
          <a:endParaRPr lang="en-US"/>
        </a:p>
      </dgm:t>
    </dgm:pt>
    <dgm:pt modelId="{B8928AF2-A85E-4754-B54C-EF2129420949}">
      <dgm:prSet/>
      <dgm:spPr/>
      <dgm:t>
        <a:bodyPr/>
        <a:lstStyle/>
        <a:p>
          <a:r>
            <a:rPr lang="en-US" dirty="0"/>
            <a:t>Deep Learning</a:t>
          </a:r>
        </a:p>
      </dgm:t>
    </dgm:pt>
    <dgm:pt modelId="{99CEA1D5-4128-4C60-9F5B-177C5C0D9AF2}" type="parTrans" cxnId="{C38671C1-F086-42C8-A967-31CFA4029F73}">
      <dgm:prSet/>
      <dgm:spPr/>
      <dgm:t>
        <a:bodyPr/>
        <a:lstStyle/>
        <a:p>
          <a:endParaRPr lang="en-US"/>
        </a:p>
      </dgm:t>
    </dgm:pt>
    <dgm:pt modelId="{E2CFE268-9092-4542-8C1C-2B3E97F6AC45}" type="sibTrans" cxnId="{C38671C1-F086-42C8-A967-31CFA4029F73}">
      <dgm:prSet/>
      <dgm:spPr/>
      <dgm:t>
        <a:bodyPr/>
        <a:lstStyle/>
        <a:p>
          <a:endParaRPr lang="en-US"/>
        </a:p>
      </dgm:t>
    </dgm:pt>
    <dgm:pt modelId="{AB6F8622-FE4C-407E-8BDB-082FE36BADC0}">
      <dgm:prSet/>
      <dgm:spPr/>
      <dgm:t>
        <a:bodyPr/>
        <a:lstStyle/>
        <a:p>
          <a:r>
            <a:rPr lang="en-US" dirty="0"/>
            <a:t>Deep Learning Frameworks and Architecture</a:t>
          </a:r>
        </a:p>
      </dgm:t>
    </dgm:pt>
    <dgm:pt modelId="{3B0186AF-9BF3-44F0-A78C-4C19726BB9B6}" type="parTrans" cxnId="{9D74BE63-32A3-44F6-864E-B8E7A1284E4C}">
      <dgm:prSet/>
      <dgm:spPr/>
      <dgm:t>
        <a:bodyPr/>
        <a:lstStyle/>
        <a:p>
          <a:endParaRPr lang="en-US"/>
        </a:p>
      </dgm:t>
    </dgm:pt>
    <dgm:pt modelId="{818A0E72-63F2-421E-B806-D983AE591D43}" type="sibTrans" cxnId="{9D74BE63-32A3-44F6-864E-B8E7A1284E4C}">
      <dgm:prSet/>
      <dgm:spPr/>
      <dgm:t>
        <a:bodyPr/>
        <a:lstStyle/>
        <a:p>
          <a:endParaRPr lang="en-US"/>
        </a:p>
      </dgm:t>
    </dgm:pt>
    <dgm:pt modelId="{F45DA744-7029-4496-9F29-A4C810442F1B}">
      <dgm:prSet/>
      <dgm:spPr/>
      <dgm:t>
        <a:bodyPr/>
        <a:lstStyle/>
        <a:p>
          <a:r>
            <a:rPr lang="en-US" dirty="0"/>
            <a:t>CPUs and GPUs</a:t>
          </a:r>
        </a:p>
      </dgm:t>
    </dgm:pt>
    <dgm:pt modelId="{5DB8BDE6-BAEE-4B4D-A425-E222D90AC3F0}" type="parTrans" cxnId="{5C32993E-ED8D-48FE-BCE8-9B8B26C72708}">
      <dgm:prSet/>
      <dgm:spPr/>
      <dgm:t>
        <a:bodyPr/>
        <a:lstStyle/>
        <a:p>
          <a:endParaRPr lang="en-US"/>
        </a:p>
      </dgm:t>
    </dgm:pt>
    <dgm:pt modelId="{CB6AB06B-C5FD-4FA2-BA97-524577BE57DE}" type="sibTrans" cxnId="{5C32993E-ED8D-48FE-BCE8-9B8B26C72708}">
      <dgm:prSet/>
      <dgm:spPr/>
      <dgm:t>
        <a:bodyPr/>
        <a:lstStyle/>
        <a:p>
          <a:endParaRPr lang="en-US"/>
        </a:p>
      </dgm:t>
    </dgm:pt>
    <dgm:pt modelId="{957AEB9E-F6E7-4598-959D-C59ADF8A8462}">
      <dgm:prSet/>
      <dgm:spPr/>
      <dgm:t>
        <a:bodyPr/>
        <a:lstStyle/>
        <a:p>
          <a:r>
            <a:rPr lang="en-US" dirty="0"/>
            <a:t>Accelerators</a:t>
          </a:r>
        </a:p>
      </dgm:t>
    </dgm:pt>
    <dgm:pt modelId="{7B327F56-8987-4D0E-B6C3-492FEAC3670E}" type="parTrans" cxnId="{5399AECF-1C65-491D-9356-6EC4D141ED15}">
      <dgm:prSet/>
      <dgm:spPr/>
      <dgm:t>
        <a:bodyPr/>
        <a:lstStyle/>
        <a:p>
          <a:endParaRPr lang="en-US"/>
        </a:p>
      </dgm:t>
    </dgm:pt>
    <dgm:pt modelId="{F2BC3E37-B832-464A-8ED8-A55EFB94F6C4}" type="sibTrans" cxnId="{5399AECF-1C65-491D-9356-6EC4D141ED15}">
      <dgm:prSet/>
      <dgm:spPr/>
      <dgm:t>
        <a:bodyPr/>
        <a:lstStyle/>
        <a:p>
          <a:endParaRPr lang="en-US"/>
        </a:p>
      </dgm:t>
    </dgm:pt>
    <dgm:pt modelId="{C11592D7-CD82-428F-9B59-B392BC3B13FE}">
      <dgm:prSet/>
      <dgm:spPr/>
      <dgm:t>
        <a:bodyPr/>
        <a:lstStyle/>
        <a:p>
          <a:r>
            <a:rPr lang="en-US" dirty="0"/>
            <a:t>Optimized Deep Learning Architecture Chips</a:t>
          </a:r>
        </a:p>
      </dgm:t>
    </dgm:pt>
    <dgm:pt modelId="{9754F30E-E622-4898-94CF-92FA5CCD95F7}" type="parTrans" cxnId="{A56471F1-FA4E-471E-9EDF-A28616A872BB}">
      <dgm:prSet/>
      <dgm:spPr/>
      <dgm:t>
        <a:bodyPr/>
        <a:lstStyle/>
        <a:p>
          <a:endParaRPr lang="en-US"/>
        </a:p>
      </dgm:t>
    </dgm:pt>
    <dgm:pt modelId="{3CD73B34-173C-4E02-A2C1-0BCA921B6FCB}" type="sibTrans" cxnId="{A56471F1-FA4E-471E-9EDF-A28616A872BB}">
      <dgm:prSet/>
      <dgm:spPr/>
      <dgm:t>
        <a:bodyPr/>
        <a:lstStyle/>
        <a:p>
          <a:endParaRPr lang="en-US"/>
        </a:p>
      </dgm:t>
    </dgm:pt>
    <dgm:pt modelId="{7251FFCB-53C9-45DF-828C-74F15BE48E4A}">
      <dgm:prSet/>
      <dgm:spPr/>
      <dgm:t>
        <a:bodyPr/>
        <a:lstStyle/>
        <a:p>
          <a:r>
            <a:rPr lang="en-US" dirty="0"/>
            <a:t>Drawback of hardware specific libraries</a:t>
          </a:r>
        </a:p>
      </dgm:t>
    </dgm:pt>
    <dgm:pt modelId="{36B14BE3-4F67-4580-AAC8-42E833B96C37}" type="parTrans" cxnId="{81788FCF-B2B1-4185-8D33-D52C033F2D39}">
      <dgm:prSet/>
      <dgm:spPr/>
      <dgm:t>
        <a:bodyPr/>
        <a:lstStyle/>
        <a:p>
          <a:endParaRPr lang="en-US"/>
        </a:p>
      </dgm:t>
    </dgm:pt>
    <dgm:pt modelId="{5A4FAD07-68AF-4145-ABA9-B12AD07862DC}" type="sibTrans" cxnId="{81788FCF-B2B1-4185-8D33-D52C033F2D39}">
      <dgm:prSet/>
      <dgm:spPr/>
      <dgm:t>
        <a:bodyPr/>
        <a:lstStyle/>
        <a:p>
          <a:endParaRPr lang="en-US"/>
        </a:p>
      </dgm:t>
    </dgm:pt>
    <dgm:pt modelId="{17F2C229-0258-4851-B17F-A2479B59F959}">
      <dgm:prSet/>
      <dgm:spPr/>
      <dgm:t>
        <a:bodyPr/>
        <a:lstStyle/>
        <a:p>
          <a:pPr>
            <a:defRPr b="1"/>
          </a:pPr>
          <a:r>
            <a:rPr lang="en-US" dirty="0"/>
            <a:t>Deep Learning Compilers</a:t>
          </a:r>
        </a:p>
      </dgm:t>
    </dgm:pt>
    <dgm:pt modelId="{2778ADD7-8DAD-49D7-9ABC-804981A2495D}" type="parTrans" cxnId="{157321C8-7B5E-4BCB-A667-2E48772A70DC}">
      <dgm:prSet/>
      <dgm:spPr/>
      <dgm:t>
        <a:bodyPr/>
        <a:lstStyle/>
        <a:p>
          <a:endParaRPr lang="en-US"/>
        </a:p>
      </dgm:t>
    </dgm:pt>
    <dgm:pt modelId="{98D41A6C-DD50-4453-83E5-29F7827248D4}" type="sibTrans" cxnId="{157321C8-7B5E-4BCB-A667-2E48772A70DC}">
      <dgm:prSet/>
      <dgm:spPr/>
      <dgm:t>
        <a:bodyPr/>
        <a:lstStyle/>
        <a:p>
          <a:endParaRPr lang="en-US"/>
        </a:p>
      </dgm:t>
    </dgm:pt>
    <dgm:pt modelId="{D24F8C26-8E9A-46EC-AD2A-B1A4B262B8B7}">
      <dgm:prSet/>
      <dgm:spPr/>
      <dgm:t>
        <a:bodyPr/>
        <a:lstStyle/>
        <a:p>
          <a:r>
            <a:rPr lang="en-US" dirty="0"/>
            <a:t>Deep Learning Software and Hardware Requirements</a:t>
          </a:r>
        </a:p>
      </dgm:t>
    </dgm:pt>
    <dgm:pt modelId="{43E530C0-E41D-4CDC-9FFB-F6C6E19A59A3}" type="parTrans" cxnId="{ECC64B2A-772C-498D-9144-36CB328B51A3}">
      <dgm:prSet/>
      <dgm:spPr/>
      <dgm:t>
        <a:bodyPr/>
        <a:lstStyle/>
        <a:p>
          <a:endParaRPr lang="en-US"/>
        </a:p>
      </dgm:t>
    </dgm:pt>
    <dgm:pt modelId="{77EB59AB-02CD-4ADB-8179-5E4F497C90CA}" type="sibTrans" cxnId="{ECC64B2A-772C-498D-9144-36CB328B51A3}">
      <dgm:prSet/>
      <dgm:spPr/>
      <dgm:t>
        <a:bodyPr/>
        <a:lstStyle/>
        <a:p>
          <a:endParaRPr lang="en-US"/>
        </a:p>
      </dgm:t>
    </dgm:pt>
    <dgm:pt modelId="{5C1677C5-E61D-40EE-A72D-159E909EDC72}">
      <dgm:prSet/>
      <dgm:spPr/>
      <dgm:t>
        <a:bodyPr/>
        <a:lstStyle/>
        <a:p>
          <a:r>
            <a:rPr lang="en-US" dirty="0"/>
            <a:t>Deep Learning Optimization Stack</a:t>
          </a:r>
        </a:p>
      </dgm:t>
    </dgm:pt>
    <dgm:pt modelId="{AF933047-D2C3-405F-8327-6B5A03A8E975}" type="parTrans" cxnId="{7FB2E1EA-AAE7-41AD-BCFF-F162D113CF72}">
      <dgm:prSet/>
      <dgm:spPr/>
      <dgm:t>
        <a:bodyPr/>
        <a:lstStyle/>
        <a:p>
          <a:endParaRPr lang="en-US"/>
        </a:p>
      </dgm:t>
    </dgm:pt>
    <dgm:pt modelId="{D0AE73EC-EF8B-4962-AA83-B31D29B0C649}" type="sibTrans" cxnId="{7FB2E1EA-AAE7-41AD-BCFF-F162D113CF72}">
      <dgm:prSet/>
      <dgm:spPr/>
      <dgm:t>
        <a:bodyPr/>
        <a:lstStyle/>
        <a:p>
          <a:endParaRPr lang="en-US"/>
        </a:p>
      </dgm:t>
    </dgm:pt>
    <dgm:pt modelId="{B92EC08C-CDBA-4232-BCA9-65D93EC34B17}">
      <dgm:prSet/>
      <dgm:spPr/>
      <dgm:t>
        <a:bodyPr/>
        <a:lstStyle/>
        <a:p>
          <a:r>
            <a:rPr lang="en-US" dirty="0"/>
            <a:t>Computational Graph Optimization</a:t>
          </a:r>
        </a:p>
      </dgm:t>
    </dgm:pt>
    <dgm:pt modelId="{716D6BED-E6FC-4D31-8120-1AB825FFABA6}" type="parTrans" cxnId="{D1C742F9-B9ED-4578-ABE8-5BDDDE0EF241}">
      <dgm:prSet/>
      <dgm:spPr/>
      <dgm:t>
        <a:bodyPr/>
        <a:lstStyle/>
        <a:p>
          <a:endParaRPr lang="en-US"/>
        </a:p>
      </dgm:t>
    </dgm:pt>
    <dgm:pt modelId="{517F3C83-EF5F-4DB1-A2FD-F7A7E6F63054}" type="sibTrans" cxnId="{D1C742F9-B9ED-4578-ABE8-5BDDDE0EF241}">
      <dgm:prSet/>
      <dgm:spPr/>
      <dgm:t>
        <a:bodyPr/>
        <a:lstStyle/>
        <a:p>
          <a:endParaRPr lang="en-US"/>
        </a:p>
      </dgm:t>
    </dgm:pt>
    <dgm:pt modelId="{F0BB4C9C-E430-47DB-BCBF-6D4FECA06AD5}">
      <dgm:prSet/>
      <dgm:spPr/>
      <dgm:t>
        <a:bodyPr/>
        <a:lstStyle/>
        <a:p>
          <a:r>
            <a:rPr lang="en-US" dirty="0"/>
            <a:t>Tensor Expression Language</a:t>
          </a:r>
        </a:p>
      </dgm:t>
    </dgm:pt>
    <dgm:pt modelId="{B42FA877-DD9D-4304-8331-DDBD83E8D81C}" type="parTrans" cxnId="{6EAC4D3E-6397-4236-8256-3E0BED332A8E}">
      <dgm:prSet/>
      <dgm:spPr/>
      <dgm:t>
        <a:bodyPr/>
        <a:lstStyle/>
        <a:p>
          <a:endParaRPr lang="en-US"/>
        </a:p>
      </dgm:t>
    </dgm:pt>
    <dgm:pt modelId="{EA9EA241-088A-4698-B4A1-CEFA3ED52422}" type="sibTrans" cxnId="{6EAC4D3E-6397-4236-8256-3E0BED332A8E}">
      <dgm:prSet/>
      <dgm:spPr/>
      <dgm:t>
        <a:bodyPr/>
        <a:lstStyle/>
        <a:p>
          <a:endParaRPr lang="en-US"/>
        </a:p>
      </dgm:t>
    </dgm:pt>
    <dgm:pt modelId="{22B59710-2449-4F71-849C-941EBD070366}">
      <dgm:prSet/>
      <dgm:spPr/>
      <dgm:t>
        <a:bodyPr/>
        <a:lstStyle/>
        <a:p>
          <a:r>
            <a:rPr lang="en-US" dirty="0"/>
            <a:t>Schedule Optimizations</a:t>
          </a:r>
        </a:p>
      </dgm:t>
    </dgm:pt>
    <dgm:pt modelId="{7C8A3813-2410-4DCB-BFA0-CFE3F28AFDD5}" type="parTrans" cxnId="{BCC3D9FF-A784-467E-8365-6F009DC69A40}">
      <dgm:prSet/>
      <dgm:spPr/>
      <dgm:t>
        <a:bodyPr/>
        <a:lstStyle/>
        <a:p>
          <a:endParaRPr lang="en-US"/>
        </a:p>
      </dgm:t>
    </dgm:pt>
    <dgm:pt modelId="{11A85A7A-1587-4ECF-8A7B-8E37795540AC}" type="sibTrans" cxnId="{BCC3D9FF-A784-467E-8365-6F009DC69A40}">
      <dgm:prSet/>
      <dgm:spPr/>
      <dgm:t>
        <a:bodyPr/>
        <a:lstStyle/>
        <a:p>
          <a:endParaRPr lang="en-US"/>
        </a:p>
      </dgm:t>
    </dgm:pt>
    <dgm:pt modelId="{98327693-4A41-4629-A6DF-72E9570806F7}">
      <dgm:prSet/>
      <dgm:spPr/>
      <dgm:t>
        <a:bodyPr/>
        <a:lstStyle/>
        <a:p>
          <a:r>
            <a:rPr lang="en-US" dirty="0"/>
            <a:t>Tensorization Challenge</a:t>
          </a:r>
        </a:p>
      </dgm:t>
    </dgm:pt>
    <dgm:pt modelId="{C891399C-B05C-4673-BBD2-D16759565259}" type="parTrans" cxnId="{94FB51D4-528C-4F70-AB0F-80DAC3C42EA0}">
      <dgm:prSet/>
      <dgm:spPr/>
      <dgm:t>
        <a:bodyPr/>
        <a:lstStyle/>
        <a:p>
          <a:endParaRPr lang="en-US"/>
        </a:p>
      </dgm:t>
    </dgm:pt>
    <dgm:pt modelId="{26021A81-E40E-4D7F-BE5E-4F4D70CC8AD0}" type="sibTrans" cxnId="{94FB51D4-528C-4F70-AB0F-80DAC3C42EA0}">
      <dgm:prSet/>
      <dgm:spPr/>
      <dgm:t>
        <a:bodyPr/>
        <a:lstStyle/>
        <a:p>
          <a:endParaRPr lang="en-US"/>
        </a:p>
      </dgm:t>
    </dgm:pt>
    <dgm:pt modelId="{30BC22E7-E722-4C7A-9794-32C2958409EC}">
      <dgm:prSet/>
      <dgm:spPr/>
      <dgm:t>
        <a:bodyPr/>
        <a:lstStyle/>
        <a:p>
          <a:r>
            <a:rPr lang="en-US" dirty="0"/>
            <a:t>Problem Statement: Why TVM?</a:t>
          </a:r>
        </a:p>
      </dgm:t>
    </dgm:pt>
    <dgm:pt modelId="{4D9AD1A3-3094-4BCA-983C-08651EEBDAA9}" type="parTrans" cxnId="{52855910-FF18-4946-B215-29D2E44BEF10}">
      <dgm:prSet/>
      <dgm:spPr/>
      <dgm:t>
        <a:bodyPr/>
        <a:lstStyle/>
        <a:p>
          <a:endParaRPr lang="en-US"/>
        </a:p>
      </dgm:t>
    </dgm:pt>
    <dgm:pt modelId="{9201DA32-0314-45FF-8602-FE74CC551032}" type="sibTrans" cxnId="{52855910-FF18-4946-B215-29D2E44BEF10}">
      <dgm:prSet/>
      <dgm:spPr/>
      <dgm:t>
        <a:bodyPr/>
        <a:lstStyle/>
        <a:p>
          <a:endParaRPr lang="en-US"/>
        </a:p>
      </dgm:t>
    </dgm:pt>
    <dgm:pt modelId="{81957E9B-C1BB-42D7-88EE-32EB73EDFB49}">
      <dgm:prSet/>
      <dgm:spPr/>
      <dgm:t>
        <a:bodyPr/>
        <a:lstStyle/>
        <a:p>
          <a:pPr rtl="0">
            <a:defRPr b="1"/>
          </a:pPr>
          <a:r>
            <a:rPr lang="en-US" dirty="0">
              <a:latin typeface="Calibri Light" panose="020F0302020204030204"/>
            </a:rPr>
            <a:t>Tensor Virtual Machine (TVM)</a:t>
          </a:r>
          <a:endParaRPr lang="en-US" dirty="0"/>
        </a:p>
      </dgm:t>
    </dgm:pt>
    <dgm:pt modelId="{683489C6-82E7-4644-8292-1D2FA617393B}" type="parTrans" cxnId="{9674F1B4-4B37-4FEC-82DE-B32760FBE751}">
      <dgm:prSet/>
      <dgm:spPr/>
      <dgm:t>
        <a:bodyPr/>
        <a:lstStyle/>
        <a:p>
          <a:endParaRPr lang="en-US"/>
        </a:p>
      </dgm:t>
    </dgm:pt>
    <dgm:pt modelId="{7444366E-68A6-4C93-8EE2-9A8C23FED5E0}" type="sibTrans" cxnId="{9674F1B4-4B37-4FEC-82DE-B32760FBE751}">
      <dgm:prSet/>
      <dgm:spPr/>
      <dgm:t>
        <a:bodyPr/>
        <a:lstStyle/>
        <a:p>
          <a:endParaRPr lang="en-US"/>
        </a:p>
      </dgm:t>
    </dgm:pt>
    <dgm:pt modelId="{C8C0744E-3123-477E-B0EA-93C5454A1A17}">
      <dgm:prSet/>
      <dgm:spPr/>
      <dgm:t>
        <a:bodyPr/>
        <a:lstStyle/>
        <a:p>
          <a:r>
            <a:rPr lang="en-US" dirty="0"/>
            <a:t>Apache TVM</a:t>
          </a:r>
        </a:p>
      </dgm:t>
    </dgm:pt>
    <dgm:pt modelId="{F10043CC-A114-4F64-8686-1930BFC1066B}" type="parTrans" cxnId="{0D8C97CF-CF67-4468-BF88-5FA714253E3A}">
      <dgm:prSet/>
      <dgm:spPr/>
      <dgm:t>
        <a:bodyPr/>
        <a:lstStyle/>
        <a:p>
          <a:endParaRPr lang="en-US"/>
        </a:p>
      </dgm:t>
    </dgm:pt>
    <dgm:pt modelId="{18A70634-2D39-4F4B-A5F6-FA79A6609E1B}" type="sibTrans" cxnId="{0D8C97CF-CF67-4468-BF88-5FA714253E3A}">
      <dgm:prSet/>
      <dgm:spPr/>
      <dgm:t>
        <a:bodyPr/>
        <a:lstStyle/>
        <a:p>
          <a:endParaRPr lang="en-US"/>
        </a:p>
      </dgm:t>
    </dgm:pt>
    <dgm:pt modelId="{3E66AD25-A6D4-446F-B2B0-0ECE244C74A9}">
      <dgm:prSet/>
      <dgm:spPr/>
      <dgm:t>
        <a:bodyPr/>
        <a:lstStyle/>
        <a:p>
          <a:r>
            <a:rPr lang="en-US" dirty="0"/>
            <a:t>End to End Optimization Stack</a:t>
          </a:r>
        </a:p>
      </dgm:t>
    </dgm:pt>
    <dgm:pt modelId="{25FFE651-AAB5-41F6-8F21-0715052547F0}" type="parTrans" cxnId="{80E87C91-A0BD-4D6E-9885-74682BA1D67A}">
      <dgm:prSet/>
      <dgm:spPr/>
      <dgm:t>
        <a:bodyPr/>
        <a:lstStyle/>
        <a:p>
          <a:endParaRPr lang="en-US"/>
        </a:p>
      </dgm:t>
    </dgm:pt>
    <dgm:pt modelId="{60532B41-6079-4651-B39B-38499F942566}" type="sibTrans" cxnId="{80E87C91-A0BD-4D6E-9885-74682BA1D67A}">
      <dgm:prSet/>
      <dgm:spPr/>
      <dgm:t>
        <a:bodyPr/>
        <a:lstStyle/>
        <a:p>
          <a:endParaRPr lang="en-US"/>
        </a:p>
      </dgm:t>
    </dgm:pt>
    <dgm:pt modelId="{2B482033-1ED6-489F-91C7-086F5D0B74F8}">
      <dgm:prSet/>
      <dgm:spPr/>
      <dgm:t>
        <a:bodyPr/>
        <a:lstStyle/>
        <a:p>
          <a:r>
            <a:rPr lang="en-US" dirty="0"/>
            <a:t>Key Features</a:t>
          </a:r>
        </a:p>
      </dgm:t>
    </dgm:pt>
    <dgm:pt modelId="{9C10B107-6E54-4E62-AAB1-67B1D336CC35}" type="parTrans" cxnId="{9BB74D06-DB77-4816-8887-4C11942A95F1}">
      <dgm:prSet/>
      <dgm:spPr/>
      <dgm:t>
        <a:bodyPr/>
        <a:lstStyle/>
        <a:p>
          <a:endParaRPr lang="en-US"/>
        </a:p>
      </dgm:t>
    </dgm:pt>
    <dgm:pt modelId="{5D82A269-10BF-4844-85E8-DD78B0143296}" type="sibTrans" cxnId="{9BB74D06-DB77-4816-8887-4C11942A95F1}">
      <dgm:prSet/>
      <dgm:spPr/>
      <dgm:t>
        <a:bodyPr/>
        <a:lstStyle/>
        <a:p>
          <a:endParaRPr lang="en-US"/>
        </a:p>
      </dgm:t>
    </dgm:pt>
    <dgm:pt modelId="{E29B19B2-9F5E-485F-8B08-37BBC3AB5CF1}">
      <dgm:prSet/>
      <dgm:spPr/>
      <dgm:t>
        <a:bodyPr/>
        <a:lstStyle/>
        <a:p>
          <a:r>
            <a:rPr lang="en-US" dirty="0"/>
            <a:t>Usage</a:t>
          </a:r>
        </a:p>
      </dgm:t>
    </dgm:pt>
    <dgm:pt modelId="{93A63906-80E0-4BB2-ADE9-C3B49869F4B6}" type="parTrans" cxnId="{40E73955-E9D2-4924-8BCF-219B5118EC56}">
      <dgm:prSet/>
      <dgm:spPr/>
      <dgm:t>
        <a:bodyPr/>
        <a:lstStyle/>
        <a:p>
          <a:endParaRPr lang="en-US"/>
        </a:p>
      </dgm:t>
    </dgm:pt>
    <dgm:pt modelId="{8FFAAE6F-4B32-4EFD-95A9-CEAE56E2CCE6}" type="sibTrans" cxnId="{40E73955-E9D2-4924-8BCF-219B5118EC56}">
      <dgm:prSet/>
      <dgm:spPr/>
      <dgm:t>
        <a:bodyPr/>
        <a:lstStyle/>
        <a:p>
          <a:endParaRPr lang="en-US"/>
        </a:p>
      </dgm:t>
    </dgm:pt>
    <dgm:pt modelId="{78F16225-F18E-484A-A766-569930B73CE0}">
      <dgm:prSet/>
      <dgm:spPr/>
      <dgm:t>
        <a:bodyPr/>
        <a:lstStyle/>
        <a:p>
          <a:r>
            <a:rPr lang="en-US" dirty="0"/>
            <a:t>Automated End to End Optimizing Compiler</a:t>
          </a:r>
        </a:p>
      </dgm:t>
    </dgm:pt>
    <dgm:pt modelId="{83C921F0-DBB4-406D-8549-2639F197C30E}" type="parTrans" cxnId="{D3D2C00A-45B0-4AA1-93B0-6E34379B274B}">
      <dgm:prSet/>
      <dgm:spPr/>
      <dgm:t>
        <a:bodyPr/>
        <a:lstStyle/>
        <a:p>
          <a:endParaRPr lang="en-US"/>
        </a:p>
      </dgm:t>
    </dgm:pt>
    <dgm:pt modelId="{18335F36-7D05-4533-AD35-768320630849}" type="sibTrans" cxnId="{D3D2C00A-45B0-4AA1-93B0-6E34379B274B}">
      <dgm:prSet/>
      <dgm:spPr/>
      <dgm:t>
        <a:bodyPr/>
        <a:lstStyle/>
        <a:p>
          <a:endParaRPr lang="en-US"/>
        </a:p>
      </dgm:t>
    </dgm:pt>
    <dgm:pt modelId="{918DE310-0454-4D8C-A741-964E66B06F16}" type="pres">
      <dgm:prSet presAssocID="{66E0883D-6B28-43A9-B3D8-285175BFB802}" presName="Name0" presStyleCnt="0">
        <dgm:presLayoutVars>
          <dgm:dir/>
          <dgm:animLvl val="lvl"/>
          <dgm:resizeHandles val="exact"/>
        </dgm:presLayoutVars>
      </dgm:prSet>
      <dgm:spPr/>
    </dgm:pt>
    <dgm:pt modelId="{F5B45538-1877-43C2-8BD3-77FF7F446158}" type="pres">
      <dgm:prSet presAssocID="{64297634-0885-42AA-9257-B2692BD2755C}" presName="composite" presStyleCnt="0"/>
      <dgm:spPr/>
    </dgm:pt>
    <dgm:pt modelId="{1FB7125F-F602-4596-AACE-FC0483537F25}" type="pres">
      <dgm:prSet presAssocID="{64297634-0885-42AA-9257-B2692BD2755C}" presName="parTx" presStyleLbl="alignNode1" presStyleIdx="0" presStyleCnt="3">
        <dgm:presLayoutVars>
          <dgm:chMax val="0"/>
          <dgm:chPref val="0"/>
        </dgm:presLayoutVars>
      </dgm:prSet>
      <dgm:spPr/>
    </dgm:pt>
    <dgm:pt modelId="{8CE3FB3F-9D73-4D38-8324-1DD4C76959C0}" type="pres">
      <dgm:prSet presAssocID="{64297634-0885-42AA-9257-B2692BD2755C}" presName="desTx" presStyleLbl="alignAccFollowNode1" presStyleIdx="0" presStyleCnt="3">
        <dgm:presLayoutVars/>
      </dgm:prSet>
      <dgm:spPr/>
    </dgm:pt>
    <dgm:pt modelId="{D4EAD59E-5495-4259-ABD2-6AA72D8D7D52}" type="pres">
      <dgm:prSet presAssocID="{78D6E44E-AECE-4EBA-8165-2E05FAA0DA99}" presName="space" presStyleCnt="0"/>
      <dgm:spPr/>
    </dgm:pt>
    <dgm:pt modelId="{8EB96493-F51B-469D-97B1-2887F6A5001F}" type="pres">
      <dgm:prSet presAssocID="{17F2C229-0258-4851-B17F-A2479B59F959}" presName="composite" presStyleCnt="0"/>
      <dgm:spPr/>
    </dgm:pt>
    <dgm:pt modelId="{1FC631D4-FAB9-462A-A2E4-CEFEBDBED1FB}" type="pres">
      <dgm:prSet presAssocID="{17F2C229-0258-4851-B17F-A2479B59F959}" presName="parTx" presStyleLbl="alignNode1" presStyleIdx="1" presStyleCnt="3">
        <dgm:presLayoutVars>
          <dgm:chMax val="0"/>
          <dgm:chPref val="0"/>
        </dgm:presLayoutVars>
      </dgm:prSet>
      <dgm:spPr/>
    </dgm:pt>
    <dgm:pt modelId="{2FF18B5C-F8F9-413B-9AD8-22F7C4A2A50F}" type="pres">
      <dgm:prSet presAssocID="{17F2C229-0258-4851-B17F-A2479B59F959}" presName="desTx" presStyleLbl="alignAccFollowNode1" presStyleIdx="1" presStyleCnt="3">
        <dgm:presLayoutVars/>
      </dgm:prSet>
      <dgm:spPr/>
    </dgm:pt>
    <dgm:pt modelId="{65B07FE1-4AF3-4B6B-A38F-801431112CEA}" type="pres">
      <dgm:prSet presAssocID="{98D41A6C-DD50-4453-83E5-29F7827248D4}" presName="space" presStyleCnt="0"/>
      <dgm:spPr/>
    </dgm:pt>
    <dgm:pt modelId="{93486267-2836-497B-94B8-AEE9F3620342}" type="pres">
      <dgm:prSet presAssocID="{81957E9B-C1BB-42D7-88EE-32EB73EDFB49}" presName="composite" presStyleCnt="0"/>
      <dgm:spPr/>
    </dgm:pt>
    <dgm:pt modelId="{CC69A917-E0AC-4EF8-BD2B-673D4A1D5196}" type="pres">
      <dgm:prSet presAssocID="{81957E9B-C1BB-42D7-88EE-32EB73EDFB49}" presName="parTx" presStyleLbl="alignNode1" presStyleIdx="2" presStyleCnt="3">
        <dgm:presLayoutVars>
          <dgm:chMax val="0"/>
          <dgm:chPref val="0"/>
        </dgm:presLayoutVars>
      </dgm:prSet>
      <dgm:spPr/>
    </dgm:pt>
    <dgm:pt modelId="{CEFDA111-37CB-4253-A534-EF88F23AAE51}" type="pres">
      <dgm:prSet presAssocID="{81957E9B-C1BB-42D7-88EE-32EB73EDFB49}" presName="desTx" presStyleLbl="alignAccFollowNode1" presStyleIdx="2" presStyleCnt="3">
        <dgm:presLayoutVars/>
      </dgm:prSet>
      <dgm:spPr/>
    </dgm:pt>
  </dgm:ptLst>
  <dgm:cxnLst>
    <dgm:cxn modelId="{52621C04-BDD6-4D94-B17F-423BDC5DA423}" type="presOf" srcId="{F45DA744-7029-4496-9F29-A4C810442F1B}" destId="{8CE3FB3F-9D73-4D38-8324-1DD4C76959C0}" srcOrd="0" destOrd="3" presId="urn:microsoft.com/office/officeart/2016/7/layout/ChevronBlockProcess"/>
    <dgm:cxn modelId="{9BB74D06-DB77-4816-8887-4C11942A95F1}" srcId="{81957E9B-C1BB-42D7-88EE-32EB73EDFB49}" destId="{2B482033-1ED6-489F-91C7-086F5D0B74F8}" srcOrd="2" destOrd="0" parTransId="{9C10B107-6E54-4E62-AAB1-67B1D336CC35}" sibTransId="{5D82A269-10BF-4844-85E8-DD78B0143296}"/>
    <dgm:cxn modelId="{0BD8E107-FD66-40AE-B817-5F7E3170595E}" type="presOf" srcId="{E29B19B2-9F5E-485F-8B08-37BBC3AB5CF1}" destId="{CEFDA111-37CB-4253-A534-EF88F23AAE51}" srcOrd="0" destOrd="3" presId="urn:microsoft.com/office/officeart/2016/7/layout/ChevronBlockProcess"/>
    <dgm:cxn modelId="{D3D2C00A-45B0-4AA1-93B0-6E34379B274B}" srcId="{81957E9B-C1BB-42D7-88EE-32EB73EDFB49}" destId="{78F16225-F18E-484A-A766-569930B73CE0}" srcOrd="4" destOrd="0" parTransId="{83C921F0-DBB4-406D-8549-2639F197C30E}" sibTransId="{18335F36-7D05-4533-AD35-768320630849}"/>
    <dgm:cxn modelId="{52855910-FF18-4946-B215-29D2E44BEF10}" srcId="{17F2C229-0258-4851-B17F-A2479B59F959}" destId="{30BC22E7-E722-4C7A-9794-32C2958409EC}" srcOrd="6" destOrd="0" parTransId="{4D9AD1A3-3094-4BCA-983C-08651EEBDAA9}" sibTransId="{9201DA32-0314-45FF-8602-FE74CC551032}"/>
    <dgm:cxn modelId="{DB7D1C1A-351A-4C30-9802-DC7745F90472}" type="presOf" srcId="{22B59710-2449-4F71-849C-941EBD070366}" destId="{2FF18B5C-F8F9-413B-9AD8-22F7C4A2A50F}" srcOrd="0" destOrd="4" presId="urn:microsoft.com/office/officeart/2016/7/layout/ChevronBlockProcess"/>
    <dgm:cxn modelId="{970EAB1C-8440-4E7F-BDED-E510D83BCF6E}" type="presOf" srcId="{64297634-0885-42AA-9257-B2692BD2755C}" destId="{1FB7125F-F602-4596-AACE-FC0483537F25}" srcOrd="0" destOrd="0" presId="urn:microsoft.com/office/officeart/2016/7/layout/ChevronBlockProcess"/>
    <dgm:cxn modelId="{D83FF620-8362-4ADB-8CEA-2A4446FE2D6A}" type="presOf" srcId="{66E0883D-6B28-43A9-B3D8-285175BFB802}" destId="{918DE310-0454-4D8C-A741-964E66B06F16}" srcOrd="0" destOrd="0" presId="urn:microsoft.com/office/officeart/2016/7/layout/ChevronBlockProcess"/>
    <dgm:cxn modelId="{1766A723-386D-419C-A4D9-83064E24D8BB}" type="presOf" srcId="{B8928AF2-A85E-4754-B54C-EF2129420949}" destId="{8CE3FB3F-9D73-4D38-8324-1DD4C76959C0}" srcOrd="0" destOrd="1" presId="urn:microsoft.com/office/officeart/2016/7/layout/ChevronBlockProcess"/>
    <dgm:cxn modelId="{97056427-59DE-4F50-AF6F-1245A358E8B7}" type="presOf" srcId="{957AEB9E-F6E7-4598-959D-C59ADF8A8462}" destId="{8CE3FB3F-9D73-4D38-8324-1DD4C76959C0}" srcOrd="0" destOrd="4" presId="urn:microsoft.com/office/officeart/2016/7/layout/ChevronBlockProcess"/>
    <dgm:cxn modelId="{AB20FC29-E9E3-4D53-98BA-075DB4C55DF1}" type="presOf" srcId="{17F2C229-0258-4851-B17F-A2479B59F959}" destId="{1FC631D4-FAB9-462A-A2E4-CEFEBDBED1FB}" srcOrd="0" destOrd="0" presId="urn:microsoft.com/office/officeart/2016/7/layout/ChevronBlockProcess"/>
    <dgm:cxn modelId="{96A1472A-0CF3-4096-81AA-DE56C51CB30F}" type="presOf" srcId="{3E66AD25-A6D4-446F-B2B0-0ECE244C74A9}" destId="{CEFDA111-37CB-4253-A534-EF88F23AAE51}" srcOrd="0" destOrd="1" presId="urn:microsoft.com/office/officeart/2016/7/layout/ChevronBlockProcess"/>
    <dgm:cxn modelId="{ECC64B2A-772C-498D-9144-36CB328B51A3}" srcId="{17F2C229-0258-4851-B17F-A2479B59F959}" destId="{D24F8C26-8E9A-46EC-AD2A-B1A4B262B8B7}" srcOrd="0" destOrd="0" parTransId="{43E530C0-E41D-4CDC-9FFB-F6C6E19A59A3}" sibTransId="{77EB59AB-02CD-4ADB-8179-5E4F497C90CA}"/>
    <dgm:cxn modelId="{A1B9E239-CC0B-499F-89B5-B462BACEF34E}" srcId="{66E0883D-6B28-43A9-B3D8-285175BFB802}" destId="{64297634-0885-42AA-9257-B2692BD2755C}" srcOrd="0" destOrd="0" parTransId="{8CAEE7EA-F546-402D-B9A8-5777F867336A}" sibTransId="{78D6E44E-AECE-4EBA-8165-2E05FAA0DA99}"/>
    <dgm:cxn modelId="{C2B1613E-7227-41E3-8BA2-956D3098584C}" type="presOf" srcId="{30BC22E7-E722-4C7A-9794-32C2958409EC}" destId="{2FF18B5C-F8F9-413B-9AD8-22F7C4A2A50F}" srcOrd="0" destOrd="6" presId="urn:microsoft.com/office/officeart/2016/7/layout/ChevronBlockProcess"/>
    <dgm:cxn modelId="{6EAC4D3E-6397-4236-8256-3E0BED332A8E}" srcId="{17F2C229-0258-4851-B17F-A2479B59F959}" destId="{F0BB4C9C-E430-47DB-BCBF-6D4FECA06AD5}" srcOrd="3" destOrd="0" parTransId="{B42FA877-DD9D-4304-8331-DDBD83E8D81C}" sibTransId="{EA9EA241-088A-4698-B4A1-CEFA3ED52422}"/>
    <dgm:cxn modelId="{5C32993E-ED8D-48FE-BCE8-9B8B26C72708}" srcId="{64297634-0885-42AA-9257-B2692BD2755C}" destId="{F45DA744-7029-4496-9F29-A4C810442F1B}" srcOrd="3" destOrd="0" parTransId="{5DB8BDE6-BAEE-4B4D-A425-E222D90AC3F0}" sibTransId="{CB6AB06B-C5FD-4FA2-BA97-524577BE57DE}"/>
    <dgm:cxn modelId="{9D74BE63-32A3-44F6-864E-B8E7A1284E4C}" srcId="{64297634-0885-42AA-9257-B2692BD2755C}" destId="{AB6F8622-FE4C-407E-8BDB-082FE36BADC0}" srcOrd="2" destOrd="0" parTransId="{3B0186AF-9BF3-44F0-A78C-4C19726BB9B6}" sibTransId="{818A0E72-63F2-421E-B806-D983AE591D43}"/>
    <dgm:cxn modelId="{40E73955-E9D2-4924-8BCF-219B5118EC56}" srcId="{81957E9B-C1BB-42D7-88EE-32EB73EDFB49}" destId="{E29B19B2-9F5E-485F-8B08-37BBC3AB5CF1}" srcOrd="3" destOrd="0" parTransId="{93A63906-80E0-4BB2-ADE9-C3B49869F4B6}" sibTransId="{8FFAAE6F-4B32-4EFD-95A9-CEAE56E2CCE6}"/>
    <dgm:cxn modelId="{8EF6767A-6B68-45B1-8116-4E4D9FE78E14}" type="presOf" srcId="{78F16225-F18E-484A-A766-569930B73CE0}" destId="{CEFDA111-37CB-4253-A534-EF88F23AAE51}" srcOrd="0" destOrd="4" presId="urn:microsoft.com/office/officeart/2016/7/layout/ChevronBlockProcess"/>
    <dgm:cxn modelId="{80E87C91-A0BD-4D6E-9885-74682BA1D67A}" srcId="{81957E9B-C1BB-42D7-88EE-32EB73EDFB49}" destId="{3E66AD25-A6D4-446F-B2B0-0ECE244C74A9}" srcOrd="1" destOrd="0" parTransId="{25FFE651-AAB5-41F6-8F21-0715052547F0}" sibTransId="{60532B41-6079-4651-B39B-38499F942566}"/>
    <dgm:cxn modelId="{16A85F94-63AC-4792-ACC3-99088BF35330}" type="presOf" srcId="{7251FFCB-53C9-45DF-828C-74F15BE48E4A}" destId="{8CE3FB3F-9D73-4D38-8324-1DD4C76959C0}" srcOrd="0" destOrd="6" presId="urn:microsoft.com/office/officeart/2016/7/layout/ChevronBlockProcess"/>
    <dgm:cxn modelId="{48041E98-8427-4C0F-A130-708A8280C532}" type="presOf" srcId="{5C1677C5-E61D-40EE-A72D-159E909EDC72}" destId="{2FF18B5C-F8F9-413B-9AD8-22F7C4A2A50F}" srcOrd="0" destOrd="1" presId="urn:microsoft.com/office/officeart/2016/7/layout/ChevronBlockProcess"/>
    <dgm:cxn modelId="{2E464AA5-5133-4803-88F0-31C3A7C82B0B}" type="presOf" srcId="{81957E9B-C1BB-42D7-88EE-32EB73EDFB49}" destId="{CC69A917-E0AC-4EF8-BD2B-673D4A1D5196}" srcOrd="0" destOrd="0" presId="urn:microsoft.com/office/officeart/2016/7/layout/ChevronBlockProcess"/>
    <dgm:cxn modelId="{04BBB9A5-A01C-418E-A1DC-6478A2E0110C}" type="presOf" srcId="{2B482033-1ED6-489F-91C7-086F5D0B74F8}" destId="{CEFDA111-37CB-4253-A534-EF88F23AAE51}" srcOrd="0" destOrd="2" presId="urn:microsoft.com/office/officeart/2016/7/layout/ChevronBlockProcess"/>
    <dgm:cxn modelId="{C9B221AB-E6C8-4FFE-AB25-04907D037DFE}" type="presOf" srcId="{C11592D7-CD82-428F-9B59-B392BC3B13FE}" destId="{8CE3FB3F-9D73-4D38-8324-1DD4C76959C0}" srcOrd="0" destOrd="5" presId="urn:microsoft.com/office/officeart/2016/7/layout/ChevronBlockProcess"/>
    <dgm:cxn modelId="{9674F1B4-4B37-4FEC-82DE-B32760FBE751}" srcId="{66E0883D-6B28-43A9-B3D8-285175BFB802}" destId="{81957E9B-C1BB-42D7-88EE-32EB73EDFB49}" srcOrd="2" destOrd="0" parTransId="{683489C6-82E7-4644-8292-1D2FA617393B}" sibTransId="{7444366E-68A6-4C93-8EE2-9A8C23FED5E0}"/>
    <dgm:cxn modelId="{C38671C1-F086-42C8-A967-31CFA4029F73}" srcId="{64297634-0885-42AA-9257-B2692BD2755C}" destId="{B8928AF2-A85E-4754-B54C-EF2129420949}" srcOrd="1" destOrd="0" parTransId="{99CEA1D5-4128-4C60-9F5B-177C5C0D9AF2}" sibTransId="{E2CFE268-9092-4542-8C1C-2B3E97F6AC45}"/>
    <dgm:cxn modelId="{157321C8-7B5E-4BCB-A667-2E48772A70DC}" srcId="{66E0883D-6B28-43A9-B3D8-285175BFB802}" destId="{17F2C229-0258-4851-B17F-A2479B59F959}" srcOrd="1" destOrd="0" parTransId="{2778ADD7-8DAD-49D7-9ABC-804981A2495D}" sibTransId="{98D41A6C-DD50-4453-83E5-29F7827248D4}"/>
    <dgm:cxn modelId="{37C8B8C9-30AF-43B6-91C0-40FBB6359666}" srcId="{64297634-0885-42AA-9257-B2692BD2755C}" destId="{AD1460C7-0650-4B98-869C-DCA3BEEC5FDE}" srcOrd="0" destOrd="0" parTransId="{4BB7CDE4-782E-4190-B4CF-D7BA7F8059D6}" sibTransId="{160EFED1-0AFC-473B-A027-E9BF8171F4A5}"/>
    <dgm:cxn modelId="{81788FCF-B2B1-4185-8D33-D52C033F2D39}" srcId="{64297634-0885-42AA-9257-B2692BD2755C}" destId="{7251FFCB-53C9-45DF-828C-74F15BE48E4A}" srcOrd="6" destOrd="0" parTransId="{36B14BE3-4F67-4580-AAC8-42E833B96C37}" sibTransId="{5A4FAD07-68AF-4145-ABA9-B12AD07862DC}"/>
    <dgm:cxn modelId="{0D8C97CF-CF67-4468-BF88-5FA714253E3A}" srcId="{81957E9B-C1BB-42D7-88EE-32EB73EDFB49}" destId="{C8C0744E-3123-477E-B0EA-93C5454A1A17}" srcOrd="0" destOrd="0" parTransId="{F10043CC-A114-4F64-8686-1930BFC1066B}" sibTransId="{18A70634-2D39-4F4B-A5F6-FA79A6609E1B}"/>
    <dgm:cxn modelId="{5399AECF-1C65-491D-9356-6EC4D141ED15}" srcId="{64297634-0885-42AA-9257-B2692BD2755C}" destId="{957AEB9E-F6E7-4598-959D-C59ADF8A8462}" srcOrd="4" destOrd="0" parTransId="{7B327F56-8987-4D0E-B6C3-492FEAC3670E}" sibTransId="{F2BC3E37-B832-464A-8ED8-A55EFB94F6C4}"/>
    <dgm:cxn modelId="{94FB51D4-528C-4F70-AB0F-80DAC3C42EA0}" srcId="{17F2C229-0258-4851-B17F-A2479B59F959}" destId="{98327693-4A41-4629-A6DF-72E9570806F7}" srcOrd="5" destOrd="0" parTransId="{C891399C-B05C-4673-BBD2-D16759565259}" sibTransId="{26021A81-E40E-4D7F-BE5E-4F4D70CC8AD0}"/>
    <dgm:cxn modelId="{1DF0B6DF-8AA0-41D4-BA47-A1DF3DA02DF3}" type="presOf" srcId="{D24F8C26-8E9A-46EC-AD2A-B1A4B262B8B7}" destId="{2FF18B5C-F8F9-413B-9AD8-22F7C4A2A50F}" srcOrd="0" destOrd="0" presId="urn:microsoft.com/office/officeart/2016/7/layout/ChevronBlockProcess"/>
    <dgm:cxn modelId="{CA71C5E7-E701-4E0A-A8D5-A214CE1C6A87}" type="presOf" srcId="{F0BB4C9C-E430-47DB-BCBF-6D4FECA06AD5}" destId="{2FF18B5C-F8F9-413B-9AD8-22F7C4A2A50F}" srcOrd="0" destOrd="3" presId="urn:microsoft.com/office/officeart/2016/7/layout/ChevronBlockProcess"/>
    <dgm:cxn modelId="{7FB2E1EA-AAE7-41AD-BCFF-F162D113CF72}" srcId="{17F2C229-0258-4851-B17F-A2479B59F959}" destId="{5C1677C5-E61D-40EE-A72D-159E909EDC72}" srcOrd="1" destOrd="0" parTransId="{AF933047-D2C3-405F-8327-6B5A03A8E975}" sibTransId="{D0AE73EC-EF8B-4962-AA83-B31D29B0C649}"/>
    <dgm:cxn modelId="{6F7469EE-E1E3-4C43-8B63-1204A955DD92}" type="presOf" srcId="{AD1460C7-0650-4B98-869C-DCA3BEEC5FDE}" destId="{8CE3FB3F-9D73-4D38-8324-1DD4C76959C0}" srcOrd="0" destOrd="0" presId="urn:microsoft.com/office/officeart/2016/7/layout/ChevronBlockProcess"/>
    <dgm:cxn modelId="{A56471F1-FA4E-471E-9EDF-A28616A872BB}" srcId="{64297634-0885-42AA-9257-B2692BD2755C}" destId="{C11592D7-CD82-428F-9B59-B392BC3B13FE}" srcOrd="5" destOrd="0" parTransId="{9754F30E-E622-4898-94CF-92FA5CCD95F7}" sibTransId="{3CD73B34-173C-4E02-A2C1-0BCA921B6FCB}"/>
    <dgm:cxn modelId="{228319F2-5BCD-49D3-B8BD-CD49CF96AD9F}" type="presOf" srcId="{B92EC08C-CDBA-4232-BCA9-65D93EC34B17}" destId="{2FF18B5C-F8F9-413B-9AD8-22F7C4A2A50F}" srcOrd="0" destOrd="2" presId="urn:microsoft.com/office/officeart/2016/7/layout/ChevronBlockProcess"/>
    <dgm:cxn modelId="{1BA4B6F6-1B22-46AC-9674-814553CED9E1}" type="presOf" srcId="{C8C0744E-3123-477E-B0EA-93C5454A1A17}" destId="{CEFDA111-37CB-4253-A534-EF88F23AAE51}" srcOrd="0" destOrd="0" presId="urn:microsoft.com/office/officeart/2016/7/layout/ChevronBlockProcess"/>
    <dgm:cxn modelId="{D1C742F9-B9ED-4578-ABE8-5BDDDE0EF241}" srcId="{17F2C229-0258-4851-B17F-A2479B59F959}" destId="{B92EC08C-CDBA-4232-BCA9-65D93EC34B17}" srcOrd="2" destOrd="0" parTransId="{716D6BED-E6FC-4D31-8120-1AB825FFABA6}" sibTransId="{517F3C83-EF5F-4DB1-A2FD-F7A7E6F63054}"/>
    <dgm:cxn modelId="{9244D6FE-9733-49C2-86A7-35D9D55F6273}" type="presOf" srcId="{98327693-4A41-4629-A6DF-72E9570806F7}" destId="{2FF18B5C-F8F9-413B-9AD8-22F7C4A2A50F}" srcOrd="0" destOrd="5" presId="urn:microsoft.com/office/officeart/2016/7/layout/ChevronBlockProcess"/>
    <dgm:cxn modelId="{ED63FAFE-E221-40F6-80D3-54B35C3B6AC8}" type="presOf" srcId="{AB6F8622-FE4C-407E-8BDB-082FE36BADC0}" destId="{8CE3FB3F-9D73-4D38-8324-1DD4C76959C0}" srcOrd="0" destOrd="2" presId="urn:microsoft.com/office/officeart/2016/7/layout/ChevronBlockProcess"/>
    <dgm:cxn modelId="{BCC3D9FF-A784-467E-8365-6F009DC69A40}" srcId="{17F2C229-0258-4851-B17F-A2479B59F959}" destId="{22B59710-2449-4F71-849C-941EBD070366}" srcOrd="4" destOrd="0" parTransId="{7C8A3813-2410-4DCB-BFA0-CFE3F28AFDD5}" sibTransId="{11A85A7A-1587-4ECF-8A7B-8E37795540AC}"/>
    <dgm:cxn modelId="{C98A6AE5-7AD5-4338-A4C2-35947B5D41A5}" type="presParOf" srcId="{918DE310-0454-4D8C-A741-964E66B06F16}" destId="{F5B45538-1877-43C2-8BD3-77FF7F446158}" srcOrd="0" destOrd="0" presId="urn:microsoft.com/office/officeart/2016/7/layout/ChevronBlockProcess"/>
    <dgm:cxn modelId="{6BF2CE0C-29A3-457E-A963-1A39E67F39B2}" type="presParOf" srcId="{F5B45538-1877-43C2-8BD3-77FF7F446158}" destId="{1FB7125F-F602-4596-AACE-FC0483537F25}" srcOrd="0" destOrd="0" presId="urn:microsoft.com/office/officeart/2016/7/layout/ChevronBlockProcess"/>
    <dgm:cxn modelId="{78C420F1-94D3-4737-A583-A58ACBCC8877}" type="presParOf" srcId="{F5B45538-1877-43C2-8BD3-77FF7F446158}" destId="{8CE3FB3F-9D73-4D38-8324-1DD4C76959C0}" srcOrd="1" destOrd="0" presId="urn:microsoft.com/office/officeart/2016/7/layout/ChevronBlockProcess"/>
    <dgm:cxn modelId="{4016F5CE-9A67-45D4-883F-87E16ED0DEFF}" type="presParOf" srcId="{918DE310-0454-4D8C-A741-964E66B06F16}" destId="{D4EAD59E-5495-4259-ABD2-6AA72D8D7D52}" srcOrd="1" destOrd="0" presId="urn:microsoft.com/office/officeart/2016/7/layout/ChevronBlockProcess"/>
    <dgm:cxn modelId="{FAB16D2C-4AFA-4250-B2A0-2745ECEFE8D8}" type="presParOf" srcId="{918DE310-0454-4D8C-A741-964E66B06F16}" destId="{8EB96493-F51B-469D-97B1-2887F6A5001F}" srcOrd="2" destOrd="0" presId="urn:microsoft.com/office/officeart/2016/7/layout/ChevronBlockProcess"/>
    <dgm:cxn modelId="{062B0482-5D18-4DF7-B6BC-74277893A75B}" type="presParOf" srcId="{8EB96493-F51B-469D-97B1-2887F6A5001F}" destId="{1FC631D4-FAB9-462A-A2E4-CEFEBDBED1FB}" srcOrd="0" destOrd="0" presId="urn:microsoft.com/office/officeart/2016/7/layout/ChevronBlockProcess"/>
    <dgm:cxn modelId="{37BAC18A-15EE-4C62-BC72-6F03E4B4D292}" type="presParOf" srcId="{8EB96493-F51B-469D-97B1-2887F6A5001F}" destId="{2FF18B5C-F8F9-413B-9AD8-22F7C4A2A50F}" srcOrd="1" destOrd="0" presId="urn:microsoft.com/office/officeart/2016/7/layout/ChevronBlockProcess"/>
    <dgm:cxn modelId="{DCB28BBD-6880-4EB5-B74A-23033D3BF68A}" type="presParOf" srcId="{918DE310-0454-4D8C-A741-964E66B06F16}" destId="{65B07FE1-4AF3-4B6B-A38F-801431112CEA}" srcOrd="3" destOrd="0" presId="urn:microsoft.com/office/officeart/2016/7/layout/ChevronBlockProcess"/>
    <dgm:cxn modelId="{3A21FA76-32E3-464F-AA2B-15496504609C}" type="presParOf" srcId="{918DE310-0454-4D8C-A741-964E66B06F16}" destId="{93486267-2836-497B-94B8-AEE9F3620342}" srcOrd="4" destOrd="0" presId="urn:microsoft.com/office/officeart/2016/7/layout/ChevronBlockProcess"/>
    <dgm:cxn modelId="{934F8362-4F21-4901-BDDF-13F2361C0302}" type="presParOf" srcId="{93486267-2836-497B-94B8-AEE9F3620342}" destId="{CC69A917-E0AC-4EF8-BD2B-673D4A1D5196}" srcOrd="0" destOrd="0" presId="urn:microsoft.com/office/officeart/2016/7/layout/ChevronBlockProcess"/>
    <dgm:cxn modelId="{69F4D0D2-90A4-42A5-A87E-7B8489EEC756}" type="presParOf" srcId="{93486267-2836-497B-94B8-AEE9F3620342}" destId="{CEFDA111-37CB-4253-A534-EF88F23AAE51}"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136EB8-AEB4-43F7-B7E2-9910C1FA8BF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60006B3-CB95-409E-8233-F29C0A0FAC4A}">
      <dgm:prSet/>
      <dgm:spPr/>
      <dgm:t>
        <a:bodyPr/>
        <a:lstStyle/>
        <a:p>
          <a:pPr>
            <a:lnSpc>
              <a:spcPct val="100000"/>
            </a:lnSpc>
          </a:pPr>
          <a:r>
            <a:rPr lang="en-US"/>
            <a:t>Express an operator in a simple language to abstract away the hardware complexity.</a:t>
          </a:r>
        </a:p>
      </dgm:t>
    </dgm:pt>
    <dgm:pt modelId="{A862DAD3-EFC6-4B57-9B3D-3C9183398B42}" type="parTrans" cxnId="{7FA89DCE-58E0-4A29-84C3-FF901E388762}">
      <dgm:prSet/>
      <dgm:spPr/>
      <dgm:t>
        <a:bodyPr/>
        <a:lstStyle/>
        <a:p>
          <a:endParaRPr lang="en-US"/>
        </a:p>
      </dgm:t>
    </dgm:pt>
    <dgm:pt modelId="{F88732AB-7C42-4EDA-ADA4-6DD509D70178}" type="sibTrans" cxnId="{7FA89DCE-58E0-4A29-84C3-FF901E388762}">
      <dgm:prSet/>
      <dgm:spPr/>
      <dgm:t>
        <a:bodyPr/>
        <a:lstStyle/>
        <a:p>
          <a:endParaRPr lang="en-US"/>
        </a:p>
      </dgm:t>
    </dgm:pt>
    <dgm:pt modelId="{630034B1-326F-49A9-B1A1-048ACBA7A0AD}">
      <dgm:prSet/>
      <dgm:spPr/>
      <dgm:t>
        <a:bodyPr/>
        <a:lstStyle/>
        <a:p>
          <a:pPr>
            <a:lnSpc>
              <a:spcPct val="100000"/>
            </a:lnSpc>
          </a:pPr>
          <a:r>
            <a:rPr lang="en-US"/>
            <a:t>Automatically optimize an operator for different hardware.</a:t>
          </a:r>
        </a:p>
      </dgm:t>
    </dgm:pt>
    <dgm:pt modelId="{07A262B6-3D18-4886-9E0F-F7BD80E557C1}" type="parTrans" cxnId="{E199A4F5-005C-41E4-B04E-12269074217B}">
      <dgm:prSet/>
      <dgm:spPr/>
      <dgm:t>
        <a:bodyPr/>
        <a:lstStyle/>
        <a:p>
          <a:endParaRPr lang="en-US"/>
        </a:p>
      </dgm:t>
    </dgm:pt>
    <dgm:pt modelId="{0340DF5C-8FF2-41BA-9829-F0D22A76FEDE}" type="sibTrans" cxnId="{E199A4F5-005C-41E4-B04E-12269074217B}">
      <dgm:prSet/>
      <dgm:spPr/>
      <dgm:t>
        <a:bodyPr/>
        <a:lstStyle/>
        <a:p>
          <a:endParaRPr lang="en-US"/>
        </a:p>
      </dgm:t>
    </dgm:pt>
    <dgm:pt modelId="{A010B6C0-78E3-4F85-ABDF-B99A90051856}">
      <dgm:prSet/>
      <dgm:spPr/>
      <dgm:t>
        <a:bodyPr/>
        <a:lstStyle/>
        <a:p>
          <a:pPr>
            <a:lnSpc>
              <a:spcPct val="100000"/>
            </a:lnSpc>
          </a:pPr>
          <a:r>
            <a:rPr lang="en-US"/>
            <a:t>Find an efficient implementation of a new operator without thinking about hardware.</a:t>
          </a:r>
        </a:p>
      </dgm:t>
    </dgm:pt>
    <dgm:pt modelId="{2C631131-AD21-416C-8CBB-459933330081}" type="parTrans" cxnId="{E0033F5F-DD7A-4883-A9E5-59C27019B336}">
      <dgm:prSet/>
      <dgm:spPr/>
      <dgm:t>
        <a:bodyPr/>
        <a:lstStyle/>
        <a:p>
          <a:endParaRPr lang="en-US"/>
        </a:p>
      </dgm:t>
    </dgm:pt>
    <dgm:pt modelId="{7D50B180-2DF4-4F28-8F44-5E6ECACF925D}" type="sibTrans" cxnId="{E0033F5F-DD7A-4883-A9E5-59C27019B336}">
      <dgm:prSet/>
      <dgm:spPr/>
      <dgm:t>
        <a:bodyPr/>
        <a:lstStyle/>
        <a:p>
          <a:endParaRPr lang="en-US"/>
        </a:p>
      </dgm:t>
    </dgm:pt>
    <dgm:pt modelId="{39D740AA-D990-41B2-9218-BA0D60DBEC9D}" type="pres">
      <dgm:prSet presAssocID="{36136EB8-AEB4-43F7-B7E2-9910C1FA8BFA}" presName="root" presStyleCnt="0">
        <dgm:presLayoutVars>
          <dgm:dir/>
          <dgm:resizeHandles val="exact"/>
        </dgm:presLayoutVars>
      </dgm:prSet>
      <dgm:spPr/>
    </dgm:pt>
    <dgm:pt modelId="{E83DCFD1-98B1-4EAE-A4ED-7FAD4D0578E2}" type="pres">
      <dgm:prSet presAssocID="{960006B3-CB95-409E-8233-F29C0A0FAC4A}" presName="compNode" presStyleCnt="0"/>
      <dgm:spPr/>
    </dgm:pt>
    <dgm:pt modelId="{AA3F68D7-6119-47BF-A620-A761A5B0A37B}" type="pres">
      <dgm:prSet presAssocID="{960006B3-CB95-409E-8233-F29C0A0FAC4A}" presName="bgRect" presStyleLbl="bgShp" presStyleIdx="0" presStyleCnt="3"/>
      <dgm:spPr/>
    </dgm:pt>
    <dgm:pt modelId="{A3BF3187-1FF7-4564-9436-66368122910C}" type="pres">
      <dgm:prSet presAssocID="{960006B3-CB95-409E-8233-F29C0A0FAC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2EFBD1D0-2DDF-4AE7-A7A2-14FA6A72D673}" type="pres">
      <dgm:prSet presAssocID="{960006B3-CB95-409E-8233-F29C0A0FAC4A}" presName="spaceRect" presStyleCnt="0"/>
      <dgm:spPr/>
    </dgm:pt>
    <dgm:pt modelId="{5FCA0EC0-DC4B-4711-80EC-23520CBEF326}" type="pres">
      <dgm:prSet presAssocID="{960006B3-CB95-409E-8233-F29C0A0FAC4A}" presName="parTx" presStyleLbl="revTx" presStyleIdx="0" presStyleCnt="3">
        <dgm:presLayoutVars>
          <dgm:chMax val="0"/>
          <dgm:chPref val="0"/>
        </dgm:presLayoutVars>
      </dgm:prSet>
      <dgm:spPr/>
    </dgm:pt>
    <dgm:pt modelId="{05328AC9-9518-41EA-A5BD-CACA66068F1A}" type="pres">
      <dgm:prSet presAssocID="{F88732AB-7C42-4EDA-ADA4-6DD509D70178}" presName="sibTrans" presStyleCnt="0"/>
      <dgm:spPr/>
    </dgm:pt>
    <dgm:pt modelId="{4B334D85-EF19-4F34-88AB-E055BD29A26F}" type="pres">
      <dgm:prSet presAssocID="{630034B1-326F-49A9-B1A1-048ACBA7A0AD}" presName="compNode" presStyleCnt="0"/>
      <dgm:spPr/>
    </dgm:pt>
    <dgm:pt modelId="{9B319449-71FB-4590-A94B-54C8E37AFB7B}" type="pres">
      <dgm:prSet presAssocID="{630034B1-326F-49A9-B1A1-048ACBA7A0AD}" presName="bgRect" presStyleLbl="bgShp" presStyleIdx="1" presStyleCnt="3"/>
      <dgm:spPr/>
    </dgm:pt>
    <dgm:pt modelId="{92A1C024-393D-4B9F-BF0D-9D1B290BB3A2}" type="pres">
      <dgm:prSet presAssocID="{630034B1-326F-49A9-B1A1-048ACBA7A0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F7489175-54D0-4100-BC3C-2B336DDFFAB0}" type="pres">
      <dgm:prSet presAssocID="{630034B1-326F-49A9-B1A1-048ACBA7A0AD}" presName="spaceRect" presStyleCnt="0"/>
      <dgm:spPr/>
    </dgm:pt>
    <dgm:pt modelId="{375E6B47-2C29-4492-A611-D8B2D3B6EF33}" type="pres">
      <dgm:prSet presAssocID="{630034B1-326F-49A9-B1A1-048ACBA7A0AD}" presName="parTx" presStyleLbl="revTx" presStyleIdx="1" presStyleCnt="3">
        <dgm:presLayoutVars>
          <dgm:chMax val="0"/>
          <dgm:chPref val="0"/>
        </dgm:presLayoutVars>
      </dgm:prSet>
      <dgm:spPr/>
    </dgm:pt>
    <dgm:pt modelId="{F2DBFC5F-9521-457C-8388-94AB466524F4}" type="pres">
      <dgm:prSet presAssocID="{0340DF5C-8FF2-41BA-9829-F0D22A76FEDE}" presName="sibTrans" presStyleCnt="0"/>
      <dgm:spPr/>
    </dgm:pt>
    <dgm:pt modelId="{09637DBD-3250-47F6-9238-1C07851E96D3}" type="pres">
      <dgm:prSet presAssocID="{A010B6C0-78E3-4F85-ABDF-B99A90051856}" presName="compNode" presStyleCnt="0"/>
      <dgm:spPr/>
    </dgm:pt>
    <dgm:pt modelId="{4309CC0B-9F0C-42CA-B77C-243129113B63}" type="pres">
      <dgm:prSet presAssocID="{A010B6C0-78E3-4F85-ABDF-B99A90051856}" presName="bgRect" presStyleLbl="bgShp" presStyleIdx="2" presStyleCnt="3"/>
      <dgm:spPr/>
    </dgm:pt>
    <dgm:pt modelId="{88C0B15B-521D-4503-B6E4-1DC12E798D2D}" type="pres">
      <dgm:prSet presAssocID="{A010B6C0-78E3-4F85-ABDF-B99A900518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3FECEAFB-C687-4DE2-A095-39BF661DADB7}" type="pres">
      <dgm:prSet presAssocID="{A010B6C0-78E3-4F85-ABDF-B99A90051856}" presName="spaceRect" presStyleCnt="0"/>
      <dgm:spPr/>
    </dgm:pt>
    <dgm:pt modelId="{770EFC65-4AF3-4EA5-A06E-BE76FE0D8E5B}" type="pres">
      <dgm:prSet presAssocID="{A010B6C0-78E3-4F85-ABDF-B99A90051856}" presName="parTx" presStyleLbl="revTx" presStyleIdx="2" presStyleCnt="3">
        <dgm:presLayoutVars>
          <dgm:chMax val="0"/>
          <dgm:chPref val="0"/>
        </dgm:presLayoutVars>
      </dgm:prSet>
      <dgm:spPr/>
    </dgm:pt>
  </dgm:ptLst>
  <dgm:cxnLst>
    <dgm:cxn modelId="{D63B8502-0BD6-4C6D-8B19-A88F3AEC8DF7}" type="presOf" srcId="{A010B6C0-78E3-4F85-ABDF-B99A90051856}" destId="{770EFC65-4AF3-4EA5-A06E-BE76FE0D8E5B}" srcOrd="0" destOrd="0" presId="urn:microsoft.com/office/officeart/2018/2/layout/IconVerticalSolidList"/>
    <dgm:cxn modelId="{417F6435-A403-425E-ACBC-2C0D33CF9ED4}" type="presOf" srcId="{630034B1-326F-49A9-B1A1-048ACBA7A0AD}" destId="{375E6B47-2C29-4492-A611-D8B2D3B6EF33}" srcOrd="0" destOrd="0" presId="urn:microsoft.com/office/officeart/2018/2/layout/IconVerticalSolidList"/>
    <dgm:cxn modelId="{DDED233C-77D6-4ECC-95CD-329D1352B9BF}" type="presOf" srcId="{36136EB8-AEB4-43F7-B7E2-9910C1FA8BFA}" destId="{39D740AA-D990-41B2-9218-BA0D60DBEC9D}" srcOrd="0" destOrd="0" presId="urn:microsoft.com/office/officeart/2018/2/layout/IconVerticalSolidList"/>
    <dgm:cxn modelId="{E0033F5F-DD7A-4883-A9E5-59C27019B336}" srcId="{36136EB8-AEB4-43F7-B7E2-9910C1FA8BFA}" destId="{A010B6C0-78E3-4F85-ABDF-B99A90051856}" srcOrd="2" destOrd="0" parTransId="{2C631131-AD21-416C-8CBB-459933330081}" sibTransId="{7D50B180-2DF4-4F28-8F44-5E6ECACF925D}"/>
    <dgm:cxn modelId="{7FA89DCE-58E0-4A29-84C3-FF901E388762}" srcId="{36136EB8-AEB4-43F7-B7E2-9910C1FA8BFA}" destId="{960006B3-CB95-409E-8233-F29C0A0FAC4A}" srcOrd="0" destOrd="0" parTransId="{A862DAD3-EFC6-4B57-9B3D-3C9183398B42}" sibTransId="{F88732AB-7C42-4EDA-ADA4-6DD509D70178}"/>
    <dgm:cxn modelId="{010915E8-89B6-4396-89C6-78A4E738DB8B}" type="presOf" srcId="{960006B3-CB95-409E-8233-F29C0A0FAC4A}" destId="{5FCA0EC0-DC4B-4711-80EC-23520CBEF326}" srcOrd="0" destOrd="0" presId="urn:microsoft.com/office/officeart/2018/2/layout/IconVerticalSolidList"/>
    <dgm:cxn modelId="{E199A4F5-005C-41E4-B04E-12269074217B}" srcId="{36136EB8-AEB4-43F7-B7E2-9910C1FA8BFA}" destId="{630034B1-326F-49A9-B1A1-048ACBA7A0AD}" srcOrd="1" destOrd="0" parTransId="{07A262B6-3D18-4886-9E0F-F7BD80E557C1}" sibTransId="{0340DF5C-8FF2-41BA-9829-F0D22A76FEDE}"/>
    <dgm:cxn modelId="{DFB59F54-692F-40D4-BF92-7799B500B2F1}" type="presParOf" srcId="{39D740AA-D990-41B2-9218-BA0D60DBEC9D}" destId="{E83DCFD1-98B1-4EAE-A4ED-7FAD4D0578E2}" srcOrd="0" destOrd="0" presId="urn:microsoft.com/office/officeart/2018/2/layout/IconVerticalSolidList"/>
    <dgm:cxn modelId="{232DBA51-76B2-4200-92C0-D7BC657E6E44}" type="presParOf" srcId="{E83DCFD1-98B1-4EAE-A4ED-7FAD4D0578E2}" destId="{AA3F68D7-6119-47BF-A620-A761A5B0A37B}" srcOrd="0" destOrd="0" presId="urn:microsoft.com/office/officeart/2018/2/layout/IconVerticalSolidList"/>
    <dgm:cxn modelId="{AC128763-CC97-4477-8EAD-DAA951BEEA07}" type="presParOf" srcId="{E83DCFD1-98B1-4EAE-A4ED-7FAD4D0578E2}" destId="{A3BF3187-1FF7-4564-9436-66368122910C}" srcOrd="1" destOrd="0" presId="urn:microsoft.com/office/officeart/2018/2/layout/IconVerticalSolidList"/>
    <dgm:cxn modelId="{97E395FE-7017-4576-9D3C-1EF24107FE69}" type="presParOf" srcId="{E83DCFD1-98B1-4EAE-A4ED-7FAD4D0578E2}" destId="{2EFBD1D0-2DDF-4AE7-A7A2-14FA6A72D673}" srcOrd="2" destOrd="0" presId="urn:microsoft.com/office/officeart/2018/2/layout/IconVerticalSolidList"/>
    <dgm:cxn modelId="{FF8BB964-7C7B-44A6-8186-8E68BFFA0E9D}" type="presParOf" srcId="{E83DCFD1-98B1-4EAE-A4ED-7FAD4D0578E2}" destId="{5FCA0EC0-DC4B-4711-80EC-23520CBEF326}" srcOrd="3" destOrd="0" presId="urn:microsoft.com/office/officeart/2018/2/layout/IconVerticalSolidList"/>
    <dgm:cxn modelId="{26D8E620-EBCD-4F61-8D66-99FC63BF8A45}" type="presParOf" srcId="{39D740AA-D990-41B2-9218-BA0D60DBEC9D}" destId="{05328AC9-9518-41EA-A5BD-CACA66068F1A}" srcOrd="1" destOrd="0" presId="urn:microsoft.com/office/officeart/2018/2/layout/IconVerticalSolidList"/>
    <dgm:cxn modelId="{292AD88B-ACD0-45C7-A495-A5241A443A5F}" type="presParOf" srcId="{39D740AA-D990-41B2-9218-BA0D60DBEC9D}" destId="{4B334D85-EF19-4F34-88AB-E055BD29A26F}" srcOrd="2" destOrd="0" presId="urn:microsoft.com/office/officeart/2018/2/layout/IconVerticalSolidList"/>
    <dgm:cxn modelId="{1B32FDE0-44AF-46B2-9119-C1FB490A1698}" type="presParOf" srcId="{4B334D85-EF19-4F34-88AB-E055BD29A26F}" destId="{9B319449-71FB-4590-A94B-54C8E37AFB7B}" srcOrd="0" destOrd="0" presId="urn:microsoft.com/office/officeart/2018/2/layout/IconVerticalSolidList"/>
    <dgm:cxn modelId="{679CE413-8DA9-4F20-89B1-05998E2DB0CF}" type="presParOf" srcId="{4B334D85-EF19-4F34-88AB-E055BD29A26F}" destId="{92A1C024-393D-4B9F-BF0D-9D1B290BB3A2}" srcOrd="1" destOrd="0" presId="urn:microsoft.com/office/officeart/2018/2/layout/IconVerticalSolidList"/>
    <dgm:cxn modelId="{02810149-424B-4D2F-BD30-7CD60C7C8E23}" type="presParOf" srcId="{4B334D85-EF19-4F34-88AB-E055BD29A26F}" destId="{F7489175-54D0-4100-BC3C-2B336DDFFAB0}" srcOrd="2" destOrd="0" presId="urn:microsoft.com/office/officeart/2018/2/layout/IconVerticalSolidList"/>
    <dgm:cxn modelId="{83B16242-CD54-4E9D-8FD7-EF9BEDA04E25}" type="presParOf" srcId="{4B334D85-EF19-4F34-88AB-E055BD29A26F}" destId="{375E6B47-2C29-4492-A611-D8B2D3B6EF33}" srcOrd="3" destOrd="0" presId="urn:microsoft.com/office/officeart/2018/2/layout/IconVerticalSolidList"/>
    <dgm:cxn modelId="{2181F07B-76EB-47DC-89A8-BA31977AC11F}" type="presParOf" srcId="{39D740AA-D990-41B2-9218-BA0D60DBEC9D}" destId="{F2DBFC5F-9521-457C-8388-94AB466524F4}" srcOrd="3" destOrd="0" presId="urn:microsoft.com/office/officeart/2018/2/layout/IconVerticalSolidList"/>
    <dgm:cxn modelId="{FFC96251-2325-400C-9F6D-5360C79E5163}" type="presParOf" srcId="{39D740AA-D990-41B2-9218-BA0D60DBEC9D}" destId="{09637DBD-3250-47F6-9238-1C07851E96D3}" srcOrd="4" destOrd="0" presId="urn:microsoft.com/office/officeart/2018/2/layout/IconVerticalSolidList"/>
    <dgm:cxn modelId="{03412A68-6240-46B0-9111-CA0BB42634FC}" type="presParOf" srcId="{09637DBD-3250-47F6-9238-1C07851E96D3}" destId="{4309CC0B-9F0C-42CA-B77C-243129113B63}" srcOrd="0" destOrd="0" presId="urn:microsoft.com/office/officeart/2018/2/layout/IconVerticalSolidList"/>
    <dgm:cxn modelId="{6B3F67B1-FE8E-4EC3-80D4-F390BA7865DC}" type="presParOf" srcId="{09637DBD-3250-47F6-9238-1C07851E96D3}" destId="{88C0B15B-521D-4503-B6E4-1DC12E798D2D}" srcOrd="1" destOrd="0" presId="urn:microsoft.com/office/officeart/2018/2/layout/IconVerticalSolidList"/>
    <dgm:cxn modelId="{31AD0D97-6CE0-406E-8E93-CB52F73C9785}" type="presParOf" srcId="{09637DBD-3250-47F6-9238-1C07851E96D3}" destId="{3FECEAFB-C687-4DE2-A095-39BF661DADB7}" srcOrd="2" destOrd="0" presId="urn:microsoft.com/office/officeart/2018/2/layout/IconVerticalSolidList"/>
    <dgm:cxn modelId="{98560455-92BC-4890-B7DA-6B9207F3726E}" type="presParOf" srcId="{09637DBD-3250-47F6-9238-1C07851E96D3}" destId="{770EFC65-4AF3-4EA5-A06E-BE76FE0D8E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7125F-F602-4596-AACE-FC0483537F25}">
      <dsp:nvSpPr>
        <dsp:cNvPr id="0" name=""/>
        <dsp:cNvSpPr/>
      </dsp:nvSpPr>
      <dsp:spPr>
        <a:xfrm>
          <a:off x="8930" y="268682"/>
          <a:ext cx="3534264" cy="1060279"/>
        </a:xfrm>
        <a:prstGeom prst="chevron">
          <a:avLst>
            <a:gd name="adj" fmla="val 3000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defRPr b="1"/>
          </a:pPr>
          <a:r>
            <a:rPr lang="en-US" sz="2800" kern="1200" dirty="0"/>
            <a:t>Background</a:t>
          </a:r>
        </a:p>
      </dsp:txBody>
      <dsp:txXfrm>
        <a:off x="327014" y="268682"/>
        <a:ext cx="2898096" cy="1060279"/>
      </dsp:txXfrm>
    </dsp:sp>
    <dsp:sp modelId="{8CE3FB3F-9D73-4D38-8324-1DD4C76959C0}">
      <dsp:nvSpPr>
        <dsp:cNvPr id="0" name=""/>
        <dsp:cNvSpPr/>
      </dsp:nvSpPr>
      <dsp:spPr>
        <a:xfrm>
          <a:off x="8930" y="1328961"/>
          <a:ext cx="3216180" cy="355923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11200">
            <a:lnSpc>
              <a:spcPct val="90000"/>
            </a:lnSpc>
            <a:spcBef>
              <a:spcPct val="0"/>
            </a:spcBef>
            <a:spcAft>
              <a:spcPct val="35000"/>
            </a:spcAft>
            <a:buNone/>
          </a:pPr>
          <a:r>
            <a:rPr lang="en-US" sz="1600" kern="1200" dirty="0"/>
            <a:t>Neural Networks as Graph</a:t>
          </a:r>
        </a:p>
        <a:p>
          <a:pPr marL="0" lvl="0" indent="0" algn="l" defTabSz="711200">
            <a:lnSpc>
              <a:spcPct val="90000"/>
            </a:lnSpc>
            <a:spcBef>
              <a:spcPct val="0"/>
            </a:spcBef>
            <a:spcAft>
              <a:spcPct val="35000"/>
            </a:spcAft>
            <a:buNone/>
          </a:pPr>
          <a:r>
            <a:rPr lang="en-US" sz="1600" kern="1200" dirty="0"/>
            <a:t>Deep Learning</a:t>
          </a:r>
        </a:p>
        <a:p>
          <a:pPr marL="0" lvl="0" indent="0" algn="l" defTabSz="711200">
            <a:lnSpc>
              <a:spcPct val="90000"/>
            </a:lnSpc>
            <a:spcBef>
              <a:spcPct val="0"/>
            </a:spcBef>
            <a:spcAft>
              <a:spcPct val="35000"/>
            </a:spcAft>
            <a:buNone/>
          </a:pPr>
          <a:r>
            <a:rPr lang="en-US" sz="1600" kern="1200" dirty="0"/>
            <a:t>Deep Learning Frameworks and Architecture</a:t>
          </a:r>
        </a:p>
        <a:p>
          <a:pPr marL="0" lvl="0" indent="0" algn="l" defTabSz="711200">
            <a:lnSpc>
              <a:spcPct val="90000"/>
            </a:lnSpc>
            <a:spcBef>
              <a:spcPct val="0"/>
            </a:spcBef>
            <a:spcAft>
              <a:spcPct val="35000"/>
            </a:spcAft>
            <a:buNone/>
          </a:pPr>
          <a:r>
            <a:rPr lang="en-US" sz="1600" kern="1200" dirty="0"/>
            <a:t>CPUs and GPUs</a:t>
          </a:r>
        </a:p>
        <a:p>
          <a:pPr marL="0" lvl="0" indent="0" algn="l" defTabSz="711200">
            <a:lnSpc>
              <a:spcPct val="90000"/>
            </a:lnSpc>
            <a:spcBef>
              <a:spcPct val="0"/>
            </a:spcBef>
            <a:spcAft>
              <a:spcPct val="35000"/>
            </a:spcAft>
            <a:buNone/>
          </a:pPr>
          <a:r>
            <a:rPr lang="en-US" sz="1600" kern="1200" dirty="0"/>
            <a:t>Accelerators</a:t>
          </a:r>
        </a:p>
        <a:p>
          <a:pPr marL="0" lvl="0" indent="0" algn="l" defTabSz="711200">
            <a:lnSpc>
              <a:spcPct val="90000"/>
            </a:lnSpc>
            <a:spcBef>
              <a:spcPct val="0"/>
            </a:spcBef>
            <a:spcAft>
              <a:spcPct val="35000"/>
            </a:spcAft>
            <a:buNone/>
          </a:pPr>
          <a:r>
            <a:rPr lang="en-US" sz="1600" kern="1200" dirty="0"/>
            <a:t>Optimized Deep Learning Architecture Chips</a:t>
          </a:r>
        </a:p>
        <a:p>
          <a:pPr marL="0" lvl="0" indent="0" algn="l" defTabSz="711200">
            <a:lnSpc>
              <a:spcPct val="90000"/>
            </a:lnSpc>
            <a:spcBef>
              <a:spcPct val="0"/>
            </a:spcBef>
            <a:spcAft>
              <a:spcPct val="35000"/>
            </a:spcAft>
            <a:buNone/>
          </a:pPr>
          <a:r>
            <a:rPr lang="en-US" sz="1600" kern="1200" dirty="0"/>
            <a:t>Drawback of hardware specific libraries</a:t>
          </a:r>
        </a:p>
      </dsp:txBody>
      <dsp:txXfrm>
        <a:off x="8930" y="1328961"/>
        <a:ext cx="3216180" cy="3559235"/>
      </dsp:txXfrm>
    </dsp:sp>
    <dsp:sp modelId="{1FC631D4-FAB9-462A-A2E4-CEFEBDBED1FB}">
      <dsp:nvSpPr>
        <dsp:cNvPr id="0" name=""/>
        <dsp:cNvSpPr/>
      </dsp:nvSpPr>
      <dsp:spPr>
        <a:xfrm>
          <a:off x="3490667" y="268682"/>
          <a:ext cx="3534264" cy="1060279"/>
        </a:xfrm>
        <a:prstGeom prst="chevron">
          <a:avLst>
            <a:gd name="adj" fmla="val 3000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defRPr b="1"/>
          </a:pPr>
          <a:r>
            <a:rPr lang="en-US" sz="2800" kern="1200" dirty="0"/>
            <a:t>Deep Learning Compilers</a:t>
          </a:r>
        </a:p>
      </dsp:txBody>
      <dsp:txXfrm>
        <a:off x="3808751" y="268682"/>
        <a:ext cx="2898096" cy="1060279"/>
      </dsp:txXfrm>
    </dsp:sp>
    <dsp:sp modelId="{2FF18B5C-F8F9-413B-9AD8-22F7C4A2A50F}">
      <dsp:nvSpPr>
        <dsp:cNvPr id="0" name=""/>
        <dsp:cNvSpPr/>
      </dsp:nvSpPr>
      <dsp:spPr>
        <a:xfrm>
          <a:off x="3490667" y="1328961"/>
          <a:ext cx="3216180" cy="355923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11200">
            <a:lnSpc>
              <a:spcPct val="90000"/>
            </a:lnSpc>
            <a:spcBef>
              <a:spcPct val="0"/>
            </a:spcBef>
            <a:spcAft>
              <a:spcPct val="35000"/>
            </a:spcAft>
            <a:buNone/>
          </a:pPr>
          <a:r>
            <a:rPr lang="en-US" sz="1600" kern="1200" dirty="0"/>
            <a:t>Deep Learning Software and Hardware Requirements</a:t>
          </a:r>
        </a:p>
        <a:p>
          <a:pPr marL="0" lvl="0" indent="0" algn="l" defTabSz="711200">
            <a:lnSpc>
              <a:spcPct val="90000"/>
            </a:lnSpc>
            <a:spcBef>
              <a:spcPct val="0"/>
            </a:spcBef>
            <a:spcAft>
              <a:spcPct val="35000"/>
            </a:spcAft>
            <a:buNone/>
          </a:pPr>
          <a:r>
            <a:rPr lang="en-US" sz="1600" kern="1200" dirty="0"/>
            <a:t>Deep Learning Optimization Stack</a:t>
          </a:r>
        </a:p>
        <a:p>
          <a:pPr marL="0" lvl="0" indent="0" algn="l" defTabSz="711200">
            <a:lnSpc>
              <a:spcPct val="90000"/>
            </a:lnSpc>
            <a:spcBef>
              <a:spcPct val="0"/>
            </a:spcBef>
            <a:spcAft>
              <a:spcPct val="35000"/>
            </a:spcAft>
            <a:buNone/>
          </a:pPr>
          <a:r>
            <a:rPr lang="en-US" sz="1600" kern="1200" dirty="0"/>
            <a:t>Computational Graph Optimization</a:t>
          </a:r>
        </a:p>
        <a:p>
          <a:pPr marL="0" lvl="0" indent="0" algn="l" defTabSz="711200">
            <a:lnSpc>
              <a:spcPct val="90000"/>
            </a:lnSpc>
            <a:spcBef>
              <a:spcPct val="0"/>
            </a:spcBef>
            <a:spcAft>
              <a:spcPct val="35000"/>
            </a:spcAft>
            <a:buNone/>
          </a:pPr>
          <a:r>
            <a:rPr lang="en-US" sz="1600" kern="1200" dirty="0"/>
            <a:t>Tensor Expression Language</a:t>
          </a:r>
        </a:p>
        <a:p>
          <a:pPr marL="0" lvl="0" indent="0" algn="l" defTabSz="711200">
            <a:lnSpc>
              <a:spcPct val="90000"/>
            </a:lnSpc>
            <a:spcBef>
              <a:spcPct val="0"/>
            </a:spcBef>
            <a:spcAft>
              <a:spcPct val="35000"/>
            </a:spcAft>
            <a:buNone/>
          </a:pPr>
          <a:r>
            <a:rPr lang="en-US" sz="1600" kern="1200" dirty="0"/>
            <a:t>Schedule Optimizations</a:t>
          </a:r>
        </a:p>
        <a:p>
          <a:pPr marL="0" lvl="0" indent="0" algn="l" defTabSz="711200">
            <a:lnSpc>
              <a:spcPct val="90000"/>
            </a:lnSpc>
            <a:spcBef>
              <a:spcPct val="0"/>
            </a:spcBef>
            <a:spcAft>
              <a:spcPct val="35000"/>
            </a:spcAft>
            <a:buNone/>
          </a:pPr>
          <a:r>
            <a:rPr lang="en-US" sz="1600" kern="1200" dirty="0"/>
            <a:t>Tensorization Challenge</a:t>
          </a:r>
        </a:p>
        <a:p>
          <a:pPr marL="0" lvl="0" indent="0" algn="l" defTabSz="711200">
            <a:lnSpc>
              <a:spcPct val="90000"/>
            </a:lnSpc>
            <a:spcBef>
              <a:spcPct val="0"/>
            </a:spcBef>
            <a:spcAft>
              <a:spcPct val="35000"/>
            </a:spcAft>
            <a:buNone/>
          </a:pPr>
          <a:r>
            <a:rPr lang="en-US" sz="1600" kern="1200" dirty="0"/>
            <a:t>Problem Statement: Why TVM?</a:t>
          </a:r>
        </a:p>
      </dsp:txBody>
      <dsp:txXfrm>
        <a:off x="3490667" y="1328961"/>
        <a:ext cx="3216180" cy="3559235"/>
      </dsp:txXfrm>
    </dsp:sp>
    <dsp:sp modelId="{CC69A917-E0AC-4EF8-BD2B-673D4A1D5196}">
      <dsp:nvSpPr>
        <dsp:cNvPr id="0" name=""/>
        <dsp:cNvSpPr/>
      </dsp:nvSpPr>
      <dsp:spPr>
        <a:xfrm>
          <a:off x="6972405" y="268682"/>
          <a:ext cx="3534264" cy="1060279"/>
        </a:xfrm>
        <a:prstGeom prst="chevron">
          <a:avLst>
            <a:gd name="adj" fmla="val 3000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rtl="0">
            <a:lnSpc>
              <a:spcPct val="90000"/>
            </a:lnSpc>
            <a:spcBef>
              <a:spcPct val="0"/>
            </a:spcBef>
            <a:spcAft>
              <a:spcPct val="35000"/>
            </a:spcAft>
            <a:buNone/>
            <a:defRPr b="1"/>
          </a:pPr>
          <a:r>
            <a:rPr lang="en-US" sz="2800" kern="1200" dirty="0">
              <a:latin typeface="Calibri Light" panose="020F0302020204030204"/>
            </a:rPr>
            <a:t>Tensor Virtual Machine (TVM)</a:t>
          </a:r>
          <a:endParaRPr lang="en-US" sz="2800" kern="1200" dirty="0"/>
        </a:p>
      </dsp:txBody>
      <dsp:txXfrm>
        <a:off x="7290489" y="268682"/>
        <a:ext cx="2898096" cy="1060279"/>
      </dsp:txXfrm>
    </dsp:sp>
    <dsp:sp modelId="{CEFDA111-37CB-4253-A534-EF88F23AAE51}">
      <dsp:nvSpPr>
        <dsp:cNvPr id="0" name=""/>
        <dsp:cNvSpPr/>
      </dsp:nvSpPr>
      <dsp:spPr>
        <a:xfrm>
          <a:off x="6972405" y="1328961"/>
          <a:ext cx="3216180" cy="355923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11200">
            <a:lnSpc>
              <a:spcPct val="90000"/>
            </a:lnSpc>
            <a:spcBef>
              <a:spcPct val="0"/>
            </a:spcBef>
            <a:spcAft>
              <a:spcPct val="35000"/>
            </a:spcAft>
            <a:buNone/>
          </a:pPr>
          <a:r>
            <a:rPr lang="en-US" sz="1600" kern="1200" dirty="0"/>
            <a:t>Apache TVM</a:t>
          </a:r>
        </a:p>
        <a:p>
          <a:pPr marL="0" lvl="0" indent="0" algn="l" defTabSz="711200">
            <a:lnSpc>
              <a:spcPct val="90000"/>
            </a:lnSpc>
            <a:spcBef>
              <a:spcPct val="0"/>
            </a:spcBef>
            <a:spcAft>
              <a:spcPct val="35000"/>
            </a:spcAft>
            <a:buNone/>
          </a:pPr>
          <a:r>
            <a:rPr lang="en-US" sz="1600" kern="1200" dirty="0"/>
            <a:t>End to End Optimization Stack</a:t>
          </a:r>
        </a:p>
        <a:p>
          <a:pPr marL="0" lvl="0" indent="0" algn="l" defTabSz="711200">
            <a:lnSpc>
              <a:spcPct val="90000"/>
            </a:lnSpc>
            <a:spcBef>
              <a:spcPct val="0"/>
            </a:spcBef>
            <a:spcAft>
              <a:spcPct val="35000"/>
            </a:spcAft>
            <a:buNone/>
          </a:pPr>
          <a:r>
            <a:rPr lang="en-US" sz="1600" kern="1200" dirty="0"/>
            <a:t>Key Features</a:t>
          </a:r>
        </a:p>
        <a:p>
          <a:pPr marL="0" lvl="0" indent="0" algn="l" defTabSz="711200">
            <a:lnSpc>
              <a:spcPct val="90000"/>
            </a:lnSpc>
            <a:spcBef>
              <a:spcPct val="0"/>
            </a:spcBef>
            <a:spcAft>
              <a:spcPct val="35000"/>
            </a:spcAft>
            <a:buNone/>
          </a:pPr>
          <a:r>
            <a:rPr lang="en-US" sz="1600" kern="1200" dirty="0"/>
            <a:t>Usage</a:t>
          </a:r>
        </a:p>
        <a:p>
          <a:pPr marL="0" lvl="0" indent="0" algn="l" defTabSz="711200">
            <a:lnSpc>
              <a:spcPct val="90000"/>
            </a:lnSpc>
            <a:spcBef>
              <a:spcPct val="0"/>
            </a:spcBef>
            <a:spcAft>
              <a:spcPct val="35000"/>
            </a:spcAft>
            <a:buNone/>
          </a:pPr>
          <a:r>
            <a:rPr lang="en-US" sz="1600" kern="1200" dirty="0"/>
            <a:t>Automated End to End Optimizing Compiler</a:t>
          </a:r>
        </a:p>
      </dsp:txBody>
      <dsp:txXfrm>
        <a:off x="6972405" y="1328961"/>
        <a:ext cx="3216180" cy="3559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F68D7-6119-47BF-A620-A761A5B0A37B}">
      <dsp:nvSpPr>
        <dsp:cNvPr id="0" name=""/>
        <dsp:cNvSpPr/>
      </dsp:nvSpPr>
      <dsp:spPr>
        <a:xfrm>
          <a:off x="0" y="603"/>
          <a:ext cx="10958286" cy="14129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F3187-1FF7-4564-9436-66368122910C}">
      <dsp:nvSpPr>
        <dsp:cNvPr id="0" name=""/>
        <dsp:cNvSpPr/>
      </dsp:nvSpPr>
      <dsp:spPr>
        <a:xfrm>
          <a:off x="427407" y="318510"/>
          <a:ext cx="777105" cy="7771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A0EC0-DC4B-4711-80EC-23520CBEF326}">
      <dsp:nvSpPr>
        <dsp:cNvPr id="0" name=""/>
        <dsp:cNvSpPr/>
      </dsp:nvSpPr>
      <dsp:spPr>
        <a:xfrm>
          <a:off x="1631920" y="603"/>
          <a:ext cx="9326365" cy="1412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34" tIns="149534" rIns="149534" bIns="149534" numCol="1" spcCol="1270" anchor="ctr" anchorCtr="0">
          <a:noAutofit/>
        </a:bodyPr>
        <a:lstStyle/>
        <a:p>
          <a:pPr marL="0" lvl="0" indent="0" algn="l" defTabSz="1111250">
            <a:lnSpc>
              <a:spcPct val="100000"/>
            </a:lnSpc>
            <a:spcBef>
              <a:spcPct val="0"/>
            </a:spcBef>
            <a:spcAft>
              <a:spcPct val="35000"/>
            </a:spcAft>
            <a:buNone/>
          </a:pPr>
          <a:r>
            <a:rPr lang="en-US" sz="2500" kern="1200"/>
            <a:t>Express an operator in a simple language to abstract away the hardware complexity.</a:t>
          </a:r>
        </a:p>
      </dsp:txBody>
      <dsp:txXfrm>
        <a:off x="1631920" y="603"/>
        <a:ext cx="9326365" cy="1412918"/>
      </dsp:txXfrm>
    </dsp:sp>
    <dsp:sp modelId="{9B319449-71FB-4590-A94B-54C8E37AFB7B}">
      <dsp:nvSpPr>
        <dsp:cNvPr id="0" name=""/>
        <dsp:cNvSpPr/>
      </dsp:nvSpPr>
      <dsp:spPr>
        <a:xfrm>
          <a:off x="0" y="1766751"/>
          <a:ext cx="10958286" cy="14129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A1C024-393D-4B9F-BF0D-9D1B290BB3A2}">
      <dsp:nvSpPr>
        <dsp:cNvPr id="0" name=""/>
        <dsp:cNvSpPr/>
      </dsp:nvSpPr>
      <dsp:spPr>
        <a:xfrm>
          <a:off x="427407" y="2084658"/>
          <a:ext cx="777105" cy="777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E6B47-2C29-4492-A611-D8B2D3B6EF33}">
      <dsp:nvSpPr>
        <dsp:cNvPr id="0" name=""/>
        <dsp:cNvSpPr/>
      </dsp:nvSpPr>
      <dsp:spPr>
        <a:xfrm>
          <a:off x="1631920" y="1766751"/>
          <a:ext cx="9326365" cy="1412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34" tIns="149534" rIns="149534" bIns="149534" numCol="1" spcCol="1270" anchor="ctr" anchorCtr="0">
          <a:noAutofit/>
        </a:bodyPr>
        <a:lstStyle/>
        <a:p>
          <a:pPr marL="0" lvl="0" indent="0" algn="l" defTabSz="1111250">
            <a:lnSpc>
              <a:spcPct val="100000"/>
            </a:lnSpc>
            <a:spcBef>
              <a:spcPct val="0"/>
            </a:spcBef>
            <a:spcAft>
              <a:spcPct val="35000"/>
            </a:spcAft>
            <a:buNone/>
          </a:pPr>
          <a:r>
            <a:rPr lang="en-US" sz="2500" kern="1200"/>
            <a:t>Automatically optimize an operator for different hardware.</a:t>
          </a:r>
        </a:p>
      </dsp:txBody>
      <dsp:txXfrm>
        <a:off x="1631920" y="1766751"/>
        <a:ext cx="9326365" cy="1412918"/>
      </dsp:txXfrm>
    </dsp:sp>
    <dsp:sp modelId="{4309CC0B-9F0C-42CA-B77C-243129113B63}">
      <dsp:nvSpPr>
        <dsp:cNvPr id="0" name=""/>
        <dsp:cNvSpPr/>
      </dsp:nvSpPr>
      <dsp:spPr>
        <a:xfrm>
          <a:off x="0" y="3532899"/>
          <a:ext cx="10958286" cy="14129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0B15B-521D-4503-B6E4-1DC12E798D2D}">
      <dsp:nvSpPr>
        <dsp:cNvPr id="0" name=""/>
        <dsp:cNvSpPr/>
      </dsp:nvSpPr>
      <dsp:spPr>
        <a:xfrm>
          <a:off x="427407" y="3850806"/>
          <a:ext cx="777105" cy="7771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0EFC65-4AF3-4EA5-A06E-BE76FE0D8E5B}">
      <dsp:nvSpPr>
        <dsp:cNvPr id="0" name=""/>
        <dsp:cNvSpPr/>
      </dsp:nvSpPr>
      <dsp:spPr>
        <a:xfrm>
          <a:off x="1631920" y="3532899"/>
          <a:ext cx="9326365" cy="1412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34" tIns="149534" rIns="149534" bIns="149534" numCol="1" spcCol="1270" anchor="ctr" anchorCtr="0">
          <a:noAutofit/>
        </a:bodyPr>
        <a:lstStyle/>
        <a:p>
          <a:pPr marL="0" lvl="0" indent="0" algn="l" defTabSz="1111250">
            <a:lnSpc>
              <a:spcPct val="100000"/>
            </a:lnSpc>
            <a:spcBef>
              <a:spcPct val="0"/>
            </a:spcBef>
            <a:spcAft>
              <a:spcPct val="35000"/>
            </a:spcAft>
            <a:buNone/>
          </a:pPr>
          <a:r>
            <a:rPr lang="en-US" sz="2500" kern="1200"/>
            <a:t>Find an efficient implementation of a new operator without thinking about hardware.</a:t>
          </a:r>
        </a:p>
      </dsp:txBody>
      <dsp:txXfrm>
        <a:off x="1631920" y="3532899"/>
        <a:ext cx="9326365" cy="1412918"/>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01:23:10.263"/>
    </inkml:context>
    <inkml:brush xml:id="br0">
      <inkml:brushProperty name="width" value="0.1" units="cm"/>
      <inkml:brushProperty name="height" value="0.1" units="cm"/>
      <inkml:brushProperty name="color" value="#008C3A"/>
    </inkml:brush>
  </inkml:definitions>
  <inkml:trace contextRef="#ctx0" brushRef="#br0">11033 10301 16383 0 0,'-3'0'0'0'0,"-8"0"0"0"0,-6 0 0 0 0,-6 0 0 0 0,-6 0 0 0 0,-4 0 0 0 0,-1 0 0 0 0,-1 0 0 0 0,2 0 0 0 0,2 0 0 0 0,5 0 0 0 0,3 0 0 0 0,3 0 0 0 0,2 0 0 0 0,1 0 0 0 0,3 0 0 0 0,1 0 0 0 0,2 0 0 0 0,0 0 0 0 0,-1 0 0 0 0,-5 0 0 0 0,-3 0 0 0 0,-2 0 0 0 0,-4 0 0 0 0,-1 0 0 0 0,-1 2 0 0 0,-1 1 0 0 0,0-1 0 0 0,1 0 0 0 0,2 0 0 0 0,2-1 0 0 0,3-1 0 0 0,2 0 0 0 0,3 0 0 0 0,2 0 0 0 0,3 0 0 0 0,0 2 0 0 0,1 0 0 0 0,0 0 0 0 0,1-1 0 0 0,-1 2 0 0 0,-2 2 0 0 0,0 2 0 0 0,-4 2 0 0 0,-1 1 0 0 0,-3 1 0 0 0,-1 1 0 0 0,0-1 0 0 0,3 1 0 0 0,2-3 0 0 0,4 0 0 0 0,2-2 0 0 0,2-3 0 0 0,-1-1 0 0 0,1-2 0 0 0,-1 2 0 0 0,-1-1 0 0 0,2 1 0 0 0,0 1 0 0 0,2-1-16383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01:23:10.264"/>
    </inkml:context>
    <inkml:brush xml:id="br0">
      <inkml:brushProperty name="width" value="0.1" units="cm"/>
      <inkml:brushProperty name="height" value="0.1" units="cm"/>
      <inkml:brushProperty name="color" value="#008C3A"/>
    </inkml:brush>
  </inkml:definitions>
  <inkml:trace contextRef="#ctx0" brushRef="#br0">10002 10159 16383 0 0,'0'4'0'0'0,"0"2"0"0"0,0 4 0 0 0,0 4 0 0 0,0 2 0 0 0,0 0 0 0 0,0-1 0 0 0,0-2 0 0 0,0-1 0 0 0,0-1 0 0 0,0-1 0 0 0,0 0 0 0 0,0 0 0 0 0,-2 0 0 0 0,0 0 0 0 0,-1 0 0 0 0,0 0 0 0 0,-1 0 0 0 0,-1 1 0 0 0,1-1 0 0 0,0 1 0 0 0,1-1 0 0 0,1 0 0 0 0,0-1 0 0 0,-1-2 0 0 0,1 1 0 0 0,-1 1 0 0 0,0 0 0 0 0,-2 0 0 0 0,1 1 0 0 0,0 1 0 0 0,0-1 0 0 0,0 0 0 0 0,1 1 0 0 0,0-1 0 0 0,2 1 0 0 0,-1-3 0 0 0,1-1 0 0 0,2-3 0 0 0,3-2 0 0 0,3-1 0 0 0,1-1 0 0 0,2 0 0 0 0,0-1 0 0 0,0 1 0 0 0,1-2 0 0 0,-1-1 0 0 0,1 1 0 0 0,-2-2 0 0 0,-2 1 0 0 0,1 0 0 0 0,0 1 0 0 0,1 1 0 0 0,0 0 0 0 0,1 0 0 0 0,0 1 0 0 0,0 0 0 0 0,1 1 0 0 0,-1-1 0 0 0,1 0 0 0 0,-1 0 0 0 0,0 0 0 0 0,0 0 0 0 0,0 2 0 0 0,0 0 0 0 0,0 0 0 0 0,0 0 0 0 0,-2 1 0 0 0,0 0 0 0 0,0 0 0 0 0,0-1 0 0 0,0-1 0 0 0,2 1 0 0 0,-1 1 0 0 0,2 1 0 0 0,-1 0 0 0 0,0 1 0 0 0,0 0 0 0 0,-2 0 0 0 0,-2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01:23:10.279"/>
    </inkml:context>
    <inkml:brush xml:id="br0">
      <inkml:brushProperty name="width" value="0.1" units="cm"/>
      <inkml:brushProperty name="height" value="0.1" units="cm"/>
      <inkml:brushProperty name="color" value="#008C3A"/>
    </inkml:brush>
  </inkml:definitions>
  <inkml:trace contextRef="#ctx0" brushRef="#br0">21189 11250 16383 0 0,'0'2'0'0'0,"0"8"0"0"0,0 5 0 0 0,0 7 0 0 0,0 7 0 0 0,0 2 0 0 0,0 1 0 0 0,0 1 0 0 0,0-2 0 0 0,0-3 0 0 0,0-3 0 0 0,0-4 0 0 0,0-2 0 0 0,0-3 0 0 0,0-1 0 0 0,0-1 0 0 0,0 0 0 0 0,0-1 0 0 0,0 0 0 0 0,0-2 0 0 0,0-1 0 0 0,0-1 0 0 0,0 0 0 0 0,0 0 0 0 0,-3-1 0 0 0,-2 1 0 0 0,1 0 0 0 0,1 0 0 0 0,0 0 0 0 0,2-1 0 0 0,0 1 0 0 0,0 0 0 0 0,0 0 0 0 0,-1 0 0 0 0,0 2 0 0 0,-1 0 0 0 0,0 3 0 0 0,-1-1 0 0 0,0 1 0 0 0,1 0 0 0 0,1-1 0 0 0,0-1 0 0 0,2-1 0 0 0,-1-1 0 0 0,1-1 0 0 0,-1-2 0 0 0,-1 0 0 0 0,1-1 0 0 0,0 0 0 0 0,1 0 0 0 0,2 0 0 0 0,1-2 0 0 0,1-1 0 0 0,1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01:23:10.280"/>
    </inkml:context>
    <inkml:brush xml:id="br0">
      <inkml:brushProperty name="width" value="0.1" units="cm"/>
      <inkml:brushProperty name="height" value="0.1" units="cm"/>
      <inkml:brushProperty name="color" value="#008C3A"/>
    </inkml:brush>
  </inkml:definitions>
  <inkml:trace contextRef="#ctx0" brushRef="#br0">21001 11628 16383 0 0,'0'1'0'0'0,"0"3"0"0"0,0 1 0 0 0,0 1 0 0 0,0 2 0 0 0,0 0 0 0 0,0 1 0 0 0,0 0 0 0 0,0 0 0 0 0,2-1 0 0 0,0-1 0 0 0,0 0 0 0 0,1 0 0 0 0,0 0 0 0 0,-1 1 0 0 0,2 1 0 0 0,-1-1 0 0 0,1 3 0 0 0,0 2 0 0 0,-1 3 0 0 0,1 1 0 0 0,0 0 0 0 0,-1-1 0 0 0,1-3 0 0 0,-1-1 0 0 0,-1-2 0 0 0,2-2 0 0 0,0-2 0 0 0,0-2 0 0 0,1 0 0 0 0,0-2 0 0 0,4-3 0 0 0,1-2 0 0 0,2-3 0 0 0,3-1 0 0 0,0-2 0 0 0,1-1 0 0 0,2 0 0 0 0,-2 1 0 0 0,-2 1 0 0 0,-1 0 0 0 0,-2 2 0 0 0,0 1 0 0 0,-2 1 0 0 0,0 0 0 0 0,-2 0 0 0 0,-1 0 0 0 0,-1 0 0 0 0,0 0 0 0 0,0 0 0 0 0,2 0 0 0 0,0 0 0 0 0,1-1 0 0 0,0 1 0 0 0,1-1 0 0 0,0 2 0 0 0,-2-1 0 0 0,0 1 0 0 0,1-1 0 0 0,5-3 0 0 0,4-5 0 0 0,4-2 0 0 0,4-2 0 0 0,2-2 0 0 0,-3 2 0 0 0,-4 2 0 0 0,-4 5 0 0 0,-2 3 0 0 0,-3 3 0 0 0,-3 2-16383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17:58:04.352"/>
    </inkml:context>
    <inkml:brush xml:id="br0">
      <inkml:brushProperty name="width" value="0.1" units="cm"/>
      <inkml:brushProperty name="height" value="0.1" units="cm"/>
      <inkml:brushProperty name="color" value="#F6630D"/>
    </inkml:brush>
  </inkml:definitions>
  <inkml:trace contextRef="#ctx0" brushRef="#br0">9405 5179 16383 0 0,'0'3'0'0'0,"0"8"0"0"0,0 5 0 0 0,0 7 0 0 0,0 6 0 0 0,-4 2 0 0 0,-1-1 0 0 0,0-3 0 0 0,1-3 0 0 0,1-3 0 0 0,-1-4 0 0 0,1-2 0 0 0,0-3 0 0 0,2-2 0 0 0,-1 0 0 0 0,0-2 0 0 0,-1 0 0 0 0,1-1 0 0 0,1 1 0 0 0,-1 1 0 0 0,0-2 0 0 0,0 1 0 0 0,-1-1 0 0 0,2 1 0 0 0,0 1 0 0 0,0 1 0 0 0,-1-1 0 0 0,0 1 0 0 0,-1 1 0 0 0,2-1 0 0 0,0 0 0 0 0,0 1 0 0 0,-1 1 0 0 0,-1 4 0 0 0,0 0 0 0 0,2-1 0 0 0,-1 1 0 0 0,1 0 0 0 0,1-1 0 0 0,0-2 0 0 0,0-1 0 0 0,0-1 0 0 0,-2 0 0 0 0,0-1 0 0 0,0 3 0 0 0,0 2 0 0 0,1 2 0 0 0,0 4 0 0 0,1 0 0 0 0,-1 0 0 0 0,1-3 0 0 0,0-2 0 0 0,1-2 0 0 0,-1-3 0 0 0,-2-2 0 0 0,0-1 0 0 0,-1-1 0 0 0,2 1 0 0 0,-2-2 0 0 0,0-2-16383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17:58:04.349"/>
    </inkml:context>
    <inkml:brush xml:id="br0">
      <inkml:brushProperty name="width" value="0.1" units="cm"/>
      <inkml:brushProperty name="height" value="0.1" units="cm"/>
      <inkml:brushProperty name="color" value="#F6630D"/>
    </inkml:brush>
  </inkml:definitions>
  <inkml:trace contextRef="#ctx0" brushRef="#br0">9196 5609 16383 0 0,'1'0'0'0'0,"3"0"0"0"0,4 0 0 0 0,3 0 0 0 0,-1 2 0 0 0,0 0 0 0 0,-2 2 0 0 0,0 2 0 0 0,-2 1 0 0 0,-2 2 0 0 0,-1 0 0 0 0,-2 1 0 0 0,-1-1 0 0 0,0 1 0 0 0,0 0 0 0 0,0 0 0 0 0,-1 0 0 0 0,1 0 0 0 0,0 0 0 0 0,1 1 0 0 0,2-1 0 0 0,-1 0 0 0 0,1-1 0 0 0,1-1 0 0 0,0-2 0 0 0,2-1 0 0 0,0-4 0 0 0,0-2 0 0 0,1-1 0 0 0,0-1 0 0 0,0-1 0 0 0,1 0 0 0 0,-2 0 0 0 0,1 0 0 0 0,1-1 0 0 0,0 0 0 0 0,0 1 0 0 0,2 2 0 0 0,-3-1 0 0 0,1 0 0 0 0,0 0 0 0 0,0 2 0 0 0,-1-2 0 0 0,-1 0 0 0 0,0-1 0 0 0,0 0 0 0 0,0 1 0 0 0,0-1 0 0 0,0 0 0 0 0,1 1 0 0 0,0-1 0 0 0,-1 1 0 0 0,2 0 0 0 0,0-1 0 0 0,1 0 0 0 0,0 1 0 0 0,1 1 0 0 0,0 1 0 0 0,-1 1 0 0 0,1-1 0 0 0,-2 0 0 0 0,0-1 0 0 0,-2-2 0 0 0,-1 0 0 0 0,0 1-16383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17:58:04.350"/>
    </inkml:context>
    <inkml:brush xml:id="br0">
      <inkml:brushProperty name="width" value="0.1" units="cm"/>
      <inkml:brushProperty name="height" value="0.1" units="cm"/>
      <inkml:brushProperty name="color" value="#F6630D"/>
    </inkml:brush>
  </inkml:definitions>
  <inkml:trace contextRef="#ctx0" brushRef="#br0">8748 8606 16383 0 0,'-1'0'0'0'0,"-8"0"0"0"0,-6 0 0 0 0,-4 0 0 0 0,-3 0 0 0 0,-1 0 0 0 0,-4 0 0 0 0,1 0 0 0 0,1 0 0 0 0,4 2 0 0 0,0 0 0 0 0,1 1 0 0 0,3 0 0 0 0,3 3 0 0 0,0 1 0 0 0,-2 0 0 0 0,3 1 0 0 0,1-2 0 0 0,3 1 0 0 0,1-2 0 0 0,2 1 0 0 0,0 0 0 0 0,0 2 0 0 0,-2-1 0 0 0,0 0 0 0 0,-1-1 0 0 0,1 0 0 0 0,0-1 0 0 0,0-1 0 0 0,1 0 0 0 0,-2 2 0 0 0,-2 1 0 0 0,-2 2 0 0 0,-1 3 0 0 0,-3 1 0 0 0,-1 1 0 0 0,1 0 0 0 0,0-1 0 0 0,2-1 0 0 0,2-1 0 0 0,3 0 0 0 0,2 0 0 0 0,1-3 0 0 0,0 0 0 0 0,0 0 0 0 0,-1 0 0 0 0,-3 0 0 0 0,-1 2 0 0 0,-1 0 0 0 0,0 0 0 0 0,1 1 0 0 0,0-1 0 0 0,1 1 0 0 0,0-2 0 0 0,2-1 0 0 0,1-2 0 0 0,2 0 0 0 0,2 1 0 0 0,-1-2 0 0 0,2 1 0 0 0,-1-1 0 0 0,0 1 0 0 0,-1-1 0 0 0,-1 0 0 0 0,0 1 0 0 0,-1 0 0 0 0,-3-2 0 0 0,1-1 0 0 0,-1-1 0 0 0,-1-1 0 0 0,1-1 0 0 0,2 0-16383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01T17:58:04.351"/>
    </inkml:context>
    <inkml:brush xml:id="br0">
      <inkml:brushProperty name="width" value="0.1" units="cm"/>
      <inkml:brushProperty name="height" value="0.1" units="cm"/>
      <inkml:brushProperty name="color" value="#F6630D"/>
    </inkml:brush>
  </inkml:definitions>
  <inkml:trace contextRef="#ctx0" brushRef="#br0">7962 8727 16383 0 0,'0'1'0'0'0,"0"3"0"0"0,0 7 0 0 0,0 3 0 0 0,0 4 0 0 0,0 1 0 0 0,0 3 0 0 0,0-2 0 0 0,-2-2 0 0 0,0-3 0 0 0,0-1 0 0 0,0-3 0 0 0,1 0 0 0 0,-4-1 0 0 0,0-1 0 0 0,1 0 0 0 0,1 1 0 0 0,-2-1 0 0 0,2 1 0 0 0,-2 1 0 0 0,0-1 0 0 0,0-2 0 0 0,0 0 0 0 0,0 0 0 0 0,2-1 0 0 0,3-2 0 0 0,3-2 0 0 0,3-3 0 0 0,2-1 0 0 0,1-1 0 0 0,2 0 0 0 0,-1 0 0 0 0,1 1 0 0 0,-1 0 0 0 0,1 1 0 0 0,-1 0 0 0 0,0 0 0 0 0,0 0 0 0 0,0 0 0 0 0,0 0 0 0 0,-1 0 0 0 0,1 0 0 0 0,-1 0 0 0 0,1 0 0 0 0,0 0 0 0 0,-1 0 0 0 0,1 0 0 0 0,0 0 0 0 0,0 0 0 0 0,-1 0 0 0 0,1 0 0 0 0,-1 0 0 0 0,1 0 0 0 0,0 0 0 0 0,0 2 0 0 0,0 0 0 0 0,-1 2 0 0 0,-1 0 0 0 0,-1 0 0 0 0,2 0 0 0 0,-1 0 0 0 0,1-1 0 0 0,0-1 0 0 0,0-1 0 0 0,-1 1 0 0 0,-2 0-16383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270.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7.png"/><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29.png"/><Relationship Id="rId5" Type="http://schemas.openxmlformats.org/officeDocument/2006/relationships/image" Target="../media/image260.png"/><Relationship Id="rId15" Type="http://schemas.openxmlformats.org/officeDocument/2006/relationships/image" Target="../media/image33.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280.png"/><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hyperlink" Target="https://tvm.apache.org/" TargetMode="External"/><Relationship Id="rId7" Type="http://schemas.openxmlformats.org/officeDocument/2006/relationships/hyperlink" Target="https://homes.cs.washington.edu/~arvind/papers/tvm.pdf" TargetMode="External"/><Relationship Id="rId2" Type="http://schemas.openxmlformats.org/officeDocument/2006/relationships/hyperlink" Target="https://powerpoint.officeapps.live.com/pods/%22" TargetMode="External"/><Relationship Id="rId1" Type="http://schemas.openxmlformats.org/officeDocument/2006/relationships/slideLayout" Target="../slideLayouts/slideLayout2.xml"/><Relationship Id="rId6" Type="http://schemas.openxmlformats.org/officeDocument/2006/relationships/hyperlink" Target="https://aws.amazon.com/machine-learning/amis/" TargetMode="External"/><Relationship Id="rId5" Type="http://schemas.openxmlformats.org/officeDocument/2006/relationships/hyperlink" Target="https://pytorch.org/docs/stable/generated/torch.nn.Conv2d.html" TargetMode="External"/><Relationship Id="rId4" Type="http://schemas.openxmlformats.org/officeDocument/2006/relationships/hyperlink" Target="https://www.elsevier.com/books/computer-architecture/hennessy/978-0-12-811905-1"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miro.medium.com/max/1232/1*Uhr-4VDJD0-gnteUNFzZTw.jpe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Flops-and-Parameter-Comparison-of-Models-trained-on-ImageNet_tbl4_306376794"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18818" y="2593853"/>
            <a:ext cx="6606258" cy="1663103"/>
          </a:xfrm>
        </p:spPr>
        <p:txBody>
          <a:bodyPr>
            <a:noAutofit/>
          </a:bodyPr>
          <a:lstStyle/>
          <a:p>
            <a:r>
              <a:rPr lang="en-US" dirty="0">
                <a:cs typeface="Calibri Light"/>
              </a:rPr>
              <a:t>Deep Learning Graph Compilers</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9B2AD2-432B-4F3C-8C5E-7E92C4A7EC72}"/>
              </a:ext>
            </a:extLst>
          </p:cNvPr>
          <p:cNvSpPr txBox="1"/>
          <p:nvPr/>
        </p:nvSpPr>
        <p:spPr>
          <a:xfrm>
            <a:off x="6822310" y="5515429"/>
            <a:ext cx="4781861" cy="663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r>
              <a:rPr lang="en-US" sz="1400" dirty="0">
                <a:ea typeface="+mn-lt"/>
                <a:cs typeface="+mn-lt"/>
              </a:rPr>
              <a:t>© 2020</a:t>
            </a:r>
            <a:r>
              <a:rPr lang="en-US" sz="2000" dirty="0">
                <a:ea typeface="+mn-lt"/>
                <a:cs typeface="+mn-lt"/>
              </a:rPr>
              <a:t> Rajarshi Chattopadhyay</a:t>
            </a:r>
            <a:endParaRPr lang="en-US">
              <a:cs typeface="Calibri" panose="020F0502020204030204"/>
            </a:endParaRPr>
          </a:p>
          <a:p>
            <a:pPr algn="r">
              <a:lnSpc>
                <a:spcPct val="90000"/>
              </a:lnSpc>
              <a:spcBef>
                <a:spcPts val="1000"/>
              </a:spcBef>
            </a:pPr>
            <a:r>
              <a:rPr lang="en-US" sz="1200" dirty="0">
                <a:cs typeface="Calibri"/>
              </a:rPr>
              <a:t>linkedin.com/in/</a:t>
            </a:r>
            <a:r>
              <a:rPr lang="en-US" sz="1200" dirty="0" err="1">
                <a:cs typeface="Calibri"/>
              </a:rPr>
              <a:t>likarajo</a:t>
            </a:r>
            <a:r>
              <a:rPr lang="en-US" sz="1200" dirty="0">
                <a:cs typeface="Calibri"/>
              </a:rPr>
              <a:t> | likarajo.github.io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287A-4712-4DF2-A647-53D36C021D4E}"/>
              </a:ext>
            </a:extLst>
          </p:cNvPr>
          <p:cNvSpPr>
            <a:spLocks noGrp="1"/>
          </p:cNvSpPr>
          <p:nvPr>
            <p:ph type="title"/>
          </p:nvPr>
        </p:nvSpPr>
        <p:spPr>
          <a:xfrm>
            <a:off x="838200" y="264262"/>
            <a:ext cx="10515600" cy="738043"/>
          </a:xfrm>
          <a:solidFill>
            <a:schemeClr val="bg2"/>
          </a:solidFill>
        </p:spPr>
        <p:txBody>
          <a:bodyPr>
            <a:normAutofit/>
          </a:bodyPr>
          <a:lstStyle/>
          <a:p>
            <a:r>
              <a:rPr lang="en-US" dirty="0">
                <a:ea typeface="+mj-lt"/>
                <a:cs typeface="+mj-lt"/>
              </a:rPr>
              <a:t>Optimized Deep Learning Architecture Chips</a:t>
            </a:r>
            <a:endParaRPr lang="en-US" dirty="0">
              <a:cs typeface="Calibri Light"/>
            </a:endParaRPr>
          </a:p>
        </p:txBody>
      </p:sp>
      <p:sp>
        <p:nvSpPr>
          <p:cNvPr id="3" name="Content Placeholder 2">
            <a:extLst>
              <a:ext uri="{FF2B5EF4-FFF2-40B4-BE49-F238E27FC236}">
                <a16:creationId xmlns:a16="http://schemas.microsoft.com/office/drawing/2014/main" id="{A922DC18-674C-4734-A2BE-AB617B6901C4}"/>
              </a:ext>
            </a:extLst>
          </p:cNvPr>
          <p:cNvSpPr>
            <a:spLocks noGrp="1"/>
          </p:cNvSpPr>
          <p:nvPr>
            <p:ph idx="1"/>
          </p:nvPr>
        </p:nvSpPr>
        <p:spPr>
          <a:xfrm>
            <a:off x="838200" y="849232"/>
            <a:ext cx="10689955" cy="1735998"/>
          </a:xfrm>
        </p:spPr>
        <p:txBody>
          <a:bodyPr vert="horz" lIns="91440" tIns="45720" rIns="91440" bIns="45720" rtlCol="0" anchor="t">
            <a:normAutofit/>
          </a:bodyPr>
          <a:lstStyle/>
          <a:p>
            <a:pPr marL="0" indent="0">
              <a:buNone/>
            </a:pPr>
            <a:endParaRPr lang="en-US" sz="2600" dirty="0">
              <a:ea typeface="+mn-lt"/>
              <a:cs typeface="+mn-lt"/>
            </a:endParaRPr>
          </a:p>
          <a:p>
            <a:endParaRPr lang="en-US" sz="2600" dirty="0">
              <a:ea typeface="+mn-lt"/>
              <a:cs typeface="+mn-lt"/>
            </a:endParaRPr>
          </a:p>
        </p:txBody>
      </p:sp>
      <p:sp>
        <p:nvSpPr>
          <p:cNvPr id="4" name="TextBox 3">
            <a:extLst>
              <a:ext uri="{FF2B5EF4-FFF2-40B4-BE49-F238E27FC236}">
                <a16:creationId xmlns:a16="http://schemas.microsoft.com/office/drawing/2014/main" id="{BEDE2245-22D7-4756-AFC4-A9E7516972AB}"/>
              </a:ext>
            </a:extLst>
          </p:cNvPr>
          <p:cNvSpPr txBox="1"/>
          <p:nvPr/>
        </p:nvSpPr>
        <p:spPr>
          <a:xfrm>
            <a:off x="894965" y="2665462"/>
            <a:ext cx="2659250" cy="3822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u="sng" dirty="0">
                <a:ea typeface="+mn-lt"/>
                <a:cs typeface="+mn-lt"/>
              </a:rPr>
              <a:t>Chip architectures</a:t>
            </a:r>
            <a:r>
              <a:rPr lang="en-US" sz="2400" dirty="0">
                <a:ea typeface="+mn-lt"/>
                <a:cs typeface="+mn-lt"/>
              </a:rPr>
              <a:t> </a:t>
            </a:r>
          </a:p>
          <a:p>
            <a:pPr marL="457200" indent="-457200">
              <a:lnSpc>
                <a:spcPct val="90000"/>
              </a:lnSpc>
              <a:spcBef>
                <a:spcPts val="1000"/>
              </a:spcBef>
              <a:buFont typeface="Arial,Sans-Serif"/>
              <a:buChar char="•"/>
            </a:pPr>
            <a:r>
              <a:rPr lang="en-US" dirty="0">
                <a:ea typeface="+mn-lt"/>
                <a:cs typeface="+mn-lt"/>
              </a:rPr>
              <a:t>Google TPU</a:t>
            </a:r>
          </a:p>
          <a:p>
            <a:pPr marL="457200" indent="-457200">
              <a:lnSpc>
                <a:spcPct val="90000"/>
              </a:lnSpc>
              <a:spcBef>
                <a:spcPts val="1000"/>
              </a:spcBef>
              <a:buFont typeface="Arial,Sans-Serif"/>
              <a:buChar char="•"/>
            </a:pPr>
            <a:r>
              <a:rPr lang="en-US" dirty="0" err="1">
                <a:ea typeface="+mn-lt"/>
                <a:cs typeface="+mn-lt"/>
              </a:rPr>
              <a:t>Hisilicon</a:t>
            </a:r>
            <a:r>
              <a:rPr lang="en-US" dirty="0">
                <a:ea typeface="+mn-lt"/>
                <a:cs typeface="+mn-lt"/>
              </a:rPr>
              <a:t> NPU</a:t>
            </a:r>
          </a:p>
          <a:p>
            <a:pPr marL="457200" indent="-457200">
              <a:lnSpc>
                <a:spcPct val="90000"/>
              </a:lnSpc>
              <a:spcBef>
                <a:spcPts val="1000"/>
              </a:spcBef>
              <a:buFont typeface="Arial,Sans-Serif"/>
              <a:buChar char="•"/>
            </a:pPr>
            <a:r>
              <a:rPr lang="en-US" dirty="0">
                <a:ea typeface="+mn-lt"/>
                <a:cs typeface="+mn-lt"/>
              </a:rPr>
              <a:t>Apple </a:t>
            </a:r>
            <a:r>
              <a:rPr lang="en-US" dirty="0" err="1">
                <a:ea typeface="+mn-lt"/>
                <a:cs typeface="+mn-lt"/>
              </a:rPr>
              <a:t>Bonic</a:t>
            </a:r>
            <a:endParaRPr lang="en-US">
              <a:ea typeface="+mn-lt"/>
              <a:cs typeface="+mn-lt"/>
            </a:endParaRPr>
          </a:p>
          <a:p>
            <a:pPr marL="457200" indent="-457200">
              <a:lnSpc>
                <a:spcPct val="90000"/>
              </a:lnSpc>
              <a:spcBef>
                <a:spcPts val="1000"/>
              </a:spcBef>
              <a:buFont typeface="Arial,Sans-Serif"/>
              <a:buChar char="•"/>
            </a:pPr>
            <a:r>
              <a:rPr lang="en-US" dirty="0">
                <a:ea typeface="+mn-lt"/>
                <a:cs typeface="+mn-lt"/>
              </a:rPr>
              <a:t>NVIDIA Turing</a:t>
            </a:r>
          </a:p>
          <a:p>
            <a:pPr marL="457200" indent="-457200">
              <a:lnSpc>
                <a:spcPct val="90000"/>
              </a:lnSpc>
              <a:spcBef>
                <a:spcPts val="1000"/>
              </a:spcBef>
              <a:buFont typeface="Arial,Sans-Serif"/>
              <a:buChar char="•"/>
            </a:pPr>
            <a:r>
              <a:rPr lang="en-US" dirty="0">
                <a:ea typeface="+mn-lt"/>
                <a:cs typeface="+mn-lt"/>
              </a:rPr>
              <a:t>Intel NNP</a:t>
            </a:r>
          </a:p>
          <a:p>
            <a:pPr marL="457200" indent="-457200">
              <a:lnSpc>
                <a:spcPct val="90000"/>
              </a:lnSpc>
              <a:spcBef>
                <a:spcPts val="1000"/>
              </a:spcBef>
              <a:buFont typeface="Arial,Sans-Serif"/>
              <a:buChar char="•"/>
            </a:pPr>
            <a:r>
              <a:rPr lang="en-US" dirty="0">
                <a:ea typeface="+mn-lt"/>
                <a:cs typeface="+mn-lt"/>
              </a:rPr>
              <a:t>Amazon </a:t>
            </a:r>
            <a:r>
              <a:rPr lang="en-US" dirty="0" err="1">
                <a:ea typeface="+mn-lt"/>
                <a:cs typeface="+mn-lt"/>
              </a:rPr>
              <a:t>Inferentia</a:t>
            </a:r>
            <a:endParaRPr lang="en-US">
              <a:ea typeface="+mn-lt"/>
              <a:cs typeface="+mn-lt"/>
            </a:endParaRPr>
          </a:p>
          <a:p>
            <a:pPr marL="457200" indent="-457200">
              <a:lnSpc>
                <a:spcPct val="90000"/>
              </a:lnSpc>
              <a:spcBef>
                <a:spcPts val="1000"/>
              </a:spcBef>
              <a:buFont typeface="Arial,Sans-Serif"/>
              <a:buChar char="•"/>
            </a:pPr>
            <a:r>
              <a:rPr lang="en-US" dirty="0">
                <a:ea typeface="+mn-lt"/>
                <a:cs typeface="+mn-lt"/>
              </a:rPr>
              <a:t>Alibaba </a:t>
            </a:r>
            <a:r>
              <a:rPr lang="en-US" dirty="0" err="1">
                <a:ea typeface="+mn-lt"/>
                <a:cs typeface="+mn-lt"/>
              </a:rPr>
              <a:t>Hanguang</a:t>
            </a:r>
            <a:endParaRPr lang="en-US">
              <a:ea typeface="+mn-lt"/>
              <a:cs typeface="+mn-lt"/>
            </a:endParaRPr>
          </a:p>
          <a:p>
            <a:pPr marL="457200" indent="-457200">
              <a:lnSpc>
                <a:spcPct val="90000"/>
              </a:lnSpc>
              <a:spcBef>
                <a:spcPts val="1000"/>
              </a:spcBef>
              <a:buFont typeface="Arial,Sans-Serif"/>
              <a:buChar char="•"/>
            </a:pPr>
            <a:r>
              <a:rPr lang="en-US" dirty="0" err="1">
                <a:ea typeface="+mn-lt"/>
                <a:cs typeface="+mn-lt"/>
              </a:rPr>
              <a:t>Cambricon</a:t>
            </a:r>
            <a:endParaRPr lang="en-US">
              <a:ea typeface="+mn-lt"/>
              <a:cs typeface="+mn-lt"/>
            </a:endParaRPr>
          </a:p>
          <a:p>
            <a:pPr marL="457200" indent="-457200">
              <a:lnSpc>
                <a:spcPct val="90000"/>
              </a:lnSpc>
              <a:spcBef>
                <a:spcPts val="1000"/>
              </a:spcBef>
              <a:buFont typeface="Arial,Sans-Serif"/>
              <a:buChar char="•"/>
            </a:pPr>
            <a:r>
              <a:rPr lang="en-US" dirty="0" err="1">
                <a:ea typeface="+mn-lt"/>
                <a:cs typeface="+mn-lt"/>
              </a:rPr>
              <a:t>Graphcore</a:t>
            </a:r>
            <a:r>
              <a:rPr lang="en-US" dirty="0">
                <a:ea typeface="+mn-lt"/>
                <a:cs typeface="+mn-lt"/>
              </a:rPr>
              <a:t> </a:t>
            </a:r>
          </a:p>
        </p:txBody>
      </p:sp>
      <p:sp>
        <p:nvSpPr>
          <p:cNvPr id="5" name="TextBox 4">
            <a:extLst>
              <a:ext uri="{FF2B5EF4-FFF2-40B4-BE49-F238E27FC236}">
                <a16:creationId xmlns:a16="http://schemas.microsoft.com/office/drawing/2014/main" id="{9B4C1323-0EA1-448A-A119-77EF4472A95D}"/>
              </a:ext>
            </a:extLst>
          </p:cNvPr>
          <p:cNvSpPr txBox="1"/>
          <p:nvPr/>
        </p:nvSpPr>
        <p:spPr>
          <a:xfrm>
            <a:off x="3855501" y="2667534"/>
            <a:ext cx="767036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ea typeface="+mn-lt"/>
                <a:cs typeface="+mn-lt"/>
              </a:rPr>
              <a:t>Support Libraries</a:t>
            </a:r>
          </a:p>
          <a:p>
            <a:pPr marL="285750" indent="-285750">
              <a:buFont typeface="Arial"/>
              <a:buChar char="•"/>
            </a:pPr>
            <a:r>
              <a:rPr lang="en-US" dirty="0">
                <a:ea typeface="+mn-lt"/>
                <a:cs typeface="+mn-lt"/>
              </a:rPr>
              <a:t>Basic Linear Algebra Subprograms (BLAS): for efficient computation</a:t>
            </a:r>
          </a:p>
          <a:p>
            <a:pPr marL="742950" lvl="1" indent="-285750">
              <a:buFont typeface="Arial"/>
              <a:buChar char="•"/>
            </a:pPr>
            <a:r>
              <a:rPr lang="en-US" dirty="0">
                <a:ea typeface="+mn-lt"/>
                <a:cs typeface="+mn-lt"/>
              </a:rPr>
              <a:t>MKL</a:t>
            </a:r>
          </a:p>
          <a:p>
            <a:pPr marL="742950" lvl="1" indent="-285750">
              <a:buFont typeface="Arial"/>
              <a:buChar char="•"/>
            </a:pPr>
            <a:r>
              <a:rPr lang="en-US" dirty="0">
                <a:ea typeface="+mn-lt"/>
                <a:cs typeface="+mn-lt"/>
              </a:rPr>
              <a:t>MKL-DNN</a:t>
            </a:r>
            <a:endParaRPr lang="en-US" dirty="0">
              <a:cs typeface="Calibri" panose="020F0502020204030204"/>
            </a:endParaRPr>
          </a:p>
          <a:p>
            <a:pPr marL="742950" lvl="1" indent="-285750">
              <a:buFont typeface="Arial"/>
              <a:buChar char="•"/>
            </a:pPr>
            <a:r>
              <a:rPr lang="en-US" err="1">
                <a:ea typeface="+mn-lt"/>
                <a:cs typeface="+mn-lt"/>
              </a:rPr>
              <a:t>CuBLAS</a:t>
            </a:r>
            <a:endParaRPr lang="en-US" dirty="0">
              <a:ea typeface="+mn-lt"/>
              <a:cs typeface="+mn-lt"/>
            </a:endParaRPr>
          </a:p>
          <a:p>
            <a:pPr marL="742950" lvl="1" indent="-285750">
              <a:buFont typeface="Arial"/>
              <a:buChar char="•"/>
            </a:pPr>
            <a:r>
              <a:rPr lang="en-US" err="1">
                <a:ea typeface="+mn-lt"/>
                <a:cs typeface="+mn-lt"/>
              </a:rPr>
              <a:t>cuDNN</a:t>
            </a:r>
            <a:endParaRPr lang="en-US" dirty="0" err="1">
              <a:cs typeface="Calibri" panose="020F0502020204030204"/>
            </a:endParaRPr>
          </a:p>
          <a:p>
            <a:pPr marL="285750" indent="-285750">
              <a:buFont typeface="Arial"/>
              <a:buChar char="•"/>
            </a:pPr>
            <a:r>
              <a:rPr lang="en-US" err="1">
                <a:ea typeface="+mn-lt"/>
                <a:cs typeface="+mn-lt"/>
              </a:rPr>
              <a:t>TensorRT</a:t>
            </a:r>
            <a:r>
              <a:rPr lang="en-US" dirty="0">
                <a:ea typeface="+mn-lt"/>
                <a:cs typeface="+mn-lt"/>
              </a:rPr>
              <a:t>: supports graph optimization (e.g., layer fusion) and low-bit quantization with large collection of highly optimized GPU kernels.</a:t>
            </a:r>
            <a:endParaRPr lang="en-US" dirty="0">
              <a:cs typeface="Calibri"/>
            </a:endParaRPr>
          </a:p>
        </p:txBody>
      </p:sp>
      <p:sp>
        <p:nvSpPr>
          <p:cNvPr id="7" name="TextBox 6">
            <a:extLst>
              <a:ext uri="{FF2B5EF4-FFF2-40B4-BE49-F238E27FC236}">
                <a16:creationId xmlns:a16="http://schemas.microsoft.com/office/drawing/2014/main" id="{14A1C8EE-DFBE-4E6E-ADAD-774A26EA3CBF}"/>
              </a:ext>
            </a:extLst>
          </p:cNvPr>
          <p:cNvSpPr txBox="1"/>
          <p:nvPr/>
        </p:nvSpPr>
        <p:spPr>
          <a:xfrm>
            <a:off x="3853605" y="5510430"/>
            <a:ext cx="76227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7030A0"/>
                </a:solidFill>
                <a:ea typeface="+mn-lt"/>
                <a:cs typeface="+mn-lt"/>
              </a:rPr>
              <a:t>Specially optimized libraries support the chips to make use of the accelerated DL models.</a:t>
            </a:r>
            <a:endParaRPr lang="en-US" sz="2800">
              <a:solidFill>
                <a:srgbClr val="7030A0"/>
              </a:solidFill>
            </a:endParaRPr>
          </a:p>
        </p:txBody>
      </p:sp>
      <p:sp>
        <p:nvSpPr>
          <p:cNvPr id="8" name="TextBox 7">
            <a:extLst>
              <a:ext uri="{FF2B5EF4-FFF2-40B4-BE49-F238E27FC236}">
                <a16:creationId xmlns:a16="http://schemas.microsoft.com/office/drawing/2014/main" id="{88B629E3-9382-4529-80F1-C7CAFB8B381F}"/>
              </a:ext>
            </a:extLst>
          </p:cNvPr>
          <p:cNvSpPr txBox="1"/>
          <p:nvPr/>
        </p:nvSpPr>
        <p:spPr>
          <a:xfrm>
            <a:off x="892629" y="1153886"/>
            <a:ext cx="10631714"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Uses a specialized </a:t>
            </a:r>
            <a:r>
              <a:rPr lang="en-US" sz="2800" dirty="0">
                <a:ea typeface="+mn-lt"/>
                <a:cs typeface="+mn-lt"/>
              </a:rPr>
              <a:t>programming model – custom or domain specific language, not general-purpose programming languages.</a:t>
            </a:r>
          </a:p>
          <a:p>
            <a:endParaRPr lang="en-US" dirty="0">
              <a:cs typeface="Calibri"/>
            </a:endParaRPr>
          </a:p>
        </p:txBody>
      </p:sp>
    </p:spTree>
    <p:extLst>
      <p:ext uri="{BB962C8B-B14F-4D97-AF65-F5344CB8AC3E}">
        <p14:creationId xmlns:p14="http://schemas.microsoft.com/office/powerpoint/2010/main" val="210668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C25A-EC60-4888-B125-413F7AFE6B93}"/>
              </a:ext>
            </a:extLst>
          </p:cNvPr>
          <p:cNvSpPr>
            <a:spLocks noGrp="1"/>
          </p:cNvSpPr>
          <p:nvPr>
            <p:ph type="title"/>
          </p:nvPr>
        </p:nvSpPr>
        <p:spPr>
          <a:xfrm>
            <a:off x="838200" y="289171"/>
            <a:ext cx="10515600" cy="694500"/>
          </a:xfrm>
          <a:solidFill>
            <a:schemeClr val="bg2"/>
          </a:solidFill>
        </p:spPr>
        <p:txBody>
          <a:bodyPr>
            <a:normAutofit fontScale="90000"/>
          </a:bodyPr>
          <a:lstStyle/>
          <a:p>
            <a:r>
              <a:rPr lang="en-US">
                <a:cs typeface="Calibri Light"/>
              </a:rPr>
              <a:t>Drawback of hardware specific libraries</a:t>
            </a:r>
            <a:endParaRPr lang="en-US"/>
          </a:p>
        </p:txBody>
      </p:sp>
      <p:sp>
        <p:nvSpPr>
          <p:cNvPr id="3" name="Content Placeholder 2">
            <a:extLst>
              <a:ext uri="{FF2B5EF4-FFF2-40B4-BE49-F238E27FC236}">
                <a16:creationId xmlns:a16="http://schemas.microsoft.com/office/drawing/2014/main" id="{37F2EE76-F879-4D10-9267-4484BD514EC2}"/>
              </a:ext>
            </a:extLst>
          </p:cNvPr>
          <p:cNvSpPr>
            <a:spLocks noGrp="1"/>
          </p:cNvSpPr>
          <p:nvPr>
            <p:ph idx="1"/>
          </p:nvPr>
        </p:nvSpPr>
        <p:spPr>
          <a:xfrm>
            <a:off x="838200" y="1225065"/>
            <a:ext cx="10754532" cy="5248948"/>
          </a:xfrm>
        </p:spPr>
        <p:txBody>
          <a:bodyPr vert="horz" lIns="91440" tIns="45720" rIns="91440" bIns="45720" rtlCol="0" anchor="t">
            <a:normAutofit fontScale="92500" lnSpcReduction="10000"/>
          </a:bodyPr>
          <a:lstStyle/>
          <a:p>
            <a:r>
              <a:rPr lang="en-US">
                <a:ea typeface="+mn-lt"/>
                <a:cs typeface="+mn-lt"/>
              </a:rPr>
              <a:t>Need to optimize the DL models on each DL accelerator manually.</a:t>
            </a:r>
            <a:endParaRPr lang="en-US" dirty="0">
              <a:ea typeface="+mn-lt"/>
              <a:cs typeface="+mn-lt"/>
            </a:endParaRPr>
          </a:p>
          <a:p>
            <a:r>
              <a:rPr lang="en-US">
                <a:ea typeface="+mn-lt"/>
                <a:cs typeface="+mn-lt"/>
              </a:rPr>
              <a:t>Need to rebuild entire software stack to work with the DL frameworks.</a:t>
            </a:r>
            <a:r>
              <a:rPr lang="en-US" dirty="0">
                <a:ea typeface="+mn-lt"/>
                <a:cs typeface="+mn-lt"/>
              </a:rPr>
              <a:t> </a:t>
            </a:r>
          </a:p>
          <a:p>
            <a:r>
              <a:rPr lang="en-US" dirty="0">
                <a:ea typeface="+mn-lt"/>
                <a:cs typeface="+mn-lt"/>
              </a:rPr>
              <a:t>Fall behind the rapid development of Deep Learning models.</a:t>
            </a:r>
            <a:endParaRPr lang="en-US" dirty="0"/>
          </a:p>
          <a:p>
            <a:r>
              <a:rPr lang="en-US">
                <a:ea typeface="+mn-lt"/>
                <a:cs typeface="+mn-lt"/>
              </a:rPr>
              <a:t>Fail to utilize the Deep Learning chips efficiently. </a:t>
            </a:r>
          </a:p>
          <a:p>
            <a:pPr marL="0" indent="0">
              <a:buNone/>
            </a:pPr>
            <a:endParaRPr lang="en-US" dirty="0">
              <a:ea typeface="+mn-lt"/>
              <a:cs typeface="+mn-lt"/>
            </a:endParaRPr>
          </a:p>
          <a:p>
            <a:pPr marL="0" indent="0">
              <a:buNone/>
            </a:pPr>
            <a:r>
              <a:rPr lang="en-US" b="1" u="sng" dirty="0">
                <a:ea typeface="+mn-lt"/>
                <a:cs typeface="+mn-lt"/>
              </a:rPr>
              <a:t>Deep Learning Compilers</a:t>
            </a:r>
          </a:p>
          <a:p>
            <a:r>
              <a:rPr lang="en-US" dirty="0">
                <a:ea typeface="+mn-lt"/>
                <a:cs typeface="+mn-lt"/>
              </a:rPr>
              <a:t>TVM</a:t>
            </a:r>
            <a:endParaRPr lang="en-US" dirty="0">
              <a:cs typeface="Calibri" panose="020F0502020204030204"/>
            </a:endParaRPr>
          </a:p>
          <a:p>
            <a:r>
              <a:rPr lang="en-US" dirty="0">
                <a:ea typeface="+mn-lt"/>
                <a:cs typeface="+mn-lt"/>
              </a:rPr>
              <a:t>Tensor Comprehension</a:t>
            </a:r>
          </a:p>
          <a:p>
            <a:r>
              <a:rPr lang="en-US" dirty="0">
                <a:ea typeface="+mn-lt"/>
                <a:cs typeface="+mn-lt"/>
              </a:rPr>
              <a:t>Glow</a:t>
            </a:r>
          </a:p>
          <a:p>
            <a:r>
              <a:rPr lang="en-US" dirty="0" err="1">
                <a:ea typeface="+mn-lt"/>
                <a:cs typeface="+mn-lt"/>
              </a:rPr>
              <a:t>NGraph</a:t>
            </a:r>
            <a:endParaRPr lang="en-US" dirty="0">
              <a:ea typeface="+mn-lt"/>
              <a:cs typeface="+mn-lt"/>
            </a:endParaRPr>
          </a:p>
          <a:p>
            <a:r>
              <a:rPr lang="en-US" dirty="0">
                <a:ea typeface="+mn-lt"/>
                <a:cs typeface="+mn-lt"/>
              </a:rPr>
              <a:t>XLA</a:t>
            </a:r>
            <a:endParaRPr lang="en-US" dirty="0">
              <a:cs typeface="Calibri"/>
            </a:endParaRPr>
          </a:p>
          <a:p>
            <a:pPr marL="0" indent="0">
              <a:buNone/>
            </a:pPr>
            <a:endParaRPr lang="en-US" dirty="0">
              <a:cs typeface="Calibri"/>
            </a:endParaRPr>
          </a:p>
        </p:txBody>
      </p:sp>
      <p:sp>
        <p:nvSpPr>
          <p:cNvPr id="4" name="TextBox 3">
            <a:extLst>
              <a:ext uri="{FF2B5EF4-FFF2-40B4-BE49-F238E27FC236}">
                <a16:creationId xmlns:a16="http://schemas.microsoft.com/office/drawing/2014/main" id="{2327F954-556A-4A81-BC0D-CD386FBC00FF}"/>
              </a:ext>
            </a:extLst>
          </p:cNvPr>
          <p:cNvSpPr txBox="1"/>
          <p:nvPr/>
        </p:nvSpPr>
        <p:spPr>
          <a:xfrm>
            <a:off x="5711252" y="3431498"/>
            <a:ext cx="54039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rgbClr val="7030A0"/>
                </a:solidFill>
                <a:ea typeface="+mn-lt"/>
                <a:cs typeface="+mn-lt"/>
              </a:rPr>
              <a:t>Domain Specific</a:t>
            </a:r>
            <a:r>
              <a:rPr lang="en-US" sz="3200" b="1">
                <a:solidFill>
                  <a:srgbClr val="7030A0"/>
                </a:solidFill>
                <a:ea typeface="+mn-lt"/>
                <a:cs typeface="+mn-lt"/>
              </a:rPr>
              <a:t> Compilers </a:t>
            </a:r>
            <a:r>
              <a:rPr lang="en-US" sz="3200">
                <a:solidFill>
                  <a:srgbClr val="7030A0"/>
                </a:solidFill>
                <a:ea typeface="+mn-lt"/>
                <a:cs typeface="+mn-lt"/>
              </a:rPr>
              <a:t>are used to address the drawback of DL libraries and tools</a:t>
            </a:r>
            <a:endParaRPr lang="en-US" sz="2000">
              <a:solidFill>
                <a:srgbClr val="7030A0"/>
              </a:solidFill>
              <a:cs typeface="Calibri" panose="020F0502020204030204"/>
            </a:endParaRPr>
          </a:p>
        </p:txBody>
      </p:sp>
    </p:spTree>
    <p:extLst>
      <p:ext uri="{BB962C8B-B14F-4D97-AF65-F5344CB8AC3E}">
        <p14:creationId xmlns:p14="http://schemas.microsoft.com/office/powerpoint/2010/main" val="160002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944B0-E6B5-4F17-A4D7-63E49437A510}"/>
              </a:ext>
            </a:extLst>
          </p:cNvPr>
          <p:cNvSpPr>
            <a:spLocks noGrp="1"/>
          </p:cNvSpPr>
          <p:nvPr>
            <p:ph type="title"/>
          </p:nvPr>
        </p:nvSpPr>
        <p:spPr>
          <a:xfrm>
            <a:off x="415824" y="2089851"/>
            <a:ext cx="5536561" cy="2005897"/>
          </a:xfrm>
        </p:spPr>
        <p:txBody>
          <a:bodyPr vert="horz" lIns="91440" tIns="45720" rIns="91440" bIns="45720" rtlCol="0" anchor="b">
            <a:normAutofit/>
          </a:bodyPr>
          <a:lstStyle/>
          <a:p>
            <a:pPr algn="ctr"/>
            <a:r>
              <a:rPr lang="en-US" sz="6600" kern="1200">
                <a:latin typeface="+mj-lt"/>
                <a:ea typeface="+mj-ea"/>
                <a:cs typeface="+mj-cs"/>
              </a:rPr>
              <a:t>Deep Learning Compilers</a:t>
            </a:r>
            <a:endParaRPr lang="en-US" sz="6600">
              <a:ea typeface="+mj-ea"/>
              <a:cs typeface="+mj-cs"/>
            </a:endParaRPr>
          </a:p>
        </p:txBody>
      </p:sp>
      <p:sp>
        <p:nvSpPr>
          <p:cNvPr id="9" name="Freeform: Shape 8">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4703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C10E-7F14-463B-9FD3-0467903E89D2}"/>
              </a:ext>
            </a:extLst>
          </p:cNvPr>
          <p:cNvSpPr>
            <a:spLocks noGrp="1"/>
          </p:cNvSpPr>
          <p:nvPr>
            <p:ph type="title"/>
          </p:nvPr>
        </p:nvSpPr>
        <p:spPr>
          <a:xfrm>
            <a:off x="838200" y="132896"/>
            <a:ext cx="10515600" cy="839335"/>
          </a:xfrm>
          <a:solidFill>
            <a:schemeClr val="bg2"/>
          </a:solidFill>
        </p:spPr>
        <p:txBody>
          <a:bodyPr/>
          <a:lstStyle/>
          <a:p>
            <a:r>
              <a:rPr lang="en-US" dirty="0">
                <a:cs typeface="Calibri Light"/>
              </a:rPr>
              <a:t>Deep Learning Software Requirements</a:t>
            </a:r>
            <a:endParaRPr lang="en-US" dirty="0"/>
          </a:p>
        </p:txBody>
      </p:sp>
      <p:sp>
        <p:nvSpPr>
          <p:cNvPr id="3" name="Content Placeholder 2">
            <a:extLst>
              <a:ext uri="{FF2B5EF4-FFF2-40B4-BE49-F238E27FC236}">
                <a16:creationId xmlns:a16="http://schemas.microsoft.com/office/drawing/2014/main" id="{8310B4DA-C546-4A4D-AAF2-6FADC92B31A2}"/>
              </a:ext>
            </a:extLst>
          </p:cNvPr>
          <p:cNvSpPr>
            <a:spLocks noGrp="1"/>
          </p:cNvSpPr>
          <p:nvPr>
            <p:ph idx="1"/>
          </p:nvPr>
        </p:nvSpPr>
        <p:spPr>
          <a:xfrm>
            <a:off x="838200" y="1150710"/>
            <a:ext cx="10602683" cy="1288824"/>
          </a:xfrm>
        </p:spPr>
        <p:txBody>
          <a:bodyPr vert="horz" lIns="91440" tIns="45720" rIns="91440" bIns="45720" rtlCol="0" anchor="t">
            <a:normAutofit lnSpcReduction="10000"/>
          </a:bodyPr>
          <a:lstStyle/>
          <a:p>
            <a:r>
              <a:rPr lang="en-US" sz="2400" dirty="0">
                <a:cs typeface="Calibri" panose="020F0502020204030204"/>
              </a:rPr>
              <a:t>DAG of High-level Operators</a:t>
            </a:r>
          </a:p>
          <a:p>
            <a:r>
              <a:rPr lang="en-US" sz="2400" dirty="0">
                <a:cs typeface="Calibri" panose="020F0502020204030204"/>
              </a:rPr>
              <a:t>Early-Binding to compute</a:t>
            </a:r>
          </a:p>
          <a:p>
            <a:r>
              <a:rPr lang="en-US" sz="2400" dirty="0">
                <a:cs typeface="Calibri" panose="020F0502020204030204"/>
              </a:rPr>
              <a:t>Mixed Memory and Compute requirements</a:t>
            </a:r>
          </a:p>
        </p:txBody>
      </p:sp>
      <p:sp>
        <p:nvSpPr>
          <p:cNvPr id="20" name="Title 1">
            <a:extLst>
              <a:ext uri="{FF2B5EF4-FFF2-40B4-BE49-F238E27FC236}">
                <a16:creationId xmlns:a16="http://schemas.microsoft.com/office/drawing/2014/main" id="{C8B871D2-577D-407F-9EA6-AC0C407A0352}"/>
              </a:ext>
            </a:extLst>
          </p:cNvPr>
          <p:cNvSpPr>
            <a:spLocks noGrp="1"/>
          </p:cNvSpPr>
          <p:nvPr/>
        </p:nvSpPr>
        <p:spPr>
          <a:xfrm>
            <a:off x="838200" y="2611272"/>
            <a:ext cx="10515600" cy="726669"/>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dirty="0">
                <a:cs typeface="Calibri Light"/>
              </a:rPr>
              <a:t>Deep Learning Hardware </a:t>
            </a:r>
            <a:r>
              <a:rPr lang="en-US" dirty="0">
                <a:ea typeface="+mj-lt"/>
                <a:cs typeface="+mj-lt"/>
              </a:rPr>
              <a:t>Requirements</a:t>
            </a:r>
          </a:p>
        </p:txBody>
      </p:sp>
      <p:sp>
        <p:nvSpPr>
          <p:cNvPr id="21" name="TextBox 20">
            <a:extLst>
              <a:ext uri="{FF2B5EF4-FFF2-40B4-BE49-F238E27FC236}">
                <a16:creationId xmlns:a16="http://schemas.microsoft.com/office/drawing/2014/main" id="{93187826-B528-4565-97FD-34096412713C}"/>
              </a:ext>
            </a:extLst>
          </p:cNvPr>
          <p:cNvSpPr txBox="1"/>
          <p:nvPr/>
        </p:nvSpPr>
        <p:spPr>
          <a:xfrm>
            <a:off x="841828" y="3432628"/>
            <a:ext cx="8665028" cy="33568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400" dirty="0">
                <a:latin typeface="Calibri"/>
                <a:cs typeface="Calibri Light"/>
              </a:rPr>
              <a:t>Heterogeneous hardware</a:t>
            </a:r>
            <a:endParaRPr lang="en-US" sz="2400">
              <a:latin typeface="Calibri"/>
              <a:ea typeface="+mn-lt"/>
              <a:cs typeface="+mn-lt"/>
            </a:endParaRPr>
          </a:p>
          <a:p>
            <a:pPr marL="800100" lvl="1" indent="-342900">
              <a:spcBef>
                <a:spcPts val="500"/>
              </a:spcBef>
              <a:buFont typeface="Arial"/>
              <a:buChar char="•"/>
            </a:pPr>
            <a:r>
              <a:rPr lang="en-US" sz="2400" dirty="0">
                <a:latin typeface="Calibri"/>
                <a:cs typeface="Calibri Light"/>
              </a:rPr>
              <a:t>Optimize workload for different h/w</a:t>
            </a:r>
            <a:endParaRPr lang="en-US" sz="2400">
              <a:latin typeface="Calibri"/>
              <a:ea typeface="+mn-lt"/>
              <a:cs typeface="+mn-lt"/>
            </a:endParaRPr>
          </a:p>
          <a:p>
            <a:pPr marL="342900" indent="-342900">
              <a:lnSpc>
                <a:spcPct val="90000"/>
              </a:lnSpc>
              <a:spcBef>
                <a:spcPts val="1000"/>
              </a:spcBef>
              <a:buFont typeface="Arial"/>
              <a:buChar char="•"/>
            </a:pPr>
            <a:r>
              <a:rPr lang="en-US" sz="2400" dirty="0">
                <a:latin typeface="Calibri"/>
                <a:cs typeface="Calibri Light"/>
              </a:rPr>
              <a:t>Layered Memory hierarchy</a:t>
            </a:r>
            <a:endParaRPr lang="en-US" sz="2400">
              <a:latin typeface="Calibri"/>
              <a:ea typeface="+mn-lt"/>
              <a:cs typeface="+mn-lt"/>
            </a:endParaRPr>
          </a:p>
          <a:p>
            <a:pPr marL="800100" lvl="1" indent="-342900">
              <a:spcBef>
                <a:spcPts val="500"/>
              </a:spcBef>
              <a:buFont typeface="Arial"/>
              <a:buChar char="•"/>
            </a:pPr>
            <a:r>
              <a:rPr lang="en-US" sz="2400" dirty="0">
                <a:latin typeface="Calibri"/>
                <a:cs typeface="Calibri Light"/>
              </a:rPr>
              <a:t>Complex scheduling</a:t>
            </a:r>
            <a:endParaRPr lang="en-US" sz="2400">
              <a:latin typeface="Calibri"/>
              <a:ea typeface="+mn-lt"/>
              <a:cs typeface="+mn-lt"/>
            </a:endParaRPr>
          </a:p>
          <a:p>
            <a:pPr marL="342900" indent="-342900">
              <a:lnSpc>
                <a:spcPct val="90000"/>
              </a:lnSpc>
              <a:spcBef>
                <a:spcPts val="1000"/>
              </a:spcBef>
              <a:buFont typeface="Arial"/>
              <a:buChar char="•"/>
            </a:pPr>
            <a:r>
              <a:rPr lang="en-US" sz="2400" dirty="0">
                <a:latin typeface="Calibri"/>
                <a:cs typeface="Calibri Light"/>
              </a:rPr>
              <a:t>Parallel computation</a:t>
            </a:r>
            <a:endParaRPr lang="en-US" sz="2400">
              <a:latin typeface="Calibri"/>
              <a:ea typeface="+mn-lt"/>
              <a:cs typeface="+mn-lt"/>
            </a:endParaRPr>
          </a:p>
          <a:p>
            <a:pPr marL="800100" lvl="1" indent="-342900">
              <a:spcBef>
                <a:spcPts val="500"/>
              </a:spcBef>
              <a:buFont typeface="Arial"/>
              <a:buChar char="•"/>
            </a:pPr>
            <a:r>
              <a:rPr lang="en-US" sz="2400" dirty="0">
                <a:latin typeface="Calibri"/>
                <a:cs typeface="Calibri Light"/>
              </a:rPr>
              <a:t>Single Instruction Multiple Data</a:t>
            </a:r>
            <a:endParaRPr lang="en-US" sz="2400">
              <a:latin typeface="Calibri"/>
              <a:ea typeface="+mn-lt"/>
              <a:cs typeface="+mn-lt"/>
            </a:endParaRPr>
          </a:p>
          <a:p>
            <a:pPr marL="800100" lvl="1" indent="-342900">
              <a:spcBef>
                <a:spcPts val="500"/>
              </a:spcBef>
              <a:buFont typeface="Arial"/>
              <a:buChar char="•"/>
            </a:pPr>
            <a:r>
              <a:rPr lang="en-US" sz="2400" dirty="0">
                <a:latin typeface="Calibri"/>
                <a:cs typeface="Calibri Light"/>
              </a:rPr>
              <a:t>Single Instruction Multiple Threads</a:t>
            </a:r>
            <a:endParaRPr lang="en-US" sz="2400">
              <a:latin typeface="Calibri"/>
              <a:ea typeface="+mn-lt"/>
              <a:cs typeface="+mn-lt"/>
            </a:endParaRPr>
          </a:p>
          <a:p>
            <a:pPr algn="l"/>
            <a:endParaRPr lang="en-US" dirty="0">
              <a:cs typeface="Calibri"/>
            </a:endParaRPr>
          </a:p>
        </p:txBody>
      </p:sp>
    </p:spTree>
    <p:extLst>
      <p:ext uri="{BB962C8B-B14F-4D97-AF65-F5344CB8AC3E}">
        <p14:creationId xmlns:p14="http://schemas.microsoft.com/office/powerpoint/2010/main" val="98929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close up of a device&#10;&#10;Description automatically generated">
            <a:extLst>
              <a:ext uri="{FF2B5EF4-FFF2-40B4-BE49-F238E27FC236}">
                <a16:creationId xmlns:a16="http://schemas.microsoft.com/office/drawing/2014/main" id="{AA20DD2D-DFD2-4609-8AA8-315FBA94B149}"/>
              </a:ext>
            </a:extLst>
          </p:cNvPr>
          <p:cNvPicPr>
            <a:picLocks noChangeAspect="1"/>
          </p:cNvPicPr>
          <p:nvPr/>
        </p:nvPicPr>
        <p:blipFill>
          <a:blip r:embed="rId2"/>
          <a:stretch>
            <a:fillRect/>
          </a:stretch>
        </p:blipFill>
        <p:spPr>
          <a:xfrm>
            <a:off x="718457" y="5560453"/>
            <a:ext cx="10762342" cy="1005780"/>
          </a:xfrm>
          <a:prstGeom prst="rect">
            <a:avLst/>
          </a:prstGeom>
        </p:spPr>
      </p:pic>
      <p:sp>
        <p:nvSpPr>
          <p:cNvPr id="8" name="TextBox 7">
            <a:extLst>
              <a:ext uri="{FF2B5EF4-FFF2-40B4-BE49-F238E27FC236}">
                <a16:creationId xmlns:a16="http://schemas.microsoft.com/office/drawing/2014/main" id="{FCE2D801-1E6C-4F96-B19F-94D8553387AC}"/>
              </a:ext>
            </a:extLst>
          </p:cNvPr>
          <p:cNvSpPr txBox="1"/>
          <p:nvPr/>
        </p:nvSpPr>
        <p:spPr>
          <a:xfrm>
            <a:off x="907143" y="283030"/>
            <a:ext cx="10283369" cy="707886"/>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Calibri Light"/>
                <a:cs typeface="Calibri"/>
              </a:rPr>
              <a:t>Deep Learning Optimization Stack</a:t>
            </a:r>
            <a:endParaRPr lang="en-US" sz="4000" dirty="0">
              <a:latin typeface="Calibri Light"/>
            </a:endParaRPr>
          </a:p>
        </p:txBody>
      </p:sp>
      <p:sp>
        <p:nvSpPr>
          <p:cNvPr id="9" name="Rectangle 8">
            <a:extLst>
              <a:ext uri="{FF2B5EF4-FFF2-40B4-BE49-F238E27FC236}">
                <a16:creationId xmlns:a16="http://schemas.microsoft.com/office/drawing/2014/main" id="{6EC23728-E584-4C51-9B95-D4BD52905656}"/>
              </a:ext>
            </a:extLst>
          </p:cNvPr>
          <p:cNvSpPr/>
          <p:nvPr/>
        </p:nvSpPr>
        <p:spPr>
          <a:xfrm>
            <a:off x="3597275" y="3507928"/>
            <a:ext cx="5109027" cy="50865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cs typeface="Calibri"/>
              </a:rPr>
              <a:t>Computational Graph Optimizations</a:t>
            </a:r>
          </a:p>
        </p:txBody>
      </p:sp>
      <p:pic>
        <p:nvPicPr>
          <p:cNvPr id="12" name="Picture 12" descr="A picture containing graphical user interface&#10;&#10;Description automatically generated">
            <a:extLst>
              <a:ext uri="{FF2B5EF4-FFF2-40B4-BE49-F238E27FC236}">
                <a16:creationId xmlns:a16="http://schemas.microsoft.com/office/drawing/2014/main" id="{D3109FF3-5DED-43F7-8CD6-310CAE7D17E7}"/>
              </a:ext>
            </a:extLst>
          </p:cNvPr>
          <p:cNvPicPr>
            <a:picLocks noGrp="1" noChangeAspect="1"/>
          </p:cNvPicPr>
          <p:nvPr>
            <p:ph idx="1"/>
          </p:nvPr>
        </p:nvPicPr>
        <p:blipFill>
          <a:blip r:embed="rId3"/>
          <a:stretch>
            <a:fillRect/>
          </a:stretch>
        </p:blipFill>
        <p:spPr>
          <a:xfrm>
            <a:off x="813708" y="1870414"/>
            <a:ext cx="10564585" cy="1562100"/>
          </a:xfrm>
        </p:spPr>
      </p:pic>
      <p:sp>
        <p:nvSpPr>
          <p:cNvPr id="6" name="Rectangle 5">
            <a:extLst>
              <a:ext uri="{FF2B5EF4-FFF2-40B4-BE49-F238E27FC236}">
                <a16:creationId xmlns:a16="http://schemas.microsoft.com/office/drawing/2014/main" id="{4F7F7B0E-BD29-4593-86AE-8E1D0A3BE680}"/>
              </a:ext>
            </a:extLst>
          </p:cNvPr>
          <p:cNvSpPr/>
          <p:nvPr/>
        </p:nvSpPr>
        <p:spPr>
          <a:xfrm>
            <a:off x="3597276" y="4225018"/>
            <a:ext cx="5101770" cy="50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cs typeface="Calibri"/>
              </a:rPr>
              <a:t>Tensor Expression Language</a:t>
            </a:r>
            <a:endParaRPr lang="en-US" sz="2400">
              <a:solidFill>
                <a:srgbClr val="000000"/>
              </a:solidFill>
            </a:endParaRPr>
          </a:p>
        </p:txBody>
      </p:sp>
      <p:sp>
        <p:nvSpPr>
          <p:cNvPr id="2" name="Rectangle 1">
            <a:extLst>
              <a:ext uri="{FF2B5EF4-FFF2-40B4-BE49-F238E27FC236}">
                <a16:creationId xmlns:a16="http://schemas.microsoft.com/office/drawing/2014/main" id="{33DEBE01-FEB4-4BFA-8932-E9DC938C9DFC}"/>
              </a:ext>
            </a:extLst>
          </p:cNvPr>
          <p:cNvSpPr/>
          <p:nvPr/>
        </p:nvSpPr>
        <p:spPr>
          <a:xfrm>
            <a:off x="3600614" y="4938664"/>
            <a:ext cx="5096656" cy="50591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cs typeface="Calibri"/>
              </a:rPr>
              <a:t>Schedule Optimizations</a:t>
            </a:r>
            <a:endParaRPr lang="en-US" sz="2400" dirty="0">
              <a:solidFill>
                <a:srgbClr val="000000"/>
              </a:solidFill>
            </a:endParaRPr>
          </a:p>
        </p:txBody>
      </p:sp>
      <p:sp>
        <p:nvSpPr>
          <p:cNvPr id="4" name="TextBox 3">
            <a:extLst>
              <a:ext uri="{FF2B5EF4-FFF2-40B4-BE49-F238E27FC236}">
                <a16:creationId xmlns:a16="http://schemas.microsoft.com/office/drawing/2014/main" id="{1FED346E-96CA-4DD6-8F61-58863782B869}"/>
              </a:ext>
            </a:extLst>
          </p:cNvPr>
          <p:cNvSpPr txBox="1"/>
          <p:nvPr/>
        </p:nvSpPr>
        <p:spPr>
          <a:xfrm>
            <a:off x="907143" y="1095829"/>
            <a:ext cx="102761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Compilers </a:t>
            </a:r>
            <a:r>
              <a:rPr lang="en-US" sz="2400" dirty="0">
                <a:ea typeface="+mn-lt"/>
                <a:cs typeface="+mn-lt"/>
              </a:rPr>
              <a:t>are a bridge to lower the programs supporting the DL frameworks </a:t>
            </a:r>
            <a:r>
              <a:rPr lang="en-US" sz="2400" i="1" dirty="0">
                <a:ea typeface="+mn-lt"/>
                <a:cs typeface="+mn-lt"/>
              </a:rPr>
              <a:t>automatically or semi-automatically</a:t>
            </a:r>
            <a:r>
              <a:rPr lang="en-US" sz="2400" dirty="0">
                <a:ea typeface="+mn-lt"/>
                <a:cs typeface="+mn-lt"/>
              </a:rPr>
              <a:t> to the accelerators.</a:t>
            </a:r>
            <a:endParaRPr lang="en-US">
              <a:cs typeface="Calibri"/>
            </a:endParaRPr>
          </a:p>
        </p:txBody>
      </p:sp>
    </p:spTree>
    <p:extLst>
      <p:ext uri="{BB962C8B-B14F-4D97-AF65-F5344CB8AC3E}">
        <p14:creationId xmlns:p14="http://schemas.microsoft.com/office/powerpoint/2010/main" val="329265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AE3A-C4F0-474A-822D-CB2B62C1CD3F}"/>
              </a:ext>
            </a:extLst>
          </p:cNvPr>
          <p:cNvSpPr>
            <a:spLocks noGrp="1"/>
          </p:cNvSpPr>
          <p:nvPr>
            <p:ph type="title"/>
          </p:nvPr>
        </p:nvSpPr>
        <p:spPr>
          <a:xfrm>
            <a:off x="910771" y="198211"/>
            <a:ext cx="10530114" cy="839335"/>
          </a:xfrm>
          <a:solidFill>
            <a:schemeClr val="bg2"/>
          </a:solidFill>
        </p:spPr>
        <p:txBody>
          <a:bodyPr/>
          <a:lstStyle/>
          <a:p>
            <a:r>
              <a:rPr lang="en-US">
                <a:cs typeface="Calibri Light"/>
              </a:rPr>
              <a:t>Computational Graph Optimization</a:t>
            </a:r>
            <a:endParaRPr lang="en-US"/>
          </a:p>
        </p:txBody>
      </p:sp>
      <p:pic>
        <p:nvPicPr>
          <p:cNvPr id="4" name="Picture 4" descr="Diagram&#10;&#10;Description automatically generated">
            <a:extLst>
              <a:ext uri="{FF2B5EF4-FFF2-40B4-BE49-F238E27FC236}">
                <a16:creationId xmlns:a16="http://schemas.microsoft.com/office/drawing/2014/main" id="{F1D8764C-91F2-4290-A917-E62C57224DE9}"/>
              </a:ext>
            </a:extLst>
          </p:cNvPr>
          <p:cNvPicPr>
            <a:picLocks noGrp="1" noChangeAspect="1"/>
          </p:cNvPicPr>
          <p:nvPr>
            <p:ph idx="1"/>
          </p:nvPr>
        </p:nvPicPr>
        <p:blipFill>
          <a:blip r:embed="rId2"/>
          <a:stretch>
            <a:fillRect/>
          </a:stretch>
        </p:blipFill>
        <p:spPr>
          <a:xfrm>
            <a:off x="1491343" y="2192677"/>
            <a:ext cx="2547256" cy="4067174"/>
          </a:xfrm>
        </p:spPr>
      </p:pic>
      <p:pic>
        <p:nvPicPr>
          <p:cNvPr id="6" name="Picture 6" descr="Diagram&#10;&#10;Description automatically generated">
            <a:extLst>
              <a:ext uri="{FF2B5EF4-FFF2-40B4-BE49-F238E27FC236}">
                <a16:creationId xmlns:a16="http://schemas.microsoft.com/office/drawing/2014/main" id="{30A1D98F-CECE-4EDB-B147-FD5EAE1A97F6}"/>
              </a:ext>
            </a:extLst>
          </p:cNvPr>
          <p:cNvPicPr>
            <a:picLocks noChangeAspect="1"/>
          </p:cNvPicPr>
          <p:nvPr/>
        </p:nvPicPr>
        <p:blipFill>
          <a:blip r:embed="rId3"/>
          <a:stretch>
            <a:fillRect/>
          </a:stretch>
        </p:blipFill>
        <p:spPr>
          <a:xfrm>
            <a:off x="5871029" y="2189776"/>
            <a:ext cx="4688115" cy="2398616"/>
          </a:xfrm>
          <a:prstGeom prst="rect">
            <a:avLst/>
          </a:prstGeom>
        </p:spPr>
      </p:pic>
      <p:sp>
        <p:nvSpPr>
          <p:cNvPr id="7" name="Arrow: Right 6">
            <a:extLst>
              <a:ext uri="{FF2B5EF4-FFF2-40B4-BE49-F238E27FC236}">
                <a16:creationId xmlns:a16="http://schemas.microsoft.com/office/drawing/2014/main" id="{B7A8E408-63C5-46F1-8300-BA1860D85763}"/>
              </a:ext>
            </a:extLst>
          </p:cNvPr>
          <p:cNvSpPr/>
          <p:nvPr/>
        </p:nvSpPr>
        <p:spPr>
          <a:xfrm>
            <a:off x="4612567" y="2794798"/>
            <a:ext cx="500744" cy="44268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96D8988-DC6A-46FC-AA27-4BE249E58706}"/>
              </a:ext>
            </a:extLst>
          </p:cNvPr>
          <p:cNvSpPr txBox="1"/>
          <p:nvPr/>
        </p:nvSpPr>
        <p:spPr>
          <a:xfrm>
            <a:off x="1487715" y="1117600"/>
            <a:ext cx="39624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dirty="0"/>
              <a:t>High level representation </a:t>
            </a:r>
            <a:r>
              <a:rPr lang="en-US" sz="2400" i="1"/>
              <a:t>of computation using primitive tensor operators</a:t>
            </a:r>
          </a:p>
        </p:txBody>
      </p:sp>
      <p:sp>
        <p:nvSpPr>
          <p:cNvPr id="11" name="TextBox 10">
            <a:extLst>
              <a:ext uri="{FF2B5EF4-FFF2-40B4-BE49-F238E27FC236}">
                <a16:creationId xmlns:a16="http://schemas.microsoft.com/office/drawing/2014/main" id="{A65A73FF-C628-4BC4-94B4-2C905FEAA344}"/>
              </a:ext>
            </a:extLst>
          </p:cNvPr>
          <p:cNvSpPr txBox="1"/>
          <p:nvPr/>
        </p:nvSpPr>
        <p:spPr>
          <a:xfrm>
            <a:off x="6299200" y="1117599"/>
            <a:ext cx="40930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i="1"/>
              <a:t>Equivalent transformation to early-binding compute </a:t>
            </a:r>
            <a:r>
              <a:rPr lang="en-US" sz="2400" i="1" dirty="0"/>
              <a:t>for graph optimization</a:t>
            </a:r>
            <a:endParaRPr lang="en-US" sz="2400" i="1">
              <a:cs typeface="Calibri"/>
            </a:endParaRPr>
          </a:p>
        </p:txBody>
      </p:sp>
      <p:sp>
        <p:nvSpPr>
          <p:cNvPr id="12" name="Double Brace 11">
            <a:extLst>
              <a:ext uri="{FF2B5EF4-FFF2-40B4-BE49-F238E27FC236}">
                <a16:creationId xmlns:a16="http://schemas.microsoft.com/office/drawing/2014/main" id="{694FE6F0-1D42-4FD9-9C14-73B49EA4A1FD}"/>
              </a:ext>
            </a:extLst>
          </p:cNvPr>
          <p:cNvSpPr/>
          <p:nvPr/>
        </p:nvSpPr>
        <p:spPr>
          <a:xfrm>
            <a:off x="4545076" y="4445000"/>
            <a:ext cx="6887028" cy="1132114"/>
          </a:xfrm>
          <a:prstGeom prst="brace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71ABDA2-1100-42C0-9E66-96F7F424C4A8}"/>
              </a:ext>
            </a:extLst>
          </p:cNvPr>
          <p:cNvSpPr txBox="1"/>
          <p:nvPr/>
        </p:nvSpPr>
        <p:spPr>
          <a:xfrm>
            <a:off x="5000172" y="4448630"/>
            <a:ext cx="65024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Need to build and optimize memory plan, operator fusion, data layout variations, precision, threading patterns, etc.</a:t>
            </a:r>
            <a:endParaRPr lang="en-US" dirty="0">
              <a:ea typeface="+mn-lt"/>
              <a:cs typeface="+mn-lt"/>
            </a:endParaRPr>
          </a:p>
        </p:txBody>
      </p:sp>
      <p:sp>
        <p:nvSpPr>
          <p:cNvPr id="14" name="TextBox 13">
            <a:extLst>
              <a:ext uri="{FF2B5EF4-FFF2-40B4-BE49-F238E27FC236}">
                <a16:creationId xmlns:a16="http://schemas.microsoft.com/office/drawing/2014/main" id="{7C6ADE89-0F3C-46C0-9B9F-7AABB32F2767}"/>
              </a:ext>
            </a:extLst>
          </p:cNvPr>
          <p:cNvSpPr txBox="1"/>
          <p:nvPr/>
        </p:nvSpPr>
        <p:spPr>
          <a:xfrm>
            <a:off x="4680857" y="5791200"/>
            <a:ext cx="62483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7030A0"/>
                </a:solidFill>
                <a:cs typeface="Calibri"/>
              </a:rPr>
              <a:t>The </a:t>
            </a:r>
            <a:r>
              <a:rPr lang="en-US" sz="2800" b="1" dirty="0">
                <a:solidFill>
                  <a:srgbClr val="7030A0"/>
                </a:solidFill>
                <a:ea typeface="+mn-lt"/>
                <a:cs typeface="+mn-lt"/>
              </a:rPr>
              <a:t>implementation </a:t>
            </a:r>
            <a:r>
              <a:rPr lang="en-US" sz="2800" dirty="0">
                <a:solidFill>
                  <a:srgbClr val="7030A0"/>
                </a:solidFill>
                <a:ea typeface="+mn-lt"/>
                <a:cs typeface="+mn-lt"/>
              </a:rPr>
              <a:t>of tensor operations is </a:t>
            </a:r>
            <a:r>
              <a:rPr lang="en-US" sz="2800" b="1" dirty="0">
                <a:solidFill>
                  <a:srgbClr val="7030A0"/>
                </a:solidFill>
                <a:ea typeface="+mn-lt"/>
                <a:cs typeface="+mn-lt"/>
              </a:rPr>
              <a:t>opaque</a:t>
            </a:r>
            <a:r>
              <a:rPr lang="en-US" sz="2800" dirty="0">
                <a:solidFill>
                  <a:srgbClr val="7030A0"/>
                </a:solidFill>
                <a:ea typeface="+mn-lt"/>
                <a:cs typeface="+mn-lt"/>
              </a:rPr>
              <a:t>!</a:t>
            </a:r>
          </a:p>
        </p:txBody>
      </p:sp>
    </p:spTree>
    <p:extLst>
      <p:ext uri="{BB962C8B-B14F-4D97-AF65-F5344CB8AC3E}">
        <p14:creationId xmlns:p14="http://schemas.microsoft.com/office/powerpoint/2010/main" val="133288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FF8D-0C87-44D9-91C2-2CE0E905F44C}"/>
              </a:ext>
            </a:extLst>
          </p:cNvPr>
          <p:cNvSpPr>
            <a:spLocks noGrp="1"/>
          </p:cNvSpPr>
          <p:nvPr>
            <p:ph type="title"/>
          </p:nvPr>
        </p:nvSpPr>
        <p:spPr>
          <a:xfrm>
            <a:off x="502765" y="268640"/>
            <a:ext cx="11212285" cy="822560"/>
          </a:xfrm>
          <a:solidFill>
            <a:schemeClr val="bg2"/>
          </a:solidFill>
        </p:spPr>
        <p:txBody>
          <a:bodyPr/>
          <a:lstStyle/>
          <a:p>
            <a:r>
              <a:rPr lang="en-US">
                <a:cs typeface="Calibri Light"/>
              </a:rPr>
              <a:t>Tensor Expression Language</a:t>
            </a:r>
            <a:endParaRPr lang="en-US"/>
          </a:p>
        </p:txBody>
      </p:sp>
      <p:sp>
        <p:nvSpPr>
          <p:cNvPr id="3" name="Content Placeholder 2">
            <a:extLst>
              <a:ext uri="{FF2B5EF4-FFF2-40B4-BE49-F238E27FC236}">
                <a16:creationId xmlns:a16="http://schemas.microsoft.com/office/drawing/2014/main" id="{2EBE54EC-A2A3-4118-8DBA-0541FC71B897}"/>
              </a:ext>
            </a:extLst>
          </p:cNvPr>
          <p:cNvSpPr>
            <a:spLocks noGrp="1"/>
          </p:cNvSpPr>
          <p:nvPr>
            <p:ph idx="1"/>
          </p:nvPr>
        </p:nvSpPr>
        <p:spPr>
          <a:xfrm>
            <a:off x="500921" y="1181761"/>
            <a:ext cx="11302820" cy="3621402"/>
          </a:xfrm>
        </p:spPr>
        <p:txBody>
          <a:bodyPr vert="horz" lIns="91440" tIns="45720" rIns="91440" bIns="45720" rtlCol="0" anchor="t">
            <a:normAutofit fontScale="92500" lnSpcReduction="10000"/>
          </a:bodyPr>
          <a:lstStyle/>
          <a:p>
            <a:r>
              <a:rPr lang="en-US" dirty="0">
                <a:cs typeface="Calibri"/>
              </a:rPr>
              <a:t>Lower-level representation that can be used to express the computations.</a:t>
            </a:r>
            <a:endParaRPr lang="en-US" dirty="0"/>
          </a:p>
          <a:p>
            <a:r>
              <a:rPr lang="en-US" dirty="0">
                <a:ea typeface="+mn-lt"/>
                <a:cs typeface="+mn-lt"/>
              </a:rPr>
              <a:t>Support automatic code generation.</a:t>
            </a:r>
          </a:p>
          <a:p>
            <a:r>
              <a:rPr lang="en-US" dirty="0">
                <a:cs typeface="Calibri"/>
              </a:rPr>
              <a:t>Each compute operation is described in an index formula expression.</a:t>
            </a:r>
          </a:p>
          <a:p>
            <a:r>
              <a:rPr lang="en-US" dirty="0">
                <a:ea typeface="+mn-lt"/>
                <a:cs typeface="+mn-lt"/>
              </a:rPr>
              <a:t>Each compute operation specifies both the shape of the output tensor and an expression describing how to compute each element of it.</a:t>
            </a:r>
            <a:endParaRPr lang="en-US" dirty="0">
              <a:cs typeface="Calibri" panose="020F0502020204030204"/>
            </a:endParaRPr>
          </a:p>
          <a:p>
            <a:r>
              <a:rPr lang="en-US" dirty="0">
                <a:ea typeface="+mn-lt"/>
                <a:cs typeface="+mn-lt"/>
              </a:rPr>
              <a:t>Support common arithmetic and math operations.</a:t>
            </a:r>
          </a:p>
          <a:p>
            <a:r>
              <a:rPr lang="en-US" dirty="0">
                <a:ea typeface="+mn-lt"/>
                <a:cs typeface="+mn-lt"/>
              </a:rPr>
              <a:t>Covers common DL operator patterns.</a:t>
            </a:r>
            <a:endParaRPr lang="en-US" dirty="0">
              <a:cs typeface="Calibri"/>
            </a:endParaRPr>
          </a:p>
          <a:p>
            <a:r>
              <a:rPr lang="en-US" dirty="0">
                <a:ea typeface="+mn-lt"/>
                <a:cs typeface="+mn-lt"/>
              </a:rPr>
              <a:t>Provides flexibility for adding hardware-aware optimizations for various backends</a:t>
            </a:r>
            <a:endParaRPr lang="en-US" dirty="0">
              <a:cs typeface="Calibri"/>
            </a:endParaRPr>
          </a:p>
          <a:p>
            <a:pPr marL="0" indent="0">
              <a:buNone/>
            </a:pPr>
            <a:endParaRPr lang="en-US" dirty="0">
              <a:cs typeface="Calibri"/>
            </a:endParaRPr>
          </a:p>
        </p:txBody>
      </p:sp>
      <p:grpSp>
        <p:nvGrpSpPr>
          <p:cNvPr id="6" name="Group 5">
            <a:extLst>
              <a:ext uri="{FF2B5EF4-FFF2-40B4-BE49-F238E27FC236}">
                <a16:creationId xmlns:a16="http://schemas.microsoft.com/office/drawing/2014/main" id="{9C6D3D63-EB7E-4564-BFBA-F10D18B76F8C}"/>
              </a:ext>
            </a:extLst>
          </p:cNvPr>
          <p:cNvGrpSpPr/>
          <p:nvPr/>
        </p:nvGrpSpPr>
        <p:grpSpPr>
          <a:xfrm>
            <a:off x="856343" y="4591504"/>
            <a:ext cx="10174514" cy="1086651"/>
            <a:chOff x="783772" y="4714875"/>
            <a:chExt cx="10174514" cy="1086651"/>
          </a:xfrm>
        </p:grpSpPr>
        <p:pic>
          <p:nvPicPr>
            <p:cNvPr id="4" name="Picture 4" descr="A picture containing diagram&#10;&#10;Description automatically generated">
              <a:extLst>
                <a:ext uri="{FF2B5EF4-FFF2-40B4-BE49-F238E27FC236}">
                  <a16:creationId xmlns:a16="http://schemas.microsoft.com/office/drawing/2014/main" id="{C42D248A-AD42-4F56-BDB1-0DE6CC6768A7}"/>
                </a:ext>
              </a:extLst>
            </p:cNvPr>
            <p:cNvPicPr>
              <a:picLocks noChangeAspect="1"/>
            </p:cNvPicPr>
            <p:nvPr/>
          </p:nvPicPr>
          <p:blipFill>
            <a:blip r:embed="rId2"/>
            <a:stretch>
              <a:fillRect/>
            </a:stretch>
          </p:blipFill>
          <p:spPr>
            <a:xfrm>
              <a:off x="783772" y="4801161"/>
              <a:ext cx="10174514" cy="1000365"/>
            </a:xfrm>
            <a:prstGeom prst="rect">
              <a:avLst/>
            </a:prstGeom>
          </p:spPr>
        </p:pic>
        <p:sp>
          <p:nvSpPr>
            <p:cNvPr id="5" name="TextBox 4">
              <a:extLst>
                <a:ext uri="{FF2B5EF4-FFF2-40B4-BE49-F238E27FC236}">
                  <a16:creationId xmlns:a16="http://schemas.microsoft.com/office/drawing/2014/main" id="{C15D2535-BD59-4B76-AB88-BFD56F03BC5C}"/>
                </a:ext>
              </a:extLst>
            </p:cNvPr>
            <p:cNvSpPr txBox="1"/>
            <p:nvPr/>
          </p:nvSpPr>
          <p:spPr>
            <a:xfrm>
              <a:off x="5631542" y="4717143"/>
              <a:ext cx="13788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rgbClr val="00B050"/>
                  </a:solidFill>
                </a:rPr>
                <a:t>Result Shape</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CE4C3E5-4E98-4390-8067-15E505E8D378}"/>
                    </a:ext>
                  </a:extLst>
                </p14:cNvPr>
                <p14:cNvContentPartPr/>
                <p14:nvPr/>
              </p14:nvContentPartPr>
              <p14:xfrm>
                <a:off x="5324715" y="4983332"/>
                <a:ext cx="381000" cy="57150"/>
              </p14:xfrm>
            </p:contentPart>
          </mc:Choice>
          <mc:Fallback xmlns="">
            <p:pic>
              <p:nvPicPr>
                <p:cNvPr id="7" name="Ink 6">
                  <a:extLst>
                    <a:ext uri="{FF2B5EF4-FFF2-40B4-BE49-F238E27FC236}">
                      <a16:creationId xmlns:a16="http://schemas.microsoft.com/office/drawing/2014/main" id="{CCE4C3E5-4E98-4390-8067-15E505E8D378}"/>
                    </a:ext>
                  </a:extLst>
                </p:cNvPr>
                <p:cNvPicPr/>
                <p:nvPr/>
              </p:nvPicPr>
              <p:blipFill>
                <a:blip r:embed="rId4"/>
                <a:stretch>
                  <a:fillRect/>
                </a:stretch>
              </p:blipFill>
              <p:spPr>
                <a:xfrm>
                  <a:off x="5306794" y="4964025"/>
                  <a:ext cx="416484" cy="9537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D898319-DF06-4D81-A473-6A3091603819}"/>
                    </a:ext>
                  </a:extLst>
                </p14:cNvPr>
                <p14:cNvContentPartPr/>
                <p14:nvPr/>
              </p14:nvContentPartPr>
              <p14:xfrm>
                <a:off x="5299708" y="4905545"/>
                <a:ext cx="133350" cy="152400"/>
              </p14:xfrm>
            </p:contentPart>
          </mc:Choice>
          <mc:Fallback xmlns="">
            <p:pic>
              <p:nvPicPr>
                <p:cNvPr id="8" name="Ink 7">
                  <a:extLst>
                    <a:ext uri="{FF2B5EF4-FFF2-40B4-BE49-F238E27FC236}">
                      <a16:creationId xmlns:a16="http://schemas.microsoft.com/office/drawing/2014/main" id="{3D898319-DF06-4D81-A473-6A3091603819}"/>
                    </a:ext>
                  </a:extLst>
                </p:cNvPr>
                <p:cNvPicPr/>
                <p:nvPr/>
              </p:nvPicPr>
              <p:blipFill>
                <a:blip r:embed="rId6"/>
                <a:stretch>
                  <a:fillRect/>
                </a:stretch>
              </p:blipFill>
              <p:spPr>
                <a:xfrm>
                  <a:off x="5282116" y="4887700"/>
                  <a:ext cx="168183" cy="187734"/>
                </a:xfrm>
                <a:prstGeom prst="rect">
                  <a:avLst/>
                </a:prstGeom>
              </p:spPr>
            </p:pic>
          </mc:Fallback>
        </mc:AlternateContent>
        <p:sp>
          <p:nvSpPr>
            <p:cNvPr id="9" name="TextBox 8">
              <a:extLst>
                <a:ext uri="{FF2B5EF4-FFF2-40B4-BE49-F238E27FC236}">
                  <a16:creationId xmlns:a16="http://schemas.microsoft.com/office/drawing/2014/main" id="{D69202CF-8254-4D73-B6C5-8BF87D7F83EC}"/>
                </a:ext>
              </a:extLst>
            </p:cNvPr>
            <p:cNvSpPr txBox="1"/>
            <p:nvPr/>
          </p:nvSpPr>
          <p:spPr>
            <a:xfrm>
              <a:off x="7958817" y="4714875"/>
              <a:ext cx="1669143" cy="383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50"/>
                  </a:solidFill>
                </a:rPr>
                <a:t>Computing rule</a:t>
              </a:r>
            </a:p>
          </p:txBody>
        </p:sp>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05820869-1F5F-49D7-99C3-5FA69D8A9DBB}"/>
                    </a:ext>
                  </a:extLst>
                </p14:cNvPr>
                <p14:cNvContentPartPr/>
                <p14:nvPr/>
              </p14:nvContentPartPr>
              <p14:xfrm>
                <a:off x="8327196" y="5096435"/>
                <a:ext cx="19050" cy="247650"/>
              </p14:xfrm>
            </p:contentPart>
          </mc:Choice>
          <mc:Fallback xmlns="">
            <p:pic>
              <p:nvPicPr>
                <p:cNvPr id="15" name="Ink 14">
                  <a:extLst>
                    <a:ext uri="{FF2B5EF4-FFF2-40B4-BE49-F238E27FC236}">
                      <a16:creationId xmlns:a16="http://schemas.microsoft.com/office/drawing/2014/main" id="{05820869-1F5F-49D7-99C3-5FA69D8A9DBB}"/>
                    </a:ext>
                  </a:extLst>
                </p:cNvPr>
                <p:cNvPicPr/>
                <p:nvPr/>
              </p:nvPicPr>
              <p:blipFill>
                <a:blip r:embed="rId8"/>
                <a:stretch>
                  <a:fillRect/>
                </a:stretch>
              </p:blipFill>
              <p:spPr>
                <a:xfrm>
                  <a:off x="8309557" y="5078746"/>
                  <a:ext cx="53975" cy="28267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E2152B65-7F76-4CFC-9A00-7C28028CF5D0}"/>
                    </a:ext>
                  </a:extLst>
                </p14:cNvPr>
                <p14:cNvContentPartPr/>
                <p14:nvPr/>
              </p14:nvContentPartPr>
              <p14:xfrm>
                <a:off x="8227596" y="5296458"/>
                <a:ext cx="200025" cy="95250"/>
              </p14:xfrm>
            </p:contentPart>
          </mc:Choice>
          <mc:Fallback xmlns="">
            <p:pic>
              <p:nvPicPr>
                <p:cNvPr id="16" name="Ink 15">
                  <a:extLst>
                    <a:ext uri="{FF2B5EF4-FFF2-40B4-BE49-F238E27FC236}">
                      <a16:creationId xmlns:a16="http://schemas.microsoft.com/office/drawing/2014/main" id="{E2152B65-7F76-4CFC-9A00-7C28028CF5D0}"/>
                    </a:ext>
                  </a:extLst>
                </p:cNvPr>
                <p:cNvPicPr/>
                <p:nvPr/>
              </p:nvPicPr>
              <p:blipFill>
                <a:blip r:embed="rId10"/>
                <a:stretch>
                  <a:fillRect/>
                </a:stretch>
              </p:blipFill>
              <p:spPr>
                <a:xfrm>
                  <a:off x="8209312" y="5278819"/>
                  <a:ext cx="236227" cy="130175"/>
                </a:xfrm>
                <a:prstGeom prst="rect">
                  <a:avLst/>
                </a:prstGeom>
              </p:spPr>
            </p:pic>
          </mc:Fallback>
        </mc:AlternateContent>
      </p:grpSp>
      <p:sp>
        <p:nvSpPr>
          <p:cNvPr id="10" name="TextBox 9">
            <a:extLst>
              <a:ext uri="{FF2B5EF4-FFF2-40B4-BE49-F238E27FC236}">
                <a16:creationId xmlns:a16="http://schemas.microsoft.com/office/drawing/2014/main" id="{BCEC2BB3-4ABA-4FD7-BEC5-A3E70BD1254C}"/>
              </a:ext>
            </a:extLst>
          </p:cNvPr>
          <p:cNvSpPr txBox="1"/>
          <p:nvPr/>
        </p:nvSpPr>
        <p:spPr>
          <a:xfrm>
            <a:off x="1095829" y="5675085"/>
            <a:ext cx="978262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7030A0"/>
                </a:solidFill>
              </a:rPr>
              <a:t>Hardware-aware search space. </a:t>
            </a:r>
            <a:br>
              <a:rPr lang="en-US" sz="3200" dirty="0">
                <a:solidFill>
                  <a:srgbClr val="7030A0"/>
                </a:solidFill>
              </a:rPr>
            </a:br>
            <a:r>
              <a:rPr lang="en-US" sz="3200">
                <a:solidFill>
                  <a:srgbClr val="7030A0"/>
                </a:solidFill>
              </a:rPr>
              <a:t>Need to be </a:t>
            </a:r>
            <a:r>
              <a:rPr lang="en-US" sz="3200" b="1" dirty="0">
                <a:solidFill>
                  <a:srgbClr val="7030A0"/>
                </a:solidFill>
              </a:rPr>
              <a:t>scheduled </a:t>
            </a:r>
            <a:r>
              <a:rPr lang="en-US" sz="3200" dirty="0">
                <a:solidFill>
                  <a:srgbClr val="7030A0"/>
                </a:solidFill>
              </a:rPr>
              <a:t>to different hardware back-ends</a:t>
            </a:r>
            <a:endParaRPr lang="en-US"/>
          </a:p>
        </p:txBody>
      </p:sp>
    </p:spTree>
    <p:extLst>
      <p:ext uri="{BB962C8B-B14F-4D97-AF65-F5344CB8AC3E}">
        <p14:creationId xmlns:p14="http://schemas.microsoft.com/office/powerpoint/2010/main" val="248950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3838-FB64-4EF0-A67A-9C21DABC0A1B}"/>
              </a:ext>
            </a:extLst>
          </p:cNvPr>
          <p:cNvSpPr>
            <a:spLocks noGrp="1"/>
          </p:cNvSpPr>
          <p:nvPr>
            <p:ph type="title"/>
          </p:nvPr>
        </p:nvSpPr>
        <p:spPr>
          <a:xfrm>
            <a:off x="838200" y="357867"/>
            <a:ext cx="10515600" cy="803049"/>
          </a:xfrm>
          <a:solidFill>
            <a:schemeClr val="bg2"/>
          </a:solidFill>
        </p:spPr>
        <p:txBody>
          <a:bodyPr/>
          <a:lstStyle/>
          <a:p>
            <a:r>
              <a:rPr lang="en-US" dirty="0">
                <a:cs typeface="Calibri Light"/>
              </a:rPr>
              <a:t>Schedule Optimizations</a:t>
            </a:r>
            <a:endParaRPr lang="en-US" dirty="0"/>
          </a:p>
        </p:txBody>
      </p:sp>
      <p:sp>
        <p:nvSpPr>
          <p:cNvPr id="3" name="Content Placeholder 2">
            <a:extLst>
              <a:ext uri="{FF2B5EF4-FFF2-40B4-BE49-F238E27FC236}">
                <a16:creationId xmlns:a16="http://schemas.microsoft.com/office/drawing/2014/main" id="{08C20A33-ED0A-4678-995C-A717A627D01B}"/>
              </a:ext>
            </a:extLst>
          </p:cNvPr>
          <p:cNvSpPr>
            <a:spLocks noGrp="1"/>
          </p:cNvSpPr>
          <p:nvPr>
            <p:ph idx="1"/>
          </p:nvPr>
        </p:nvSpPr>
        <p:spPr>
          <a:xfrm>
            <a:off x="838200" y="1513568"/>
            <a:ext cx="10515600" cy="4699680"/>
          </a:xfrm>
        </p:spPr>
        <p:txBody>
          <a:bodyPr vert="horz" lIns="91440" tIns="45720" rIns="91440" bIns="45720" rtlCol="0" anchor="t">
            <a:normAutofit/>
          </a:bodyPr>
          <a:lstStyle/>
          <a:p>
            <a:r>
              <a:rPr lang="en-US" dirty="0">
                <a:ea typeface="+mn-lt"/>
                <a:cs typeface="+mn-lt"/>
              </a:rPr>
              <a:t>Bridge gap between Tensor Expression Language to hardware.</a:t>
            </a:r>
          </a:p>
          <a:p>
            <a:r>
              <a:rPr lang="en-US" dirty="0">
                <a:ea typeface="+mn-lt"/>
                <a:cs typeface="+mn-lt"/>
              </a:rPr>
              <a:t>Achieve high performance on many back-ends.</a:t>
            </a:r>
          </a:p>
          <a:p>
            <a:r>
              <a:rPr lang="en-US" dirty="0">
                <a:ea typeface="+mn-lt"/>
                <a:cs typeface="+mn-lt"/>
              </a:rPr>
              <a:t>Support schedule primitives to cover a diverse set of optimizations on different hardware back-ends.</a:t>
            </a:r>
          </a:p>
          <a:p>
            <a:r>
              <a:rPr lang="en-US" dirty="0">
                <a:cs typeface="Calibri"/>
              </a:rPr>
              <a:t>Transform high level programs to specific accelerator back-ends.</a:t>
            </a:r>
          </a:p>
          <a:p>
            <a:endParaRPr lang="en-US">
              <a:cs typeface="Calibri"/>
            </a:endParaRPr>
          </a:p>
        </p:txBody>
      </p:sp>
      <p:pic>
        <p:nvPicPr>
          <p:cNvPr id="4" name="Picture 4" descr="A picture containing chart&#10;&#10;Description automatically generated">
            <a:extLst>
              <a:ext uri="{FF2B5EF4-FFF2-40B4-BE49-F238E27FC236}">
                <a16:creationId xmlns:a16="http://schemas.microsoft.com/office/drawing/2014/main" id="{9F667219-6FB9-4E65-8CC6-C465912D5CA9}"/>
              </a:ext>
            </a:extLst>
          </p:cNvPr>
          <p:cNvPicPr>
            <a:picLocks noChangeAspect="1"/>
          </p:cNvPicPr>
          <p:nvPr/>
        </p:nvPicPr>
        <p:blipFill>
          <a:blip r:embed="rId2"/>
          <a:stretch>
            <a:fillRect/>
          </a:stretch>
        </p:blipFill>
        <p:spPr>
          <a:xfrm>
            <a:off x="2460171" y="4063286"/>
            <a:ext cx="6662057" cy="1772171"/>
          </a:xfrm>
          <a:prstGeom prst="rect">
            <a:avLst/>
          </a:prstGeom>
        </p:spPr>
      </p:pic>
      <p:sp>
        <p:nvSpPr>
          <p:cNvPr id="5" name="TextBox 4">
            <a:extLst>
              <a:ext uri="{FF2B5EF4-FFF2-40B4-BE49-F238E27FC236}">
                <a16:creationId xmlns:a16="http://schemas.microsoft.com/office/drawing/2014/main" id="{16CEA957-FDC7-4CB4-AB2D-B189E6DCF6D5}"/>
              </a:ext>
            </a:extLst>
          </p:cNvPr>
          <p:cNvSpPr txBox="1"/>
          <p:nvPr/>
        </p:nvSpPr>
        <p:spPr>
          <a:xfrm>
            <a:off x="3780971" y="5914571"/>
            <a:ext cx="46300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7030A0"/>
                </a:solidFill>
              </a:rPr>
              <a:t>Tensorization Challenge</a:t>
            </a:r>
          </a:p>
        </p:txBody>
      </p:sp>
    </p:spTree>
    <p:extLst>
      <p:ext uri="{BB962C8B-B14F-4D97-AF65-F5344CB8AC3E}">
        <p14:creationId xmlns:p14="http://schemas.microsoft.com/office/powerpoint/2010/main" val="285181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473C-2521-4F2B-86CB-F0CC82CADF7C}"/>
              </a:ext>
            </a:extLst>
          </p:cNvPr>
          <p:cNvSpPr>
            <a:spLocks noGrp="1"/>
          </p:cNvSpPr>
          <p:nvPr>
            <p:ph type="title"/>
          </p:nvPr>
        </p:nvSpPr>
        <p:spPr>
          <a:xfrm>
            <a:off x="562429" y="263525"/>
            <a:ext cx="11183257" cy="824820"/>
          </a:xfrm>
          <a:solidFill>
            <a:schemeClr val="bg2"/>
          </a:solidFill>
        </p:spPr>
        <p:txBody>
          <a:bodyPr/>
          <a:lstStyle/>
          <a:p>
            <a:r>
              <a:rPr lang="en-US" dirty="0">
                <a:cs typeface="Calibri Light"/>
              </a:rPr>
              <a:t>Tensorization Challenge</a:t>
            </a:r>
            <a:endParaRPr lang="en-US" dirty="0"/>
          </a:p>
        </p:txBody>
      </p:sp>
      <p:sp>
        <p:nvSpPr>
          <p:cNvPr id="3" name="Content Placeholder 2">
            <a:extLst>
              <a:ext uri="{FF2B5EF4-FFF2-40B4-BE49-F238E27FC236}">
                <a16:creationId xmlns:a16="http://schemas.microsoft.com/office/drawing/2014/main" id="{38A48D47-AEEB-4FEE-A4B9-A428252522A5}"/>
              </a:ext>
            </a:extLst>
          </p:cNvPr>
          <p:cNvSpPr>
            <a:spLocks noGrp="1"/>
          </p:cNvSpPr>
          <p:nvPr>
            <p:ph idx="1"/>
          </p:nvPr>
        </p:nvSpPr>
        <p:spPr>
          <a:xfrm>
            <a:off x="562429" y="1252311"/>
            <a:ext cx="9833428" cy="1506538"/>
          </a:xfrm>
        </p:spPr>
        <p:txBody>
          <a:bodyPr vert="horz" lIns="91440" tIns="45720" rIns="91440" bIns="45720" rtlCol="0" anchor="t">
            <a:noAutofit/>
          </a:bodyPr>
          <a:lstStyle/>
          <a:p>
            <a:pPr>
              <a:buNone/>
            </a:pPr>
            <a:r>
              <a:rPr lang="en-US" dirty="0">
                <a:cs typeface="Calibri"/>
              </a:rPr>
              <a:t>Different accelerators have different tensor utilization choices. </a:t>
            </a:r>
            <a:endParaRPr lang="en-US">
              <a:cs typeface="Calibri"/>
            </a:endParaRPr>
          </a:p>
          <a:p>
            <a:r>
              <a:rPr lang="en-US" dirty="0">
                <a:cs typeface="Calibri"/>
              </a:rPr>
              <a:t>Declare </a:t>
            </a:r>
            <a:r>
              <a:rPr lang="en-US" b="1" i="1" dirty="0">
                <a:cs typeface="Calibri"/>
              </a:rPr>
              <a:t>tensor instruction interface</a:t>
            </a:r>
            <a:r>
              <a:rPr lang="en-US" dirty="0">
                <a:cs typeface="Calibri"/>
              </a:rPr>
              <a:t>.</a:t>
            </a:r>
            <a:endParaRPr lang="en-US">
              <a:cs typeface="Calibri" panose="020F0502020204030204"/>
            </a:endParaRPr>
          </a:p>
          <a:p>
            <a:r>
              <a:rPr lang="en-US" b="1" i="1" dirty="0">
                <a:cs typeface="Calibri"/>
              </a:rPr>
              <a:t>Tensorize</a:t>
            </a:r>
            <a:r>
              <a:rPr lang="en-US" dirty="0">
                <a:cs typeface="Calibri"/>
              </a:rPr>
              <a:t>: Transform Program to use tensor instructions</a:t>
            </a:r>
            <a:endParaRPr lang="en-US" b="1" i="1" dirty="0">
              <a:cs typeface="Calibri"/>
            </a:endParaRPr>
          </a:p>
        </p:txBody>
      </p:sp>
      <p:pic>
        <p:nvPicPr>
          <p:cNvPr id="4" name="Picture 4" descr="Text, letter&#10;&#10;Description automatically generated">
            <a:extLst>
              <a:ext uri="{FF2B5EF4-FFF2-40B4-BE49-F238E27FC236}">
                <a16:creationId xmlns:a16="http://schemas.microsoft.com/office/drawing/2014/main" id="{4492FB8B-D405-4F42-8521-A2548971A0F3}"/>
              </a:ext>
            </a:extLst>
          </p:cNvPr>
          <p:cNvPicPr>
            <a:picLocks noChangeAspect="1"/>
          </p:cNvPicPr>
          <p:nvPr/>
        </p:nvPicPr>
        <p:blipFill>
          <a:blip r:embed="rId2"/>
          <a:stretch>
            <a:fillRect/>
          </a:stretch>
        </p:blipFill>
        <p:spPr>
          <a:xfrm>
            <a:off x="566056" y="2997372"/>
            <a:ext cx="6233885" cy="2706569"/>
          </a:xfrm>
          <a:prstGeom prst="rect">
            <a:avLst/>
          </a:prstGeom>
        </p:spPr>
      </p:pic>
      <p:pic>
        <p:nvPicPr>
          <p:cNvPr id="5" name="Picture 5" descr="Diagram, schematic&#10;&#10;Description automatically generated">
            <a:extLst>
              <a:ext uri="{FF2B5EF4-FFF2-40B4-BE49-F238E27FC236}">
                <a16:creationId xmlns:a16="http://schemas.microsoft.com/office/drawing/2014/main" id="{03DCCF93-9683-4D02-ADEB-76FE5EFEDC70}"/>
              </a:ext>
            </a:extLst>
          </p:cNvPr>
          <p:cNvPicPr>
            <a:picLocks noChangeAspect="1"/>
          </p:cNvPicPr>
          <p:nvPr/>
        </p:nvPicPr>
        <p:blipFill>
          <a:blip r:embed="rId3"/>
          <a:stretch>
            <a:fillRect/>
          </a:stretch>
        </p:blipFill>
        <p:spPr>
          <a:xfrm>
            <a:off x="6908800" y="2819054"/>
            <a:ext cx="4847771" cy="2642292"/>
          </a:xfrm>
          <a:prstGeom prst="rect">
            <a:avLst/>
          </a:prstGeom>
        </p:spPr>
      </p:pic>
      <p:sp>
        <p:nvSpPr>
          <p:cNvPr id="6" name="TextBox 5">
            <a:extLst>
              <a:ext uri="{FF2B5EF4-FFF2-40B4-BE49-F238E27FC236}">
                <a16:creationId xmlns:a16="http://schemas.microsoft.com/office/drawing/2014/main" id="{E7A84CEE-1A82-4EC0-81B9-E062721FB50E}"/>
              </a:ext>
            </a:extLst>
          </p:cNvPr>
          <p:cNvSpPr txBox="1"/>
          <p:nvPr/>
        </p:nvSpPr>
        <p:spPr>
          <a:xfrm>
            <a:off x="1240972" y="5871029"/>
            <a:ext cx="10261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7030A0"/>
                </a:solidFill>
              </a:rPr>
              <a:t>Challenge: To Support emerging tensor instructions</a:t>
            </a:r>
          </a:p>
        </p:txBody>
      </p:sp>
    </p:spTree>
    <p:extLst>
      <p:ext uri="{BB962C8B-B14F-4D97-AF65-F5344CB8AC3E}">
        <p14:creationId xmlns:p14="http://schemas.microsoft.com/office/powerpoint/2010/main" val="183156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36BA-D856-4F40-9980-4474867A76E0}"/>
              </a:ext>
            </a:extLst>
          </p:cNvPr>
          <p:cNvSpPr>
            <a:spLocks noGrp="1"/>
          </p:cNvSpPr>
          <p:nvPr>
            <p:ph type="title"/>
          </p:nvPr>
        </p:nvSpPr>
        <p:spPr>
          <a:xfrm>
            <a:off x="620486" y="234496"/>
            <a:ext cx="10958285" cy="853849"/>
          </a:xfrm>
          <a:solidFill>
            <a:schemeClr val="bg2"/>
          </a:solidFill>
        </p:spPr>
        <p:txBody>
          <a:bodyPr>
            <a:normAutofit/>
          </a:bodyPr>
          <a:lstStyle/>
          <a:p>
            <a:r>
              <a:rPr lang="en-US">
                <a:cs typeface="Calibri Light"/>
              </a:rPr>
              <a:t>Problem Statement: Why TVM?                </a:t>
            </a:r>
            <a:endParaRPr lang="en-US"/>
          </a:p>
        </p:txBody>
      </p:sp>
      <p:graphicFrame>
        <p:nvGraphicFramePr>
          <p:cNvPr id="6" name="Content Placeholder 2">
            <a:extLst>
              <a:ext uri="{FF2B5EF4-FFF2-40B4-BE49-F238E27FC236}">
                <a16:creationId xmlns:a16="http://schemas.microsoft.com/office/drawing/2014/main" id="{78A2CDAD-7FDA-4747-B9CD-9E14F5669A09}"/>
              </a:ext>
            </a:extLst>
          </p:cNvPr>
          <p:cNvGraphicFramePr>
            <a:graphicFrameLocks noGrp="1"/>
          </p:cNvGraphicFramePr>
          <p:nvPr>
            <p:ph idx="1"/>
            <p:extLst>
              <p:ext uri="{D42A27DB-BD31-4B8C-83A1-F6EECF244321}">
                <p14:modId xmlns:p14="http://schemas.microsoft.com/office/powerpoint/2010/main" val="1484217704"/>
              </p:ext>
            </p:extLst>
          </p:nvPr>
        </p:nvGraphicFramePr>
        <p:xfrm>
          <a:off x="620485" y="1230540"/>
          <a:ext cx="10958286" cy="4946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020E6D86-74C8-47C7-9845-3EF31FFAFB23}"/>
              </a:ext>
            </a:extLst>
          </p:cNvPr>
          <p:cNvSpPr/>
          <p:nvPr/>
        </p:nvSpPr>
        <p:spPr>
          <a:xfrm>
            <a:off x="10065657" y="3247572"/>
            <a:ext cx="2032000"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030A0"/>
                </a:solidFill>
                <a:cs typeface="Calibri"/>
              </a:rPr>
              <a:t>TVM</a:t>
            </a:r>
            <a:endParaRPr lang="en-US" sz="2400" dirty="0">
              <a:solidFill>
                <a:srgbClr val="7030A0"/>
              </a:solidFill>
              <a:cs typeface="Calibri"/>
            </a:endParaRPr>
          </a:p>
        </p:txBody>
      </p:sp>
    </p:spTree>
    <p:extLst>
      <p:ext uri="{BB962C8B-B14F-4D97-AF65-F5344CB8AC3E}">
        <p14:creationId xmlns:p14="http://schemas.microsoft.com/office/powerpoint/2010/main" val="207522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EC7D-8122-482A-97A8-20B6F6541197}"/>
              </a:ext>
            </a:extLst>
          </p:cNvPr>
          <p:cNvSpPr>
            <a:spLocks noGrp="1"/>
          </p:cNvSpPr>
          <p:nvPr>
            <p:ph type="title"/>
          </p:nvPr>
        </p:nvSpPr>
        <p:spPr>
          <a:xfrm>
            <a:off x="516622" y="148409"/>
            <a:ext cx="11060884" cy="724352"/>
          </a:xfrm>
          <a:solidFill>
            <a:schemeClr val="bg2"/>
          </a:solidFill>
        </p:spPr>
        <p:txBody>
          <a:bodyPr/>
          <a:lstStyle/>
          <a:p>
            <a:r>
              <a:rPr lang="en-US">
                <a:cs typeface="Calibri Light"/>
              </a:rPr>
              <a:t>Motivation</a:t>
            </a:r>
            <a:endParaRPr lang="en-US"/>
          </a:p>
        </p:txBody>
      </p:sp>
      <p:sp>
        <p:nvSpPr>
          <p:cNvPr id="3" name="Content Placeholder 2">
            <a:extLst>
              <a:ext uri="{FF2B5EF4-FFF2-40B4-BE49-F238E27FC236}">
                <a16:creationId xmlns:a16="http://schemas.microsoft.com/office/drawing/2014/main" id="{768B3CEA-A1CA-499D-B0DE-69A41F53822D}"/>
              </a:ext>
            </a:extLst>
          </p:cNvPr>
          <p:cNvSpPr>
            <a:spLocks noGrp="1"/>
          </p:cNvSpPr>
          <p:nvPr>
            <p:ph idx="1"/>
          </p:nvPr>
        </p:nvSpPr>
        <p:spPr>
          <a:xfrm>
            <a:off x="516621" y="1028672"/>
            <a:ext cx="11053893" cy="5358014"/>
          </a:xfrm>
        </p:spPr>
        <p:txBody>
          <a:bodyPr vert="horz" lIns="91440" tIns="45720" rIns="91440" bIns="45720" rtlCol="0" anchor="t">
            <a:noAutofit/>
          </a:bodyPr>
          <a:lstStyle/>
          <a:p>
            <a:pPr marL="0" indent="0">
              <a:buNone/>
            </a:pPr>
            <a:r>
              <a:rPr lang="en-US" sz="2100" dirty="0">
                <a:ea typeface="+mn-lt"/>
                <a:cs typeface="+mn-lt"/>
              </a:rPr>
              <a:t>Considering how Deep Learning (DL) can be useful in Artificial Intelligence, e-commerce, smart city, drug discovery etc., plenty of DL frameworks are available for use. Having huge amount of data available for gaining knowledge, DL can be used to extract the value from the data. </a:t>
            </a:r>
          </a:p>
          <a:p>
            <a:pPr marL="0" indent="0">
              <a:buNone/>
            </a:pPr>
            <a:r>
              <a:rPr lang="en-US" sz="2100" dirty="0">
                <a:ea typeface="+mn-lt"/>
                <a:cs typeface="+mn-lt"/>
              </a:rPr>
              <a:t>The DL models use features (data) of huge sizes. In order to perform DL efficiently, the process of training needs to be made faster through parallelization. CPUs and GPUs should not be the first choice for such parallelisation. In their place, specially designed accelerator chips, with custom programming language supported by libraries can be used. </a:t>
            </a:r>
          </a:p>
          <a:p>
            <a:pPr marL="0" indent="0">
              <a:buNone/>
            </a:pPr>
            <a:r>
              <a:rPr lang="en-US" sz="2100" dirty="0">
                <a:ea typeface="+mn-lt"/>
                <a:cs typeface="+mn-lt"/>
              </a:rPr>
              <a:t>However, for each accelerator/hardware back-end, the software stack to interact with the DL frameworks needs to be rebuilt separately for each hardware-framework pair. This is not a desirable technique. As a result, it is important to enable DL models generation using DL frameworks on diverse DL hardware. This can be fulfilled using DL compilers. </a:t>
            </a:r>
          </a:p>
          <a:p>
            <a:pPr marL="0" indent="0">
              <a:buNone/>
            </a:pPr>
            <a:r>
              <a:rPr lang="en-US" sz="2100" dirty="0">
                <a:ea typeface="+mn-lt"/>
                <a:cs typeface="+mn-lt"/>
              </a:rPr>
              <a:t>DL compilers take the DL models described in different DL frameworks as input, and then generate optimized codes for diverse DL hardware as output. Several DL compilers have been proposed from both industry and academia such as TensorFlow XLA and TVM. </a:t>
            </a:r>
          </a:p>
          <a:p>
            <a:pPr marL="0" indent="0">
              <a:buNone/>
            </a:pPr>
            <a:r>
              <a:rPr lang="en-US" sz="2100" dirty="0">
                <a:ea typeface="+mn-lt"/>
                <a:cs typeface="+mn-lt"/>
              </a:rPr>
              <a:t>Here, we describe how Graph compilers optimizes the Deep Neural Network graphs and then generates an optimized code for a target hardware/backend, thus accelerating the training and deployment of DL models. We specifically focus on TVM Apache.</a:t>
            </a:r>
            <a:endParaRPr lang="en-US" sz="2100" dirty="0">
              <a:cs typeface="Calibri"/>
            </a:endParaRPr>
          </a:p>
          <a:p>
            <a:endParaRPr lang="en-US" dirty="0">
              <a:cs typeface="Calibri"/>
            </a:endParaRPr>
          </a:p>
        </p:txBody>
      </p:sp>
    </p:spTree>
    <p:extLst>
      <p:ext uri="{BB962C8B-B14F-4D97-AF65-F5344CB8AC3E}">
        <p14:creationId xmlns:p14="http://schemas.microsoft.com/office/powerpoint/2010/main" val="1192428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Shape 10">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CB9B01-DF4F-4123-B379-78FFE8164F93}"/>
              </a:ext>
            </a:extLst>
          </p:cNvPr>
          <p:cNvSpPr>
            <a:spLocks noGrp="1"/>
          </p:cNvSpPr>
          <p:nvPr>
            <p:ph type="title"/>
          </p:nvPr>
        </p:nvSpPr>
        <p:spPr>
          <a:xfrm>
            <a:off x="585831" y="2474919"/>
            <a:ext cx="6198848" cy="3268639"/>
          </a:xfrm>
        </p:spPr>
        <p:txBody>
          <a:bodyPr vert="horz" lIns="91440" tIns="45720" rIns="91440" bIns="45720" rtlCol="0" anchor="ctr">
            <a:normAutofit/>
          </a:bodyPr>
          <a:lstStyle/>
          <a:p>
            <a:pPr algn="ctr"/>
            <a:r>
              <a:rPr lang="en-US" sz="4800" dirty="0">
                <a:solidFill>
                  <a:schemeClr val="bg1"/>
                </a:solidFill>
              </a:rPr>
              <a:t>Tensor Virtual Machine</a:t>
            </a:r>
            <a:endParaRPr lang="en-US" sz="4800">
              <a:solidFill>
                <a:schemeClr val="bg1"/>
              </a:solidFill>
              <a:cs typeface="Calibri Light"/>
            </a:endParaRPr>
          </a:p>
          <a:p>
            <a:pPr algn="ctr"/>
            <a:r>
              <a:rPr lang="en-US" sz="4800" dirty="0">
                <a:solidFill>
                  <a:schemeClr val="bg1"/>
                </a:solidFill>
              </a:rPr>
              <a:t>(</a:t>
            </a:r>
            <a:r>
              <a:rPr lang="en-US" sz="4800" kern="1200" dirty="0">
                <a:solidFill>
                  <a:schemeClr val="bg1"/>
                </a:solidFill>
                <a:latin typeface="+mj-lt"/>
                <a:ea typeface="+mj-ea"/>
                <a:cs typeface="+mj-cs"/>
              </a:rPr>
              <a:t>TVM</a:t>
            </a:r>
            <a:r>
              <a:rPr lang="en-US" sz="4800" dirty="0">
                <a:solidFill>
                  <a:schemeClr val="bg1"/>
                </a:solidFill>
              </a:rPr>
              <a:t>)</a:t>
            </a:r>
            <a:endParaRPr lang="en-US" sz="4800" dirty="0">
              <a:solidFill>
                <a:schemeClr val="bg1"/>
              </a:solidFill>
              <a:cs typeface="Calibri Light"/>
            </a:endParaRPr>
          </a:p>
        </p:txBody>
      </p:sp>
      <p:grpSp>
        <p:nvGrpSpPr>
          <p:cNvPr id="15" name="Group 14">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7658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F890-3EB4-4D1E-A69B-A815E0576AF9}"/>
              </a:ext>
            </a:extLst>
          </p:cNvPr>
          <p:cNvSpPr>
            <a:spLocks noGrp="1"/>
          </p:cNvSpPr>
          <p:nvPr>
            <p:ph type="title"/>
          </p:nvPr>
        </p:nvSpPr>
        <p:spPr>
          <a:xfrm>
            <a:off x="475344" y="212724"/>
            <a:ext cx="3113314" cy="715965"/>
          </a:xfrm>
          <a:solidFill>
            <a:schemeClr val="bg2"/>
          </a:solidFill>
        </p:spPr>
        <p:txBody>
          <a:bodyPr/>
          <a:lstStyle/>
          <a:p>
            <a:r>
              <a:rPr lang="en-US" dirty="0">
                <a:cs typeface="Calibri Light"/>
              </a:rPr>
              <a:t>Apache </a:t>
            </a:r>
            <a:r>
              <a:rPr lang="en-US" b="1" dirty="0">
                <a:cs typeface="Calibri Light"/>
              </a:rPr>
              <a:t>TVM</a:t>
            </a:r>
            <a:endParaRPr lang="en-US" b="1" dirty="0"/>
          </a:p>
        </p:txBody>
      </p:sp>
      <p:sp>
        <p:nvSpPr>
          <p:cNvPr id="3" name="Content Placeholder 2">
            <a:extLst>
              <a:ext uri="{FF2B5EF4-FFF2-40B4-BE49-F238E27FC236}">
                <a16:creationId xmlns:a16="http://schemas.microsoft.com/office/drawing/2014/main" id="{2559EDBE-32D0-4723-8A91-73504D1B3274}"/>
              </a:ext>
            </a:extLst>
          </p:cNvPr>
          <p:cNvSpPr>
            <a:spLocks noGrp="1"/>
          </p:cNvSpPr>
          <p:nvPr>
            <p:ph idx="1"/>
          </p:nvPr>
        </p:nvSpPr>
        <p:spPr>
          <a:xfrm>
            <a:off x="620486" y="1165225"/>
            <a:ext cx="2975429" cy="5628596"/>
          </a:xfrm>
        </p:spPr>
        <p:txBody>
          <a:bodyPr vert="horz" lIns="91440" tIns="45720" rIns="91440" bIns="45720" rtlCol="0" anchor="t">
            <a:normAutofit fontScale="85000" lnSpcReduction="20000"/>
          </a:bodyPr>
          <a:lstStyle/>
          <a:p>
            <a:r>
              <a:rPr lang="en-US" dirty="0">
                <a:ea typeface="+mn-lt"/>
                <a:cs typeface="+mn-lt"/>
              </a:rPr>
              <a:t>Accessible, extensible, and automated open-source framework.</a:t>
            </a:r>
          </a:p>
          <a:p>
            <a:endParaRPr lang="en-US" dirty="0">
              <a:ea typeface="+mn-lt"/>
              <a:cs typeface="+mn-lt"/>
            </a:endParaRPr>
          </a:p>
          <a:p>
            <a:r>
              <a:rPr lang="en-US" dirty="0">
                <a:ea typeface="+mn-lt"/>
                <a:cs typeface="+mn-lt"/>
              </a:rPr>
              <a:t>Automatically generates and optimizes deep learning models on multiple hardware backend with minimal runtime.</a:t>
            </a:r>
            <a:endParaRPr lang="en-US"/>
          </a:p>
          <a:p>
            <a:endParaRPr lang="en-US" dirty="0">
              <a:ea typeface="+mn-lt"/>
              <a:cs typeface="+mn-lt"/>
            </a:endParaRPr>
          </a:p>
          <a:p>
            <a:r>
              <a:rPr lang="en-US" dirty="0">
                <a:ea typeface="+mn-lt"/>
                <a:cs typeface="+mn-lt"/>
              </a:rPr>
              <a:t>Compiles deep learning models into minimum deployable modules.</a:t>
            </a:r>
            <a:endParaRPr lang="en-US">
              <a:cs typeface="Calibri"/>
            </a:endParaRPr>
          </a:p>
          <a:p>
            <a:endParaRPr lang="en-US" dirty="0">
              <a:cs typeface="Calibri"/>
            </a:endParaRPr>
          </a:p>
          <a:p>
            <a:pPr marL="0" indent="0">
              <a:buNone/>
            </a:pPr>
            <a:endParaRPr lang="en-US" dirty="0">
              <a:cs typeface="Calibri"/>
            </a:endParaRPr>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168E44AD-CCC2-426A-92FA-005A35711B72}"/>
              </a:ext>
            </a:extLst>
          </p:cNvPr>
          <p:cNvPicPr>
            <a:picLocks noChangeAspect="1"/>
          </p:cNvPicPr>
          <p:nvPr/>
        </p:nvPicPr>
        <p:blipFill>
          <a:blip r:embed="rId2"/>
          <a:stretch>
            <a:fillRect/>
          </a:stretch>
        </p:blipFill>
        <p:spPr>
          <a:xfrm>
            <a:off x="3657600" y="-5478"/>
            <a:ext cx="8577942" cy="6861697"/>
          </a:xfrm>
          <a:prstGeom prst="rect">
            <a:avLst/>
          </a:prstGeom>
        </p:spPr>
      </p:pic>
      <p:sp>
        <p:nvSpPr>
          <p:cNvPr id="5" name="TextBox 4">
            <a:extLst>
              <a:ext uri="{FF2B5EF4-FFF2-40B4-BE49-F238E27FC236}">
                <a16:creationId xmlns:a16="http://schemas.microsoft.com/office/drawing/2014/main" id="{EA7E0284-2EBF-478D-A9CC-F0E8D3005D1C}"/>
              </a:ext>
            </a:extLst>
          </p:cNvPr>
          <p:cNvSpPr txBox="1"/>
          <p:nvPr/>
        </p:nvSpPr>
        <p:spPr>
          <a:xfrm>
            <a:off x="3593892" y="246088"/>
            <a:ext cx="537897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Open Deep Learning Compiler Stack</a:t>
            </a:r>
          </a:p>
          <a:p>
            <a:pPr algn="l"/>
            <a:endParaRPr lang="en-US" dirty="0">
              <a:cs typeface="Calibri"/>
            </a:endParaRPr>
          </a:p>
        </p:txBody>
      </p:sp>
    </p:spTree>
    <p:extLst>
      <p:ext uri="{BB962C8B-B14F-4D97-AF65-F5344CB8AC3E}">
        <p14:creationId xmlns:p14="http://schemas.microsoft.com/office/powerpoint/2010/main" val="3266909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0BA7-DFA6-4BA9-ACAF-0859C928DE4F}"/>
              </a:ext>
            </a:extLst>
          </p:cNvPr>
          <p:cNvSpPr>
            <a:spLocks noGrp="1"/>
          </p:cNvSpPr>
          <p:nvPr>
            <p:ph type="title"/>
          </p:nvPr>
        </p:nvSpPr>
        <p:spPr>
          <a:xfrm>
            <a:off x="794657" y="394153"/>
            <a:ext cx="10515600" cy="708706"/>
          </a:xfrm>
          <a:solidFill>
            <a:schemeClr val="bg2"/>
          </a:solidFill>
        </p:spPr>
        <p:txBody>
          <a:bodyPr/>
          <a:lstStyle/>
          <a:p>
            <a:r>
              <a:rPr lang="en-US" dirty="0">
                <a:cs typeface="Calibri Light"/>
              </a:rPr>
              <a:t>TVM: End to End Optimization Stack</a:t>
            </a:r>
            <a:endParaRPr lang="en-US" dirty="0"/>
          </a:p>
        </p:txBody>
      </p:sp>
      <p:pic>
        <p:nvPicPr>
          <p:cNvPr id="5" name="Picture 12" descr="A picture containing graphical user interface&#10;&#10;Description automatically generated">
            <a:extLst>
              <a:ext uri="{FF2B5EF4-FFF2-40B4-BE49-F238E27FC236}">
                <a16:creationId xmlns:a16="http://schemas.microsoft.com/office/drawing/2014/main" id="{70BE6A52-1F53-41CA-A646-797F6B875DD2}"/>
              </a:ext>
            </a:extLst>
          </p:cNvPr>
          <p:cNvPicPr>
            <a:picLocks noChangeAspect="1"/>
          </p:cNvPicPr>
          <p:nvPr/>
        </p:nvPicPr>
        <p:blipFill>
          <a:blip r:embed="rId2"/>
          <a:stretch>
            <a:fillRect/>
          </a:stretch>
        </p:blipFill>
        <p:spPr>
          <a:xfrm>
            <a:off x="784679" y="1202757"/>
            <a:ext cx="10564585" cy="1562100"/>
          </a:xfrm>
          <a:prstGeom prst="rect">
            <a:avLst/>
          </a:prstGeom>
        </p:spPr>
      </p:pic>
      <p:sp>
        <p:nvSpPr>
          <p:cNvPr id="7" name="Rectangle 6">
            <a:extLst>
              <a:ext uri="{FF2B5EF4-FFF2-40B4-BE49-F238E27FC236}">
                <a16:creationId xmlns:a16="http://schemas.microsoft.com/office/drawing/2014/main" id="{BAE43B93-894A-4BAA-8826-2DAA7D878EB8}"/>
              </a:ext>
            </a:extLst>
          </p:cNvPr>
          <p:cNvSpPr/>
          <p:nvPr/>
        </p:nvSpPr>
        <p:spPr>
          <a:xfrm>
            <a:off x="3640818" y="2854785"/>
            <a:ext cx="5109027" cy="50865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cs typeface="Calibri"/>
              </a:rPr>
              <a:t>Computational Graph Optimizations</a:t>
            </a:r>
          </a:p>
        </p:txBody>
      </p:sp>
      <p:sp>
        <p:nvSpPr>
          <p:cNvPr id="9" name="Rectangle 8">
            <a:extLst>
              <a:ext uri="{FF2B5EF4-FFF2-40B4-BE49-F238E27FC236}">
                <a16:creationId xmlns:a16="http://schemas.microsoft.com/office/drawing/2014/main" id="{66551B3C-C5E8-4AF4-BE01-FE107A2E6B9C}"/>
              </a:ext>
            </a:extLst>
          </p:cNvPr>
          <p:cNvSpPr/>
          <p:nvPr/>
        </p:nvSpPr>
        <p:spPr>
          <a:xfrm>
            <a:off x="3648076" y="3433989"/>
            <a:ext cx="5101770" cy="50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cs typeface="Calibri"/>
              </a:rPr>
              <a:t>Tensor Expression Language</a:t>
            </a:r>
            <a:endParaRPr lang="en-US" sz="2400">
              <a:solidFill>
                <a:srgbClr val="000000"/>
              </a:solidFill>
            </a:endParaRPr>
          </a:p>
        </p:txBody>
      </p:sp>
      <p:sp>
        <p:nvSpPr>
          <p:cNvPr id="10" name="Rectangle 9">
            <a:extLst>
              <a:ext uri="{FF2B5EF4-FFF2-40B4-BE49-F238E27FC236}">
                <a16:creationId xmlns:a16="http://schemas.microsoft.com/office/drawing/2014/main" id="{7727492E-21B9-4EE1-A472-34C5CAA723DF}"/>
              </a:ext>
            </a:extLst>
          </p:cNvPr>
          <p:cNvSpPr/>
          <p:nvPr/>
        </p:nvSpPr>
        <p:spPr>
          <a:xfrm>
            <a:off x="3193143" y="4031343"/>
            <a:ext cx="2242457" cy="4281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Loop Transformations</a:t>
            </a:r>
            <a:endParaRPr lang="en-US" dirty="0">
              <a:solidFill>
                <a:srgbClr val="000000"/>
              </a:solidFill>
            </a:endParaRPr>
          </a:p>
        </p:txBody>
      </p:sp>
      <p:sp>
        <p:nvSpPr>
          <p:cNvPr id="11" name="Rectangle 10">
            <a:extLst>
              <a:ext uri="{FF2B5EF4-FFF2-40B4-BE49-F238E27FC236}">
                <a16:creationId xmlns:a16="http://schemas.microsoft.com/office/drawing/2014/main" id="{187A6D1B-82E3-4749-AFFE-48378795517D}"/>
              </a:ext>
            </a:extLst>
          </p:cNvPr>
          <p:cNvSpPr/>
          <p:nvPr/>
        </p:nvSpPr>
        <p:spPr>
          <a:xfrm>
            <a:off x="5549446" y="4043589"/>
            <a:ext cx="1799771" cy="42091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Thread Bindings</a:t>
            </a:r>
            <a:endParaRPr lang="en-US" dirty="0">
              <a:solidFill>
                <a:srgbClr val="000000"/>
              </a:solidFill>
            </a:endParaRPr>
          </a:p>
        </p:txBody>
      </p:sp>
      <p:sp>
        <p:nvSpPr>
          <p:cNvPr id="12" name="Rectangle 11">
            <a:extLst>
              <a:ext uri="{FF2B5EF4-FFF2-40B4-BE49-F238E27FC236}">
                <a16:creationId xmlns:a16="http://schemas.microsoft.com/office/drawing/2014/main" id="{6BCC0DD1-5882-4D14-B073-341764DF52DD}"/>
              </a:ext>
            </a:extLst>
          </p:cNvPr>
          <p:cNvSpPr/>
          <p:nvPr/>
        </p:nvSpPr>
        <p:spPr>
          <a:xfrm>
            <a:off x="7463064" y="4034064"/>
            <a:ext cx="1611085" cy="44268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Cache Locality</a:t>
            </a:r>
            <a:endParaRPr lang="en-US" dirty="0" err="1">
              <a:solidFill>
                <a:srgbClr val="000000"/>
              </a:solidFill>
            </a:endParaRPr>
          </a:p>
        </p:txBody>
      </p:sp>
      <p:sp>
        <p:nvSpPr>
          <p:cNvPr id="13" name="Rectangle 12">
            <a:extLst>
              <a:ext uri="{FF2B5EF4-FFF2-40B4-BE49-F238E27FC236}">
                <a16:creationId xmlns:a16="http://schemas.microsoft.com/office/drawing/2014/main" id="{D99E6B47-7C10-4CED-B1E6-0FC624D1B931}"/>
              </a:ext>
            </a:extLst>
          </p:cNvPr>
          <p:cNvSpPr/>
          <p:nvPr/>
        </p:nvSpPr>
        <p:spPr>
          <a:xfrm>
            <a:off x="3193596" y="4605110"/>
            <a:ext cx="2242457" cy="4354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Thread Cooperation</a:t>
            </a:r>
            <a:endParaRPr lang="en-US" dirty="0">
              <a:solidFill>
                <a:srgbClr val="000000"/>
              </a:solidFill>
            </a:endParaRPr>
          </a:p>
        </p:txBody>
      </p:sp>
      <p:sp>
        <p:nvSpPr>
          <p:cNvPr id="14" name="Rectangle 13">
            <a:extLst>
              <a:ext uri="{FF2B5EF4-FFF2-40B4-BE49-F238E27FC236}">
                <a16:creationId xmlns:a16="http://schemas.microsoft.com/office/drawing/2014/main" id="{086667B8-B1E4-406F-ABFF-5D1FB0EE0895}"/>
              </a:ext>
            </a:extLst>
          </p:cNvPr>
          <p:cNvSpPr/>
          <p:nvPr/>
        </p:nvSpPr>
        <p:spPr>
          <a:xfrm>
            <a:off x="5549900" y="4602843"/>
            <a:ext cx="1799771" cy="4354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Tensorization</a:t>
            </a:r>
            <a:endParaRPr lang="en-US" dirty="0">
              <a:solidFill>
                <a:srgbClr val="000000"/>
              </a:solidFill>
            </a:endParaRPr>
          </a:p>
        </p:txBody>
      </p:sp>
      <p:sp>
        <p:nvSpPr>
          <p:cNvPr id="15" name="Rectangle 14">
            <a:extLst>
              <a:ext uri="{FF2B5EF4-FFF2-40B4-BE49-F238E27FC236}">
                <a16:creationId xmlns:a16="http://schemas.microsoft.com/office/drawing/2014/main" id="{B93FDFA2-E545-47E8-A2B4-3EB6784E3FBD}"/>
              </a:ext>
            </a:extLst>
          </p:cNvPr>
          <p:cNvSpPr/>
          <p:nvPr/>
        </p:nvSpPr>
        <p:spPr>
          <a:xfrm>
            <a:off x="7463518" y="4607832"/>
            <a:ext cx="1611085" cy="42817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a:rPr>
              <a:t>Latency Hiding</a:t>
            </a:r>
            <a:endParaRPr lang="en-US" dirty="0">
              <a:solidFill>
                <a:srgbClr val="000000"/>
              </a:solidFill>
            </a:endParaRPr>
          </a:p>
        </p:txBody>
      </p:sp>
      <p:sp>
        <p:nvSpPr>
          <p:cNvPr id="16" name="TextBox 15">
            <a:extLst>
              <a:ext uri="{FF2B5EF4-FFF2-40B4-BE49-F238E27FC236}">
                <a16:creationId xmlns:a16="http://schemas.microsoft.com/office/drawing/2014/main" id="{FAF3477E-2BBF-40D2-9F87-17D214967D94}"/>
              </a:ext>
            </a:extLst>
          </p:cNvPr>
          <p:cNvSpPr txBox="1"/>
          <p:nvPr/>
        </p:nvSpPr>
        <p:spPr>
          <a:xfrm>
            <a:off x="9072335" y="4072165"/>
            <a:ext cx="1988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Previous Primitives</a:t>
            </a:r>
          </a:p>
        </p:txBody>
      </p:sp>
      <p:sp>
        <p:nvSpPr>
          <p:cNvPr id="17" name="TextBox 16">
            <a:extLst>
              <a:ext uri="{FF2B5EF4-FFF2-40B4-BE49-F238E27FC236}">
                <a16:creationId xmlns:a16="http://schemas.microsoft.com/office/drawing/2014/main" id="{D4AE7448-17C3-4EB6-BA02-418BBBC939FE}"/>
              </a:ext>
            </a:extLst>
          </p:cNvPr>
          <p:cNvSpPr txBox="1"/>
          <p:nvPr/>
        </p:nvSpPr>
        <p:spPr>
          <a:xfrm>
            <a:off x="9077326" y="4635953"/>
            <a:ext cx="31060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New Primitives for accelerators</a:t>
            </a:r>
            <a:endParaRPr lang="en-US" dirty="0">
              <a:cs typeface="Calibri"/>
            </a:endParaRPr>
          </a:p>
        </p:txBody>
      </p:sp>
      <p:sp>
        <p:nvSpPr>
          <p:cNvPr id="18" name="Rectangle 17">
            <a:extLst>
              <a:ext uri="{FF2B5EF4-FFF2-40B4-BE49-F238E27FC236}">
                <a16:creationId xmlns:a16="http://schemas.microsoft.com/office/drawing/2014/main" id="{AF18BC42-D810-4E57-B89E-85BF111B52E0}"/>
              </a:ext>
            </a:extLst>
          </p:cNvPr>
          <p:cNvSpPr/>
          <p:nvPr/>
        </p:nvSpPr>
        <p:spPr>
          <a:xfrm>
            <a:off x="2354942" y="4601029"/>
            <a:ext cx="420915" cy="428172"/>
          </a:xfrm>
          <a:prstGeom prst="rect">
            <a:avLst/>
          </a:prstGeom>
          <a:solidFill>
            <a:schemeClr val="bg1"/>
          </a:solid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a:t>
            </a:r>
            <a:endParaRPr lang="en-US">
              <a:solidFill>
                <a:schemeClr val="tx1"/>
              </a:solidFill>
              <a:cs typeface="Calibri"/>
            </a:endParaRPr>
          </a:p>
        </p:txBody>
      </p:sp>
      <p:pic>
        <p:nvPicPr>
          <p:cNvPr id="20" name="Picture 7" descr="A close up of a device&#10;&#10;Description automatically generated">
            <a:extLst>
              <a:ext uri="{FF2B5EF4-FFF2-40B4-BE49-F238E27FC236}">
                <a16:creationId xmlns:a16="http://schemas.microsoft.com/office/drawing/2014/main" id="{00DC6BD2-6F32-4DA1-A6A2-C6EEA31E0A9E}"/>
              </a:ext>
            </a:extLst>
          </p:cNvPr>
          <p:cNvPicPr>
            <a:picLocks noChangeAspect="1"/>
          </p:cNvPicPr>
          <p:nvPr/>
        </p:nvPicPr>
        <p:blipFill>
          <a:blip r:embed="rId3"/>
          <a:stretch>
            <a:fillRect/>
          </a:stretch>
        </p:blipFill>
        <p:spPr>
          <a:xfrm>
            <a:off x="820057" y="5313710"/>
            <a:ext cx="10762342" cy="1005780"/>
          </a:xfrm>
          <a:prstGeom prst="rect">
            <a:avLst/>
          </a:prstGeom>
        </p:spPr>
      </p:pic>
      <p:sp>
        <p:nvSpPr>
          <p:cNvPr id="3" name="Left Brace 2">
            <a:extLst>
              <a:ext uri="{FF2B5EF4-FFF2-40B4-BE49-F238E27FC236}">
                <a16:creationId xmlns:a16="http://schemas.microsoft.com/office/drawing/2014/main" id="{16C1C6AD-7C98-42C0-B512-F84EB19207B3}"/>
              </a:ext>
            </a:extLst>
          </p:cNvPr>
          <p:cNvSpPr/>
          <p:nvPr/>
        </p:nvSpPr>
        <p:spPr>
          <a:xfrm>
            <a:off x="2912219" y="2855686"/>
            <a:ext cx="566057" cy="5588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18637D37-7C07-48A2-BD52-7D53CF51059C}"/>
              </a:ext>
            </a:extLst>
          </p:cNvPr>
          <p:cNvSpPr txBox="1"/>
          <p:nvPr/>
        </p:nvSpPr>
        <p:spPr>
          <a:xfrm>
            <a:off x="1369331" y="2857046"/>
            <a:ext cx="1828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High-level </a:t>
            </a:r>
            <a:br>
              <a:rPr lang="en-US" dirty="0"/>
            </a:br>
            <a:r>
              <a:rPr lang="en-US"/>
              <a:t>differentiable IR</a:t>
            </a:r>
          </a:p>
        </p:txBody>
      </p:sp>
      <p:sp>
        <p:nvSpPr>
          <p:cNvPr id="8" name="Left Brace 7">
            <a:extLst>
              <a:ext uri="{FF2B5EF4-FFF2-40B4-BE49-F238E27FC236}">
                <a16:creationId xmlns:a16="http://schemas.microsoft.com/office/drawing/2014/main" id="{C3654161-420D-4A72-9D07-C98B341A5438}"/>
              </a:ext>
            </a:extLst>
          </p:cNvPr>
          <p:cNvSpPr/>
          <p:nvPr/>
        </p:nvSpPr>
        <p:spPr>
          <a:xfrm>
            <a:off x="1956997" y="4135664"/>
            <a:ext cx="566057" cy="102325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F4C1F420-8179-430C-8DFA-46DE63478DD5}"/>
              </a:ext>
            </a:extLst>
          </p:cNvPr>
          <p:cNvSpPr txBox="1"/>
          <p:nvPr/>
        </p:nvSpPr>
        <p:spPr>
          <a:xfrm>
            <a:off x="668110" y="4325709"/>
            <a:ext cx="14514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Optimization </a:t>
            </a:r>
            <a:br>
              <a:rPr lang="en-US" dirty="0"/>
            </a:br>
            <a:r>
              <a:rPr lang="en-US"/>
              <a:t>Search Space</a:t>
            </a:r>
          </a:p>
        </p:txBody>
      </p:sp>
    </p:spTree>
    <p:extLst>
      <p:ext uri="{BB962C8B-B14F-4D97-AF65-F5344CB8AC3E}">
        <p14:creationId xmlns:p14="http://schemas.microsoft.com/office/powerpoint/2010/main" val="1889132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7819-D7EA-4BA7-A3A8-05E2D9D1F13C}"/>
              </a:ext>
            </a:extLst>
          </p:cNvPr>
          <p:cNvSpPr>
            <a:spLocks noGrp="1"/>
          </p:cNvSpPr>
          <p:nvPr>
            <p:ph type="title"/>
          </p:nvPr>
        </p:nvSpPr>
        <p:spPr>
          <a:xfrm>
            <a:off x="838200" y="263525"/>
            <a:ext cx="5588000" cy="795793"/>
          </a:xfrm>
          <a:solidFill>
            <a:schemeClr val="bg2"/>
          </a:solidFill>
        </p:spPr>
        <p:txBody>
          <a:bodyPr/>
          <a:lstStyle/>
          <a:p>
            <a:r>
              <a:rPr lang="en-US" dirty="0">
                <a:cs typeface="Calibri Light"/>
              </a:rPr>
              <a:t>TVM: Key Features</a:t>
            </a:r>
            <a:endParaRPr lang="en-US" dirty="0"/>
          </a:p>
        </p:txBody>
      </p:sp>
      <p:sp>
        <p:nvSpPr>
          <p:cNvPr id="3" name="Content Placeholder 2">
            <a:extLst>
              <a:ext uri="{FF2B5EF4-FFF2-40B4-BE49-F238E27FC236}">
                <a16:creationId xmlns:a16="http://schemas.microsoft.com/office/drawing/2014/main" id="{1FBE957C-E282-423A-A006-A182C2191CA0}"/>
              </a:ext>
            </a:extLst>
          </p:cNvPr>
          <p:cNvSpPr>
            <a:spLocks noGrp="1"/>
          </p:cNvSpPr>
          <p:nvPr>
            <p:ph idx="1"/>
          </p:nvPr>
        </p:nvSpPr>
        <p:spPr>
          <a:xfrm>
            <a:off x="838200" y="1208768"/>
            <a:ext cx="10747828" cy="5439909"/>
          </a:xfrm>
        </p:spPr>
        <p:txBody>
          <a:bodyPr vert="horz" lIns="91440" tIns="45720" rIns="91440" bIns="45720" rtlCol="0" anchor="t">
            <a:normAutofit/>
          </a:bodyPr>
          <a:lstStyle/>
          <a:p>
            <a:r>
              <a:rPr lang="en-US" sz="2400" b="1" i="1" dirty="0">
                <a:cs typeface="Calibri"/>
              </a:rPr>
              <a:t>Performance</a:t>
            </a:r>
            <a:r>
              <a:rPr lang="en-US" sz="2400">
                <a:cs typeface="Calibri"/>
              </a:rPr>
              <a:t>: </a:t>
            </a:r>
            <a:br>
              <a:rPr lang="en-US" sz="2400" dirty="0">
                <a:cs typeface="Calibri"/>
              </a:rPr>
            </a:br>
            <a:r>
              <a:rPr lang="en-US" sz="2400">
                <a:cs typeface="Calibri"/>
              </a:rPr>
              <a:t>Compilation with minimal runtime</a:t>
            </a:r>
          </a:p>
          <a:p>
            <a:r>
              <a:rPr lang="en-US" sz="2400" b="1" i="1">
                <a:cs typeface="Calibri"/>
              </a:rPr>
              <a:t>Unified Runtime</a:t>
            </a:r>
            <a:r>
              <a:rPr lang="en-US" sz="2400">
                <a:cs typeface="Calibri"/>
              </a:rPr>
              <a:t>: in heterogeneous devices</a:t>
            </a:r>
            <a:endParaRPr lang="en-US" sz="2400" b="1" i="1" dirty="0">
              <a:cs typeface="Calibri"/>
            </a:endParaRPr>
          </a:p>
          <a:p>
            <a:r>
              <a:rPr lang="en-US" sz="2400" b="1" i="1">
                <a:cs typeface="Calibri"/>
              </a:rPr>
              <a:t>Unified IR and library packaging</a:t>
            </a:r>
            <a:endParaRPr lang="en-US" sz="2400" b="1" i="1" dirty="0">
              <a:cs typeface="Calibri"/>
            </a:endParaRPr>
          </a:p>
          <a:p>
            <a:r>
              <a:rPr lang="en-US" sz="2400" b="1" i="1" dirty="0">
                <a:cs typeface="Calibri"/>
              </a:rPr>
              <a:t>Compatibility</a:t>
            </a:r>
            <a:r>
              <a:rPr lang="en-US" sz="2400" dirty="0">
                <a:cs typeface="Calibri"/>
              </a:rPr>
              <a:t>: Automatically generates </a:t>
            </a:r>
            <a:br>
              <a:rPr lang="en-US" sz="2400" dirty="0">
                <a:cs typeface="Calibri"/>
              </a:rPr>
            </a:br>
            <a:r>
              <a:rPr lang="en-US" sz="2400">
                <a:cs typeface="Calibri"/>
              </a:rPr>
              <a:t>and optimizes tensor operators on </a:t>
            </a:r>
            <a:br>
              <a:rPr lang="en-US" sz="2400" dirty="0">
                <a:cs typeface="Calibri"/>
              </a:rPr>
            </a:br>
            <a:r>
              <a:rPr lang="en-US" sz="2400">
                <a:cs typeface="Calibri"/>
              </a:rPr>
              <a:t>multiple </a:t>
            </a:r>
            <a:r>
              <a:rPr lang="en-US" sz="2400" dirty="0">
                <a:cs typeface="Calibri"/>
              </a:rPr>
              <a:t>backends – </a:t>
            </a:r>
            <a:r>
              <a:rPr lang="en-US" sz="2400">
                <a:cs typeface="Calibri"/>
              </a:rPr>
              <a:t>CPUs, GPUs, </a:t>
            </a:r>
            <a:br>
              <a:rPr lang="en-US" sz="2400" dirty="0">
                <a:cs typeface="Calibri"/>
              </a:rPr>
            </a:br>
            <a:r>
              <a:rPr lang="en-US" sz="2400">
                <a:cs typeface="Calibri"/>
              </a:rPr>
              <a:t>Microcontrollers, </a:t>
            </a:r>
            <a:br>
              <a:rPr lang="en-US" sz="2400" dirty="0">
                <a:cs typeface="Calibri"/>
              </a:rPr>
            </a:br>
            <a:r>
              <a:rPr lang="en-US" sz="2400">
                <a:cs typeface="Calibri"/>
              </a:rPr>
              <a:t>FPGAs, </a:t>
            </a:r>
            <a:br>
              <a:rPr lang="en-US" sz="2400" dirty="0">
                <a:cs typeface="Calibri"/>
              </a:rPr>
            </a:br>
            <a:r>
              <a:rPr lang="en-US" sz="2400">
                <a:cs typeface="Calibri"/>
              </a:rPr>
              <a:t>browsers, etc.</a:t>
            </a:r>
          </a:p>
          <a:p>
            <a:endParaRPr lang="en-US" dirty="0">
              <a:cs typeface="Calibri"/>
            </a:endParaRPr>
          </a:p>
        </p:txBody>
      </p:sp>
      <p:pic>
        <p:nvPicPr>
          <p:cNvPr id="5" name="Picture 5" descr="Diagram&#10;&#10;Description automatically generated">
            <a:extLst>
              <a:ext uri="{FF2B5EF4-FFF2-40B4-BE49-F238E27FC236}">
                <a16:creationId xmlns:a16="http://schemas.microsoft.com/office/drawing/2014/main" id="{337BC017-4331-4DC8-87BE-C8CA2E26DD54}"/>
              </a:ext>
            </a:extLst>
          </p:cNvPr>
          <p:cNvPicPr>
            <a:picLocks noChangeAspect="1"/>
          </p:cNvPicPr>
          <p:nvPr/>
        </p:nvPicPr>
        <p:blipFill>
          <a:blip r:embed="rId2"/>
          <a:stretch>
            <a:fillRect/>
          </a:stretch>
        </p:blipFill>
        <p:spPr>
          <a:xfrm>
            <a:off x="3410859" y="4078384"/>
            <a:ext cx="3026229" cy="2569291"/>
          </a:xfrm>
          <a:prstGeom prst="rect">
            <a:avLst/>
          </a:prstGeom>
        </p:spPr>
      </p:pic>
      <p:pic>
        <p:nvPicPr>
          <p:cNvPr id="6" name="Picture 6" descr="Diagram&#10;&#10;Description automatically generated">
            <a:extLst>
              <a:ext uri="{FF2B5EF4-FFF2-40B4-BE49-F238E27FC236}">
                <a16:creationId xmlns:a16="http://schemas.microsoft.com/office/drawing/2014/main" id="{ADD4422F-5CAC-4480-984A-EDDB8911C9A0}"/>
              </a:ext>
            </a:extLst>
          </p:cNvPr>
          <p:cNvPicPr>
            <a:picLocks noChangeAspect="1"/>
          </p:cNvPicPr>
          <p:nvPr/>
        </p:nvPicPr>
        <p:blipFill>
          <a:blip r:embed="rId3"/>
          <a:stretch>
            <a:fillRect/>
          </a:stretch>
        </p:blipFill>
        <p:spPr>
          <a:xfrm>
            <a:off x="6814456" y="3127300"/>
            <a:ext cx="5065484" cy="3462715"/>
          </a:xfrm>
          <a:prstGeom prst="rect">
            <a:avLst/>
          </a:prstGeom>
        </p:spPr>
      </p:pic>
      <p:pic>
        <p:nvPicPr>
          <p:cNvPr id="8" name="Picture 8" descr="Chart, bar chart&#10;&#10;Description automatically generated">
            <a:extLst>
              <a:ext uri="{FF2B5EF4-FFF2-40B4-BE49-F238E27FC236}">
                <a16:creationId xmlns:a16="http://schemas.microsoft.com/office/drawing/2014/main" id="{C1AFD492-9137-4E25-ACA1-67C7208CACCF}"/>
              </a:ext>
            </a:extLst>
          </p:cNvPr>
          <p:cNvPicPr>
            <a:picLocks noChangeAspect="1"/>
          </p:cNvPicPr>
          <p:nvPr/>
        </p:nvPicPr>
        <p:blipFill>
          <a:blip r:embed="rId4"/>
          <a:stretch>
            <a:fillRect/>
          </a:stretch>
        </p:blipFill>
        <p:spPr>
          <a:xfrm>
            <a:off x="6531429" y="600891"/>
            <a:ext cx="5246914" cy="2354216"/>
          </a:xfrm>
          <a:prstGeom prst="rect">
            <a:avLst/>
          </a:prstGeom>
        </p:spPr>
      </p:pic>
    </p:spTree>
    <p:extLst>
      <p:ext uri="{BB962C8B-B14F-4D97-AF65-F5344CB8AC3E}">
        <p14:creationId xmlns:p14="http://schemas.microsoft.com/office/powerpoint/2010/main" val="234833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1E99-5C70-491D-ACE0-8C6072D7A3E1}"/>
              </a:ext>
            </a:extLst>
          </p:cNvPr>
          <p:cNvSpPr>
            <a:spLocks noGrp="1"/>
          </p:cNvSpPr>
          <p:nvPr>
            <p:ph type="title"/>
          </p:nvPr>
        </p:nvSpPr>
        <p:spPr>
          <a:xfrm>
            <a:off x="838200" y="350610"/>
            <a:ext cx="10515600" cy="882878"/>
          </a:xfrm>
          <a:solidFill>
            <a:schemeClr val="bg2"/>
          </a:solidFill>
        </p:spPr>
        <p:txBody>
          <a:bodyPr/>
          <a:lstStyle/>
          <a:p>
            <a:r>
              <a:rPr lang="en-US">
                <a:cs typeface="Calibri Light"/>
              </a:rPr>
              <a:t>TVM: Key Features cont...</a:t>
            </a:r>
            <a:endParaRPr lang="en-US"/>
          </a:p>
        </p:txBody>
      </p:sp>
      <p:sp>
        <p:nvSpPr>
          <p:cNvPr id="3" name="Content Placeholder 2">
            <a:extLst>
              <a:ext uri="{FF2B5EF4-FFF2-40B4-BE49-F238E27FC236}">
                <a16:creationId xmlns:a16="http://schemas.microsoft.com/office/drawing/2014/main" id="{DADB85A8-8949-42DD-A736-DD73E407A881}"/>
              </a:ext>
            </a:extLst>
          </p:cNvPr>
          <p:cNvSpPr>
            <a:spLocks noGrp="1"/>
          </p:cNvSpPr>
          <p:nvPr>
            <p:ph idx="1"/>
          </p:nvPr>
        </p:nvSpPr>
        <p:spPr>
          <a:xfrm>
            <a:off x="838200" y="1557111"/>
            <a:ext cx="10791371" cy="4946423"/>
          </a:xfrm>
        </p:spPr>
        <p:txBody>
          <a:bodyPr vert="horz" lIns="91440" tIns="45720" rIns="91440" bIns="45720" rtlCol="0" anchor="t">
            <a:normAutofit/>
          </a:bodyPr>
          <a:lstStyle/>
          <a:p>
            <a:r>
              <a:rPr lang="en-US" b="1" i="1">
                <a:ea typeface="+mn-lt"/>
                <a:cs typeface="+mn-lt"/>
              </a:rPr>
              <a:t>Flexibility</a:t>
            </a:r>
            <a:r>
              <a:rPr lang="en-US">
                <a:ea typeface="+mn-lt"/>
                <a:cs typeface="+mn-lt"/>
              </a:rPr>
              <a:t>: Enables support for </a:t>
            </a:r>
            <a:endParaRPr lang="en-US"/>
          </a:p>
          <a:p>
            <a:pPr marL="971550" lvl="1" indent="-285750">
              <a:buFont typeface="Arial"/>
              <a:buChar char="•"/>
            </a:pPr>
            <a:r>
              <a:rPr lang="en-US">
                <a:ea typeface="+mn-lt"/>
                <a:cs typeface="+mn-lt"/>
              </a:rPr>
              <a:t>Block Sparsity</a:t>
            </a:r>
          </a:p>
          <a:p>
            <a:pPr marL="971550" lvl="1" indent="-285750">
              <a:buFont typeface="Arial"/>
              <a:buChar char="•"/>
            </a:pPr>
            <a:r>
              <a:rPr lang="en-US">
                <a:ea typeface="+mn-lt"/>
                <a:cs typeface="+mn-lt"/>
              </a:rPr>
              <a:t>Quantization</a:t>
            </a:r>
          </a:p>
          <a:p>
            <a:pPr marL="971550" lvl="1" indent="-285750">
              <a:buFont typeface="Arial"/>
              <a:buChar char="•"/>
            </a:pPr>
            <a:r>
              <a:rPr lang="en-US">
                <a:ea typeface="+mn-lt"/>
                <a:cs typeface="+mn-lt"/>
              </a:rPr>
              <a:t>Classical ML and Random Forests </a:t>
            </a:r>
          </a:p>
          <a:p>
            <a:pPr marL="971550" lvl="1" indent="-285750">
              <a:buFont typeface="Arial"/>
              <a:buChar char="•"/>
            </a:pPr>
            <a:r>
              <a:rPr lang="en-US">
                <a:ea typeface="+mn-lt"/>
                <a:cs typeface="+mn-lt"/>
              </a:rPr>
              <a:t>Memory Planning</a:t>
            </a:r>
          </a:p>
          <a:p>
            <a:pPr marL="971550" lvl="1" indent="-285750">
              <a:buFont typeface="Arial"/>
              <a:buChar char="•"/>
            </a:pPr>
            <a:r>
              <a:rPr lang="en-US">
                <a:ea typeface="+mn-lt"/>
                <a:cs typeface="+mn-lt"/>
              </a:rPr>
              <a:t>MISRA-C, Python, C++, Rust, Java</a:t>
            </a:r>
          </a:p>
          <a:p>
            <a:r>
              <a:rPr lang="en-US" b="1" i="1">
                <a:ea typeface="+mn-lt"/>
                <a:cs typeface="+mn-lt"/>
              </a:rPr>
              <a:t>Usability</a:t>
            </a:r>
            <a:r>
              <a:rPr lang="en-US">
                <a:ea typeface="+mn-lt"/>
                <a:cs typeface="+mn-lt"/>
              </a:rPr>
              <a:t>: Keras, MXNet, PyTorch, TensorFlow, CoreML, DarkNet, more.</a:t>
            </a:r>
          </a:p>
          <a:p>
            <a:r>
              <a:rPr lang="en-US" b="1" i="1">
                <a:cs typeface="Calibri"/>
              </a:rPr>
              <a:t>Full-stack automation</a:t>
            </a:r>
            <a:endParaRPr lang="en-US">
              <a:ea typeface="+mn-lt"/>
              <a:cs typeface="+mn-lt"/>
            </a:endParaRPr>
          </a:p>
          <a:p>
            <a:pPr lvl="1"/>
            <a:r>
              <a:rPr lang="en-US">
                <a:cs typeface="Calibri"/>
              </a:rPr>
              <a:t>Open source</a:t>
            </a:r>
            <a:endParaRPr lang="en-US">
              <a:ea typeface="+mn-lt"/>
              <a:cs typeface="+mn-lt"/>
            </a:endParaRPr>
          </a:p>
          <a:p>
            <a:pPr lvl="1"/>
            <a:r>
              <a:rPr lang="en-US">
                <a:cs typeface="Calibri"/>
              </a:rPr>
              <a:t>Open development</a:t>
            </a:r>
            <a:endParaRPr lang="en-US">
              <a:ea typeface="+mn-lt"/>
              <a:cs typeface="+mn-lt"/>
            </a:endParaRPr>
          </a:p>
          <a:p>
            <a:pPr lvl="1"/>
            <a:r>
              <a:rPr lang="en-US">
                <a:cs typeface="Calibri"/>
              </a:rPr>
              <a:t>Open governance</a:t>
            </a:r>
            <a:endParaRPr lang="en-US"/>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53762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1FA7-B55E-451E-856B-CA2A62553C4D}"/>
              </a:ext>
            </a:extLst>
          </p:cNvPr>
          <p:cNvSpPr>
            <a:spLocks noGrp="1"/>
          </p:cNvSpPr>
          <p:nvPr>
            <p:ph type="title"/>
          </p:nvPr>
        </p:nvSpPr>
        <p:spPr>
          <a:xfrm>
            <a:off x="635000" y="365123"/>
            <a:ext cx="10972800" cy="752250"/>
          </a:xfrm>
          <a:solidFill>
            <a:schemeClr val="bg2"/>
          </a:solidFill>
        </p:spPr>
        <p:txBody>
          <a:bodyPr/>
          <a:lstStyle/>
          <a:p>
            <a:r>
              <a:rPr lang="en-US" dirty="0">
                <a:cs typeface="Calibri Light"/>
              </a:rPr>
              <a:t>TVM: Usage</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A3CC979B-9A75-4748-A34E-C35EA73B5DD5}"/>
              </a:ext>
            </a:extLst>
          </p:cNvPr>
          <p:cNvPicPr>
            <a:picLocks noGrp="1" noChangeAspect="1"/>
          </p:cNvPicPr>
          <p:nvPr>
            <p:ph idx="1"/>
          </p:nvPr>
        </p:nvPicPr>
        <p:blipFill>
          <a:blip r:embed="rId2"/>
          <a:stretch>
            <a:fillRect/>
          </a:stretch>
        </p:blipFill>
        <p:spPr>
          <a:xfrm>
            <a:off x="638629" y="1804194"/>
            <a:ext cx="5181600" cy="2057400"/>
          </a:xfrm>
        </p:spPr>
      </p:pic>
      <p:pic>
        <p:nvPicPr>
          <p:cNvPr id="5" name="Picture 5" descr="Text&#10;&#10;Description automatically generated">
            <a:extLst>
              <a:ext uri="{FF2B5EF4-FFF2-40B4-BE49-F238E27FC236}">
                <a16:creationId xmlns:a16="http://schemas.microsoft.com/office/drawing/2014/main" id="{AD140369-FF21-4F57-BD41-261DB6E4E8D3}"/>
              </a:ext>
            </a:extLst>
          </p:cNvPr>
          <p:cNvPicPr>
            <a:picLocks noChangeAspect="1"/>
          </p:cNvPicPr>
          <p:nvPr/>
        </p:nvPicPr>
        <p:blipFill>
          <a:blip r:embed="rId3"/>
          <a:stretch>
            <a:fillRect/>
          </a:stretch>
        </p:blipFill>
        <p:spPr>
          <a:xfrm>
            <a:off x="566057" y="4093114"/>
            <a:ext cx="5914571" cy="1385944"/>
          </a:xfrm>
          <a:prstGeom prst="rect">
            <a:avLst/>
          </a:prstGeom>
        </p:spPr>
      </p:pic>
      <p:grpSp>
        <p:nvGrpSpPr>
          <p:cNvPr id="13" name="Group 12">
            <a:extLst>
              <a:ext uri="{FF2B5EF4-FFF2-40B4-BE49-F238E27FC236}">
                <a16:creationId xmlns:a16="http://schemas.microsoft.com/office/drawing/2014/main" id="{69F79252-C375-470D-B146-1DED68BD6439}"/>
              </a:ext>
            </a:extLst>
          </p:cNvPr>
          <p:cNvGrpSpPr/>
          <p:nvPr/>
        </p:nvGrpSpPr>
        <p:grpSpPr>
          <a:xfrm>
            <a:off x="4288972" y="2344058"/>
            <a:ext cx="1059543" cy="652235"/>
            <a:chOff x="4564743" y="1807029"/>
            <a:chExt cx="1059543" cy="652235"/>
          </a:xfrm>
        </p:grpSpPr>
        <p:sp>
          <p:nvSpPr>
            <p:cNvPr id="6" name="TextBox 5">
              <a:extLst>
                <a:ext uri="{FF2B5EF4-FFF2-40B4-BE49-F238E27FC236}">
                  <a16:creationId xmlns:a16="http://schemas.microsoft.com/office/drawing/2014/main" id="{F7EF35E2-2625-4DAD-9D3A-BC7AB577DCC5}"/>
                </a:ext>
              </a:extLst>
            </p:cNvPr>
            <p:cNvSpPr txBox="1"/>
            <p:nvPr/>
          </p:nvSpPr>
          <p:spPr>
            <a:xfrm>
              <a:off x="4564743" y="1807029"/>
              <a:ext cx="1059543" cy="383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solidFill>
                    <a:schemeClr val="accent2">
                      <a:lumMod val="75000"/>
                    </a:schemeClr>
                  </a:solidFill>
                </a:rPr>
                <a:t>Model In</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A54E040-091A-4D6F-AA7F-E958A0454163}"/>
                    </a:ext>
                  </a:extLst>
                </p14:cNvPr>
                <p14:cNvContentPartPr/>
                <p14:nvPr/>
              </p14:nvContentPartPr>
              <p14:xfrm>
                <a:off x="4959116" y="2173514"/>
                <a:ext cx="38100" cy="285750"/>
              </p14:xfrm>
            </p:contentPart>
          </mc:Choice>
          <mc:Fallback xmlns="">
            <p:pic>
              <p:nvPicPr>
                <p:cNvPr id="8" name="Ink 7">
                  <a:extLst>
                    <a:ext uri="{FF2B5EF4-FFF2-40B4-BE49-F238E27FC236}">
                      <a16:creationId xmlns:a16="http://schemas.microsoft.com/office/drawing/2014/main" id="{5A54E040-091A-4D6F-AA7F-E958A0454163}"/>
                    </a:ext>
                  </a:extLst>
                </p:cNvPr>
                <p:cNvPicPr/>
                <p:nvPr/>
              </p:nvPicPr>
              <p:blipFill>
                <a:blip r:embed="rId5"/>
                <a:stretch>
                  <a:fillRect/>
                </a:stretch>
              </p:blipFill>
              <p:spPr>
                <a:xfrm>
                  <a:off x="4940632" y="2155699"/>
                  <a:ext cx="75446" cy="321023"/>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BB952B1-B572-4F2D-A674-3FC1262FC25C}"/>
                  </a:ext>
                </a:extLst>
              </p14:cNvPr>
              <p14:cNvContentPartPr/>
              <p14:nvPr/>
            </p14:nvContentPartPr>
            <p14:xfrm>
              <a:off x="4623537" y="2946286"/>
              <a:ext cx="133350" cy="66675"/>
            </p14:xfrm>
          </p:contentPart>
        </mc:Choice>
        <mc:Fallback xmlns="">
          <p:pic>
            <p:nvPicPr>
              <p:cNvPr id="9" name="Ink 8">
                <a:extLst>
                  <a:ext uri="{FF2B5EF4-FFF2-40B4-BE49-F238E27FC236}">
                    <a16:creationId xmlns:a16="http://schemas.microsoft.com/office/drawing/2014/main" id="{9BB952B1-B572-4F2D-A674-3FC1262FC25C}"/>
                  </a:ext>
                </a:extLst>
              </p:cNvPr>
              <p:cNvPicPr/>
              <p:nvPr/>
            </p:nvPicPr>
            <p:blipFill>
              <a:blip r:embed="rId7"/>
              <a:stretch>
                <a:fillRect/>
              </a:stretch>
            </p:blipFill>
            <p:spPr>
              <a:xfrm>
                <a:off x="4606521" y="2928034"/>
                <a:ext cx="167729" cy="103551"/>
              </a:xfrm>
              <a:prstGeom prst="rect">
                <a:avLst/>
              </a:prstGeom>
            </p:spPr>
          </p:pic>
        </mc:Fallback>
      </mc:AlternateContent>
      <p:grpSp>
        <p:nvGrpSpPr>
          <p:cNvPr id="15" name="Group 14">
            <a:extLst>
              <a:ext uri="{FF2B5EF4-FFF2-40B4-BE49-F238E27FC236}">
                <a16:creationId xmlns:a16="http://schemas.microsoft.com/office/drawing/2014/main" id="{F720F129-03CA-4879-A293-72C4795E990C}"/>
              </a:ext>
            </a:extLst>
          </p:cNvPr>
          <p:cNvGrpSpPr/>
          <p:nvPr/>
        </p:nvGrpSpPr>
        <p:grpSpPr>
          <a:xfrm>
            <a:off x="3912530" y="4410075"/>
            <a:ext cx="2892402" cy="375387"/>
            <a:chOff x="4253616" y="3844018"/>
            <a:chExt cx="2892402" cy="375387"/>
          </a:xfrm>
        </p:grpSpPr>
        <p:sp>
          <p:nvSpPr>
            <p:cNvPr id="7" name="TextBox 6">
              <a:extLst>
                <a:ext uri="{FF2B5EF4-FFF2-40B4-BE49-F238E27FC236}">
                  <a16:creationId xmlns:a16="http://schemas.microsoft.com/office/drawing/2014/main" id="{4F4ED1CD-AA77-47C9-A5C6-D9D7ECD51598}"/>
                </a:ext>
              </a:extLst>
            </p:cNvPr>
            <p:cNvSpPr txBox="1"/>
            <p:nvPr/>
          </p:nvSpPr>
          <p:spPr>
            <a:xfrm>
              <a:off x="4562475" y="3844018"/>
              <a:ext cx="25835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solidFill>
                    <a:schemeClr val="accent2">
                      <a:lumMod val="75000"/>
                    </a:schemeClr>
                  </a:solidFill>
                </a:rPr>
                <a:t>Module Out (Deployable)</a:t>
              </a:r>
            </a:p>
          </p:txBody>
        </p:sp>
        <p:grpSp>
          <p:nvGrpSpPr>
            <p:cNvPr id="14" name="Group 13">
              <a:extLst>
                <a:ext uri="{FF2B5EF4-FFF2-40B4-BE49-F238E27FC236}">
                  <a16:creationId xmlns:a16="http://schemas.microsoft.com/office/drawing/2014/main" id="{3C4EF2A0-EA38-4BF7-9908-C87D36AA403A}"/>
                </a:ext>
              </a:extLst>
            </p:cNvPr>
            <p:cNvGrpSpPr/>
            <p:nvPr/>
          </p:nvGrpSpPr>
          <p:grpSpPr>
            <a:xfrm>
              <a:off x="4253616" y="4038996"/>
              <a:ext cx="312312" cy="180409"/>
              <a:chOff x="4188302" y="4053510"/>
              <a:chExt cx="312312" cy="180409"/>
            </a:xfrm>
          </p:grpSpPr>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65FC99F-2666-464C-88E4-D77BA257768B}"/>
                      </a:ext>
                    </a:extLst>
                  </p14:cNvPr>
                  <p14:cNvContentPartPr/>
                  <p14:nvPr/>
                </p14:nvContentPartPr>
                <p14:xfrm>
                  <a:off x="4205339" y="4053510"/>
                  <a:ext cx="295275" cy="161925"/>
                </p14:xfrm>
              </p:contentPart>
            </mc:Choice>
            <mc:Fallback xmlns="">
              <p:pic>
                <p:nvPicPr>
                  <p:cNvPr id="10" name="Ink 9">
                    <a:extLst>
                      <a:ext uri="{FF2B5EF4-FFF2-40B4-BE49-F238E27FC236}">
                        <a16:creationId xmlns:a16="http://schemas.microsoft.com/office/drawing/2014/main" id="{865FC99F-2666-464C-88E4-D77BA257768B}"/>
                      </a:ext>
                    </a:extLst>
                  </p:cNvPr>
                  <p:cNvPicPr/>
                  <p:nvPr/>
                </p:nvPicPr>
                <p:blipFill>
                  <a:blip r:embed="rId9"/>
                  <a:stretch>
                    <a:fillRect/>
                  </a:stretch>
                </p:blipFill>
                <p:spPr>
                  <a:xfrm>
                    <a:off x="4187673" y="4035151"/>
                    <a:ext cx="330968" cy="19827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0A27C3C1-1862-4906-8437-2DE867760786}"/>
                      </a:ext>
                    </a:extLst>
                  </p14:cNvPr>
                  <p14:cNvContentPartPr/>
                  <p14:nvPr/>
                </p14:nvContentPartPr>
                <p14:xfrm>
                  <a:off x="4188302" y="4119619"/>
                  <a:ext cx="133350" cy="114300"/>
                </p14:xfrm>
              </p:contentPart>
            </mc:Choice>
            <mc:Fallback xmlns="">
              <p:pic>
                <p:nvPicPr>
                  <p:cNvPr id="12" name="Ink 11">
                    <a:extLst>
                      <a:ext uri="{FF2B5EF4-FFF2-40B4-BE49-F238E27FC236}">
                        <a16:creationId xmlns:a16="http://schemas.microsoft.com/office/drawing/2014/main" id="{0A27C3C1-1862-4906-8437-2DE867760786}"/>
                      </a:ext>
                    </a:extLst>
                  </p:cNvPr>
                  <p:cNvPicPr/>
                  <p:nvPr/>
                </p:nvPicPr>
                <p:blipFill>
                  <a:blip r:embed="rId11"/>
                  <a:stretch>
                    <a:fillRect/>
                  </a:stretch>
                </p:blipFill>
                <p:spPr>
                  <a:xfrm>
                    <a:off x="4170546" y="4102226"/>
                    <a:ext cx="169224" cy="149442"/>
                  </a:xfrm>
                  <a:prstGeom prst="rect">
                    <a:avLst/>
                  </a:prstGeom>
                </p:spPr>
              </p:pic>
            </mc:Fallback>
          </mc:AlternateContent>
        </p:grpSp>
      </p:grpSp>
      <p:sp>
        <p:nvSpPr>
          <p:cNvPr id="16" name="TextBox 15">
            <a:extLst>
              <a:ext uri="{FF2B5EF4-FFF2-40B4-BE49-F238E27FC236}">
                <a16:creationId xmlns:a16="http://schemas.microsoft.com/office/drawing/2014/main" id="{1BFB89AC-6319-4EB2-B5A2-D54275AF326E}"/>
              </a:ext>
            </a:extLst>
          </p:cNvPr>
          <p:cNvSpPr txBox="1"/>
          <p:nvPr/>
        </p:nvSpPr>
        <p:spPr>
          <a:xfrm>
            <a:off x="563068" y="1250117"/>
            <a:ext cx="4467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Create deployable module from a model</a:t>
            </a:r>
            <a:endParaRPr lang="en-US" sz="2000" b="1">
              <a:cs typeface="Calibri"/>
            </a:endParaRPr>
          </a:p>
        </p:txBody>
      </p:sp>
      <p:sp>
        <p:nvSpPr>
          <p:cNvPr id="17" name="TextBox 16">
            <a:extLst>
              <a:ext uri="{FF2B5EF4-FFF2-40B4-BE49-F238E27FC236}">
                <a16:creationId xmlns:a16="http://schemas.microsoft.com/office/drawing/2014/main" id="{56EA667B-5F64-4BF0-A3EB-11CA64AC6A3B}"/>
              </a:ext>
            </a:extLst>
          </p:cNvPr>
          <p:cNvSpPr txBox="1"/>
          <p:nvPr/>
        </p:nvSpPr>
        <p:spPr>
          <a:xfrm>
            <a:off x="6808969" y="1250116"/>
            <a:ext cx="2718215" cy="4063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Tensor Expression</a:t>
            </a:r>
          </a:p>
        </p:txBody>
      </p:sp>
      <p:sp>
        <p:nvSpPr>
          <p:cNvPr id="18" name="TextBox 17">
            <a:extLst>
              <a:ext uri="{FF2B5EF4-FFF2-40B4-BE49-F238E27FC236}">
                <a16:creationId xmlns:a16="http://schemas.microsoft.com/office/drawing/2014/main" id="{7C40F158-7BDB-419F-AB64-09DDAD97BEE0}"/>
              </a:ext>
            </a:extLst>
          </p:cNvPr>
          <p:cNvSpPr txBox="1"/>
          <p:nvPr/>
        </p:nvSpPr>
        <p:spPr>
          <a:xfrm>
            <a:off x="6808968" y="1656099"/>
            <a:ext cx="2718215" cy="4063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Describe Computation</a:t>
            </a:r>
          </a:p>
        </p:txBody>
      </p:sp>
      <p:pic>
        <p:nvPicPr>
          <p:cNvPr id="19" name="Picture 19" descr="A picture containing graphical user interface&#10;&#10;Description automatically generated">
            <a:extLst>
              <a:ext uri="{FF2B5EF4-FFF2-40B4-BE49-F238E27FC236}">
                <a16:creationId xmlns:a16="http://schemas.microsoft.com/office/drawing/2014/main" id="{9C51053D-174F-4039-9A43-5D1B59DE6505}"/>
              </a:ext>
            </a:extLst>
          </p:cNvPr>
          <p:cNvPicPr>
            <a:picLocks noChangeAspect="1"/>
          </p:cNvPicPr>
          <p:nvPr/>
        </p:nvPicPr>
        <p:blipFill>
          <a:blip r:embed="rId12"/>
          <a:stretch>
            <a:fillRect/>
          </a:stretch>
        </p:blipFill>
        <p:spPr>
          <a:xfrm>
            <a:off x="6922957" y="2367758"/>
            <a:ext cx="4685675" cy="1216829"/>
          </a:xfrm>
          <a:prstGeom prst="rect">
            <a:avLst/>
          </a:prstGeom>
        </p:spPr>
      </p:pic>
      <p:sp>
        <p:nvSpPr>
          <p:cNvPr id="20" name="TextBox 19">
            <a:extLst>
              <a:ext uri="{FF2B5EF4-FFF2-40B4-BE49-F238E27FC236}">
                <a16:creationId xmlns:a16="http://schemas.microsoft.com/office/drawing/2014/main" id="{7BD7AB6D-D9A0-4B39-A070-F90E6161513E}"/>
              </a:ext>
            </a:extLst>
          </p:cNvPr>
          <p:cNvSpPr txBox="1"/>
          <p:nvPr/>
        </p:nvSpPr>
        <p:spPr>
          <a:xfrm>
            <a:off x="6808967" y="3692263"/>
            <a:ext cx="30554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Schedule the Computation</a:t>
            </a:r>
          </a:p>
        </p:txBody>
      </p:sp>
      <p:pic>
        <p:nvPicPr>
          <p:cNvPr id="21" name="Picture 21" descr="A picture containing calendar&#10;&#10;Description automatically generated">
            <a:extLst>
              <a:ext uri="{FF2B5EF4-FFF2-40B4-BE49-F238E27FC236}">
                <a16:creationId xmlns:a16="http://schemas.microsoft.com/office/drawing/2014/main" id="{236FE784-3358-42B4-AF9F-8CA5868BF994}"/>
              </a:ext>
            </a:extLst>
          </p:cNvPr>
          <p:cNvPicPr>
            <a:picLocks noChangeAspect="1"/>
          </p:cNvPicPr>
          <p:nvPr/>
        </p:nvPicPr>
        <p:blipFill>
          <a:blip r:embed="rId13"/>
          <a:stretch>
            <a:fillRect/>
          </a:stretch>
        </p:blipFill>
        <p:spPr>
          <a:xfrm>
            <a:off x="6925066" y="4160395"/>
            <a:ext cx="2476656" cy="885668"/>
          </a:xfrm>
          <a:prstGeom prst="rect">
            <a:avLst/>
          </a:prstGeom>
        </p:spPr>
      </p:pic>
      <p:pic>
        <p:nvPicPr>
          <p:cNvPr id="22" name="Picture 22">
            <a:extLst>
              <a:ext uri="{FF2B5EF4-FFF2-40B4-BE49-F238E27FC236}">
                <a16:creationId xmlns:a16="http://schemas.microsoft.com/office/drawing/2014/main" id="{E2DE902D-D629-4159-B66B-CC768966AE98}"/>
              </a:ext>
            </a:extLst>
          </p:cNvPr>
          <p:cNvPicPr>
            <a:picLocks noChangeAspect="1"/>
          </p:cNvPicPr>
          <p:nvPr/>
        </p:nvPicPr>
        <p:blipFill>
          <a:blip r:embed="rId14"/>
          <a:stretch>
            <a:fillRect/>
          </a:stretch>
        </p:blipFill>
        <p:spPr>
          <a:xfrm>
            <a:off x="6925690" y="5049578"/>
            <a:ext cx="2469161" cy="294025"/>
          </a:xfrm>
          <a:prstGeom prst="rect">
            <a:avLst/>
          </a:prstGeom>
        </p:spPr>
      </p:pic>
      <p:pic>
        <p:nvPicPr>
          <p:cNvPr id="23" name="Picture 23">
            <a:extLst>
              <a:ext uri="{FF2B5EF4-FFF2-40B4-BE49-F238E27FC236}">
                <a16:creationId xmlns:a16="http://schemas.microsoft.com/office/drawing/2014/main" id="{F42BDF3D-2314-42DD-82C7-B518F0BFC9B6}"/>
              </a:ext>
            </a:extLst>
          </p:cNvPr>
          <p:cNvPicPr>
            <a:picLocks noChangeAspect="1"/>
          </p:cNvPicPr>
          <p:nvPr/>
        </p:nvPicPr>
        <p:blipFill>
          <a:blip r:embed="rId15"/>
          <a:stretch>
            <a:fillRect/>
          </a:stretch>
        </p:blipFill>
        <p:spPr>
          <a:xfrm>
            <a:off x="6924441" y="2128290"/>
            <a:ext cx="1797101" cy="252960"/>
          </a:xfrm>
          <a:prstGeom prst="rect">
            <a:avLst/>
          </a:prstGeom>
        </p:spPr>
      </p:pic>
      <p:pic>
        <p:nvPicPr>
          <p:cNvPr id="24" name="Picture 24" descr="Graphical user interface&#10;&#10;Description automatically generated">
            <a:extLst>
              <a:ext uri="{FF2B5EF4-FFF2-40B4-BE49-F238E27FC236}">
                <a16:creationId xmlns:a16="http://schemas.microsoft.com/office/drawing/2014/main" id="{F96D444D-EEA8-42E1-AB3E-46D8730A5C49}"/>
              </a:ext>
            </a:extLst>
          </p:cNvPr>
          <p:cNvPicPr>
            <a:picLocks noChangeAspect="1"/>
          </p:cNvPicPr>
          <p:nvPr/>
        </p:nvPicPr>
        <p:blipFill>
          <a:blip r:embed="rId16"/>
          <a:stretch>
            <a:fillRect/>
          </a:stretch>
        </p:blipFill>
        <p:spPr>
          <a:xfrm>
            <a:off x="2557073" y="5795239"/>
            <a:ext cx="3336560" cy="713949"/>
          </a:xfrm>
          <a:prstGeom prst="rect">
            <a:avLst/>
          </a:prstGeom>
        </p:spPr>
      </p:pic>
      <p:pic>
        <p:nvPicPr>
          <p:cNvPr id="25" name="Picture 25" descr="A close up of a logo&#10;&#10;Description automatically generated">
            <a:extLst>
              <a:ext uri="{FF2B5EF4-FFF2-40B4-BE49-F238E27FC236}">
                <a16:creationId xmlns:a16="http://schemas.microsoft.com/office/drawing/2014/main" id="{DC581536-C421-4B47-B485-7F694A5BFF65}"/>
              </a:ext>
            </a:extLst>
          </p:cNvPr>
          <p:cNvPicPr>
            <a:picLocks noChangeAspect="1"/>
          </p:cNvPicPr>
          <p:nvPr/>
        </p:nvPicPr>
        <p:blipFill>
          <a:blip r:embed="rId17"/>
          <a:stretch>
            <a:fillRect/>
          </a:stretch>
        </p:blipFill>
        <p:spPr>
          <a:xfrm>
            <a:off x="5898630" y="5846495"/>
            <a:ext cx="2743200" cy="611436"/>
          </a:xfrm>
          <a:prstGeom prst="rect">
            <a:avLst/>
          </a:prstGeom>
        </p:spPr>
      </p:pic>
    </p:spTree>
    <p:extLst>
      <p:ext uri="{BB962C8B-B14F-4D97-AF65-F5344CB8AC3E}">
        <p14:creationId xmlns:p14="http://schemas.microsoft.com/office/powerpoint/2010/main" val="115246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3808-D41F-444A-B62D-D0ACF631E60B}"/>
              </a:ext>
            </a:extLst>
          </p:cNvPr>
          <p:cNvSpPr>
            <a:spLocks noGrp="1"/>
          </p:cNvSpPr>
          <p:nvPr>
            <p:ph type="title"/>
          </p:nvPr>
        </p:nvSpPr>
        <p:spPr>
          <a:xfrm>
            <a:off x="809172" y="343353"/>
            <a:ext cx="10588170" cy="792818"/>
          </a:xfrm>
          <a:solidFill>
            <a:schemeClr val="bg2"/>
          </a:solidFill>
        </p:spPr>
        <p:txBody>
          <a:bodyPr>
            <a:normAutofit fontScale="90000"/>
          </a:bodyPr>
          <a:lstStyle/>
          <a:p>
            <a:r>
              <a:rPr lang="en-US">
                <a:cs typeface="Calibri Light"/>
              </a:rPr>
              <a:t>TVM: Automated End to End Optimizing Compiler</a:t>
            </a:r>
          </a:p>
        </p:txBody>
      </p:sp>
      <p:pic>
        <p:nvPicPr>
          <p:cNvPr id="14" name="Picture 14" descr="A picture containing text&#10;&#10;Description automatically generated">
            <a:extLst>
              <a:ext uri="{FF2B5EF4-FFF2-40B4-BE49-F238E27FC236}">
                <a16:creationId xmlns:a16="http://schemas.microsoft.com/office/drawing/2014/main" id="{CCC34C1C-5ABC-4761-8FAC-C6DDC908FB4D}"/>
              </a:ext>
            </a:extLst>
          </p:cNvPr>
          <p:cNvPicPr>
            <a:picLocks noChangeAspect="1"/>
          </p:cNvPicPr>
          <p:nvPr/>
        </p:nvPicPr>
        <p:blipFill>
          <a:blip r:embed="rId2"/>
          <a:stretch>
            <a:fillRect/>
          </a:stretch>
        </p:blipFill>
        <p:spPr>
          <a:xfrm>
            <a:off x="2207574" y="5030233"/>
            <a:ext cx="1685017" cy="581478"/>
          </a:xfrm>
          <a:prstGeom prst="rect">
            <a:avLst/>
          </a:prstGeom>
        </p:spPr>
      </p:pic>
      <p:pic>
        <p:nvPicPr>
          <p:cNvPr id="15" name="Picture 15" descr="Diagram&#10;&#10;Description automatically generated">
            <a:extLst>
              <a:ext uri="{FF2B5EF4-FFF2-40B4-BE49-F238E27FC236}">
                <a16:creationId xmlns:a16="http://schemas.microsoft.com/office/drawing/2014/main" id="{30DFAF18-51FD-445A-9D2F-1A8F29FC4232}"/>
              </a:ext>
            </a:extLst>
          </p:cNvPr>
          <p:cNvPicPr>
            <a:picLocks noChangeAspect="1"/>
          </p:cNvPicPr>
          <p:nvPr/>
        </p:nvPicPr>
        <p:blipFill>
          <a:blip r:embed="rId3"/>
          <a:stretch>
            <a:fillRect/>
          </a:stretch>
        </p:blipFill>
        <p:spPr>
          <a:xfrm>
            <a:off x="1843612" y="1426172"/>
            <a:ext cx="9101527" cy="3562256"/>
          </a:xfrm>
          <a:prstGeom prst="rect">
            <a:avLst/>
          </a:prstGeom>
        </p:spPr>
      </p:pic>
      <p:pic>
        <p:nvPicPr>
          <p:cNvPr id="18" name="Picture 18" descr="A picture containing text&#10;&#10;Description automatically generated">
            <a:extLst>
              <a:ext uri="{FF2B5EF4-FFF2-40B4-BE49-F238E27FC236}">
                <a16:creationId xmlns:a16="http://schemas.microsoft.com/office/drawing/2014/main" id="{514BD2AB-042B-4B02-93FA-81C74DB76F21}"/>
              </a:ext>
            </a:extLst>
          </p:cNvPr>
          <p:cNvPicPr>
            <a:picLocks noChangeAspect="1"/>
          </p:cNvPicPr>
          <p:nvPr/>
        </p:nvPicPr>
        <p:blipFill>
          <a:blip r:embed="rId4"/>
          <a:stretch>
            <a:fillRect/>
          </a:stretch>
        </p:blipFill>
        <p:spPr>
          <a:xfrm>
            <a:off x="3893458" y="5029427"/>
            <a:ext cx="1451428" cy="514803"/>
          </a:xfrm>
          <a:prstGeom prst="rect">
            <a:avLst/>
          </a:prstGeom>
        </p:spPr>
      </p:pic>
      <p:pic>
        <p:nvPicPr>
          <p:cNvPr id="19" name="Picture 19" descr="A picture containing text&#10;&#10;Description automatically generated">
            <a:extLst>
              <a:ext uri="{FF2B5EF4-FFF2-40B4-BE49-F238E27FC236}">
                <a16:creationId xmlns:a16="http://schemas.microsoft.com/office/drawing/2014/main" id="{18FAA406-FE3C-417E-BBDA-5DAC23353F6B}"/>
              </a:ext>
            </a:extLst>
          </p:cNvPr>
          <p:cNvPicPr>
            <a:picLocks noChangeAspect="1"/>
          </p:cNvPicPr>
          <p:nvPr/>
        </p:nvPicPr>
        <p:blipFill>
          <a:blip r:embed="rId5"/>
          <a:stretch>
            <a:fillRect/>
          </a:stretch>
        </p:blipFill>
        <p:spPr>
          <a:xfrm>
            <a:off x="5392058" y="5029365"/>
            <a:ext cx="4796971" cy="522183"/>
          </a:xfrm>
          <a:prstGeom prst="rect">
            <a:avLst/>
          </a:prstGeom>
        </p:spPr>
      </p:pic>
      <p:pic>
        <p:nvPicPr>
          <p:cNvPr id="20" name="Picture 20" descr="Text&#10;&#10;Description automatically generated">
            <a:extLst>
              <a:ext uri="{FF2B5EF4-FFF2-40B4-BE49-F238E27FC236}">
                <a16:creationId xmlns:a16="http://schemas.microsoft.com/office/drawing/2014/main" id="{6640420B-BFEC-46C3-8F82-1AB4266318FF}"/>
              </a:ext>
            </a:extLst>
          </p:cNvPr>
          <p:cNvPicPr>
            <a:picLocks noChangeAspect="1"/>
          </p:cNvPicPr>
          <p:nvPr/>
        </p:nvPicPr>
        <p:blipFill>
          <a:blip r:embed="rId6"/>
          <a:stretch>
            <a:fillRect/>
          </a:stretch>
        </p:blipFill>
        <p:spPr>
          <a:xfrm>
            <a:off x="1255485" y="5614116"/>
            <a:ext cx="7837713" cy="905710"/>
          </a:xfrm>
          <a:prstGeom prst="rect">
            <a:avLst/>
          </a:prstGeom>
        </p:spPr>
      </p:pic>
    </p:spTree>
    <p:extLst>
      <p:ext uri="{BB962C8B-B14F-4D97-AF65-F5344CB8AC3E}">
        <p14:creationId xmlns:p14="http://schemas.microsoft.com/office/powerpoint/2010/main" val="287202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2EA-EA36-47C7-B8E5-8EED7C7256C5}"/>
              </a:ext>
            </a:extLst>
          </p:cNvPr>
          <p:cNvSpPr>
            <a:spLocks noGrp="1"/>
          </p:cNvSpPr>
          <p:nvPr>
            <p:ph type="title"/>
          </p:nvPr>
        </p:nvSpPr>
        <p:spPr>
          <a:xfrm>
            <a:off x="794657" y="394154"/>
            <a:ext cx="10515600" cy="824820"/>
          </a:xfrm>
          <a:solidFill>
            <a:schemeClr val="bg2"/>
          </a:solidFill>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24F4B0A6-8AB9-4E1A-9CBF-CAA714AB21A4}"/>
              </a:ext>
            </a:extLst>
          </p:cNvPr>
          <p:cNvSpPr>
            <a:spLocks noGrp="1"/>
          </p:cNvSpPr>
          <p:nvPr>
            <p:ph idx="1"/>
          </p:nvPr>
        </p:nvSpPr>
        <p:spPr>
          <a:xfrm>
            <a:off x="838200" y="1499054"/>
            <a:ext cx="10515600" cy="4902881"/>
          </a:xfrm>
        </p:spPr>
        <p:txBody>
          <a:bodyPr vert="horz" lIns="91440" tIns="45720" rIns="91440" bIns="45720" rtlCol="0" anchor="t">
            <a:normAutofit fontScale="32500" lnSpcReduction="20000"/>
          </a:bodyPr>
          <a:lstStyle/>
          <a:p>
            <a:r>
              <a:rPr lang="en-US" sz="7200" dirty="0">
                <a:ea typeface="+mn-lt"/>
                <a:cs typeface="+mn-lt"/>
              </a:rPr>
              <a:t>The deep learning compiler: a comprehensive survey: </a:t>
            </a:r>
            <a:r>
              <a:rPr lang="en-US" sz="6200" dirty="0">
                <a:ea typeface="+mn-lt"/>
                <a:cs typeface="+mn-lt"/>
                <a:hlinkClick r:id="rId2"/>
              </a:rPr>
              <a:t>https://arxiv.org/abs/2002.03794</a:t>
            </a:r>
            <a:endParaRPr lang="en-US" sz="6200" dirty="0">
              <a:cs typeface="Calibri"/>
            </a:endParaRPr>
          </a:p>
          <a:p>
            <a:r>
              <a:rPr lang="en-US" sz="7200" dirty="0">
                <a:ea typeface="+mn-lt"/>
                <a:cs typeface="+mn-lt"/>
              </a:rPr>
              <a:t>TVM: an automated end-to-end optimizing compiler for deep learning: </a:t>
            </a:r>
            <a:br>
              <a:rPr lang="en-US" sz="7200" dirty="0">
                <a:ea typeface="+mn-lt"/>
                <a:cs typeface="+mn-lt"/>
              </a:rPr>
            </a:br>
            <a:r>
              <a:rPr lang="en-US" sz="6200" dirty="0">
                <a:ea typeface="+mn-lt"/>
                <a:cs typeface="+mn-lt"/>
                <a:hlinkClick r:id="rId2"/>
              </a:rPr>
              <a:t>https://arxiv.org/abs/1802.04799</a:t>
            </a:r>
            <a:endParaRPr lang="en-US" sz="6200" dirty="0">
              <a:cs typeface="Calibri"/>
            </a:endParaRPr>
          </a:p>
          <a:p>
            <a:r>
              <a:rPr lang="en-US" sz="7200" dirty="0">
                <a:ea typeface="+mn-lt"/>
                <a:cs typeface="+mn-lt"/>
              </a:rPr>
              <a:t>Apache TVM: </a:t>
            </a:r>
            <a:r>
              <a:rPr lang="en-US" sz="6200" dirty="0">
                <a:ea typeface="+mn-lt"/>
                <a:cs typeface="+mn-lt"/>
                <a:hlinkClick r:id="rId3"/>
              </a:rPr>
              <a:t>https://tvm.apache.org/</a:t>
            </a:r>
            <a:r>
              <a:rPr lang="en-US" sz="6200" dirty="0">
                <a:ea typeface="+mn-lt"/>
                <a:cs typeface="+mn-lt"/>
              </a:rPr>
              <a:t> </a:t>
            </a:r>
          </a:p>
          <a:p>
            <a:r>
              <a:rPr lang="en-US" sz="7200" dirty="0">
                <a:ea typeface="+mn-lt"/>
                <a:cs typeface="+mn-lt"/>
              </a:rPr>
              <a:t>Apache TVM documentation: </a:t>
            </a:r>
            <a:r>
              <a:rPr lang="en-US" sz="6200" dirty="0">
                <a:ea typeface="+mn-lt"/>
                <a:cs typeface="+mn-lt"/>
                <a:hlinkClick r:id="rId2"/>
              </a:rPr>
              <a:t>https://tvm.apache.org/docs/</a:t>
            </a:r>
            <a:endParaRPr lang="en-US" sz="6200">
              <a:cs typeface="Calibri"/>
            </a:endParaRPr>
          </a:p>
          <a:p>
            <a:r>
              <a:rPr lang="en-US" sz="7200" dirty="0">
                <a:ea typeface="+mn-lt"/>
                <a:cs typeface="+mn-lt"/>
              </a:rPr>
              <a:t>2019 TVM and deep learning compilation conference: morning keynote &amp; session1:  </a:t>
            </a:r>
            <a:br>
              <a:rPr lang="en-US" sz="7200" dirty="0">
                <a:ea typeface="+mn-lt"/>
                <a:cs typeface="+mn-lt"/>
              </a:rPr>
            </a:br>
            <a:r>
              <a:rPr lang="en-US" sz="6200" dirty="0">
                <a:ea typeface="+mn-lt"/>
                <a:cs typeface="+mn-lt"/>
                <a:hlinkClick r:id="rId2"/>
              </a:rPr>
              <a:t>https://www.youtube.com/watch?v=npqO0hVXZwU</a:t>
            </a:r>
            <a:endParaRPr lang="en-US" sz="6200" dirty="0">
              <a:cs typeface="Calibri"/>
            </a:endParaRPr>
          </a:p>
          <a:p>
            <a:r>
              <a:rPr lang="en-US" sz="7200" dirty="0">
                <a:ea typeface="+mn-lt"/>
                <a:cs typeface="+mn-lt"/>
              </a:rPr>
              <a:t>Computer Architecture: </a:t>
            </a:r>
            <a:r>
              <a:rPr lang="en-US" sz="6200" dirty="0">
                <a:ea typeface="+mn-lt"/>
                <a:cs typeface="+mn-lt"/>
                <a:hlinkClick r:id="rId4"/>
              </a:rPr>
              <a:t>https://www.elsevier.com/books/computer-architecture/hennessy/978-0-12-811905-1</a:t>
            </a:r>
            <a:endParaRPr lang="en-US" sz="6200" dirty="0">
              <a:cs typeface="Calibri"/>
            </a:endParaRPr>
          </a:p>
          <a:p>
            <a:r>
              <a:rPr lang="en-US" sz="7200" dirty="0">
                <a:ea typeface="+mn-lt"/>
                <a:cs typeface="+mn-lt"/>
              </a:rPr>
              <a:t>Torch documentation: </a:t>
            </a:r>
            <a:r>
              <a:rPr lang="en-US" sz="6200" dirty="0">
                <a:ea typeface="+mn-lt"/>
                <a:cs typeface="+mn-lt"/>
                <a:hlinkClick r:id="rId5"/>
              </a:rPr>
              <a:t>https://pytorch.org/docs/stable/generated/torch.nn.Conv2d.html</a:t>
            </a:r>
            <a:endParaRPr lang="en-US" sz="6200" dirty="0">
              <a:cs typeface="Calibri"/>
            </a:endParaRPr>
          </a:p>
          <a:p>
            <a:r>
              <a:rPr lang="en-US" sz="7200" dirty="0">
                <a:ea typeface="+mn-lt"/>
                <a:cs typeface="+mn-lt"/>
              </a:rPr>
              <a:t>AWS DL AMIs: </a:t>
            </a:r>
            <a:r>
              <a:rPr lang="en-US" sz="6200" dirty="0">
                <a:ea typeface="+mn-lt"/>
                <a:cs typeface="+mn-lt"/>
                <a:hlinkClick r:id="rId6"/>
              </a:rPr>
              <a:t>https://aws.amazon.com/machine-learning/amis/</a:t>
            </a:r>
          </a:p>
          <a:p>
            <a:r>
              <a:rPr lang="en-US" sz="7400" dirty="0">
                <a:cs typeface="Calibri" panose="020F0502020204030204"/>
              </a:rPr>
              <a:t>Paper</a:t>
            </a:r>
            <a:r>
              <a:rPr lang="en-US" sz="6200" dirty="0">
                <a:cs typeface="Calibri" panose="020F0502020204030204"/>
              </a:rPr>
              <a:t>: </a:t>
            </a:r>
            <a:r>
              <a:rPr lang="en-US" sz="6200" dirty="0">
                <a:ea typeface="+mn-lt"/>
                <a:cs typeface="+mn-lt"/>
                <a:hlinkClick r:id="rId7"/>
              </a:rPr>
              <a:t>https://homes.cs.washington.edu/~arvind/papers/tvm.pdf</a:t>
            </a:r>
            <a:endParaRPr lang="en-US" sz="6200" dirty="0">
              <a:ea typeface="+mn-lt"/>
              <a:cs typeface="+mn-lt"/>
            </a:endParaRPr>
          </a:p>
          <a:p>
            <a:endParaRPr lang="en-US" sz="6200" dirty="0">
              <a:ea typeface="+mn-lt"/>
              <a:cs typeface="+mn-lt"/>
            </a:endParaRPr>
          </a:p>
        </p:txBody>
      </p:sp>
    </p:spTree>
    <p:extLst>
      <p:ext uri="{BB962C8B-B14F-4D97-AF65-F5344CB8AC3E}">
        <p14:creationId xmlns:p14="http://schemas.microsoft.com/office/powerpoint/2010/main" val="374696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FBC9B-9C1E-4735-90DE-9C07387B5903}"/>
              </a:ext>
            </a:extLst>
          </p:cNvPr>
          <p:cNvSpPr>
            <a:spLocks noGrp="1"/>
          </p:cNvSpPr>
          <p:nvPr>
            <p:ph type="title"/>
          </p:nvPr>
        </p:nvSpPr>
        <p:spPr>
          <a:xfrm>
            <a:off x="838200" y="469909"/>
            <a:ext cx="10515600" cy="770836"/>
          </a:xfrm>
          <a:solidFill>
            <a:schemeClr val="bg2"/>
          </a:solidFill>
        </p:spPr>
        <p:txBody>
          <a:bodyPr>
            <a:normAutofit fontScale="90000"/>
          </a:bodyPr>
          <a:lstStyle/>
          <a:p>
            <a:r>
              <a:rPr lang="en-US" sz="5200">
                <a:cs typeface="Calibri Light"/>
              </a:rPr>
              <a:t>Overview</a:t>
            </a:r>
            <a:endParaRPr lang="en-US" sz="5200"/>
          </a:p>
        </p:txBody>
      </p:sp>
      <p:graphicFrame>
        <p:nvGraphicFramePr>
          <p:cNvPr id="16" name="Content Placeholder 2">
            <a:extLst>
              <a:ext uri="{FF2B5EF4-FFF2-40B4-BE49-F238E27FC236}">
                <a16:creationId xmlns:a16="http://schemas.microsoft.com/office/drawing/2014/main" id="{12A45AE6-4A52-4457-B315-9FF66D901E25}"/>
              </a:ext>
            </a:extLst>
          </p:cNvPr>
          <p:cNvGraphicFramePr>
            <a:graphicFrameLocks noGrp="1"/>
          </p:cNvGraphicFramePr>
          <p:nvPr>
            <p:ph idx="1"/>
            <p:extLst>
              <p:ext uri="{D42A27DB-BD31-4B8C-83A1-F6EECF244321}">
                <p14:modId xmlns:p14="http://schemas.microsoft.com/office/powerpoint/2010/main" val="2474870592"/>
              </p:ext>
            </p:extLst>
          </p:nvPr>
        </p:nvGraphicFramePr>
        <p:xfrm>
          <a:off x="838200" y="1237796"/>
          <a:ext cx="10515600" cy="515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87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A4B51F-3118-42B7-A489-E96296A70943}"/>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kern="1200">
                <a:solidFill>
                  <a:schemeClr val="tx1"/>
                </a:solidFill>
                <a:latin typeface="+mj-lt"/>
                <a:ea typeface="+mj-ea"/>
                <a:cs typeface="+mj-cs"/>
              </a:rPr>
              <a:t>Background</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8595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D680-0135-41DA-984A-B988E55EF9BD}"/>
              </a:ext>
            </a:extLst>
          </p:cNvPr>
          <p:cNvSpPr>
            <a:spLocks noGrp="1"/>
          </p:cNvSpPr>
          <p:nvPr>
            <p:ph type="title"/>
          </p:nvPr>
        </p:nvSpPr>
        <p:spPr>
          <a:xfrm>
            <a:off x="838200" y="365125"/>
            <a:ext cx="10675257" cy="774021"/>
          </a:xfrm>
          <a:solidFill>
            <a:schemeClr val="bg2"/>
          </a:solidFill>
        </p:spPr>
        <p:txBody>
          <a:bodyPr/>
          <a:lstStyle/>
          <a:p>
            <a:r>
              <a:rPr lang="en-US" dirty="0">
                <a:cs typeface="Calibri Light"/>
              </a:rPr>
              <a:t>Neural Networks as Graphs</a:t>
            </a:r>
            <a:endParaRPr lang="en-US" dirty="0"/>
          </a:p>
        </p:txBody>
      </p:sp>
      <p:sp>
        <p:nvSpPr>
          <p:cNvPr id="3" name="TextBox 2">
            <a:extLst>
              <a:ext uri="{FF2B5EF4-FFF2-40B4-BE49-F238E27FC236}">
                <a16:creationId xmlns:a16="http://schemas.microsoft.com/office/drawing/2014/main" id="{EBE0EB93-9773-4810-BC3E-7D4D720244D7}"/>
              </a:ext>
            </a:extLst>
          </p:cNvPr>
          <p:cNvSpPr txBox="1"/>
          <p:nvPr/>
        </p:nvSpPr>
        <p:spPr>
          <a:xfrm>
            <a:off x="837007" y="1691952"/>
            <a:ext cx="1096155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Neural Networks</a:t>
            </a:r>
            <a:r>
              <a:rPr lang="en-US" dirty="0">
                <a:ea typeface="+mn-lt"/>
                <a:cs typeface="+mn-lt"/>
              </a:rPr>
              <a:t> are </a:t>
            </a:r>
            <a:r>
              <a:rPr lang="en-US" b="1" i="1" dirty="0">
                <a:ea typeface="+mn-lt"/>
                <a:cs typeface="+mn-lt"/>
              </a:rPr>
              <a:t>graphs</a:t>
            </a:r>
            <a:r>
              <a:rPr lang="en-US" dirty="0">
                <a:ea typeface="+mn-lt"/>
                <a:cs typeface="+mn-lt"/>
              </a:rPr>
              <a:t> where each </a:t>
            </a:r>
            <a:r>
              <a:rPr lang="en-US" b="1" i="1" dirty="0">
                <a:ea typeface="+mn-lt"/>
                <a:cs typeface="+mn-lt"/>
              </a:rPr>
              <a:t>node</a:t>
            </a:r>
            <a:r>
              <a:rPr lang="en-US" dirty="0">
                <a:ea typeface="+mn-lt"/>
                <a:cs typeface="+mn-lt"/>
              </a:rPr>
              <a:t> in the graph is some mathematical operation that works on </a:t>
            </a:r>
            <a:r>
              <a:rPr lang="en-US" b="1" i="1" dirty="0">
                <a:ea typeface="+mn-lt"/>
                <a:cs typeface="+mn-lt"/>
              </a:rPr>
              <a:t>weights</a:t>
            </a:r>
            <a:r>
              <a:rPr lang="en-US" dirty="0">
                <a:ea typeface="+mn-lt"/>
                <a:cs typeface="+mn-lt"/>
              </a:rPr>
              <a:t>, which are matrices. </a:t>
            </a:r>
          </a:p>
          <a:p>
            <a:endParaRPr lang="en-US" dirty="0">
              <a:ea typeface="+mn-lt"/>
              <a:cs typeface="+mn-lt"/>
            </a:endParaRPr>
          </a:p>
          <a:p>
            <a:r>
              <a:rPr lang="en-US" dirty="0">
                <a:ea typeface="+mn-lt"/>
                <a:cs typeface="+mn-lt"/>
              </a:rPr>
              <a:t>These operations involve </a:t>
            </a:r>
            <a:r>
              <a:rPr lang="en-US" i="1" dirty="0">
                <a:ea typeface="+mn-lt"/>
                <a:cs typeface="+mn-lt"/>
              </a:rPr>
              <a:t>Matrix Multiplications</a:t>
            </a:r>
            <a:r>
              <a:rPr lang="en-US" dirty="0">
                <a:ea typeface="+mn-lt"/>
                <a:cs typeface="+mn-lt"/>
              </a:rPr>
              <a:t>, </a:t>
            </a:r>
            <a:r>
              <a:rPr lang="en-US" i="1" dirty="0">
                <a:ea typeface="+mn-lt"/>
                <a:cs typeface="+mn-lt"/>
              </a:rPr>
              <a:t>Convolutions</a:t>
            </a:r>
            <a:r>
              <a:rPr lang="en-US" dirty="0">
                <a:ea typeface="+mn-lt"/>
                <a:cs typeface="+mn-lt"/>
              </a:rPr>
              <a:t>, etc.</a:t>
            </a:r>
            <a:endParaRPr lang="en-US">
              <a:ea typeface="+mn-lt"/>
              <a:cs typeface="+mn-lt"/>
            </a:endParaRPr>
          </a:p>
          <a:p>
            <a:endParaRPr lang="en-US" dirty="0">
              <a:cs typeface="Calibri"/>
            </a:endParaRPr>
          </a:p>
          <a:p>
            <a:endParaRPr lang="en-US" dirty="0">
              <a:cs typeface="Calibri"/>
            </a:endParaRPr>
          </a:p>
          <a:p>
            <a:endParaRPr lang="en-US" dirty="0">
              <a:cs typeface="Calibri"/>
            </a:endParaRPr>
          </a:p>
        </p:txBody>
      </p:sp>
      <p:pic>
        <p:nvPicPr>
          <p:cNvPr id="5" name="Picture 5" descr="A picture containing text&#10;&#10;Description automatically generated">
            <a:extLst>
              <a:ext uri="{FF2B5EF4-FFF2-40B4-BE49-F238E27FC236}">
                <a16:creationId xmlns:a16="http://schemas.microsoft.com/office/drawing/2014/main" id="{76806C64-4352-41C6-8FD4-C2678714967F}"/>
              </a:ext>
            </a:extLst>
          </p:cNvPr>
          <p:cNvPicPr>
            <a:picLocks noChangeAspect="1"/>
          </p:cNvPicPr>
          <p:nvPr/>
        </p:nvPicPr>
        <p:blipFill>
          <a:blip r:embed="rId2"/>
          <a:stretch>
            <a:fillRect/>
          </a:stretch>
        </p:blipFill>
        <p:spPr>
          <a:xfrm>
            <a:off x="836645" y="3272441"/>
            <a:ext cx="3754016" cy="2917913"/>
          </a:xfrm>
          <a:prstGeom prst="rect">
            <a:avLst/>
          </a:prstGeom>
        </p:spPr>
      </p:pic>
      <p:sp>
        <p:nvSpPr>
          <p:cNvPr id="7" name="Arrow: Right 6">
            <a:extLst>
              <a:ext uri="{FF2B5EF4-FFF2-40B4-BE49-F238E27FC236}">
                <a16:creationId xmlns:a16="http://schemas.microsoft.com/office/drawing/2014/main" id="{8084EB00-E715-46B1-9A19-22B9E8727AC3}"/>
              </a:ext>
            </a:extLst>
          </p:cNvPr>
          <p:cNvSpPr/>
          <p:nvPr/>
        </p:nvSpPr>
        <p:spPr>
          <a:xfrm>
            <a:off x="3435485" y="3892310"/>
            <a:ext cx="4400937" cy="544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7A36429-67F4-489E-A080-09D662193562}"/>
              </a:ext>
            </a:extLst>
          </p:cNvPr>
          <p:cNvSpPr/>
          <p:nvPr/>
        </p:nvSpPr>
        <p:spPr>
          <a:xfrm>
            <a:off x="8265886" y="2500085"/>
            <a:ext cx="1016000" cy="667658"/>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x</a:t>
            </a:r>
            <a:endParaRPr lang="en-US"/>
          </a:p>
        </p:txBody>
      </p:sp>
      <p:sp>
        <p:nvSpPr>
          <p:cNvPr id="9" name="Oval 8">
            <a:extLst>
              <a:ext uri="{FF2B5EF4-FFF2-40B4-BE49-F238E27FC236}">
                <a16:creationId xmlns:a16="http://schemas.microsoft.com/office/drawing/2014/main" id="{82C2BF0C-610D-4C97-A0E9-C49F413B6061}"/>
              </a:ext>
            </a:extLst>
          </p:cNvPr>
          <p:cNvSpPr/>
          <p:nvPr/>
        </p:nvSpPr>
        <p:spPr>
          <a:xfrm>
            <a:off x="9876971" y="2507341"/>
            <a:ext cx="1016000" cy="667658"/>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t</a:t>
            </a:r>
            <a:endParaRPr lang="en-US"/>
          </a:p>
        </p:txBody>
      </p:sp>
      <p:sp>
        <p:nvSpPr>
          <p:cNvPr id="10" name="Rectangle 9">
            <a:extLst>
              <a:ext uri="{FF2B5EF4-FFF2-40B4-BE49-F238E27FC236}">
                <a16:creationId xmlns:a16="http://schemas.microsoft.com/office/drawing/2014/main" id="{FCCBA6A1-6680-4688-A926-3ED50B1C2417}"/>
              </a:ext>
            </a:extLst>
          </p:cNvPr>
          <p:cNvSpPr/>
          <p:nvPr/>
        </p:nvSpPr>
        <p:spPr>
          <a:xfrm>
            <a:off x="8176532" y="3825875"/>
            <a:ext cx="1197429"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MatMul</a:t>
            </a:r>
            <a:endParaRPr lang="en-US"/>
          </a:p>
        </p:txBody>
      </p:sp>
      <p:sp>
        <p:nvSpPr>
          <p:cNvPr id="12" name="Rectangle 11">
            <a:extLst>
              <a:ext uri="{FF2B5EF4-FFF2-40B4-BE49-F238E27FC236}">
                <a16:creationId xmlns:a16="http://schemas.microsoft.com/office/drawing/2014/main" id="{A10704EE-B910-4238-8164-E77A930987FF}"/>
              </a:ext>
            </a:extLst>
          </p:cNvPr>
          <p:cNvSpPr/>
          <p:nvPr/>
        </p:nvSpPr>
        <p:spPr>
          <a:xfrm>
            <a:off x="9185274" y="4914446"/>
            <a:ext cx="1197429"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Add</a:t>
            </a:r>
            <a:endParaRPr lang="en-US"/>
          </a:p>
        </p:txBody>
      </p:sp>
      <p:cxnSp>
        <p:nvCxnSpPr>
          <p:cNvPr id="13" name="Straight Arrow Connector 12">
            <a:extLst>
              <a:ext uri="{FF2B5EF4-FFF2-40B4-BE49-F238E27FC236}">
                <a16:creationId xmlns:a16="http://schemas.microsoft.com/office/drawing/2014/main" id="{31CE2102-362F-42FA-8292-08C0829B3F08}"/>
              </a:ext>
            </a:extLst>
          </p:cNvPr>
          <p:cNvCxnSpPr/>
          <p:nvPr/>
        </p:nvCxnSpPr>
        <p:spPr>
          <a:xfrm>
            <a:off x="8493579" y="3119664"/>
            <a:ext cx="246743" cy="69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6E3E05-FAE8-43C5-BD64-3DA1417AFDD7}"/>
              </a:ext>
            </a:extLst>
          </p:cNvPr>
          <p:cNvCxnSpPr>
            <a:cxnSpLocks/>
          </p:cNvCxnSpPr>
          <p:nvPr/>
        </p:nvCxnSpPr>
        <p:spPr>
          <a:xfrm flipH="1">
            <a:off x="8885464" y="3119664"/>
            <a:ext cx="159657" cy="69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69118F9-D3B9-46BA-BA89-72AD90CB2D55}"/>
              </a:ext>
            </a:extLst>
          </p:cNvPr>
          <p:cNvCxnSpPr>
            <a:cxnSpLocks/>
          </p:cNvCxnSpPr>
          <p:nvPr/>
        </p:nvCxnSpPr>
        <p:spPr>
          <a:xfrm>
            <a:off x="9219293" y="4454977"/>
            <a:ext cx="304800" cy="42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F1D1B7-B517-40E7-933A-86D95A234551}"/>
              </a:ext>
            </a:extLst>
          </p:cNvPr>
          <p:cNvCxnSpPr>
            <a:cxnSpLocks/>
          </p:cNvCxnSpPr>
          <p:nvPr/>
        </p:nvCxnSpPr>
        <p:spPr>
          <a:xfrm flipH="1">
            <a:off x="9886950" y="3184977"/>
            <a:ext cx="522513" cy="171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C908FE-0C89-4BCD-9193-460A6995BDFD}"/>
              </a:ext>
            </a:extLst>
          </p:cNvPr>
          <p:cNvCxnSpPr>
            <a:cxnSpLocks/>
          </p:cNvCxnSpPr>
          <p:nvPr/>
        </p:nvCxnSpPr>
        <p:spPr>
          <a:xfrm>
            <a:off x="9814377" y="5529035"/>
            <a:ext cx="14514" cy="66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78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67A09F-D75C-464F-8D20-64188D9F4989}"/>
              </a:ext>
            </a:extLst>
          </p:cNvPr>
          <p:cNvSpPr>
            <a:spLocks noGrp="1"/>
          </p:cNvSpPr>
          <p:nvPr>
            <p:ph type="title"/>
          </p:nvPr>
        </p:nvSpPr>
        <p:spPr>
          <a:xfrm>
            <a:off x="485643" y="228488"/>
            <a:ext cx="3882866" cy="703256"/>
          </a:xfrm>
          <a:solidFill>
            <a:schemeClr val="bg2"/>
          </a:solidFill>
        </p:spPr>
        <p:txBody>
          <a:bodyPr>
            <a:normAutofit/>
          </a:bodyPr>
          <a:lstStyle/>
          <a:p>
            <a:r>
              <a:rPr lang="en-US">
                <a:cs typeface="Calibri Light"/>
              </a:rPr>
              <a:t>Deep Learning</a:t>
            </a:r>
            <a:endParaRPr lang="en-US"/>
          </a:p>
        </p:txBody>
      </p:sp>
      <p:sp>
        <p:nvSpPr>
          <p:cNvPr id="3" name="Content Placeholder 2">
            <a:extLst>
              <a:ext uri="{FF2B5EF4-FFF2-40B4-BE49-F238E27FC236}">
                <a16:creationId xmlns:a16="http://schemas.microsoft.com/office/drawing/2014/main" id="{B12F9008-B817-4A28-A3E0-E877E4F7116F}"/>
              </a:ext>
            </a:extLst>
          </p:cNvPr>
          <p:cNvSpPr>
            <a:spLocks noGrp="1"/>
          </p:cNvSpPr>
          <p:nvPr>
            <p:ph idx="1"/>
          </p:nvPr>
        </p:nvSpPr>
        <p:spPr>
          <a:xfrm>
            <a:off x="485646" y="1061872"/>
            <a:ext cx="4164432" cy="4261175"/>
          </a:xfrm>
        </p:spPr>
        <p:txBody>
          <a:bodyPr vert="horz" lIns="91440" tIns="45720" rIns="91440" bIns="45720" rtlCol="0" anchor="t">
            <a:noAutofit/>
          </a:bodyPr>
          <a:lstStyle/>
          <a:p>
            <a:pPr marL="0" indent="0">
              <a:buNone/>
            </a:pPr>
            <a:r>
              <a:rPr lang="en-US" sz="2400" u="sng" dirty="0">
                <a:ea typeface="+mn-lt"/>
                <a:cs typeface="+mn-lt"/>
              </a:rPr>
              <a:t>Uses of deep learning</a:t>
            </a:r>
            <a:r>
              <a:rPr lang="en-US" sz="2400" dirty="0">
                <a:ea typeface="+mn-lt"/>
                <a:cs typeface="+mn-lt"/>
              </a:rPr>
              <a:t>: </a:t>
            </a:r>
            <a:endParaRPr lang="en-US">
              <a:cs typeface="Calibri" panose="020F0502020204030204"/>
            </a:endParaRPr>
          </a:p>
          <a:p>
            <a:pPr marL="457200" indent="-457200"/>
            <a:r>
              <a:rPr lang="en-US" sz="1600" dirty="0">
                <a:ea typeface="+mn-lt"/>
                <a:cs typeface="+mn-lt"/>
              </a:rPr>
              <a:t>Artificial intelligence </a:t>
            </a:r>
          </a:p>
          <a:p>
            <a:pPr marL="914400" lvl="1" indent="0"/>
            <a:r>
              <a:rPr lang="en-US" sz="1600" dirty="0">
                <a:ea typeface="+mn-lt"/>
                <a:cs typeface="+mn-lt"/>
              </a:rPr>
              <a:t> Natural Language Processing</a:t>
            </a:r>
            <a:endParaRPr lang="en-US" sz="1600">
              <a:cs typeface="Calibri"/>
            </a:endParaRPr>
          </a:p>
          <a:p>
            <a:pPr marL="914400" lvl="1" indent="0"/>
            <a:r>
              <a:rPr lang="en-US" sz="1600" dirty="0">
                <a:ea typeface="+mn-lt"/>
                <a:cs typeface="+mn-lt"/>
              </a:rPr>
              <a:t> Computer Vision</a:t>
            </a:r>
          </a:p>
          <a:p>
            <a:pPr marL="457200" indent="-457200"/>
            <a:r>
              <a:rPr lang="en-US" sz="1600" dirty="0">
                <a:ea typeface="+mn-lt"/>
                <a:cs typeface="+mn-lt"/>
              </a:rPr>
              <a:t>e-commerce</a:t>
            </a:r>
          </a:p>
          <a:p>
            <a:pPr marL="457200" indent="-457200"/>
            <a:r>
              <a:rPr lang="en-US" sz="1600" dirty="0">
                <a:ea typeface="+mn-lt"/>
                <a:cs typeface="+mn-lt"/>
              </a:rPr>
              <a:t>smart city</a:t>
            </a:r>
          </a:p>
          <a:p>
            <a:pPr marL="457200" indent="-457200"/>
            <a:r>
              <a:rPr lang="en-US" sz="1600" dirty="0">
                <a:ea typeface="+mn-lt"/>
                <a:cs typeface="+mn-lt"/>
              </a:rPr>
              <a:t>Drug Discovery</a:t>
            </a:r>
          </a:p>
          <a:p>
            <a:pPr marL="0" indent="0">
              <a:buNone/>
            </a:pPr>
            <a:r>
              <a:rPr lang="en-US" sz="2400" u="sng" dirty="0">
                <a:ea typeface="+mn-lt"/>
                <a:cs typeface="+mn-lt"/>
              </a:rPr>
              <a:t>Versatile deep learning models</a:t>
            </a:r>
            <a:r>
              <a:rPr lang="en-US" sz="2400" dirty="0">
                <a:ea typeface="+mn-lt"/>
                <a:cs typeface="+mn-lt"/>
              </a:rPr>
              <a:t>:</a:t>
            </a:r>
          </a:p>
          <a:p>
            <a:pPr marL="457200" indent="-457200"/>
            <a:r>
              <a:rPr lang="en-US" sz="1600" dirty="0">
                <a:ea typeface="+mn-lt"/>
                <a:cs typeface="+mn-lt"/>
              </a:rPr>
              <a:t>Convolutional neural network (CNN)</a:t>
            </a:r>
          </a:p>
          <a:p>
            <a:pPr marL="457200" indent="-457200"/>
            <a:r>
              <a:rPr lang="en-US" sz="1600" dirty="0">
                <a:ea typeface="+mn-lt"/>
                <a:cs typeface="+mn-lt"/>
              </a:rPr>
              <a:t>Recurrent neural network (RNN)</a:t>
            </a:r>
          </a:p>
          <a:p>
            <a:pPr marL="457200" indent="-457200"/>
            <a:r>
              <a:rPr lang="en-US" sz="1600" dirty="0">
                <a:ea typeface="+mn-lt"/>
                <a:cs typeface="+mn-lt"/>
              </a:rPr>
              <a:t>Long short-term memory (LSTM)</a:t>
            </a:r>
          </a:p>
          <a:p>
            <a:pPr marL="457200" indent="-457200"/>
            <a:r>
              <a:rPr lang="en-US" sz="1600" dirty="0">
                <a:ea typeface="+mn-lt"/>
                <a:cs typeface="+mn-lt"/>
              </a:rPr>
              <a:t>Generative adversarial network (GAN)</a:t>
            </a:r>
            <a:endParaRPr lang="en-US" sz="1600" dirty="0">
              <a:cs typeface="Calibri"/>
            </a:endParaRPr>
          </a:p>
        </p:txBody>
      </p:sp>
      <p:sp>
        <p:nvSpPr>
          <p:cNvPr id="16" name="Rectangle 1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 schematic&#10;&#10;Description automatically generated">
            <a:extLst>
              <a:ext uri="{FF2B5EF4-FFF2-40B4-BE49-F238E27FC236}">
                <a16:creationId xmlns:a16="http://schemas.microsoft.com/office/drawing/2014/main" id="{B20D947E-2C7E-4879-BD4D-08F52C1A7DAC}"/>
              </a:ext>
            </a:extLst>
          </p:cNvPr>
          <p:cNvPicPr>
            <a:picLocks noChangeAspect="1"/>
          </p:cNvPicPr>
          <p:nvPr/>
        </p:nvPicPr>
        <p:blipFill rotWithShape="1">
          <a:blip r:embed="rId2"/>
          <a:srcRect t="13329" r="2" b="2"/>
          <a:stretch/>
        </p:blipFill>
        <p:spPr>
          <a:xfrm>
            <a:off x="5405862" y="767949"/>
            <a:ext cx="6019331" cy="4992285"/>
          </a:xfrm>
          <a:prstGeom prst="rect">
            <a:avLst/>
          </a:prstGeom>
          <a:effectLst/>
        </p:spPr>
      </p:pic>
      <p:sp>
        <p:nvSpPr>
          <p:cNvPr id="7" name="Arrow: Right 6">
            <a:extLst>
              <a:ext uri="{FF2B5EF4-FFF2-40B4-BE49-F238E27FC236}">
                <a16:creationId xmlns:a16="http://schemas.microsoft.com/office/drawing/2014/main" id="{CA95C838-BDAD-4460-A3B3-ABD5D1FF43F3}"/>
              </a:ext>
            </a:extLst>
          </p:cNvPr>
          <p:cNvSpPr/>
          <p:nvPr/>
        </p:nvSpPr>
        <p:spPr>
          <a:xfrm>
            <a:off x="3129044" y="1988596"/>
            <a:ext cx="1998305" cy="412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BAEB9C-B5BE-46B8-BF45-BC09CDCF7CC2}"/>
              </a:ext>
            </a:extLst>
          </p:cNvPr>
          <p:cNvSpPr txBox="1"/>
          <p:nvPr/>
        </p:nvSpPr>
        <p:spPr>
          <a:xfrm>
            <a:off x="5979173" y="5963622"/>
            <a:ext cx="471040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hlinkClick r:id="rId3"/>
              </a:rPr>
              <a:t>https://miro.medium.com/max/1232/1*Uhr-4VDJD0-gnteUNFzZTw.jpeg</a:t>
            </a:r>
            <a:r>
              <a:rPr lang="en-US" sz="1200" dirty="0">
                <a:ea typeface="+mn-lt"/>
                <a:cs typeface="+mn-lt"/>
              </a:rPr>
              <a:t> </a:t>
            </a:r>
            <a:endParaRPr lang="en-US" sz="1200" dirty="0"/>
          </a:p>
        </p:txBody>
      </p:sp>
      <p:sp>
        <p:nvSpPr>
          <p:cNvPr id="13" name="TextBox 1">
            <a:extLst>
              <a:ext uri="{FF2B5EF4-FFF2-40B4-BE49-F238E27FC236}">
                <a16:creationId xmlns:a16="http://schemas.microsoft.com/office/drawing/2014/main" id="{D15846C8-306B-4DBE-9F5E-E7D21BA34563}"/>
              </a:ext>
            </a:extLst>
          </p:cNvPr>
          <p:cNvSpPr txBox="1"/>
          <p:nvPr/>
        </p:nvSpPr>
        <p:spPr>
          <a:xfrm>
            <a:off x="249264" y="5312043"/>
            <a:ext cx="4402808"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7030A0"/>
                </a:solidFill>
              </a:rPr>
              <a:t>Cannot afford to be </a:t>
            </a:r>
            <a:endParaRPr lang="en-US">
              <a:cs typeface="Calibri" panose="020F0502020204030204"/>
            </a:endParaRPr>
          </a:p>
          <a:p>
            <a:pPr algn="ctr"/>
            <a:r>
              <a:rPr lang="en-US" sz="4000" b="1" dirty="0">
                <a:solidFill>
                  <a:srgbClr val="7030A0"/>
                </a:solidFill>
              </a:rPr>
              <a:t>inefficient!</a:t>
            </a:r>
            <a:endParaRPr lang="en-US" dirty="0">
              <a:cs typeface="Calibri" panose="020F0502020204030204"/>
            </a:endParaRPr>
          </a:p>
        </p:txBody>
      </p:sp>
    </p:spTree>
    <p:extLst>
      <p:ext uri="{BB962C8B-B14F-4D97-AF65-F5344CB8AC3E}">
        <p14:creationId xmlns:p14="http://schemas.microsoft.com/office/powerpoint/2010/main" val="342988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2076-10C1-432C-AD52-3944CF55C39D}"/>
              </a:ext>
            </a:extLst>
          </p:cNvPr>
          <p:cNvSpPr>
            <a:spLocks noGrp="1"/>
          </p:cNvSpPr>
          <p:nvPr>
            <p:ph type="title"/>
          </p:nvPr>
        </p:nvSpPr>
        <p:spPr>
          <a:xfrm>
            <a:off x="838200" y="286710"/>
            <a:ext cx="10515600" cy="706554"/>
          </a:xfrm>
          <a:solidFill>
            <a:schemeClr val="bg2"/>
          </a:solidFill>
        </p:spPr>
        <p:txBody>
          <a:bodyPr/>
          <a:lstStyle/>
          <a:p>
            <a:r>
              <a:rPr lang="en-US">
                <a:cs typeface="Calibri Light"/>
              </a:rPr>
              <a:t>Deep Learning Frameworks and Architectures</a:t>
            </a:r>
            <a:endParaRPr lang="en-US" dirty="0"/>
          </a:p>
        </p:txBody>
      </p:sp>
      <p:sp>
        <p:nvSpPr>
          <p:cNvPr id="3" name="Content Placeholder 2">
            <a:extLst>
              <a:ext uri="{FF2B5EF4-FFF2-40B4-BE49-F238E27FC236}">
                <a16:creationId xmlns:a16="http://schemas.microsoft.com/office/drawing/2014/main" id="{FBA5B30F-FCFA-476D-8B2C-B7886717523A}"/>
              </a:ext>
            </a:extLst>
          </p:cNvPr>
          <p:cNvSpPr>
            <a:spLocks noGrp="1"/>
          </p:cNvSpPr>
          <p:nvPr>
            <p:ph idx="1"/>
          </p:nvPr>
        </p:nvSpPr>
        <p:spPr>
          <a:xfrm>
            <a:off x="883403" y="1133473"/>
            <a:ext cx="2359091" cy="3633883"/>
          </a:xfrm>
        </p:spPr>
        <p:txBody>
          <a:bodyPr vert="horz" lIns="91440" tIns="45720" rIns="91440" bIns="45720" rtlCol="0" anchor="t">
            <a:noAutofit/>
          </a:bodyPr>
          <a:lstStyle/>
          <a:p>
            <a:pPr marL="0" indent="0">
              <a:buNone/>
            </a:pPr>
            <a:r>
              <a:rPr lang="en-US" sz="2400" u="sng" dirty="0">
                <a:ea typeface="+mn-lt"/>
                <a:cs typeface="+mn-lt"/>
              </a:rPr>
              <a:t>Frameworks</a:t>
            </a:r>
          </a:p>
          <a:p>
            <a:pPr marL="457200" indent="-457200">
              <a:buFont typeface="Arial"/>
            </a:pPr>
            <a:r>
              <a:rPr lang="en-US" sz="2000" dirty="0">
                <a:ea typeface="+mn-lt"/>
                <a:cs typeface="+mn-lt"/>
              </a:rPr>
              <a:t>TensorFlow</a:t>
            </a:r>
            <a:endParaRPr lang="en-US" sz="2000">
              <a:cs typeface="Calibri" panose="020F0502020204030204"/>
            </a:endParaRPr>
          </a:p>
          <a:p>
            <a:pPr marL="457200" indent="-457200">
              <a:buFont typeface="Arial"/>
            </a:pPr>
            <a:r>
              <a:rPr lang="en-US" sz="2000" dirty="0">
                <a:ea typeface="+mn-lt"/>
                <a:cs typeface="+mn-lt"/>
              </a:rPr>
              <a:t>PyTorch</a:t>
            </a:r>
          </a:p>
          <a:p>
            <a:pPr marL="457200" indent="-457200">
              <a:buFont typeface="Arial"/>
            </a:pPr>
            <a:r>
              <a:rPr lang="en-US" sz="2000" dirty="0">
                <a:ea typeface="+mn-lt"/>
                <a:cs typeface="+mn-lt"/>
              </a:rPr>
              <a:t>MXNet</a:t>
            </a:r>
          </a:p>
          <a:p>
            <a:pPr marL="457200" indent="-457200">
              <a:buFont typeface="Arial"/>
            </a:pPr>
            <a:r>
              <a:rPr lang="en-US" sz="2000" dirty="0">
                <a:ea typeface="+mn-lt"/>
                <a:cs typeface="+mn-lt"/>
              </a:rPr>
              <a:t>CNTK </a:t>
            </a:r>
          </a:p>
          <a:p>
            <a:pPr marL="457200" indent="-457200">
              <a:buFont typeface="Arial"/>
            </a:pPr>
            <a:r>
              <a:rPr lang="en-US" sz="2000" dirty="0">
                <a:ea typeface="+mn-lt"/>
                <a:cs typeface="+mn-lt"/>
              </a:rPr>
              <a:t>ONNX</a:t>
            </a:r>
          </a:p>
          <a:p>
            <a:pPr marL="0" indent="0">
              <a:buNone/>
            </a:pPr>
            <a:r>
              <a:rPr lang="en-US" sz="2400" u="sng" dirty="0">
                <a:ea typeface="+mn-lt"/>
                <a:cs typeface="+mn-lt"/>
              </a:rPr>
              <a:t>Architectures</a:t>
            </a:r>
          </a:p>
          <a:p>
            <a:pPr marL="457200" indent="-457200"/>
            <a:r>
              <a:rPr lang="en-US" sz="2000" dirty="0">
                <a:ea typeface="+mn-lt"/>
                <a:cs typeface="+mn-lt"/>
              </a:rPr>
              <a:t>ResNet</a:t>
            </a:r>
          </a:p>
          <a:p>
            <a:pPr marL="457200" indent="-457200"/>
            <a:r>
              <a:rPr lang="en-US" sz="2000" dirty="0">
                <a:ea typeface="+mn-lt"/>
                <a:cs typeface="+mn-lt"/>
              </a:rPr>
              <a:t>GoogleNet</a:t>
            </a:r>
            <a:endParaRPr lang="en-US" sz="2000">
              <a:ea typeface="+mn-lt"/>
              <a:cs typeface="+mn-lt"/>
            </a:endParaRPr>
          </a:p>
          <a:p>
            <a:pPr marL="457200" indent="-457200"/>
            <a:endParaRPr lang="en-US" sz="3000" u="sng" dirty="0">
              <a:ea typeface="+mn-lt"/>
              <a:cs typeface="+mn-lt"/>
            </a:endParaRPr>
          </a:p>
        </p:txBody>
      </p:sp>
      <p:sp>
        <p:nvSpPr>
          <p:cNvPr id="4" name="TextBox 3">
            <a:extLst>
              <a:ext uri="{FF2B5EF4-FFF2-40B4-BE49-F238E27FC236}">
                <a16:creationId xmlns:a16="http://schemas.microsoft.com/office/drawing/2014/main" id="{ACFEBC55-8A30-4186-9A1F-24873EDED99C}"/>
              </a:ext>
            </a:extLst>
          </p:cNvPr>
          <p:cNvSpPr txBox="1"/>
          <p:nvPr/>
        </p:nvSpPr>
        <p:spPr>
          <a:xfrm>
            <a:off x="735571" y="4840039"/>
            <a:ext cx="1101436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Deep Learning require a lot of compute power as they often work on large weight matrices. For </a:t>
            </a:r>
            <a:r>
              <a:rPr lang="en-US" sz="2800" dirty="0">
                <a:ea typeface="+mn-lt"/>
                <a:cs typeface="+mn-lt"/>
              </a:rPr>
              <a:t>example, </a:t>
            </a:r>
            <a:r>
              <a:rPr lang="en-US" sz="2800" b="1" i="1" dirty="0">
                <a:ea typeface="+mn-lt"/>
                <a:cs typeface="+mn-lt"/>
              </a:rPr>
              <a:t>ResNet50</a:t>
            </a:r>
            <a:r>
              <a:rPr lang="en-US" sz="2800" dirty="0">
                <a:ea typeface="+mn-lt"/>
                <a:cs typeface="+mn-lt"/>
              </a:rPr>
              <a:t> operates on ~100 MB of weights.</a:t>
            </a:r>
            <a:endParaRPr lang="en-US" sz="2000">
              <a:cs typeface="Calibri" panose="020F0502020204030204"/>
            </a:endParaRPr>
          </a:p>
        </p:txBody>
      </p:sp>
      <p:pic>
        <p:nvPicPr>
          <p:cNvPr id="7" name="Picture 7" descr="Table&#10;&#10;Description automatically generated">
            <a:extLst>
              <a:ext uri="{FF2B5EF4-FFF2-40B4-BE49-F238E27FC236}">
                <a16:creationId xmlns:a16="http://schemas.microsoft.com/office/drawing/2014/main" id="{78E06048-A7DA-4E64-B26A-18A001BD30C9}"/>
              </a:ext>
            </a:extLst>
          </p:cNvPr>
          <p:cNvPicPr>
            <a:picLocks noChangeAspect="1"/>
          </p:cNvPicPr>
          <p:nvPr/>
        </p:nvPicPr>
        <p:blipFill>
          <a:blip r:embed="rId2"/>
          <a:stretch>
            <a:fillRect/>
          </a:stretch>
        </p:blipFill>
        <p:spPr>
          <a:xfrm>
            <a:off x="3285931" y="994580"/>
            <a:ext cx="7665228" cy="3162180"/>
          </a:xfrm>
          <a:prstGeom prst="rect">
            <a:avLst/>
          </a:prstGeom>
        </p:spPr>
      </p:pic>
      <p:sp>
        <p:nvSpPr>
          <p:cNvPr id="8" name="TextBox 7">
            <a:extLst>
              <a:ext uri="{FF2B5EF4-FFF2-40B4-BE49-F238E27FC236}">
                <a16:creationId xmlns:a16="http://schemas.microsoft.com/office/drawing/2014/main" id="{FE720F92-F084-4361-82C6-05368B6009B9}"/>
              </a:ext>
            </a:extLst>
          </p:cNvPr>
          <p:cNvSpPr txBox="1"/>
          <p:nvPr/>
        </p:nvSpPr>
        <p:spPr>
          <a:xfrm>
            <a:off x="3285931" y="4328376"/>
            <a:ext cx="82871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Stats: </a:t>
            </a:r>
            <a:r>
              <a:rPr lang="en-US" sz="1200" dirty="0">
                <a:ea typeface="+mn-lt"/>
                <a:cs typeface="+mn-lt"/>
                <a:hlinkClick r:id="rId3"/>
              </a:rPr>
              <a:t>https://www.researchgate.net/figure/Flops-and-Parameter-Comparison-of-Models-trained-on-ImageNet_tbl4_306376794</a:t>
            </a:r>
            <a:endParaRPr lang="en-US" sz="1200"/>
          </a:p>
        </p:txBody>
      </p:sp>
      <p:sp>
        <p:nvSpPr>
          <p:cNvPr id="10" name="TextBox 1">
            <a:extLst>
              <a:ext uri="{FF2B5EF4-FFF2-40B4-BE49-F238E27FC236}">
                <a16:creationId xmlns:a16="http://schemas.microsoft.com/office/drawing/2014/main" id="{D4A08E14-E65A-418F-9CFE-60FD87AF6B0C}"/>
              </a:ext>
            </a:extLst>
          </p:cNvPr>
          <p:cNvSpPr txBox="1"/>
          <p:nvPr/>
        </p:nvSpPr>
        <p:spPr>
          <a:xfrm>
            <a:off x="2257586" y="5867399"/>
            <a:ext cx="7676825"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rgbClr val="7030A0"/>
                </a:solidFill>
              </a:rPr>
              <a:t>Can be made faster by </a:t>
            </a:r>
            <a:r>
              <a:rPr lang="en-US" sz="4000" b="1" dirty="0">
                <a:solidFill>
                  <a:srgbClr val="7030A0"/>
                </a:solidFill>
                <a:ea typeface="+mn-lt"/>
                <a:cs typeface="+mn-lt"/>
              </a:rPr>
              <a:t>parallelizing</a:t>
            </a:r>
            <a:r>
              <a:rPr lang="en-US" sz="4000" b="1" dirty="0">
                <a:solidFill>
                  <a:srgbClr val="7030A0"/>
                </a:solidFill>
              </a:rPr>
              <a:t>!</a:t>
            </a:r>
            <a:endParaRPr lang="en-US" b="1">
              <a:cs typeface="Calibri"/>
            </a:endParaRPr>
          </a:p>
        </p:txBody>
      </p:sp>
    </p:spTree>
    <p:extLst>
      <p:ext uri="{BB962C8B-B14F-4D97-AF65-F5344CB8AC3E}">
        <p14:creationId xmlns:p14="http://schemas.microsoft.com/office/powerpoint/2010/main" val="212409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7E6A-37F1-4042-AB26-3A28B23C1D5F}"/>
              </a:ext>
            </a:extLst>
          </p:cNvPr>
          <p:cNvSpPr>
            <a:spLocks noGrp="1"/>
          </p:cNvSpPr>
          <p:nvPr>
            <p:ph type="title"/>
          </p:nvPr>
        </p:nvSpPr>
        <p:spPr>
          <a:xfrm>
            <a:off x="682052" y="300821"/>
            <a:ext cx="10856684" cy="715964"/>
          </a:xfrm>
          <a:solidFill>
            <a:schemeClr val="bg2"/>
          </a:solidFill>
        </p:spPr>
        <p:txBody>
          <a:bodyPr/>
          <a:lstStyle/>
          <a:p>
            <a:r>
              <a:rPr lang="en-US" dirty="0">
                <a:cs typeface="Calibri Light"/>
              </a:rPr>
              <a:t>CPUs and GPUs</a:t>
            </a:r>
            <a:endParaRPr lang="en-US" dirty="0"/>
          </a:p>
        </p:txBody>
      </p:sp>
      <p:sp>
        <p:nvSpPr>
          <p:cNvPr id="3" name="Content Placeholder 2">
            <a:extLst>
              <a:ext uri="{FF2B5EF4-FFF2-40B4-BE49-F238E27FC236}">
                <a16:creationId xmlns:a16="http://schemas.microsoft.com/office/drawing/2014/main" id="{DBDCABCD-762C-4459-9478-55B83D1B645F}"/>
              </a:ext>
            </a:extLst>
          </p:cNvPr>
          <p:cNvSpPr>
            <a:spLocks noGrp="1"/>
          </p:cNvSpPr>
          <p:nvPr>
            <p:ph idx="1"/>
          </p:nvPr>
        </p:nvSpPr>
        <p:spPr>
          <a:xfrm>
            <a:off x="683958" y="1198389"/>
            <a:ext cx="10928563" cy="5358727"/>
          </a:xfrm>
        </p:spPr>
        <p:txBody>
          <a:bodyPr vert="horz" lIns="91440" tIns="45720" rIns="91440" bIns="45720" rtlCol="0" anchor="t">
            <a:normAutofit fontScale="92500" lnSpcReduction="10000"/>
          </a:bodyPr>
          <a:lstStyle/>
          <a:p>
            <a:pPr marL="0" indent="0">
              <a:buNone/>
            </a:pPr>
            <a:r>
              <a:rPr lang="en-US" dirty="0">
                <a:cs typeface="Calibri"/>
              </a:rPr>
              <a:t>Tasks of CPUs and GPUs:</a:t>
            </a:r>
          </a:p>
          <a:p>
            <a:r>
              <a:rPr lang="en-US" sz="2000" dirty="0">
                <a:cs typeface="Calibri"/>
              </a:rPr>
              <a:t>Exception handling</a:t>
            </a:r>
          </a:p>
          <a:p>
            <a:r>
              <a:rPr lang="en-US" sz="2000" dirty="0">
                <a:cs typeface="Calibri"/>
              </a:rPr>
              <a:t>Dynamix dispatch using vtables</a:t>
            </a:r>
          </a:p>
          <a:p>
            <a:r>
              <a:rPr lang="en-US" sz="2000" dirty="0">
                <a:cs typeface="Calibri"/>
              </a:rPr>
              <a:t>Load port forwarding optimizations</a:t>
            </a:r>
          </a:p>
          <a:p>
            <a:r>
              <a:rPr lang="en-US" sz="2000" dirty="0">
                <a:cs typeface="Calibri"/>
              </a:rPr>
              <a:t>Branch predictions</a:t>
            </a:r>
          </a:p>
          <a:p>
            <a:r>
              <a:rPr lang="en-US" sz="2000" dirty="0">
                <a:cs typeface="Calibri"/>
              </a:rPr>
              <a:t>Out of order engines</a:t>
            </a:r>
          </a:p>
          <a:p>
            <a:r>
              <a:rPr lang="en-US" sz="2000" dirty="0">
                <a:cs typeface="Calibri"/>
              </a:rPr>
              <a:t>Caches</a:t>
            </a:r>
          </a:p>
          <a:p>
            <a:pPr marL="0" indent="0">
              <a:buNone/>
            </a:pPr>
            <a:endParaRPr lang="en-US" dirty="0">
              <a:cs typeface="Calibri"/>
            </a:endParaRPr>
          </a:p>
          <a:p>
            <a:pPr marL="0" indent="0" algn="ctr">
              <a:buNone/>
            </a:pPr>
            <a:r>
              <a:rPr lang="en-US" sz="3500" dirty="0">
                <a:cs typeface="Calibri"/>
              </a:rPr>
              <a:t>Matrix Multiplications are regular and expose lots of parallelism.</a:t>
            </a:r>
          </a:p>
          <a:p>
            <a:pPr marL="0" indent="0" algn="ctr">
              <a:buNone/>
            </a:pPr>
            <a:r>
              <a:rPr lang="en-US" sz="3500" dirty="0">
                <a:cs typeface="Calibri"/>
              </a:rPr>
              <a:t>Specially designed </a:t>
            </a:r>
            <a:r>
              <a:rPr lang="en-US" sz="3500" b="1" dirty="0">
                <a:cs typeface="Calibri"/>
              </a:rPr>
              <a:t>Accelerator Chips</a:t>
            </a:r>
            <a:r>
              <a:rPr lang="en-US" sz="3500">
                <a:cs typeface="Calibri"/>
              </a:rPr>
              <a:t> can be used.</a:t>
            </a:r>
            <a:endParaRPr lang="en-US" sz="3500" dirty="0">
              <a:cs typeface="Calibri"/>
            </a:endParaRPr>
          </a:p>
          <a:p>
            <a:pPr marL="0" indent="0">
              <a:buNone/>
            </a:pPr>
            <a:endParaRPr lang="en-US" dirty="0">
              <a:cs typeface="Calibri"/>
            </a:endParaRPr>
          </a:p>
          <a:p>
            <a:pPr marL="0" indent="0" algn="ctr">
              <a:lnSpc>
                <a:spcPct val="100000"/>
              </a:lnSpc>
              <a:spcBef>
                <a:spcPts val="0"/>
              </a:spcBef>
              <a:buNone/>
            </a:pPr>
            <a:r>
              <a:rPr lang="en-US" sz="3200">
                <a:solidFill>
                  <a:srgbClr val="7030A0"/>
                </a:solidFill>
                <a:ea typeface="+mn-lt"/>
                <a:cs typeface="+mn-lt"/>
              </a:rPr>
              <a:t>Use of CPUs and GPUs is an </a:t>
            </a:r>
            <a:r>
              <a:rPr lang="en-US" sz="3200" b="1">
                <a:solidFill>
                  <a:srgbClr val="7030A0"/>
                </a:solidFill>
                <a:ea typeface="+mn-lt"/>
                <a:cs typeface="+mn-lt"/>
              </a:rPr>
              <a:t>overkill </a:t>
            </a:r>
            <a:r>
              <a:rPr lang="en-US" sz="3200">
                <a:solidFill>
                  <a:srgbClr val="7030A0"/>
                </a:solidFill>
                <a:ea typeface="+mn-lt"/>
                <a:cs typeface="+mn-lt"/>
              </a:rPr>
              <a:t>for the purpose of </a:t>
            </a:r>
          </a:p>
          <a:p>
            <a:pPr marL="0" indent="0" algn="ctr">
              <a:lnSpc>
                <a:spcPct val="100000"/>
              </a:lnSpc>
              <a:spcBef>
                <a:spcPts val="0"/>
              </a:spcBef>
              <a:buNone/>
            </a:pPr>
            <a:r>
              <a:rPr lang="en-US" sz="3200">
                <a:solidFill>
                  <a:srgbClr val="7030A0"/>
                </a:solidFill>
                <a:ea typeface="+mn-lt"/>
                <a:cs typeface="+mn-lt"/>
              </a:rPr>
              <a:t>just extracting parallelism.</a:t>
            </a:r>
            <a:endParaRPr lang="en-US"/>
          </a:p>
          <a:p>
            <a:pPr marL="0" indent="0">
              <a:buNone/>
            </a:pPr>
            <a:endParaRPr lang="en-US" dirty="0">
              <a:cs typeface="Calibri"/>
            </a:endParaRPr>
          </a:p>
          <a:p>
            <a:pPr marL="0" indent="0">
              <a:buNone/>
            </a:pPr>
            <a:endParaRPr lang="en-US" dirty="0">
              <a:cs typeface="Calibri"/>
            </a:endParaRPr>
          </a:p>
        </p:txBody>
      </p:sp>
      <p:sp>
        <p:nvSpPr>
          <p:cNvPr id="4" name="TextBox 3">
            <a:extLst>
              <a:ext uri="{FF2B5EF4-FFF2-40B4-BE49-F238E27FC236}">
                <a16:creationId xmlns:a16="http://schemas.microsoft.com/office/drawing/2014/main" id="{D63B3DDB-8DCE-40CE-B3BD-A8BA250498EF}"/>
              </a:ext>
            </a:extLst>
          </p:cNvPr>
          <p:cNvSpPr txBox="1"/>
          <p:nvPr/>
        </p:nvSpPr>
        <p:spPr>
          <a:xfrm>
            <a:off x="5738247" y="1507208"/>
            <a:ext cx="572016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All these are not required to extract parallelism. </a:t>
            </a:r>
          </a:p>
          <a:p>
            <a:endParaRPr lang="en-US" sz="2800" dirty="0">
              <a:cs typeface="Calibri"/>
            </a:endParaRPr>
          </a:p>
          <a:p>
            <a:r>
              <a:rPr lang="en-US" sz="2800" dirty="0">
                <a:cs typeface="Calibri"/>
              </a:rPr>
              <a:t>There is no need to waste power/area on useless features</a:t>
            </a:r>
          </a:p>
        </p:txBody>
      </p:sp>
      <p:sp>
        <p:nvSpPr>
          <p:cNvPr id="5" name="Right Brace 4">
            <a:extLst>
              <a:ext uri="{FF2B5EF4-FFF2-40B4-BE49-F238E27FC236}">
                <a16:creationId xmlns:a16="http://schemas.microsoft.com/office/drawing/2014/main" id="{51539086-18B1-4714-B2EF-432A86DBB6D0}"/>
              </a:ext>
            </a:extLst>
          </p:cNvPr>
          <p:cNvSpPr/>
          <p:nvPr/>
        </p:nvSpPr>
        <p:spPr>
          <a:xfrm>
            <a:off x="4624905" y="1665514"/>
            <a:ext cx="921657" cy="195942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847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B587-93C3-4B27-8D1C-54C457A71AF7}"/>
              </a:ext>
            </a:extLst>
          </p:cNvPr>
          <p:cNvSpPr>
            <a:spLocks noGrp="1"/>
          </p:cNvSpPr>
          <p:nvPr>
            <p:ph type="title"/>
          </p:nvPr>
        </p:nvSpPr>
        <p:spPr>
          <a:xfrm>
            <a:off x="830943" y="372857"/>
            <a:ext cx="10515600" cy="715963"/>
          </a:xfrm>
          <a:solidFill>
            <a:schemeClr val="bg2"/>
          </a:solidFill>
        </p:spPr>
        <p:txBody>
          <a:bodyPr>
            <a:normAutofit fontScale="90000"/>
          </a:bodyPr>
          <a:lstStyle/>
          <a:p>
            <a:r>
              <a:rPr lang="en-US" sz="4800" dirty="0">
                <a:cs typeface="Calibri Light"/>
              </a:rPr>
              <a:t>Accelerators</a:t>
            </a:r>
            <a:endParaRPr lang="en-US" sz="4800" dirty="0"/>
          </a:p>
        </p:txBody>
      </p:sp>
      <p:sp>
        <p:nvSpPr>
          <p:cNvPr id="3" name="Content Placeholder 2">
            <a:extLst>
              <a:ext uri="{FF2B5EF4-FFF2-40B4-BE49-F238E27FC236}">
                <a16:creationId xmlns:a16="http://schemas.microsoft.com/office/drawing/2014/main" id="{61443064-E148-48FB-869B-0E46C014F983}"/>
              </a:ext>
            </a:extLst>
          </p:cNvPr>
          <p:cNvSpPr>
            <a:spLocks noGrp="1"/>
          </p:cNvSpPr>
          <p:nvPr>
            <p:ph idx="1"/>
          </p:nvPr>
        </p:nvSpPr>
        <p:spPr>
          <a:xfrm>
            <a:off x="838200" y="1310784"/>
            <a:ext cx="10167258" cy="1265983"/>
          </a:xfrm>
        </p:spPr>
        <p:txBody>
          <a:bodyPr vert="horz" lIns="91440" tIns="45720" rIns="91440" bIns="45720" rtlCol="0" anchor="t">
            <a:normAutofit fontScale="77500" lnSpcReduction="20000"/>
          </a:bodyPr>
          <a:lstStyle/>
          <a:p>
            <a:pPr marL="0" indent="0">
              <a:buNone/>
            </a:pPr>
            <a:r>
              <a:rPr lang="en-US" dirty="0">
                <a:ea typeface="+mn-lt"/>
                <a:cs typeface="+mn-lt"/>
              </a:rPr>
              <a:t>Accelerators are more than Hardware:</a:t>
            </a:r>
          </a:p>
          <a:p>
            <a:r>
              <a:rPr lang="en-US" sz="2000" dirty="0">
                <a:ea typeface="+mn-lt"/>
                <a:cs typeface="+mn-lt"/>
              </a:rPr>
              <a:t>Have many arithmetic execution units</a:t>
            </a:r>
            <a:endParaRPr lang="en-US" dirty="0"/>
          </a:p>
          <a:p>
            <a:r>
              <a:rPr lang="en-US" sz="2000" dirty="0">
                <a:ea typeface="+mn-lt"/>
                <a:cs typeface="+mn-lt"/>
              </a:rPr>
              <a:t>Use dedicated local memories – Software Managed SRAMs, not caches</a:t>
            </a:r>
          </a:p>
          <a:p>
            <a:r>
              <a:rPr lang="en-US" sz="2000" dirty="0">
                <a:ea typeface="+mn-lt"/>
                <a:cs typeface="+mn-lt"/>
              </a:rPr>
              <a:t>Reduce the arithmetic bit-widths – work on fp16 or int8, not higher floating-point numbers</a:t>
            </a:r>
            <a:endParaRPr lang="en-US" sz="2000">
              <a:cs typeface="Calibri"/>
            </a:endParaRPr>
          </a:p>
        </p:txBody>
      </p:sp>
      <p:pic>
        <p:nvPicPr>
          <p:cNvPr id="4" name="Picture 4" descr="A picture containing icon&#10;&#10;Description automatically generated">
            <a:extLst>
              <a:ext uri="{FF2B5EF4-FFF2-40B4-BE49-F238E27FC236}">
                <a16:creationId xmlns:a16="http://schemas.microsoft.com/office/drawing/2014/main" id="{DC4F352E-A008-40EF-870F-79955498927D}"/>
              </a:ext>
            </a:extLst>
          </p:cNvPr>
          <p:cNvPicPr>
            <a:picLocks noChangeAspect="1"/>
          </p:cNvPicPr>
          <p:nvPr/>
        </p:nvPicPr>
        <p:blipFill>
          <a:blip r:embed="rId2"/>
          <a:stretch>
            <a:fillRect/>
          </a:stretch>
        </p:blipFill>
        <p:spPr>
          <a:xfrm>
            <a:off x="837474" y="3010366"/>
            <a:ext cx="10515599" cy="964404"/>
          </a:xfrm>
          <a:prstGeom prst="rect">
            <a:avLst/>
          </a:prstGeom>
        </p:spPr>
      </p:pic>
      <p:sp>
        <p:nvSpPr>
          <p:cNvPr id="5" name="Rectangle: Rounded Corners 4">
            <a:extLst>
              <a:ext uri="{FF2B5EF4-FFF2-40B4-BE49-F238E27FC236}">
                <a16:creationId xmlns:a16="http://schemas.microsoft.com/office/drawing/2014/main" id="{40C34987-48A1-4E2A-A37B-343CC2CC2751}"/>
              </a:ext>
            </a:extLst>
          </p:cNvPr>
          <p:cNvSpPr/>
          <p:nvPr/>
        </p:nvSpPr>
        <p:spPr>
          <a:xfrm>
            <a:off x="4651828" y="5086245"/>
            <a:ext cx="1683657" cy="638629"/>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cs typeface="Calibri"/>
              </a:rPr>
              <a:t>Accelerator</a:t>
            </a:r>
            <a:endParaRPr lang="en-US" sz="2400"/>
          </a:p>
        </p:txBody>
      </p:sp>
      <p:sp>
        <p:nvSpPr>
          <p:cNvPr id="6" name="Cube 5">
            <a:extLst>
              <a:ext uri="{FF2B5EF4-FFF2-40B4-BE49-F238E27FC236}">
                <a16:creationId xmlns:a16="http://schemas.microsoft.com/office/drawing/2014/main" id="{26A69CFE-C29D-4EBE-B518-3376FA82183B}"/>
              </a:ext>
            </a:extLst>
          </p:cNvPr>
          <p:cNvSpPr/>
          <p:nvPr/>
        </p:nvSpPr>
        <p:spPr>
          <a:xfrm>
            <a:off x="3976170" y="4110190"/>
            <a:ext cx="3033485" cy="73297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cs typeface="Calibri"/>
              </a:rPr>
              <a:t>Software Stack</a:t>
            </a:r>
            <a:endParaRPr lang="en-US" sz="2400"/>
          </a:p>
        </p:txBody>
      </p:sp>
      <p:sp>
        <p:nvSpPr>
          <p:cNvPr id="7" name="TextBox 6">
            <a:extLst>
              <a:ext uri="{FF2B5EF4-FFF2-40B4-BE49-F238E27FC236}">
                <a16:creationId xmlns:a16="http://schemas.microsoft.com/office/drawing/2014/main" id="{09B4E497-6AEF-455F-8B2B-7F18AD5B4375}"/>
              </a:ext>
            </a:extLst>
          </p:cNvPr>
          <p:cNvSpPr txBox="1"/>
          <p:nvPr/>
        </p:nvSpPr>
        <p:spPr>
          <a:xfrm>
            <a:off x="834571" y="5798457"/>
            <a:ext cx="1043577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7030A0"/>
                </a:solidFill>
                <a:ea typeface="+mn-lt"/>
                <a:cs typeface="+mn-lt"/>
              </a:rPr>
              <a:t>Software stack needed on top of the accelerator </a:t>
            </a:r>
            <a:endParaRPr lang="en-US" sz="2000">
              <a:solidFill>
                <a:srgbClr val="7030A0"/>
              </a:solidFill>
              <a:ea typeface="+mn-lt"/>
              <a:cs typeface="+mn-lt"/>
            </a:endParaRPr>
          </a:p>
          <a:p>
            <a:pPr algn="ctr"/>
            <a:r>
              <a:rPr lang="en-US" sz="2800">
                <a:solidFill>
                  <a:srgbClr val="7030A0"/>
                </a:solidFill>
                <a:ea typeface="+mn-lt"/>
                <a:cs typeface="+mn-lt"/>
              </a:rPr>
              <a:t>for it to work with different DL frameworks</a:t>
            </a:r>
            <a:endParaRPr lang="en-US" sz="2000">
              <a:solidFill>
                <a:srgbClr val="7030A0"/>
              </a:solidFill>
              <a:cs typeface="Calibri" panose="020F0502020204030204"/>
            </a:endParaRPr>
          </a:p>
        </p:txBody>
      </p:sp>
    </p:spTree>
    <p:extLst>
      <p:ext uri="{BB962C8B-B14F-4D97-AF65-F5344CB8AC3E}">
        <p14:creationId xmlns:p14="http://schemas.microsoft.com/office/powerpoint/2010/main" val="106205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Deep Learning Graph Compilers</vt:lpstr>
      <vt:lpstr>Motivation</vt:lpstr>
      <vt:lpstr>Overview</vt:lpstr>
      <vt:lpstr>Background</vt:lpstr>
      <vt:lpstr>Neural Networks as Graphs</vt:lpstr>
      <vt:lpstr>Deep Learning</vt:lpstr>
      <vt:lpstr>Deep Learning Frameworks and Architectures</vt:lpstr>
      <vt:lpstr>CPUs and GPUs</vt:lpstr>
      <vt:lpstr>Accelerators</vt:lpstr>
      <vt:lpstr>Optimized Deep Learning Architecture Chips</vt:lpstr>
      <vt:lpstr>Drawback of hardware specific libraries</vt:lpstr>
      <vt:lpstr>Deep Learning Compilers</vt:lpstr>
      <vt:lpstr>Deep Learning Software Requirements</vt:lpstr>
      <vt:lpstr>PowerPoint Presentation</vt:lpstr>
      <vt:lpstr>Computational Graph Optimization</vt:lpstr>
      <vt:lpstr>Tensor Expression Language</vt:lpstr>
      <vt:lpstr>Schedule Optimizations</vt:lpstr>
      <vt:lpstr>Tensorization Challenge</vt:lpstr>
      <vt:lpstr>Problem Statement: Why TVM?                </vt:lpstr>
      <vt:lpstr>Tensor Virtual Machine (TVM)</vt:lpstr>
      <vt:lpstr>Apache TVM</vt:lpstr>
      <vt:lpstr>TVM: End to End Optimization Stack</vt:lpstr>
      <vt:lpstr>TVM: Key Features</vt:lpstr>
      <vt:lpstr>TVM: Key Features cont...</vt:lpstr>
      <vt:lpstr>TVM: Usage</vt:lpstr>
      <vt:lpstr>TVM: Automated End to End Optimizing Compiler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3098</cp:revision>
  <dcterms:created xsi:type="dcterms:W3CDTF">2020-11-30T17:54:35Z</dcterms:created>
  <dcterms:modified xsi:type="dcterms:W3CDTF">2020-12-03T06:57:54Z</dcterms:modified>
</cp:coreProperties>
</file>