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86" r:id="rId2"/>
    <p:sldId id="287" r:id="rId3"/>
    <p:sldId id="288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9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008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1AC5A-BAB6-4763-B292-539952A65E35}" type="datetimeFigureOut">
              <a:rPr lang="en-US" smtClean="0"/>
              <a:pPr/>
              <a:t>4/30/2014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017E-274F-465A-8416-853029BFA0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1AC5A-BAB6-4763-B292-539952A65E35}" type="datetimeFigureOut">
              <a:rPr lang="en-US" smtClean="0"/>
              <a:pPr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017E-274F-465A-8416-853029BFA0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1AC5A-BAB6-4763-B292-539952A65E35}" type="datetimeFigureOut">
              <a:rPr lang="en-US" smtClean="0"/>
              <a:pPr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017E-274F-465A-8416-853029BFA0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1AC5A-BAB6-4763-B292-539952A65E35}" type="datetimeFigureOut">
              <a:rPr lang="en-US" smtClean="0"/>
              <a:pPr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017E-274F-465A-8416-853029BFA0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1AC5A-BAB6-4763-B292-539952A65E35}" type="datetimeFigureOut">
              <a:rPr lang="en-US" smtClean="0"/>
              <a:pPr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017E-274F-465A-8416-853029BFA0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1AC5A-BAB6-4763-B292-539952A65E35}" type="datetimeFigureOut">
              <a:rPr lang="en-US" smtClean="0"/>
              <a:pPr/>
              <a:t>4/30/2014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017E-274F-465A-8416-853029BFA0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1AC5A-BAB6-4763-B292-539952A65E35}" type="datetimeFigureOut">
              <a:rPr lang="en-US" smtClean="0"/>
              <a:pPr/>
              <a:t>4/30/2014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017E-274F-465A-8416-853029BFA0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1AC5A-BAB6-4763-B292-539952A65E35}" type="datetimeFigureOut">
              <a:rPr lang="en-US" smtClean="0"/>
              <a:pPr/>
              <a:t>4/30/2014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017E-274F-465A-8416-853029BFA0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1AC5A-BAB6-4763-B292-539952A65E35}" type="datetimeFigureOut">
              <a:rPr lang="en-US" smtClean="0"/>
              <a:pPr/>
              <a:t>4/30/2014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017E-274F-465A-8416-853029BFA0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1AC5A-BAB6-4763-B292-539952A65E35}" type="datetimeFigureOut">
              <a:rPr lang="en-US" smtClean="0"/>
              <a:pPr/>
              <a:t>4/30/2014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9017E-274F-465A-8416-853029BFA04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1AC5A-BAB6-4763-B292-539952A65E35}" type="datetimeFigureOut">
              <a:rPr lang="en-US" smtClean="0"/>
              <a:pPr/>
              <a:t>4/30/2014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B49017E-274F-465A-8416-853029BFA04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A01AC5A-BAB6-4763-B292-539952A65E35}" type="datetimeFigureOut">
              <a:rPr lang="en-US" smtClean="0"/>
              <a:pPr/>
              <a:t>4/30/2014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B49017E-274F-465A-8416-853029BFA045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 spd="slow">
    <p:wipe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>
            <a:off x="762000" y="1600200"/>
            <a:ext cx="8001000" cy="3352800"/>
          </a:xfrm>
          <a:prstGeom prst="snipRoundRect">
            <a:avLst/>
          </a:prstGeom>
          <a:solidFill>
            <a:srgbClr val="7030A0">
              <a:alpha val="2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2"/>
          <p:cNvSpPr>
            <a:spLocks noGrp="1"/>
          </p:cNvSpPr>
          <p:nvPr>
            <p:ph type="ctrTitle"/>
          </p:nvPr>
        </p:nvSpPr>
        <p:spPr>
          <a:xfrm>
            <a:off x="914400" y="1905000"/>
            <a:ext cx="7467600" cy="2667000"/>
          </a:xfrm>
        </p:spPr>
        <p:txBody>
          <a:bodyPr>
            <a:noAutofit/>
          </a:bodyPr>
          <a:lstStyle/>
          <a:p>
            <a:pPr algn="ctr"/>
            <a:r>
              <a:rPr lang="en-US" sz="4000" dirty="0" smtClean="0">
                <a:ln>
                  <a:solidFill>
                    <a:srgbClr val="C00000"/>
                  </a:solidFill>
                </a:ln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FrankRuehl" pitchFamily="34" charset="-79"/>
                <a:cs typeface="FrankRuehl" pitchFamily="34" charset="-79"/>
              </a:rPr>
              <a:t>Design and Implementation of </a:t>
            </a:r>
            <a:br>
              <a:rPr lang="en-US" sz="4000" dirty="0" smtClean="0">
                <a:ln>
                  <a:solidFill>
                    <a:srgbClr val="C00000"/>
                  </a:solidFill>
                </a:ln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FrankRuehl" pitchFamily="34" charset="-79"/>
                <a:cs typeface="FrankRuehl" pitchFamily="34" charset="-79"/>
              </a:rPr>
            </a:br>
            <a:r>
              <a:rPr lang="en-US" sz="4000" dirty="0" smtClean="0">
                <a:ln>
                  <a:solidFill>
                    <a:srgbClr val="C00000"/>
                  </a:solidFill>
                </a:ln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FrankRuehl" pitchFamily="34" charset="-79"/>
                <a:cs typeface="FrankRuehl" pitchFamily="34" charset="-79"/>
              </a:rPr>
              <a:t>16 bit </a:t>
            </a:r>
            <a:r>
              <a:rPr lang="en-US" sz="4000" dirty="0" smtClean="0">
                <a:ln>
                  <a:solidFill>
                    <a:srgbClr val="C00000"/>
                  </a:solidFill>
                </a:ln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FrankRuehl" pitchFamily="34" charset="-79"/>
                <a:cs typeface="FrankRuehl" pitchFamily="34" charset="-79"/>
              </a:rPr>
              <a:t>RISC Processor </a:t>
            </a:r>
            <a:r>
              <a:rPr lang="en-US" sz="4000" dirty="0" smtClean="0">
                <a:ln>
                  <a:solidFill>
                    <a:srgbClr val="C00000"/>
                  </a:solidFill>
                </a:ln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FrankRuehl" pitchFamily="34" charset="-79"/>
                <a:cs typeface="FrankRuehl" pitchFamily="34" charset="-79"/>
              </a:rPr>
              <a:t/>
            </a:r>
            <a:br>
              <a:rPr lang="en-US" sz="4000" dirty="0" smtClean="0">
                <a:ln>
                  <a:solidFill>
                    <a:srgbClr val="C00000"/>
                  </a:solidFill>
                </a:ln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FrankRuehl" pitchFamily="34" charset="-79"/>
                <a:cs typeface="FrankRuehl" pitchFamily="34" charset="-79"/>
              </a:rPr>
            </a:br>
            <a:r>
              <a:rPr lang="en-US" sz="4000" dirty="0" smtClean="0">
                <a:ln>
                  <a:solidFill>
                    <a:srgbClr val="C00000"/>
                  </a:solidFill>
                </a:ln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FrankRuehl" pitchFamily="34" charset="-79"/>
                <a:cs typeface="FrankRuehl" pitchFamily="34" charset="-79"/>
              </a:rPr>
              <a:t>using </a:t>
            </a:r>
            <a:r>
              <a:rPr lang="en-US" sz="4000" dirty="0" smtClean="0">
                <a:ln>
                  <a:solidFill>
                    <a:srgbClr val="C00000"/>
                  </a:solidFill>
                </a:ln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FrankRuehl" pitchFamily="34" charset="-79"/>
                <a:cs typeface="FrankRuehl" pitchFamily="34" charset="-79"/>
              </a:rPr>
              <a:t>Harvard Architecture </a:t>
            </a:r>
            <a:r>
              <a:rPr lang="en-US" sz="4000" dirty="0" smtClean="0">
                <a:ln>
                  <a:solidFill>
                    <a:srgbClr val="C00000"/>
                  </a:solidFill>
                </a:ln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FrankRuehl" pitchFamily="34" charset="-79"/>
                <a:cs typeface="FrankRuehl" pitchFamily="34" charset="-79"/>
              </a:rPr>
              <a:t/>
            </a:r>
            <a:br>
              <a:rPr lang="en-US" sz="4000" dirty="0" smtClean="0">
                <a:ln>
                  <a:solidFill>
                    <a:srgbClr val="C00000"/>
                  </a:solidFill>
                </a:ln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FrankRuehl" pitchFamily="34" charset="-79"/>
                <a:cs typeface="FrankRuehl" pitchFamily="34" charset="-79"/>
              </a:rPr>
            </a:br>
            <a:r>
              <a:rPr lang="en-US" sz="4000" dirty="0" smtClean="0">
                <a:ln>
                  <a:solidFill>
                    <a:srgbClr val="C00000"/>
                  </a:solidFill>
                </a:ln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FrankRuehl" pitchFamily="34" charset="-79"/>
                <a:cs typeface="FrankRuehl" pitchFamily="34" charset="-79"/>
              </a:rPr>
              <a:t>utilizing </a:t>
            </a:r>
            <a:r>
              <a:rPr lang="en-US" sz="4000" dirty="0" smtClean="0">
                <a:ln>
                  <a:solidFill>
                    <a:srgbClr val="C00000"/>
                  </a:solidFill>
                </a:ln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FrankRuehl" pitchFamily="34" charset="-79"/>
                <a:cs typeface="FrankRuehl" pitchFamily="34" charset="-79"/>
              </a:rPr>
              <a:t>minimum area on FPGA</a:t>
            </a:r>
            <a:endParaRPr lang="en-US" sz="4000" dirty="0">
              <a:ln>
                <a:solidFill>
                  <a:srgbClr val="C00000"/>
                </a:solidFill>
              </a:ln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4200" y="304800"/>
            <a:ext cx="30040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4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Operation Flow :</a:t>
            </a:r>
            <a:endParaRPr lang="en-US" sz="2800" b="1" dirty="0">
              <a:solidFill>
                <a:schemeClr val="accent4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 descr="flow proc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838200"/>
            <a:ext cx="6972300" cy="5734050"/>
          </a:xfrm>
          <a:prstGeom prst="rect">
            <a:avLst/>
          </a:prstGeom>
          <a:gradFill>
            <a:gsLst>
              <a:gs pos="0">
                <a:schemeClr val="tx1">
                  <a:lumMod val="8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>
            <a:solidFill>
              <a:schemeClr val="bg1">
                <a:lumMod val="95000"/>
                <a:lumOff val="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00" y="152400"/>
            <a:ext cx="2716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Instruction Set</a:t>
            </a:r>
            <a:endParaRPr lang="en-US" sz="28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762001"/>
          <a:ext cx="5714999" cy="5791203"/>
        </p:xfrm>
        <a:graphic>
          <a:graphicData uri="http://schemas.openxmlformats.org/drawingml/2006/table">
            <a:tbl>
              <a:tblPr/>
              <a:tblGrid>
                <a:gridCol w="1042865"/>
                <a:gridCol w="1494893"/>
                <a:gridCol w="3177241"/>
              </a:tblGrid>
              <a:tr h="34065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  <a:ea typeface="Times New Roman"/>
                          <a:cs typeface="Times New Roman"/>
                        </a:rPr>
                        <a:t>Op-Code</a:t>
                      </a:r>
                      <a:endParaRPr lang="en-US" sz="2400" b="1" i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E6DCAC"/>
                        </a:gs>
                        <a:gs pos="12000">
                          <a:srgbClr val="E6D78A"/>
                        </a:gs>
                        <a:gs pos="30000">
                          <a:srgbClr val="C7AC4C"/>
                        </a:gs>
                        <a:gs pos="45000">
                          <a:srgbClr val="E6D78A"/>
                        </a:gs>
                        <a:gs pos="77000">
                          <a:srgbClr val="C7AC4C"/>
                        </a:gs>
                        <a:gs pos="100000">
                          <a:srgbClr val="E6DCAC"/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  <a:ea typeface="Times New Roman"/>
                          <a:cs typeface="Times New Roman"/>
                        </a:rPr>
                        <a:t>Instruction</a:t>
                      </a:r>
                      <a:endParaRPr lang="en-US" sz="2400" b="1" i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E6DCAC"/>
                        </a:gs>
                        <a:gs pos="12000">
                          <a:srgbClr val="E6D78A"/>
                        </a:gs>
                        <a:gs pos="30000">
                          <a:srgbClr val="C7AC4C"/>
                        </a:gs>
                        <a:gs pos="45000">
                          <a:srgbClr val="E6D78A"/>
                        </a:gs>
                        <a:gs pos="77000">
                          <a:srgbClr val="C7AC4C"/>
                        </a:gs>
                        <a:gs pos="100000">
                          <a:srgbClr val="E6DCAC"/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/>
                          <a:ea typeface="Times New Roman"/>
                          <a:cs typeface="Times New Roman"/>
                        </a:rPr>
                        <a:t>Operation</a:t>
                      </a:r>
                      <a:endParaRPr lang="en-US" sz="2400" b="1" i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E6DCAC"/>
                        </a:gs>
                        <a:gs pos="12000">
                          <a:srgbClr val="E6D78A"/>
                        </a:gs>
                        <a:gs pos="30000">
                          <a:srgbClr val="C7AC4C"/>
                        </a:gs>
                        <a:gs pos="45000">
                          <a:srgbClr val="E6D78A"/>
                        </a:gs>
                        <a:gs pos="77000">
                          <a:srgbClr val="C7AC4C"/>
                        </a:gs>
                        <a:gs pos="100000">
                          <a:srgbClr val="E6DCAC"/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4065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0h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E6DCAC"/>
                        </a:gs>
                        <a:gs pos="12000">
                          <a:srgbClr val="E6D78A"/>
                        </a:gs>
                        <a:gs pos="30000">
                          <a:srgbClr val="C7AC4C"/>
                        </a:gs>
                        <a:gs pos="45000">
                          <a:srgbClr val="E6D78A"/>
                        </a:gs>
                        <a:gs pos="77000">
                          <a:srgbClr val="C7AC4C"/>
                        </a:gs>
                        <a:gs pos="100000">
                          <a:srgbClr val="E6DCAC"/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ADD  #Addr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E6DCAC"/>
                        </a:gs>
                        <a:gs pos="12000">
                          <a:srgbClr val="E6D78A"/>
                        </a:gs>
                        <a:gs pos="30000">
                          <a:srgbClr val="C7AC4C"/>
                        </a:gs>
                        <a:gs pos="45000">
                          <a:srgbClr val="E6D78A"/>
                        </a:gs>
                        <a:gs pos="77000">
                          <a:srgbClr val="C7AC4C"/>
                        </a:gs>
                        <a:gs pos="100000">
                          <a:srgbClr val="E6DCAC"/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 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  <a:sym typeface="Wingdings"/>
                        </a:rPr>
                        <a:t>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[A]  + [ #Addr]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E6DCAC"/>
                        </a:gs>
                        <a:gs pos="12000">
                          <a:srgbClr val="E6D78A"/>
                        </a:gs>
                        <a:gs pos="30000">
                          <a:srgbClr val="C7AC4C"/>
                        </a:gs>
                        <a:gs pos="45000">
                          <a:srgbClr val="E6D78A"/>
                        </a:gs>
                        <a:gs pos="77000">
                          <a:srgbClr val="C7AC4C"/>
                        </a:gs>
                        <a:gs pos="100000">
                          <a:srgbClr val="E6DCAC"/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4065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1h</a:t>
                      </a:r>
                      <a:endParaRPr lang="en-US" sz="24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E6DCAC"/>
                        </a:gs>
                        <a:gs pos="12000">
                          <a:srgbClr val="E6D78A"/>
                        </a:gs>
                        <a:gs pos="30000">
                          <a:srgbClr val="C7AC4C"/>
                        </a:gs>
                        <a:gs pos="45000">
                          <a:srgbClr val="E6D78A"/>
                        </a:gs>
                        <a:gs pos="77000">
                          <a:srgbClr val="C7AC4C"/>
                        </a:gs>
                        <a:gs pos="100000">
                          <a:srgbClr val="E6DCAC"/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SUB  #Addr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E6DCAC"/>
                        </a:gs>
                        <a:gs pos="12000">
                          <a:srgbClr val="E6D78A"/>
                        </a:gs>
                        <a:gs pos="30000">
                          <a:srgbClr val="C7AC4C"/>
                        </a:gs>
                        <a:gs pos="45000">
                          <a:srgbClr val="E6D78A"/>
                        </a:gs>
                        <a:gs pos="77000">
                          <a:srgbClr val="C7AC4C"/>
                        </a:gs>
                        <a:gs pos="100000">
                          <a:srgbClr val="E6DCAC"/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 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  <a:sym typeface="Wingdings"/>
                        </a:rPr>
                        <a:t>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[A]  -  [#Addr]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E6DCAC"/>
                        </a:gs>
                        <a:gs pos="12000">
                          <a:srgbClr val="E6D78A"/>
                        </a:gs>
                        <a:gs pos="30000">
                          <a:srgbClr val="C7AC4C"/>
                        </a:gs>
                        <a:gs pos="45000">
                          <a:srgbClr val="E6D78A"/>
                        </a:gs>
                        <a:gs pos="77000">
                          <a:srgbClr val="C7AC4C"/>
                        </a:gs>
                        <a:gs pos="100000">
                          <a:srgbClr val="E6DCAC"/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4065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2h</a:t>
                      </a:r>
                      <a:endParaRPr lang="en-US" sz="24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E6DCAC"/>
                        </a:gs>
                        <a:gs pos="12000">
                          <a:srgbClr val="E6D78A"/>
                        </a:gs>
                        <a:gs pos="30000">
                          <a:srgbClr val="C7AC4C"/>
                        </a:gs>
                        <a:gs pos="45000">
                          <a:srgbClr val="E6D78A"/>
                        </a:gs>
                        <a:gs pos="77000">
                          <a:srgbClr val="C7AC4C"/>
                        </a:gs>
                        <a:gs pos="100000">
                          <a:srgbClr val="E6DCAC"/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MUL  #Addr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E6DCAC"/>
                        </a:gs>
                        <a:gs pos="12000">
                          <a:srgbClr val="E6D78A"/>
                        </a:gs>
                        <a:gs pos="30000">
                          <a:srgbClr val="C7AC4C"/>
                        </a:gs>
                        <a:gs pos="45000">
                          <a:srgbClr val="E6D78A"/>
                        </a:gs>
                        <a:gs pos="77000">
                          <a:srgbClr val="C7AC4C"/>
                        </a:gs>
                        <a:gs pos="100000">
                          <a:srgbClr val="E6DCAC"/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 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  <a:sym typeface="Wingdings"/>
                        </a:rPr>
                        <a:t>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[A]  *  [#Addr]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E6DCAC"/>
                        </a:gs>
                        <a:gs pos="12000">
                          <a:srgbClr val="E6D78A"/>
                        </a:gs>
                        <a:gs pos="30000">
                          <a:srgbClr val="C7AC4C"/>
                        </a:gs>
                        <a:gs pos="45000">
                          <a:srgbClr val="E6D78A"/>
                        </a:gs>
                        <a:gs pos="77000">
                          <a:srgbClr val="C7AC4C"/>
                        </a:gs>
                        <a:gs pos="100000">
                          <a:srgbClr val="E6DCAC"/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4065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3h</a:t>
                      </a:r>
                      <a:endParaRPr lang="en-US" sz="24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E6DCAC"/>
                        </a:gs>
                        <a:gs pos="12000">
                          <a:srgbClr val="E6D78A"/>
                        </a:gs>
                        <a:gs pos="30000">
                          <a:srgbClr val="C7AC4C"/>
                        </a:gs>
                        <a:gs pos="45000">
                          <a:srgbClr val="E6D78A"/>
                        </a:gs>
                        <a:gs pos="77000">
                          <a:srgbClr val="C7AC4C"/>
                        </a:gs>
                        <a:gs pos="100000">
                          <a:srgbClr val="E6DCAC"/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DIV  #Addr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E6DCAC"/>
                        </a:gs>
                        <a:gs pos="12000">
                          <a:srgbClr val="E6D78A"/>
                        </a:gs>
                        <a:gs pos="30000">
                          <a:srgbClr val="C7AC4C"/>
                        </a:gs>
                        <a:gs pos="45000">
                          <a:srgbClr val="E6D78A"/>
                        </a:gs>
                        <a:gs pos="77000">
                          <a:srgbClr val="C7AC4C"/>
                        </a:gs>
                        <a:gs pos="100000">
                          <a:srgbClr val="E6DCAC"/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 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  <a:sym typeface="Wingdings"/>
                        </a:rPr>
                        <a:t>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[A]  /  [#Addr]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E6DCAC"/>
                        </a:gs>
                        <a:gs pos="12000">
                          <a:srgbClr val="E6D78A"/>
                        </a:gs>
                        <a:gs pos="30000">
                          <a:srgbClr val="C7AC4C"/>
                        </a:gs>
                        <a:gs pos="45000">
                          <a:srgbClr val="E6D78A"/>
                        </a:gs>
                        <a:gs pos="77000">
                          <a:srgbClr val="C7AC4C"/>
                        </a:gs>
                        <a:gs pos="100000">
                          <a:srgbClr val="E6DCAC"/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4065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4h</a:t>
                      </a:r>
                      <a:endParaRPr lang="en-US" sz="24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E6DCAC"/>
                        </a:gs>
                        <a:gs pos="12000">
                          <a:srgbClr val="E6D78A"/>
                        </a:gs>
                        <a:gs pos="30000">
                          <a:srgbClr val="C7AC4C"/>
                        </a:gs>
                        <a:gs pos="45000">
                          <a:srgbClr val="E6D78A"/>
                        </a:gs>
                        <a:gs pos="77000">
                          <a:srgbClr val="C7AC4C"/>
                        </a:gs>
                        <a:gs pos="100000">
                          <a:srgbClr val="E6DCAC"/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AND  #Addr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E6DCAC"/>
                        </a:gs>
                        <a:gs pos="12000">
                          <a:srgbClr val="E6D78A"/>
                        </a:gs>
                        <a:gs pos="30000">
                          <a:srgbClr val="C7AC4C"/>
                        </a:gs>
                        <a:gs pos="45000">
                          <a:srgbClr val="E6D78A"/>
                        </a:gs>
                        <a:gs pos="77000">
                          <a:srgbClr val="C7AC4C"/>
                        </a:gs>
                        <a:gs pos="100000">
                          <a:srgbClr val="E6DCAC"/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 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  <a:sym typeface="Wingdings"/>
                        </a:rPr>
                        <a:t>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[A]  AND  [#Addr]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E6DCAC"/>
                        </a:gs>
                        <a:gs pos="12000">
                          <a:srgbClr val="E6D78A"/>
                        </a:gs>
                        <a:gs pos="30000">
                          <a:srgbClr val="C7AC4C"/>
                        </a:gs>
                        <a:gs pos="45000">
                          <a:srgbClr val="E6D78A"/>
                        </a:gs>
                        <a:gs pos="77000">
                          <a:srgbClr val="C7AC4C"/>
                        </a:gs>
                        <a:gs pos="100000">
                          <a:srgbClr val="E6DCAC"/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4065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5h</a:t>
                      </a:r>
                      <a:endParaRPr lang="en-US" sz="24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E6DCAC"/>
                        </a:gs>
                        <a:gs pos="12000">
                          <a:srgbClr val="E6D78A"/>
                        </a:gs>
                        <a:gs pos="30000">
                          <a:srgbClr val="C7AC4C"/>
                        </a:gs>
                        <a:gs pos="45000">
                          <a:srgbClr val="E6D78A"/>
                        </a:gs>
                        <a:gs pos="77000">
                          <a:srgbClr val="C7AC4C"/>
                        </a:gs>
                        <a:gs pos="100000">
                          <a:srgbClr val="E6DCAC"/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OR  #Addr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E6DCAC"/>
                        </a:gs>
                        <a:gs pos="12000">
                          <a:srgbClr val="E6D78A"/>
                        </a:gs>
                        <a:gs pos="30000">
                          <a:srgbClr val="C7AC4C"/>
                        </a:gs>
                        <a:gs pos="45000">
                          <a:srgbClr val="E6D78A"/>
                        </a:gs>
                        <a:gs pos="77000">
                          <a:srgbClr val="C7AC4C"/>
                        </a:gs>
                        <a:gs pos="100000">
                          <a:srgbClr val="E6DCAC"/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 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  <a:sym typeface="Wingdings"/>
                        </a:rPr>
                        <a:t>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[A]  OR [#Addr]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E6DCAC"/>
                        </a:gs>
                        <a:gs pos="12000">
                          <a:srgbClr val="E6D78A"/>
                        </a:gs>
                        <a:gs pos="30000">
                          <a:srgbClr val="C7AC4C"/>
                        </a:gs>
                        <a:gs pos="45000">
                          <a:srgbClr val="E6D78A"/>
                        </a:gs>
                        <a:gs pos="77000">
                          <a:srgbClr val="C7AC4C"/>
                        </a:gs>
                        <a:gs pos="100000">
                          <a:srgbClr val="E6DCAC"/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4065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6h</a:t>
                      </a:r>
                      <a:endParaRPr lang="en-US" sz="24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E6DCAC"/>
                        </a:gs>
                        <a:gs pos="12000">
                          <a:srgbClr val="E6D78A"/>
                        </a:gs>
                        <a:gs pos="30000">
                          <a:srgbClr val="C7AC4C"/>
                        </a:gs>
                        <a:gs pos="45000">
                          <a:srgbClr val="E6D78A"/>
                        </a:gs>
                        <a:gs pos="77000">
                          <a:srgbClr val="C7AC4C"/>
                        </a:gs>
                        <a:gs pos="100000">
                          <a:srgbClr val="E6DCAC"/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XOR  #Addr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E6DCAC"/>
                        </a:gs>
                        <a:gs pos="12000">
                          <a:srgbClr val="E6D78A"/>
                        </a:gs>
                        <a:gs pos="30000">
                          <a:srgbClr val="C7AC4C"/>
                        </a:gs>
                        <a:gs pos="45000">
                          <a:srgbClr val="E6D78A"/>
                        </a:gs>
                        <a:gs pos="77000">
                          <a:srgbClr val="C7AC4C"/>
                        </a:gs>
                        <a:gs pos="100000">
                          <a:srgbClr val="E6DCAC"/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 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  <a:sym typeface="Wingdings"/>
                        </a:rPr>
                        <a:t>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[A]  XOR [#Addr]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E6DCAC"/>
                        </a:gs>
                        <a:gs pos="12000">
                          <a:srgbClr val="E6D78A"/>
                        </a:gs>
                        <a:gs pos="30000">
                          <a:srgbClr val="C7AC4C"/>
                        </a:gs>
                        <a:gs pos="45000">
                          <a:srgbClr val="E6D78A"/>
                        </a:gs>
                        <a:gs pos="77000">
                          <a:srgbClr val="C7AC4C"/>
                        </a:gs>
                        <a:gs pos="100000">
                          <a:srgbClr val="E6DCAC"/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4065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7h</a:t>
                      </a:r>
                      <a:endParaRPr lang="en-US" sz="24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E6DCAC"/>
                        </a:gs>
                        <a:gs pos="12000">
                          <a:srgbClr val="E6D78A"/>
                        </a:gs>
                        <a:gs pos="30000">
                          <a:srgbClr val="C7AC4C"/>
                        </a:gs>
                        <a:gs pos="45000">
                          <a:srgbClr val="E6D78A"/>
                        </a:gs>
                        <a:gs pos="77000">
                          <a:srgbClr val="C7AC4C"/>
                        </a:gs>
                        <a:gs pos="100000">
                          <a:srgbClr val="E6DCAC"/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NOTA</a:t>
                      </a:r>
                      <a:endParaRPr lang="en-US" sz="24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E6DCAC"/>
                        </a:gs>
                        <a:gs pos="12000">
                          <a:srgbClr val="E6D78A"/>
                        </a:gs>
                        <a:gs pos="30000">
                          <a:srgbClr val="C7AC4C"/>
                        </a:gs>
                        <a:gs pos="45000">
                          <a:srgbClr val="E6D78A"/>
                        </a:gs>
                        <a:gs pos="77000">
                          <a:srgbClr val="C7AC4C"/>
                        </a:gs>
                        <a:gs pos="100000">
                          <a:srgbClr val="E6DCAC"/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 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  <a:sym typeface="Wingdings"/>
                        </a:rPr>
                        <a:t>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NOT  [A]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E6DCAC"/>
                        </a:gs>
                        <a:gs pos="12000">
                          <a:srgbClr val="E6D78A"/>
                        </a:gs>
                        <a:gs pos="30000">
                          <a:srgbClr val="C7AC4C"/>
                        </a:gs>
                        <a:gs pos="45000">
                          <a:srgbClr val="E6D78A"/>
                        </a:gs>
                        <a:gs pos="77000">
                          <a:srgbClr val="C7AC4C"/>
                        </a:gs>
                        <a:gs pos="100000">
                          <a:srgbClr val="E6DCAC"/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4065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8h</a:t>
                      </a:r>
                      <a:endParaRPr lang="en-US" sz="24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E6DCAC"/>
                        </a:gs>
                        <a:gs pos="12000">
                          <a:srgbClr val="E6D78A"/>
                        </a:gs>
                        <a:gs pos="30000">
                          <a:srgbClr val="C7AC4C"/>
                        </a:gs>
                        <a:gs pos="45000">
                          <a:srgbClr val="E6D78A"/>
                        </a:gs>
                        <a:gs pos="77000">
                          <a:srgbClr val="C7AC4C"/>
                        </a:gs>
                        <a:gs pos="100000">
                          <a:srgbClr val="E6DCAC"/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LDA  #Addr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E6DCAC"/>
                        </a:gs>
                        <a:gs pos="12000">
                          <a:srgbClr val="E6D78A"/>
                        </a:gs>
                        <a:gs pos="30000">
                          <a:srgbClr val="C7AC4C"/>
                        </a:gs>
                        <a:gs pos="45000">
                          <a:srgbClr val="E6D78A"/>
                        </a:gs>
                        <a:gs pos="77000">
                          <a:srgbClr val="C7AC4C"/>
                        </a:gs>
                        <a:gs pos="100000">
                          <a:srgbClr val="E6DCAC"/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 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  <a:sym typeface="Wingdings"/>
                        </a:rPr>
                        <a:t>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[#Addr]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E6DCAC"/>
                        </a:gs>
                        <a:gs pos="12000">
                          <a:srgbClr val="E6D78A"/>
                        </a:gs>
                        <a:gs pos="30000">
                          <a:srgbClr val="C7AC4C"/>
                        </a:gs>
                        <a:gs pos="45000">
                          <a:srgbClr val="E6D78A"/>
                        </a:gs>
                        <a:gs pos="77000">
                          <a:srgbClr val="C7AC4C"/>
                        </a:gs>
                        <a:gs pos="100000">
                          <a:srgbClr val="E6DCAC"/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4065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9h</a:t>
                      </a:r>
                      <a:endParaRPr lang="en-US" sz="24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E6DCAC"/>
                        </a:gs>
                        <a:gs pos="12000">
                          <a:srgbClr val="E6D78A"/>
                        </a:gs>
                        <a:gs pos="30000">
                          <a:srgbClr val="C7AC4C"/>
                        </a:gs>
                        <a:gs pos="45000">
                          <a:srgbClr val="E6D78A"/>
                        </a:gs>
                        <a:gs pos="77000">
                          <a:srgbClr val="C7AC4C"/>
                        </a:gs>
                        <a:gs pos="100000">
                          <a:srgbClr val="E6DCAC"/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STA  #Addr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E6DCAC"/>
                        </a:gs>
                        <a:gs pos="12000">
                          <a:srgbClr val="E6D78A"/>
                        </a:gs>
                        <a:gs pos="30000">
                          <a:srgbClr val="C7AC4C"/>
                        </a:gs>
                        <a:gs pos="45000">
                          <a:srgbClr val="E6D78A"/>
                        </a:gs>
                        <a:gs pos="77000">
                          <a:srgbClr val="C7AC4C"/>
                        </a:gs>
                        <a:gs pos="100000">
                          <a:srgbClr val="E6DCAC"/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#Addr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  <a:sym typeface="Wingdings"/>
                        </a:rPr>
                        <a:t>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[A]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E6DCAC"/>
                        </a:gs>
                        <a:gs pos="12000">
                          <a:srgbClr val="E6D78A"/>
                        </a:gs>
                        <a:gs pos="30000">
                          <a:srgbClr val="C7AC4C"/>
                        </a:gs>
                        <a:gs pos="45000">
                          <a:srgbClr val="E6D78A"/>
                        </a:gs>
                        <a:gs pos="77000">
                          <a:srgbClr val="C7AC4C"/>
                        </a:gs>
                        <a:gs pos="100000">
                          <a:srgbClr val="E6DCAC"/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4065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Ah</a:t>
                      </a:r>
                      <a:endParaRPr lang="en-US" sz="24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E6DCAC"/>
                        </a:gs>
                        <a:gs pos="12000">
                          <a:srgbClr val="E6D78A"/>
                        </a:gs>
                        <a:gs pos="30000">
                          <a:srgbClr val="C7AC4C"/>
                        </a:gs>
                        <a:gs pos="45000">
                          <a:srgbClr val="E6D78A"/>
                        </a:gs>
                        <a:gs pos="77000">
                          <a:srgbClr val="C7AC4C"/>
                        </a:gs>
                        <a:gs pos="100000">
                          <a:srgbClr val="E6DCAC"/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JZ  #Addr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E6DCAC"/>
                        </a:gs>
                        <a:gs pos="12000">
                          <a:srgbClr val="E6D78A"/>
                        </a:gs>
                        <a:gs pos="30000">
                          <a:srgbClr val="C7AC4C"/>
                        </a:gs>
                        <a:gs pos="45000">
                          <a:srgbClr val="E6D78A"/>
                        </a:gs>
                        <a:gs pos="77000">
                          <a:srgbClr val="C7AC4C"/>
                        </a:gs>
                        <a:gs pos="100000">
                          <a:srgbClr val="E6DCAC"/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PC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  <a:sym typeface="Wingdings"/>
                        </a:rPr>
                        <a:t>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#Addr if [A] = 0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E6DCAC"/>
                        </a:gs>
                        <a:gs pos="12000">
                          <a:srgbClr val="E6D78A"/>
                        </a:gs>
                        <a:gs pos="30000">
                          <a:srgbClr val="C7AC4C"/>
                        </a:gs>
                        <a:gs pos="45000">
                          <a:srgbClr val="E6D78A"/>
                        </a:gs>
                        <a:gs pos="77000">
                          <a:srgbClr val="C7AC4C"/>
                        </a:gs>
                        <a:gs pos="100000">
                          <a:srgbClr val="E6DCAC"/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4065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Bh</a:t>
                      </a:r>
                      <a:endParaRPr lang="en-US" sz="24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E6DCAC"/>
                        </a:gs>
                        <a:gs pos="12000">
                          <a:srgbClr val="E6D78A"/>
                        </a:gs>
                        <a:gs pos="30000">
                          <a:srgbClr val="C7AC4C"/>
                        </a:gs>
                        <a:gs pos="45000">
                          <a:srgbClr val="E6D78A"/>
                        </a:gs>
                        <a:gs pos="77000">
                          <a:srgbClr val="C7AC4C"/>
                        </a:gs>
                        <a:gs pos="100000">
                          <a:srgbClr val="E6DCAC"/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JNZ  #Addr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E6DCAC"/>
                        </a:gs>
                        <a:gs pos="12000">
                          <a:srgbClr val="E6D78A"/>
                        </a:gs>
                        <a:gs pos="30000">
                          <a:srgbClr val="C7AC4C"/>
                        </a:gs>
                        <a:gs pos="45000">
                          <a:srgbClr val="E6D78A"/>
                        </a:gs>
                        <a:gs pos="77000">
                          <a:srgbClr val="C7AC4C"/>
                        </a:gs>
                        <a:gs pos="100000">
                          <a:srgbClr val="E6DCAC"/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PC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  <a:sym typeface="Wingdings"/>
                        </a:rPr>
                        <a:t>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#Addr if [A] not = 0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E6DCAC"/>
                        </a:gs>
                        <a:gs pos="12000">
                          <a:srgbClr val="E6D78A"/>
                        </a:gs>
                        <a:gs pos="30000">
                          <a:srgbClr val="C7AC4C"/>
                        </a:gs>
                        <a:gs pos="45000">
                          <a:srgbClr val="E6D78A"/>
                        </a:gs>
                        <a:gs pos="77000">
                          <a:srgbClr val="C7AC4C"/>
                        </a:gs>
                        <a:gs pos="100000">
                          <a:srgbClr val="E6DCAC"/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4065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Ch</a:t>
                      </a:r>
                      <a:endParaRPr lang="en-US" sz="24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E6DCAC"/>
                        </a:gs>
                        <a:gs pos="12000">
                          <a:srgbClr val="E6D78A"/>
                        </a:gs>
                        <a:gs pos="30000">
                          <a:srgbClr val="C7AC4C"/>
                        </a:gs>
                        <a:gs pos="45000">
                          <a:srgbClr val="E6D78A"/>
                        </a:gs>
                        <a:gs pos="77000">
                          <a:srgbClr val="C7AC4C"/>
                        </a:gs>
                        <a:gs pos="100000">
                          <a:srgbClr val="E6DCAC"/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JMP  #Addr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E6DCAC"/>
                        </a:gs>
                        <a:gs pos="12000">
                          <a:srgbClr val="E6D78A"/>
                        </a:gs>
                        <a:gs pos="30000">
                          <a:srgbClr val="C7AC4C"/>
                        </a:gs>
                        <a:gs pos="45000">
                          <a:srgbClr val="E6D78A"/>
                        </a:gs>
                        <a:gs pos="77000">
                          <a:srgbClr val="C7AC4C"/>
                        </a:gs>
                        <a:gs pos="100000">
                          <a:srgbClr val="E6DCAC"/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PC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  <a:sym typeface="Wingdings"/>
                        </a:rPr>
                        <a:t>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#Addr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E6DCAC"/>
                        </a:gs>
                        <a:gs pos="12000">
                          <a:srgbClr val="E6D78A"/>
                        </a:gs>
                        <a:gs pos="30000">
                          <a:srgbClr val="C7AC4C"/>
                        </a:gs>
                        <a:gs pos="45000">
                          <a:srgbClr val="E6D78A"/>
                        </a:gs>
                        <a:gs pos="77000">
                          <a:srgbClr val="C7AC4C"/>
                        </a:gs>
                        <a:gs pos="100000">
                          <a:srgbClr val="E6DCAC"/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4065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Dh</a:t>
                      </a:r>
                      <a:endParaRPr lang="en-US" sz="24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E6DCAC"/>
                        </a:gs>
                        <a:gs pos="12000">
                          <a:srgbClr val="E6D78A"/>
                        </a:gs>
                        <a:gs pos="30000">
                          <a:srgbClr val="C7AC4C"/>
                        </a:gs>
                        <a:gs pos="45000">
                          <a:srgbClr val="E6D78A"/>
                        </a:gs>
                        <a:gs pos="77000">
                          <a:srgbClr val="C7AC4C"/>
                        </a:gs>
                        <a:gs pos="100000">
                          <a:srgbClr val="E6DCAC"/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E6DCAC"/>
                        </a:gs>
                        <a:gs pos="12000">
                          <a:srgbClr val="E6D78A"/>
                        </a:gs>
                        <a:gs pos="30000">
                          <a:srgbClr val="C7AC4C"/>
                        </a:gs>
                        <a:gs pos="45000">
                          <a:srgbClr val="E6D78A"/>
                        </a:gs>
                        <a:gs pos="77000">
                          <a:srgbClr val="C7AC4C"/>
                        </a:gs>
                        <a:gs pos="100000">
                          <a:srgbClr val="E6DCAC"/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E6DCAC"/>
                        </a:gs>
                        <a:gs pos="12000">
                          <a:srgbClr val="E6D78A"/>
                        </a:gs>
                        <a:gs pos="30000">
                          <a:srgbClr val="C7AC4C"/>
                        </a:gs>
                        <a:gs pos="45000">
                          <a:srgbClr val="E6D78A"/>
                        </a:gs>
                        <a:gs pos="77000">
                          <a:srgbClr val="C7AC4C"/>
                        </a:gs>
                        <a:gs pos="100000">
                          <a:srgbClr val="E6DCAC"/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4065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Eh</a:t>
                      </a:r>
                      <a:endParaRPr lang="en-US" sz="24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E6DCAC"/>
                        </a:gs>
                        <a:gs pos="12000">
                          <a:srgbClr val="E6D78A"/>
                        </a:gs>
                        <a:gs pos="30000">
                          <a:srgbClr val="C7AC4C"/>
                        </a:gs>
                        <a:gs pos="45000">
                          <a:srgbClr val="E6D78A"/>
                        </a:gs>
                        <a:gs pos="77000">
                          <a:srgbClr val="C7AC4C"/>
                        </a:gs>
                        <a:gs pos="100000">
                          <a:srgbClr val="E6DCAC"/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E6DCAC"/>
                        </a:gs>
                        <a:gs pos="12000">
                          <a:srgbClr val="E6D78A"/>
                        </a:gs>
                        <a:gs pos="30000">
                          <a:srgbClr val="C7AC4C"/>
                        </a:gs>
                        <a:gs pos="45000">
                          <a:srgbClr val="E6D78A"/>
                        </a:gs>
                        <a:gs pos="77000">
                          <a:srgbClr val="C7AC4C"/>
                        </a:gs>
                        <a:gs pos="100000">
                          <a:srgbClr val="E6DCAC"/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dirty="0">
                        <a:solidFill>
                          <a:schemeClr val="bg1"/>
                        </a:solidFill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E6DCAC"/>
                        </a:gs>
                        <a:gs pos="12000">
                          <a:srgbClr val="E6D78A"/>
                        </a:gs>
                        <a:gs pos="30000">
                          <a:srgbClr val="C7AC4C"/>
                        </a:gs>
                        <a:gs pos="45000">
                          <a:srgbClr val="E6D78A"/>
                        </a:gs>
                        <a:gs pos="77000">
                          <a:srgbClr val="C7AC4C"/>
                        </a:gs>
                        <a:gs pos="100000">
                          <a:srgbClr val="E6DCAC"/>
                        </a:gs>
                      </a:gsLst>
                      <a:lin ang="0" scaled="1"/>
                      <a:tileRect/>
                    </a:gradFill>
                  </a:tcPr>
                </a:tc>
              </a:tr>
              <a:tr h="34065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Fh</a:t>
                      </a:r>
                      <a:endParaRPr lang="en-US" sz="24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E6DCAC"/>
                        </a:gs>
                        <a:gs pos="12000">
                          <a:srgbClr val="E6D78A"/>
                        </a:gs>
                        <a:gs pos="30000">
                          <a:srgbClr val="C7AC4C"/>
                        </a:gs>
                        <a:gs pos="45000">
                          <a:srgbClr val="E6D78A"/>
                        </a:gs>
                        <a:gs pos="77000">
                          <a:srgbClr val="C7AC4C"/>
                        </a:gs>
                        <a:gs pos="100000">
                          <a:srgbClr val="E6DCAC"/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END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E6DCAC"/>
                        </a:gs>
                        <a:gs pos="12000">
                          <a:srgbClr val="E6D78A"/>
                        </a:gs>
                        <a:gs pos="30000">
                          <a:srgbClr val="C7AC4C"/>
                        </a:gs>
                        <a:gs pos="45000">
                          <a:srgbClr val="E6D78A"/>
                        </a:gs>
                        <a:gs pos="77000">
                          <a:srgbClr val="C7AC4C"/>
                        </a:gs>
                        <a:gs pos="100000">
                          <a:srgbClr val="E6DCAC"/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PC 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Calibri"/>
                          <a:sym typeface="Wingdings"/>
                        </a:rPr>
                        <a:t></a:t>
                      </a: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 000</a:t>
                      </a:r>
                      <a:endParaRPr lang="en-US" sz="24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0">
                          <a:srgbClr val="E6DCAC"/>
                        </a:gs>
                        <a:gs pos="12000">
                          <a:srgbClr val="E6D78A"/>
                        </a:gs>
                        <a:gs pos="30000">
                          <a:srgbClr val="C7AC4C"/>
                        </a:gs>
                        <a:gs pos="45000">
                          <a:srgbClr val="E6D78A"/>
                        </a:gs>
                        <a:gs pos="77000">
                          <a:srgbClr val="C7AC4C"/>
                        </a:gs>
                        <a:gs pos="100000">
                          <a:srgbClr val="E6DCAC"/>
                        </a:gs>
                      </a:gsLst>
                      <a:lin ang="0" scaled="1"/>
                      <a:tileRect/>
                    </a:gra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48400" y="762000"/>
            <a:ext cx="2743200" cy="5940088"/>
          </a:xfrm>
          <a:prstGeom prst="rect">
            <a:avLst/>
          </a:prstGeom>
          <a:gradFill flip="none" rotWithShape="1">
            <a:gsLst>
              <a:gs pos="0">
                <a:srgbClr val="FFFFFF"/>
              </a:gs>
              <a:gs pos="7001">
                <a:srgbClr val="E6E6E6"/>
              </a:gs>
              <a:gs pos="32001">
                <a:srgbClr val="7D8496"/>
              </a:gs>
              <a:gs pos="47000">
                <a:srgbClr val="E6E6E6"/>
              </a:gs>
              <a:gs pos="85001">
                <a:srgbClr val="7D8496"/>
              </a:gs>
              <a:gs pos="100000">
                <a:srgbClr val="E6E6E6"/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bg1"/>
                </a:solidFill>
              </a:rPr>
              <a:t>**Hexadecimal  ‘ 7h’ </a:t>
            </a:r>
          </a:p>
          <a:p>
            <a:r>
              <a:rPr lang="en-US" sz="2000" i="1" dirty="0" smtClean="0">
                <a:solidFill>
                  <a:schemeClr val="bg1"/>
                </a:solidFill>
              </a:rPr>
              <a:t>=  </a:t>
            </a:r>
            <a:r>
              <a:rPr lang="en-US" sz="2000" i="1" dirty="0" smtClean="0">
                <a:solidFill>
                  <a:schemeClr val="bg1"/>
                </a:solidFill>
              </a:rPr>
              <a:t>4 bit </a:t>
            </a:r>
            <a:r>
              <a:rPr lang="en-US" sz="2000" i="1" dirty="0" smtClean="0">
                <a:solidFill>
                  <a:schemeClr val="bg1"/>
                </a:solidFill>
              </a:rPr>
              <a:t>binary  ‘</a:t>
            </a:r>
            <a:r>
              <a:rPr lang="en-US" sz="2000" dirty="0" smtClean="0">
                <a:solidFill>
                  <a:schemeClr val="bg1"/>
                </a:solidFill>
              </a:rPr>
              <a:t>0111</a:t>
            </a:r>
            <a:r>
              <a:rPr lang="en-US" sz="2000" i="1" dirty="0" smtClean="0">
                <a:solidFill>
                  <a:schemeClr val="bg1"/>
                </a:solidFill>
              </a:rPr>
              <a:t>’</a:t>
            </a:r>
          </a:p>
          <a:p>
            <a:endParaRPr lang="en-US" sz="2000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**</a:t>
            </a:r>
          </a:p>
          <a:p>
            <a:r>
              <a:rPr lang="en-US" sz="20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</a:t>
            </a:r>
            <a:r>
              <a:rPr lang="en-US" sz="20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 =&gt; </a:t>
            </a:r>
            <a:endParaRPr lang="en-US" sz="2000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Hexadecimal </a:t>
            </a:r>
            <a:r>
              <a:rPr lang="en-US" sz="20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 of </a:t>
            </a:r>
            <a:endParaRPr lang="en-US" sz="2000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 </a:t>
            </a:r>
            <a:r>
              <a:rPr lang="en-US" sz="20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(000 to FFF</a:t>
            </a:r>
            <a:r>
              <a:rPr lang="en-US" sz="20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r>
              <a:rPr lang="en-US" sz="20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2000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[#Addr] =&gt; The content </a:t>
            </a:r>
            <a:endParaRPr lang="en-US" sz="2000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</a:t>
            </a:r>
            <a:r>
              <a:rPr lang="en-US" sz="20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 address #Addr </a:t>
            </a:r>
          </a:p>
          <a:p>
            <a:endParaRPr lang="en-US" sz="2000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en-US" sz="20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=&gt; Accumulator register </a:t>
            </a:r>
          </a:p>
          <a:p>
            <a:endParaRPr lang="en-US" sz="2000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0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A] =&gt; </a:t>
            </a:r>
            <a:r>
              <a:rPr lang="en-US" sz="20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content </a:t>
            </a:r>
            <a:r>
              <a:rPr lang="en-US" sz="20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the </a:t>
            </a:r>
            <a:endParaRPr lang="en-US" sz="2000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Accumulator </a:t>
            </a:r>
            <a:endParaRPr lang="en-US" sz="2000" i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i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endParaRPr lang="en-US" sz="2000" i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685800"/>
            <a:ext cx="35814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algn="ctr"/>
            <a:r>
              <a:rPr lang="en-US" sz="2400" i="1" u="sng" dirty="0" smtClean="0">
                <a:solidFill>
                  <a:schemeClr val="bg1"/>
                </a:solidFill>
              </a:rPr>
              <a:t>ARITHMETIC GROUP </a:t>
            </a:r>
          </a:p>
          <a:p>
            <a:pPr algn="ctr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</a:rPr>
              <a:t> ADD </a:t>
            </a:r>
            <a:r>
              <a:rPr lang="en-US" sz="2400" b="1" dirty="0" smtClean="0">
                <a:solidFill>
                  <a:schemeClr val="bg1"/>
                </a:solidFill>
              </a:rPr>
              <a:t>#</a:t>
            </a:r>
            <a:r>
              <a:rPr lang="en-US" sz="2400" b="1" dirty="0" smtClean="0">
                <a:solidFill>
                  <a:schemeClr val="bg1"/>
                </a:solidFill>
              </a:rPr>
              <a:t>Addr</a:t>
            </a:r>
          </a:p>
          <a:p>
            <a:pPr algn="ctr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</a:rPr>
              <a:t>SUB #</a:t>
            </a:r>
            <a:r>
              <a:rPr lang="en-US" sz="2400" b="1" dirty="0" smtClean="0">
                <a:solidFill>
                  <a:schemeClr val="bg1"/>
                </a:solidFill>
              </a:rPr>
              <a:t>Addr</a:t>
            </a:r>
          </a:p>
          <a:p>
            <a:pPr algn="ctr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</a:rPr>
              <a:t>MUL #</a:t>
            </a:r>
            <a:r>
              <a:rPr lang="en-US" sz="2400" b="1" dirty="0" smtClean="0">
                <a:solidFill>
                  <a:schemeClr val="bg1"/>
                </a:solidFill>
              </a:rPr>
              <a:t>Addr</a:t>
            </a:r>
          </a:p>
          <a:p>
            <a:pPr algn="ctr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</a:rPr>
              <a:t>DIV #</a:t>
            </a:r>
            <a:r>
              <a:rPr lang="en-US" sz="2400" b="1" dirty="0" smtClean="0">
                <a:solidFill>
                  <a:schemeClr val="bg1"/>
                </a:solidFill>
              </a:rPr>
              <a:t>Addr</a:t>
            </a:r>
          </a:p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24400" y="685800"/>
            <a:ext cx="251652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pPr algn="ctr"/>
            <a:r>
              <a:rPr lang="en-US" sz="2400" i="1" u="sng" dirty="0" smtClean="0">
                <a:solidFill>
                  <a:schemeClr val="bg1"/>
                </a:solidFill>
              </a:rPr>
              <a:t>LOGIC GROUP </a:t>
            </a:r>
          </a:p>
          <a:p>
            <a:pPr algn="ctr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</a:rPr>
              <a:t> AND </a:t>
            </a:r>
            <a:r>
              <a:rPr lang="en-US" sz="2400" b="1" dirty="0" smtClean="0">
                <a:solidFill>
                  <a:schemeClr val="bg1"/>
                </a:solidFill>
              </a:rPr>
              <a:t>#</a:t>
            </a:r>
            <a:r>
              <a:rPr lang="en-US" sz="2400" b="1" dirty="0" smtClean="0">
                <a:solidFill>
                  <a:schemeClr val="bg1"/>
                </a:solidFill>
              </a:rPr>
              <a:t>Addr</a:t>
            </a:r>
          </a:p>
          <a:p>
            <a:pPr algn="ctr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</a:rPr>
              <a:t>OR #</a:t>
            </a:r>
            <a:r>
              <a:rPr lang="en-US" sz="2400" b="1" dirty="0" smtClean="0">
                <a:solidFill>
                  <a:schemeClr val="bg1"/>
                </a:solidFill>
              </a:rPr>
              <a:t>Addr</a:t>
            </a:r>
          </a:p>
          <a:p>
            <a:pPr algn="ctr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</a:rPr>
              <a:t>XOR #</a:t>
            </a:r>
            <a:r>
              <a:rPr lang="en-US" sz="2400" b="1" dirty="0" smtClean="0">
                <a:solidFill>
                  <a:schemeClr val="bg1"/>
                </a:solidFill>
              </a:rPr>
              <a:t>Addr</a:t>
            </a:r>
          </a:p>
          <a:p>
            <a:pPr algn="ctr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</a:rPr>
              <a:t>NOT Addr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3048000"/>
            <a:ext cx="36895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pPr algn="ctr"/>
            <a:r>
              <a:rPr lang="en-US" sz="2400" i="1" u="sng" dirty="0" smtClean="0">
                <a:solidFill>
                  <a:schemeClr val="bg1"/>
                </a:solidFill>
              </a:rPr>
              <a:t>DATA TRANSFER GROUP</a:t>
            </a:r>
            <a:r>
              <a:rPr lang="en-US" sz="2400" b="1" i="1" dirty="0" smtClean="0">
                <a:solidFill>
                  <a:schemeClr val="bg1"/>
                </a:solidFill>
              </a:rPr>
              <a:t> </a:t>
            </a:r>
            <a:endParaRPr lang="en-US" sz="2400" b="1" i="1" dirty="0" smtClean="0">
              <a:solidFill>
                <a:schemeClr val="bg1"/>
              </a:solidFill>
            </a:endParaRPr>
          </a:p>
          <a:p>
            <a:pPr algn="ctr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</a:rPr>
              <a:t> LDA </a:t>
            </a:r>
            <a:r>
              <a:rPr lang="en-US" sz="2400" b="1" dirty="0" smtClean="0">
                <a:solidFill>
                  <a:schemeClr val="bg1"/>
                </a:solidFill>
              </a:rPr>
              <a:t>#</a:t>
            </a:r>
            <a:r>
              <a:rPr lang="en-US" sz="2400" b="1" dirty="0" smtClean="0">
                <a:solidFill>
                  <a:schemeClr val="bg1"/>
                </a:solidFill>
              </a:rPr>
              <a:t>Addr</a:t>
            </a:r>
          </a:p>
          <a:p>
            <a:pPr algn="ctr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</a:rPr>
              <a:t>STA #Addr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57600" y="2895600"/>
            <a:ext cx="482337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 smtClean="0"/>
          </a:p>
          <a:p>
            <a:pPr algn="ctr"/>
            <a:r>
              <a:rPr lang="en-US" sz="2400" i="1" u="sng" dirty="0" smtClean="0">
                <a:solidFill>
                  <a:schemeClr val="bg1"/>
                </a:solidFill>
              </a:rPr>
              <a:t>BRANCH GROUP </a:t>
            </a:r>
          </a:p>
          <a:p>
            <a:pPr algn="ctr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</a:rPr>
              <a:t> JZ </a:t>
            </a:r>
            <a:r>
              <a:rPr lang="en-US" sz="2400" b="1" dirty="0" smtClean="0">
                <a:solidFill>
                  <a:schemeClr val="bg1"/>
                </a:solidFill>
              </a:rPr>
              <a:t>#</a:t>
            </a:r>
            <a:r>
              <a:rPr lang="en-US" sz="2400" b="1" dirty="0" smtClean="0">
                <a:solidFill>
                  <a:schemeClr val="bg1"/>
                </a:solidFill>
              </a:rPr>
              <a:t>Addr</a:t>
            </a:r>
          </a:p>
          <a:p>
            <a:pPr algn="ctr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</a:rPr>
              <a:t>JNZ #</a:t>
            </a:r>
            <a:r>
              <a:rPr lang="en-US" sz="2400" b="1" dirty="0" smtClean="0">
                <a:solidFill>
                  <a:schemeClr val="bg1"/>
                </a:solidFill>
              </a:rPr>
              <a:t>Addr</a:t>
            </a:r>
          </a:p>
          <a:p>
            <a:pPr algn="ctr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</a:rPr>
              <a:t>JMP #Addr </a:t>
            </a:r>
            <a:endParaRPr lang="en-US" sz="2400" b="1" dirty="0" smtClean="0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657600" y="4648200"/>
            <a:ext cx="12834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smtClean="0"/>
          </a:p>
          <a:p>
            <a:pPr algn="ctr"/>
            <a:r>
              <a:rPr lang="en-US" sz="2400" i="1" u="sng" dirty="0" smtClean="0">
                <a:solidFill>
                  <a:schemeClr val="bg1"/>
                </a:solidFill>
              </a:rPr>
              <a:t>OTHER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</a:p>
          <a:p>
            <a:pPr algn="ctr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bg1"/>
                </a:solidFill>
              </a:rPr>
              <a:t> END 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0400" y="685800"/>
            <a:ext cx="2605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ALU Modeling</a:t>
            </a:r>
            <a:endParaRPr lang="en-US" sz="28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 descr="C:\Users\sagnik\Desktop\cpu design college\Capture_alu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371600"/>
            <a:ext cx="8686800" cy="4953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" y="1295400"/>
          <a:ext cx="7620000" cy="5082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5000"/>
                <a:gridCol w="1905000"/>
                <a:gridCol w="1600200"/>
                <a:gridCol w="2209800"/>
              </a:tblGrid>
              <a:tr h="937647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S2</a:t>
                      </a:r>
                      <a:endParaRPr lang="en-US" sz="2400" b="1" i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S1</a:t>
                      </a:r>
                      <a:endParaRPr lang="en-US" sz="2400" b="1" i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S0</a:t>
                      </a:r>
                      <a:endParaRPr lang="en-US" sz="2400" b="1" i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Operation</a:t>
                      </a:r>
                      <a:endParaRPr lang="en-US" sz="2400" b="1" i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</a:tr>
              <a:tr h="511444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 smtClean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2800" b="1" i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 smtClean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2800" b="1" i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 smtClean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2800" b="1" i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 smtClean="0">
                          <a:solidFill>
                            <a:schemeClr val="bg1"/>
                          </a:solidFill>
                          <a:effectLst/>
                        </a:rPr>
                        <a:t>ADD</a:t>
                      </a:r>
                      <a:endParaRPr lang="en-US" sz="2800" b="1" i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</a:tr>
              <a:tr h="511444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 smtClean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2800" b="1" i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 smtClean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2800" b="1" i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 smtClean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2800" b="1" i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 smtClean="0">
                          <a:solidFill>
                            <a:schemeClr val="bg1"/>
                          </a:solidFill>
                          <a:effectLst/>
                        </a:rPr>
                        <a:t>SUBTRACT</a:t>
                      </a:r>
                      <a:endParaRPr lang="en-US" sz="2800" b="1" i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</a:tr>
              <a:tr h="511444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 smtClean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2800" b="1" i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 smtClean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2800" b="1" i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 smtClean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2800" b="1" i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 smtClean="0">
                          <a:solidFill>
                            <a:schemeClr val="bg1"/>
                          </a:solidFill>
                          <a:effectLst/>
                        </a:rPr>
                        <a:t>MULTIPLY</a:t>
                      </a:r>
                      <a:endParaRPr lang="en-US" sz="2800" b="1" i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</a:tr>
              <a:tr h="511444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 smtClean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2800" b="1" i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 smtClean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2800" b="1" i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 smtClean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2800" b="1" i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 smtClean="0">
                          <a:solidFill>
                            <a:schemeClr val="bg1"/>
                          </a:solidFill>
                          <a:effectLst/>
                        </a:rPr>
                        <a:t>DIVIDE</a:t>
                      </a:r>
                      <a:endParaRPr lang="en-US" sz="2800" b="1" i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</a:tr>
              <a:tr h="511444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 smtClean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2800" b="1" i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 smtClean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2800" b="1" i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 smtClean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2800" b="1" i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 smtClean="0">
                          <a:solidFill>
                            <a:schemeClr val="bg1"/>
                          </a:solidFill>
                          <a:effectLst/>
                        </a:rPr>
                        <a:t>AND</a:t>
                      </a:r>
                      <a:endParaRPr lang="en-US" sz="2800" b="1" i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</a:tr>
              <a:tr h="511444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 smtClean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2800" b="1" i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 smtClean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2800" b="1" i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 smtClean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2800" b="1" i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 smtClean="0">
                          <a:solidFill>
                            <a:schemeClr val="bg1"/>
                          </a:solidFill>
                          <a:effectLst/>
                        </a:rPr>
                        <a:t>OR</a:t>
                      </a:r>
                      <a:endParaRPr lang="en-US" sz="2800" b="1" i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</a:tr>
              <a:tr h="511444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 smtClean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2800" b="1" i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 smtClean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2800" b="1" i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 smtClean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2800" b="1" i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 smtClean="0">
                          <a:solidFill>
                            <a:schemeClr val="bg1"/>
                          </a:solidFill>
                          <a:effectLst/>
                        </a:rPr>
                        <a:t>XOR</a:t>
                      </a:r>
                      <a:endParaRPr lang="en-US" sz="2800" b="1" i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</a:tr>
              <a:tr h="511444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 smtClean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2800" b="1" i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 smtClean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2800" b="1" i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 smtClean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2800" b="1" i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0" dirty="0" smtClean="0">
                          <a:solidFill>
                            <a:schemeClr val="bg1"/>
                          </a:solidFill>
                          <a:effectLst/>
                        </a:rPr>
                        <a:t>NOT</a:t>
                      </a:r>
                      <a:endParaRPr lang="en-US" sz="2800" b="1" i="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209800" y="685800"/>
            <a:ext cx="28997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LINES</a:t>
            </a:r>
            <a:endParaRPr lang="en-US" sz="3200" b="1" i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0" y="609600"/>
            <a:ext cx="3299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 Modeling</a:t>
            </a:r>
            <a:endParaRPr lang="en-US" sz="28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1219200"/>
            <a:ext cx="4800600" cy="2362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533400" y="1143000"/>
            <a:ext cx="3216330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 u="sng" dirty="0" smtClean="0">
                <a:solidFill>
                  <a:schemeClr val="bg1"/>
                </a:solidFill>
              </a:rPr>
              <a:t>ROM</a:t>
            </a:r>
          </a:p>
          <a:p>
            <a:r>
              <a:rPr lang="en-US" sz="2200" b="1" i="1" u="sng" dirty="0" smtClean="0">
                <a:solidFill>
                  <a:schemeClr val="bg1"/>
                </a:solidFill>
              </a:rPr>
              <a:t>Inputs</a:t>
            </a:r>
            <a:r>
              <a:rPr lang="en-US" sz="2200" b="1" dirty="0" smtClean="0">
                <a:solidFill>
                  <a:schemeClr val="bg1"/>
                </a:solidFill>
              </a:rPr>
              <a:t>: </a:t>
            </a:r>
            <a:endParaRPr lang="en-US" sz="2200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200" b="1" dirty="0" smtClean="0">
                <a:solidFill>
                  <a:schemeClr val="bg1"/>
                </a:solidFill>
              </a:rPr>
              <a:t> Chip Select  - CS</a:t>
            </a:r>
          </a:p>
          <a:p>
            <a:pPr>
              <a:buFont typeface="Arial" pitchFamily="34" charset="0"/>
              <a:buChar char="•"/>
            </a:pPr>
            <a:r>
              <a:rPr lang="en-US" sz="2200" b="1" dirty="0" smtClean="0">
                <a:solidFill>
                  <a:schemeClr val="bg1"/>
                </a:solidFill>
              </a:rPr>
              <a:t> Output Enable  - OE</a:t>
            </a:r>
          </a:p>
          <a:p>
            <a:pPr>
              <a:buFont typeface="Arial" pitchFamily="34" charset="0"/>
              <a:buChar char="•"/>
            </a:pPr>
            <a:r>
              <a:rPr lang="en-US" sz="2200" b="1" dirty="0" smtClean="0">
                <a:solidFill>
                  <a:schemeClr val="bg1"/>
                </a:solidFill>
              </a:rPr>
              <a:t> Address  - ADDR 12bit</a:t>
            </a:r>
          </a:p>
          <a:p>
            <a:r>
              <a:rPr lang="en-US" sz="2200" b="1" u="sng" dirty="0" smtClean="0">
                <a:solidFill>
                  <a:schemeClr val="bg1"/>
                </a:solidFill>
              </a:rPr>
              <a:t>O</a:t>
            </a:r>
            <a:r>
              <a:rPr lang="en-US" sz="2200" b="1" i="1" u="sng" dirty="0" smtClean="0">
                <a:solidFill>
                  <a:schemeClr val="bg1"/>
                </a:solidFill>
              </a:rPr>
              <a:t>utput</a:t>
            </a:r>
            <a:r>
              <a:rPr lang="en-US" sz="2200" b="1" i="1" dirty="0" smtClean="0">
                <a:solidFill>
                  <a:schemeClr val="bg1"/>
                </a:solidFill>
              </a:rPr>
              <a:t>:</a:t>
            </a:r>
            <a:r>
              <a:rPr lang="en-US" sz="2200" b="1" dirty="0" smtClean="0">
                <a:solidFill>
                  <a:schemeClr val="bg1"/>
                </a:solidFill>
              </a:rPr>
              <a:t> </a:t>
            </a:r>
            <a:endParaRPr lang="en-US" sz="2200" b="1" dirty="0" smtClean="0">
              <a:solidFill>
                <a:schemeClr val="bg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200" b="1" dirty="0" smtClean="0">
                <a:solidFill>
                  <a:schemeClr val="bg1"/>
                </a:solidFill>
              </a:rPr>
              <a:t> Data  - DATA </a:t>
            </a:r>
            <a:r>
              <a:rPr lang="en-US" sz="2200" b="1" dirty="0" smtClean="0">
                <a:solidFill>
                  <a:schemeClr val="bg1"/>
                </a:solidFill>
              </a:rPr>
              <a:t>16 bit </a:t>
            </a:r>
          </a:p>
          <a:p>
            <a:endParaRPr lang="en-US" sz="2200" dirty="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533400" y="3733800"/>
            <a:ext cx="3283656" cy="2831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424113" algn="l"/>
              </a:tabLst>
            </a:pPr>
            <a:r>
              <a:rPr kumimoji="0" lang="en-US" sz="2400" b="1" i="1" u="sng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Times New Roman" pitchFamily="18" charset="0"/>
              </a:rPr>
              <a:t>RAM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424113" algn="l"/>
              </a:tabLst>
            </a:pPr>
            <a:r>
              <a:rPr kumimoji="0" lang="en-US" sz="2200" b="1" i="1" u="sng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Times New Roman" pitchFamily="18" charset="0"/>
              </a:rPr>
              <a:t>Inputs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Times New Roman" pitchFamily="18" charset="0"/>
              </a:rPr>
              <a:t>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2424113" algn="l"/>
              </a:tabLst>
            </a:pPr>
            <a:r>
              <a:rPr lang="en-US" sz="2200" b="1" dirty="0" smtClean="0">
                <a:solidFill>
                  <a:schemeClr val="bg1"/>
                </a:solidFill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Times New Roman" pitchFamily="18" charset="0"/>
              </a:rPr>
              <a:t>Chip Select  - CS)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2424113" algn="l"/>
              </a:tabLst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Times New Roman" pitchFamily="18" charset="0"/>
              </a:rPr>
              <a:t> Output Enable  - OE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2424113" algn="l"/>
              </a:tabLst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Times New Roman" pitchFamily="18" charset="0"/>
              </a:rPr>
              <a:t> Write Enable  - WE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2424113" algn="l"/>
              </a:tabLst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Times New Roman" pitchFamily="18" charset="0"/>
              </a:rPr>
              <a:t> Address  - ADDR 12 bit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424113" algn="l"/>
              </a:tabLst>
            </a:pPr>
            <a:r>
              <a:rPr kumimoji="0" lang="en-US" sz="2200" b="1" i="1" u="sng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Times New Roman" pitchFamily="18" charset="0"/>
              </a:rPr>
              <a:t>Bidirectional</a:t>
            </a:r>
            <a:r>
              <a:rPr kumimoji="0" lang="en-US" sz="2200" b="1" i="1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Times New Roman" pitchFamily="18" charset="0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>
                <a:tab pos="2424113" algn="l"/>
              </a:tabLst>
            </a:pP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ea typeface="Times New Roman" pitchFamily="18" charset="0"/>
                <a:cs typeface="Times New Roman" pitchFamily="18" charset="0"/>
              </a:rPr>
              <a:t> Data  - DATA 16 bit</a:t>
            </a:r>
            <a:endParaRPr kumimoji="0" lang="en-US" sz="2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cs typeface="Arial" pitchFamily="34" charset="0"/>
            </a:endParaRPr>
          </a:p>
        </p:txBody>
      </p:sp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3800" y="3886200"/>
            <a:ext cx="4800600" cy="2438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0" y="457200"/>
            <a:ext cx="3568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Memory Interfacing</a:t>
            </a:r>
            <a:endParaRPr lang="en-US" sz="28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43000"/>
            <a:ext cx="8255937" cy="2667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990600" y="3886200"/>
            <a:ext cx="73152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solidFill>
                  <a:schemeClr val="bg1"/>
                </a:solidFill>
              </a:rPr>
              <a:t>A11 </a:t>
            </a:r>
            <a:r>
              <a:rPr lang="en-US" sz="2400" b="1" i="1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sz="2400" b="1" i="1" dirty="0" smtClean="0">
                <a:solidFill>
                  <a:schemeClr val="bg1"/>
                </a:solidFill>
              </a:rPr>
              <a:t>chip </a:t>
            </a:r>
            <a:r>
              <a:rPr lang="en-US" sz="2400" b="1" i="1" dirty="0" smtClean="0">
                <a:solidFill>
                  <a:schemeClr val="bg1"/>
                </a:solidFill>
              </a:rPr>
              <a:t>select input for the ROM and the RAM. </a:t>
            </a:r>
            <a:endParaRPr lang="en-US" sz="2400" b="1" i="1" dirty="0" smtClean="0">
              <a:solidFill>
                <a:schemeClr val="bg1"/>
              </a:solidFill>
            </a:endParaRPr>
          </a:p>
          <a:p>
            <a:pPr algn="ctr"/>
            <a:endParaRPr lang="en-US" b="1" i="1" dirty="0" smtClean="0">
              <a:solidFill>
                <a:schemeClr val="bg1"/>
              </a:solidFill>
            </a:endParaRPr>
          </a:p>
          <a:p>
            <a:pPr algn="ctr">
              <a:buFont typeface="Wingdings" pitchFamily="2" charset="2"/>
              <a:buChar char="Ø"/>
            </a:pPr>
            <a:r>
              <a:rPr lang="en-US" sz="2400" b="1" i="1" dirty="0" smtClean="0">
                <a:solidFill>
                  <a:schemeClr val="bg1"/>
                </a:solidFill>
              </a:rPr>
              <a:t>When </a:t>
            </a:r>
            <a:r>
              <a:rPr lang="en-US" sz="2400" b="1" i="1" dirty="0" smtClean="0">
                <a:solidFill>
                  <a:schemeClr val="bg1"/>
                </a:solidFill>
              </a:rPr>
              <a:t>A11 is ‘0’ (low), then ROM gets selected </a:t>
            </a:r>
            <a:endParaRPr lang="en-US" sz="2400" b="1" i="1" dirty="0" smtClean="0">
              <a:solidFill>
                <a:schemeClr val="bg1"/>
              </a:solidFill>
            </a:endParaRPr>
          </a:p>
          <a:p>
            <a:pPr algn="ctr">
              <a:buFont typeface="Wingdings" pitchFamily="2" charset="2"/>
              <a:buChar char="Ø"/>
            </a:pPr>
            <a:r>
              <a:rPr lang="en-US" sz="2400" b="1" i="1" dirty="0" smtClean="0">
                <a:solidFill>
                  <a:schemeClr val="bg1"/>
                </a:solidFill>
              </a:rPr>
              <a:t>When </a:t>
            </a:r>
            <a:r>
              <a:rPr lang="en-US" sz="2400" b="1" i="1" dirty="0" smtClean="0">
                <a:solidFill>
                  <a:schemeClr val="bg1"/>
                </a:solidFill>
              </a:rPr>
              <a:t>A11 is ‘1’ (high), then RAM gets </a:t>
            </a:r>
            <a:r>
              <a:rPr lang="en-US" sz="2400" b="1" i="1" dirty="0" smtClean="0">
                <a:solidFill>
                  <a:schemeClr val="bg1"/>
                </a:solidFill>
              </a:rPr>
              <a:t>selected </a:t>
            </a:r>
          </a:p>
          <a:p>
            <a:pPr algn="ctr"/>
            <a:endParaRPr lang="en-US" b="1" i="1" dirty="0" smtClean="0">
              <a:solidFill>
                <a:schemeClr val="bg1"/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ROM </a:t>
            </a:r>
            <a:r>
              <a:rPr lang="en-US" sz="2400" b="1" dirty="0" smtClean="0">
                <a:solidFill>
                  <a:schemeClr val="bg1"/>
                </a:solidFill>
              </a:rPr>
              <a:t>address </a:t>
            </a:r>
            <a:r>
              <a:rPr lang="en-US" sz="2400" b="1" dirty="0" smtClean="0">
                <a:solidFill>
                  <a:schemeClr val="bg1"/>
                </a:solidFill>
              </a:rPr>
              <a:t>000h </a:t>
            </a:r>
            <a:r>
              <a:rPr lang="en-US" sz="2400" b="1" dirty="0" smtClean="0">
                <a:solidFill>
                  <a:schemeClr val="bg1"/>
                </a:solidFill>
              </a:rPr>
              <a:t>to </a:t>
            </a:r>
            <a:r>
              <a:rPr lang="en-US" sz="2400" b="1" dirty="0" smtClean="0">
                <a:solidFill>
                  <a:schemeClr val="bg1"/>
                </a:solidFill>
              </a:rPr>
              <a:t>7FFh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RAM </a:t>
            </a:r>
            <a:r>
              <a:rPr lang="en-US" sz="2400" b="1" dirty="0" smtClean="0">
                <a:solidFill>
                  <a:schemeClr val="bg1"/>
                </a:solidFill>
              </a:rPr>
              <a:t>address </a:t>
            </a:r>
            <a:r>
              <a:rPr lang="en-US" sz="2400" b="1" dirty="0" smtClean="0">
                <a:solidFill>
                  <a:schemeClr val="bg1"/>
                </a:solidFill>
              </a:rPr>
              <a:t>800h </a:t>
            </a:r>
            <a:r>
              <a:rPr lang="en-US" sz="2400" b="1" dirty="0" smtClean="0">
                <a:solidFill>
                  <a:schemeClr val="bg1"/>
                </a:solidFill>
              </a:rPr>
              <a:t>to </a:t>
            </a:r>
            <a:r>
              <a:rPr lang="en-US" sz="2400" b="1" dirty="0" smtClean="0">
                <a:solidFill>
                  <a:schemeClr val="bg1"/>
                </a:solidFill>
              </a:rPr>
              <a:t>FFFh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4600" y="457200"/>
            <a:ext cx="4024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Control Unit Modeling</a:t>
            </a:r>
            <a:endParaRPr lang="en-US" sz="2800" b="1" u="sng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1447800"/>
            <a:ext cx="771685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u="sng" dirty="0" smtClean="0">
                <a:solidFill>
                  <a:schemeClr val="bg1"/>
                </a:solidFill>
              </a:rPr>
              <a:t>Different Control Unit functions are: </a:t>
            </a:r>
            <a:endParaRPr lang="en-US" sz="2800" i="1" u="sng" dirty="0" smtClean="0">
              <a:solidFill>
                <a:schemeClr val="bg1"/>
              </a:solidFill>
            </a:endParaRPr>
          </a:p>
          <a:p>
            <a:pPr algn="ctr"/>
            <a:endParaRPr lang="en-US" sz="2800" i="1" u="sng" dirty="0" smtClean="0">
              <a:solidFill>
                <a:schemeClr val="bg1"/>
              </a:solidFill>
            </a:endParaRPr>
          </a:p>
          <a:p>
            <a:pPr lvl="0" algn="ctr">
              <a:buFont typeface="Wingdings" pitchFamily="2" charset="2"/>
              <a:buChar char="ü"/>
            </a:pPr>
            <a:r>
              <a:rPr lang="en-US" sz="2800" b="1" dirty="0" smtClean="0">
                <a:solidFill>
                  <a:schemeClr val="bg1"/>
                </a:solidFill>
              </a:rPr>
              <a:t> Phase generation</a:t>
            </a:r>
          </a:p>
          <a:p>
            <a:pPr lvl="0" algn="ctr">
              <a:buFont typeface="Wingdings" pitchFamily="2" charset="2"/>
              <a:buChar char="ü"/>
            </a:pPr>
            <a:r>
              <a:rPr lang="en-US" sz="2800" b="1" dirty="0" smtClean="0">
                <a:solidFill>
                  <a:schemeClr val="bg1"/>
                </a:solidFill>
              </a:rPr>
              <a:t> Read &amp; </a:t>
            </a:r>
            <a:r>
              <a:rPr lang="en-US" sz="2800" b="1" dirty="0" smtClean="0">
                <a:solidFill>
                  <a:schemeClr val="bg1"/>
                </a:solidFill>
              </a:rPr>
              <a:t>Write signal generation </a:t>
            </a:r>
          </a:p>
          <a:p>
            <a:pPr lvl="0" algn="ctr">
              <a:buFont typeface="Wingdings" pitchFamily="2" charset="2"/>
              <a:buChar char="ü"/>
            </a:pPr>
            <a:r>
              <a:rPr lang="en-US" sz="2800" b="1" dirty="0" smtClean="0">
                <a:solidFill>
                  <a:schemeClr val="bg1"/>
                </a:solidFill>
              </a:rPr>
              <a:t> Transfer </a:t>
            </a:r>
            <a:r>
              <a:rPr lang="en-US" sz="2800" b="1" dirty="0" smtClean="0">
                <a:solidFill>
                  <a:schemeClr val="bg1"/>
                </a:solidFill>
              </a:rPr>
              <a:t>of specific address to Address Bus</a:t>
            </a:r>
          </a:p>
          <a:p>
            <a:pPr lvl="0" algn="ctr">
              <a:buFont typeface="Wingdings" pitchFamily="2" charset="2"/>
              <a:buChar char="ü"/>
            </a:pPr>
            <a:r>
              <a:rPr lang="en-US" sz="2800" b="1" dirty="0" smtClean="0">
                <a:solidFill>
                  <a:schemeClr val="bg1"/>
                </a:solidFill>
              </a:rPr>
              <a:t> Transfer </a:t>
            </a:r>
            <a:r>
              <a:rPr lang="en-US" sz="2800" b="1" dirty="0" smtClean="0">
                <a:solidFill>
                  <a:schemeClr val="bg1"/>
                </a:solidFill>
              </a:rPr>
              <a:t>of data into Data Bus</a:t>
            </a:r>
          </a:p>
          <a:p>
            <a:pPr lvl="0" algn="ctr">
              <a:buFont typeface="Wingdings" pitchFamily="2" charset="2"/>
              <a:buChar char="ü"/>
            </a:pPr>
            <a:r>
              <a:rPr lang="en-US" sz="2800" b="1" dirty="0" smtClean="0">
                <a:solidFill>
                  <a:schemeClr val="bg1"/>
                </a:solidFill>
              </a:rPr>
              <a:t> Program </a:t>
            </a:r>
            <a:r>
              <a:rPr lang="en-US" sz="2800" b="1" dirty="0" smtClean="0">
                <a:solidFill>
                  <a:schemeClr val="bg1"/>
                </a:solidFill>
              </a:rPr>
              <a:t>Counter </a:t>
            </a:r>
            <a:r>
              <a:rPr lang="en-US" sz="2800" b="1" dirty="0" smtClean="0">
                <a:solidFill>
                  <a:schemeClr val="bg1"/>
                </a:solidFill>
              </a:rPr>
              <a:t>update</a:t>
            </a:r>
          </a:p>
          <a:p>
            <a:pPr lvl="0" algn="ctr">
              <a:buFont typeface="Wingdings" pitchFamily="2" charset="2"/>
              <a:buChar char="ü"/>
            </a:pP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</a:rPr>
              <a:t>Op-Code &amp; Operand fetch</a:t>
            </a:r>
          </a:p>
          <a:p>
            <a:pPr lvl="0" algn="ctr">
              <a:buFont typeface="Wingdings" pitchFamily="2" charset="2"/>
              <a:buChar char="ü"/>
            </a:pP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</a:rPr>
              <a:t>Accumulator Update</a:t>
            </a:r>
            <a:endParaRPr lang="en-US" sz="2800" b="1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8600"/>
            <a:ext cx="8839200" cy="6477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5257800" y="609600"/>
            <a:ext cx="3107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generation</a:t>
            </a:r>
            <a:endParaRPr 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28600"/>
            <a:ext cx="8686800" cy="6400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5181600" y="381000"/>
            <a:ext cx="3632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signal generation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>
            <a:spLocks noGrp="1"/>
          </p:cNvSpPr>
          <p:nvPr>
            <p:ph type="subTitle" idx="1"/>
          </p:nvPr>
        </p:nvSpPr>
        <p:spPr>
          <a:xfrm>
            <a:off x="228600" y="381000"/>
            <a:ext cx="8610600" cy="5715000"/>
          </a:xfrm>
        </p:spPr>
        <p:txBody>
          <a:bodyPr>
            <a:noAutofit/>
          </a:bodyPr>
          <a:lstStyle/>
          <a:p>
            <a:pPr algn="ctr"/>
            <a:r>
              <a:rPr lang="en-US" sz="3600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by:</a:t>
            </a:r>
          </a:p>
          <a:p>
            <a:pPr algn="ctr"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</a:rPr>
              <a:t>Deepan </a:t>
            </a:r>
            <a:r>
              <a:rPr lang="en-US" sz="2800" b="1" dirty="0" smtClean="0">
                <a:solidFill>
                  <a:schemeClr val="bg1"/>
                </a:solidFill>
              </a:rPr>
              <a:t>Das</a:t>
            </a:r>
            <a:endParaRPr lang="en-US" sz="2800" b="1" dirty="0" smtClean="0">
              <a:solidFill>
                <a:schemeClr val="bg1"/>
              </a:solidFill>
            </a:endParaRPr>
          </a:p>
          <a:p>
            <a:pPr algn="ctr"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800" b="1" dirty="0" smtClean="0">
                <a:solidFill>
                  <a:schemeClr val="bg1"/>
                </a:solidFill>
              </a:rPr>
              <a:t> Kaushik Saha </a:t>
            </a:r>
          </a:p>
          <a:p>
            <a:pPr algn="ctr"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</a:rPr>
              <a:t>Sagnik Raha </a:t>
            </a:r>
            <a:endParaRPr lang="en-US" sz="2800" b="1" dirty="0" smtClean="0">
              <a:solidFill>
                <a:schemeClr val="bg1"/>
              </a:solidFill>
            </a:endParaRPr>
          </a:p>
          <a:p>
            <a:pPr algn="ctr"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800" b="1" dirty="0" smtClean="0">
                <a:solidFill>
                  <a:schemeClr val="bg1"/>
                </a:solidFill>
              </a:rPr>
              <a:t>Rabindra </a:t>
            </a:r>
            <a:r>
              <a:rPr lang="en-US" sz="2800" b="1" dirty="0" smtClean="0">
                <a:solidFill>
                  <a:schemeClr val="bg1"/>
                </a:solidFill>
              </a:rPr>
              <a:t>Nath Sarkar </a:t>
            </a:r>
            <a:endParaRPr lang="en-US" sz="2800" b="1" dirty="0" smtClean="0">
              <a:solidFill>
                <a:schemeClr val="bg1"/>
              </a:solidFill>
            </a:endParaRPr>
          </a:p>
          <a:p>
            <a:pPr algn="ctr">
              <a:buClr>
                <a:schemeClr val="tx1"/>
              </a:buClr>
              <a:buFont typeface="Wingdings" pitchFamily="2" charset="2"/>
              <a:buChar char="v"/>
            </a:pPr>
            <a:r>
              <a:rPr lang="en-US" sz="2800" b="1" dirty="0" smtClean="0">
                <a:solidFill>
                  <a:schemeClr val="bg1"/>
                </a:solidFill>
              </a:rPr>
              <a:t>Rajarshi Chattopadhyay 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 algn="ctr">
              <a:buClr>
                <a:schemeClr val="tx1"/>
              </a:buClr>
            </a:pPr>
            <a:r>
              <a:rPr lang="en-US" sz="3200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 </a:t>
            </a:r>
            <a:r>
              <a:rPr lang="en-US" sz="3200" u="sng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supervision of</a:t>
            </a:r>
          </a:p>
          <a:p>
            <a:pPr algn="ctr">
              <a:buClr>
                <a:schemeClr val="tx1"/>
              </a:buClr>
            </a:pPr>
            <a:r>
              <a:rPr lang="en-US" sz="2400" dirty="0" smtClean="0">
                <a:solidFill>
                  <a:schemeClr val="bg1"/>
                </a:solidFill>
              </a:rPr>
              <a:t>Mr. </a:t>
            </a:r>
            <a:r>
              <a:rPr lang="en-US" sz="2800" b="1" dirty="0" smtClean="0">
                <a:solidFill>
                  <a:schemeClr val="bg1"/>
                </a:solidFill>
              </a:rPr>
              <a:t>Sohan Ghorai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algn="ctr">
              <a:buClr>
                <a:schemeClr val="tx1"/>
              </a:buClr>
            </a:pPr>
            <a:r>
              <a:rPr lang="en-US" sz="2400" dirty="0" smtClean="0">
                <a:solidFill>
                  <a:schemeClr val="bg1"/>
                </a:solidFill>
              </a:rPr>
              <a:t>Assistant Professor, Dept. of Electronics and Communication Engineering</a:t>
            </a:r>
            <a:endParaRPr lang="en-US" sz="2400" dirty="0" smtClean="0">
              <a:solidFill>
                <a:schemeClr val="bg1"/>
              </a:solidFill>
            </a:endParaRPr>
          </a:p>
          <a:p>
            <a:pPr algn="ctr">
              <a:buClr>
                <a:schemeClr val="tx1"/>
              </a:buClr>
            </a:pPr>
            <a:r>
              <a:rPr lang="en-US" sz="2400" dirty="0" smtClean="0">
                <a:solidFill>
                  <a:schemeClr val="bg1"/>
                </a:solidFill>
              </a:rPr>
              <a:t>Narula Institute of Technology, Kolkata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8610600" cy="6400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4953000" y="533400"/>
            <a:ext cx="3794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 signal generation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799" y="304800"/>
            <a:ext cx="8606187" cy="6324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838200"/>
            <a:ext cx="8458200" cy="5638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438400" y="304800"/>
            <a:ext cx="4310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Op-Code and Operand Fetch</a:t>
            </a:r>
            <a:endParaRPr lang="en-US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066800"/>
            <a:ext cx="8001000" cy="55410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752600" y="457200"/>
            <a:ext cx="6144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Schematic Operation Model of ALU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33400"/>
            <a:ext cx="8658225" cy="6105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1905000" y="0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Schematic diagram of the CPU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71600"/>
            <a:ext cx="829491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124200" y="533400"/>
            <a:ext cx="29482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u="sng" dirty="0" smtClean="0">
                <a:solidFill>
                  <a:schemeClr val="bg1"/>
                </a:solidFill>
              </a:rPr>
              <a:t>Instruction</a:t>
            </a:r>
            <a:endParaRPr lang="en-US" sz="4000" b="1" u="sng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4191000"/>
            <a:ext cx="81534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For </a:t>
            </a:r>
            <a:r>
              <a:rPr lang="en-US" sz="3200" b="1" u="sng" dirty="0" smtClean="0">
                <a:solidFill>
                  <a:schemeClr val="bg1"/>
                </a:solidFill>
              </a:rPr>
              <a:t>instruction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u="sng" dirty="0" smtClean="0">
                <a:solidFill>
                  <a:schemeClr val="bg1"/>
                </a:solidFill>
              </a:rPr>
              <a:t>5678h</a:t>
            </a:r>
          </a:p>
          <a:p>
            <a:pPr algn="ctr"/>
            <a:r>
              <a:rPr lang="en-US" sz="3200" b="1" u="sng" dirty="0" smtClean="0">
                <a:solidFill>
                  <a:schemeClr val="bg1"/>
                </a:solidFill>
              </a:rPr>
              <a:t>5h </a:t>
            </a:r>
            <a:r>
              <a:rPr lang="en-US" sz="3200" b="1" u="sng" dirty="0" smtClean="0">
                <a:solidFill>
                  <a:schemeClr val="bg1"/>
                </a:solidFill>
              </a:rPr>
              <a:t>is the </a:t>
            </a:r>
            <a:r>
              <a:rPr lang="en-US" sz="3200" b="1" u="sng" dirty="0" smtClean="0">
                <a:solidFill>
                  <a:schemeClr val="bg1"/>
                </a:solidFill>
              </a:rPr>
              <a:t>Op-code</a:t>
            </a:r>
            <a:r>
              <a:rPr lang="en-US" sz="3200" b="1" dirty="0" smtClean="0">
                <a:solidFill>
                  <a:schemeClr val="bg1"/>
                </a:solidFill>
              </a:rPr>
              <a:t>  </a:t>
            </a:r>
          </a:p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and  </a:t>
            </a:r>
          </a:p>
          <a:p>
            <a:pPr algn="ctr"/>
            <a:r>
              <a:rPr lang="en-US" sz="3200" b="1" u="sng" dirty="0" smtClean="0">
                <a:solidFill>
                  <a:schemeClr val="bg1"/>
                </a:solidFill>
              </a:rPr>
              <a:t>678h </a:t>
            </a:r>
            <a:r>
              <a:rPr lang="en-US" sz="3200" b="1" u="sng" dirty="0" smtClean="0">
                <a:solidFill>
                  <a:schemeClr val="bg1"/>
                </a:solidFill>
              </a:rPr>
              <a:t>is the operand </a:t>
            </a:r>
            <a:endParaRPr lang="en-US" sz="3200" b="1" u="sng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400" y="457200"/>
            <a:ext cx="6259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>
                <a:solidFill>
                  <a:schemeClr val="bg1"/>
                </a:solidFill>
              </a:rPr>
              <a:t>Programming the Processor</a:t>
            </a:r>
            <a:endParaRPr lang="en-US" sz="3600" b="1" u="sng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1219200"/>
            <a:ext cx="8077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The program code consists of instructions of 16 </a:t>
            </a:r>
            <a:r>
              <a:rPr lang="en-US" sz="2800" b="1" dirty="0" smtClean="0">
                <a:solidFill>
                  <a:schemeClr val="bg1"/>
                </a:solidFill>
              </a:rPr>
              <a:t>bit, </a:t>
            </a:r>
            <a:r>
              <a:rPr lang="en-US" sz="2800" b="1" dirty="0" smtClean="0">
                <a:solidFill>
                  <a:schemeClr val="bg1"/>
                </a:solidFill>
              </a:rPr>
              <a:t>which are placed one by one in ROM locations starting from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000</a:t>
            </a:r>
            <a:r>
              <a:rPr lang="en-US" sz="2800" b="1" dirty="0" smtClean="0">
                <a:solidFill>
                  <a:schemeClr val="bg1"/>
                </a:solidFill>
              </a:rPr>
              <a:t>h. </a:t>
            </a:r>
            <a:r>
              <a:rPr lang="en-US" sz="2800" b="1" dirty="0" smtClean="0">
                <a:solidFill>
                  <a:schemeClr val="bg1"/>
                </a:solidFill>
              </a:rPr>
              <a:t>The PC of the processor accesses the ROM for the Op-code starting from location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000h</a:t>
            </a:r>
            <a:r>
              <a:rPr lang="en-US" sz="2800" b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</a:rPr>
              <a:t>till the END instruction is encountered. 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4038600"/>
            <a:ext cx="7162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In the ROM memory, values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0</a:t>
            </a:r>
            <a:r>
              <a:rPr lang="en-US" sz="2800" b="1" dirty="0" smtClean="0">
                <a:solidFill>
                  <a:schemeClr val="bg1"/>
                </a:solidFill>
              </a:rPr>
              <a:t> to 9 are permanently loaded in locations 7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00</a:t>
            </a:r>
            <a:r>
              <a:rPr lang="en-US" sz="2800" b="1" dirty="0" smtClean="0">
                <a:solidFill>
                  <a:schemeClr val="bg1"/>
                </a:solidFill>
              </a:rPr>
              <a:t>h to 7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0</a:t>
            </a:r>
            <a:r>
              <a:rPr lang="en-US" sz="2800" b="1" dirty="0" smtClean="0">
                <a:solidFill>
                  <a:schemeClr val="bg1"/>
                </a:solidFill>
              </a:rPr>
              <a:t>9h </a:t>
            </a:r>
            <a:r>
              <a:rPr lang="en-US" sz="2800" b="1" dirty="0" smtClean="0">
                <a:solidFill>
                  <a:schemeClr val="bg1"/>
                </a:solidFill>
              </a:rPr>
              <a:t>respectively, for testing purpose. </a:t>
            </a:r>
          </a:p>
          <a:p>
            <a:pPr algn="ctr"/>
            <a:endParaRPr lang="en-US" sz="28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2800" b="1" dirty="0" smtClean="0">
                <a:solidFill>
                  <a:schemeClr val="bg1"/>
                </a:solidFill>
              </a:rPr>
              <a:t>Program </a:t>
            </a:r>
            <a:r>
              <a:rPr lang="en-US" sz="2800" b="1" dirty="0" smtClean="0">
                <a:solidFill>
                  <a:schemeClr val="bg1"/>
                </a:solidFill>
              </a:rPr>
              <a:t>code starts from location </a:t>
            </a:r>
            <a:r>
              <a:rPr lang="en-US" sz="2800" b="1" dirty="0" smtClean="0">
                <a:solidFill>
                  <a:schemeClr val="bg1"/>
                </a:solidFill>
                <a:latin typeface="+mj-lt"/>
              </a:rPr>
              <a:t>000</a:t>
            </a:r>
            <a:r>
              <a:rPr lang="en-US" sz="2800" b="1" dirty="0" smtClean="0">
                <a:solidFill>
                  <a:schemeClr val="bg1"/>
                </a:solidFill>
              </a:rPr>
              <a:t>h.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04800"/>
            <a:ext cx="7848600" cy="62483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28600"/>
            <a:ext cx="7772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bg1"/>
                </a:solidFill>
              </a:rPr>
              <a:t>TEST OPERATION </a:t>
            </a:r>
            <a:r>
              <a:rPr lang="en-US" sz="2800" b="1" i="1" dirty="0" smtClean="0">
                <a:solidFill>
                  <a:schemeClr val="bg1"/>
                </a:solidFill>
              </a:rPr>
              <a:t> 1</a:t>
            </a:r>
            <a:r>
              <a:rPr lang="en-US" sz="2800" b="1" i="1" dirty="0" smtClean="0">
                <a:solidFill>
                  <a:schemeClr val="bg1"/>
                </a:solidFill>
              </a:rPr>
              <a:t>: </a:t>
            </a:r>
            <a:r>
              <a:rPr lang="en-US" sz="2800" b="1" i="1" dirty="0" smtClean="0">
                <a:solidFill>
                  <a:schemeClr val="bg1"/>
                </a:solidFill>
              </a:rPr>
              <a:t> </a:t>
            </a:r>
            <a:r>
              <a:rPr lang="en-US" sz="2800" b="1" dirty="0" smtClean="0">
                <a:solidFill>
                  <a:schemeClr val="bg1"/>
                </a:solidFill>
              </a:rPr>
              <a:t>((</a:t>
            </a:r>
            <a:r>
              <a:rPr lang="en-US" sz="2800" b="1" dirty="0" smtClean="0">
                <a:solidFill>
                  <a:schemeClr val="bg1"/>
                </a:solidFill>
              </a:rPr>
              <a:t>1+2) x (4/2)) – </a:t>
            </a:r>
            <a:r>
              <a:rPr lang="en-US" sz="2800" b="1" dirty="0" smtClean="0">
                <a:solidFill>
                  <a:schemeClr val="bg1"/>
                </a:solidFill>
              </a:rPr>
              <a:t>2 </a:t>
            </a:r>
            <a:endParaRPr lang="en-US" sz="28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2800" b="1" i="1" dirty="0" smtClean="0">
                <a:solidFill>
                  <a:schemeClr val="bg1"/>
                </a:solidFill>
              </a:rPr>
              <a:t>Expected Output: 4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219200"/>
            <a:ext cx="8482707" cy="5262979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400" b="1" i="1" u="sng" dirty="0" smtClean="0">
                <a:solidFill>
                  <a:schemeClr val="bg1"/>
                </a:solidFill>
              </a:rPr>
              <a:t>TEST CODE: </a:t>
            </a:r>
          </a:p>
          <a:p>
            <a:pPr algn="just"/>
            <a:r>
              <a:rPr lang="en-US" sz="2400" b="1" dirty="0" smtClean="0">
                <a:solidFill>
                  <a:schemeClr val="bg1"/>
                </a:solidFill>
              </a:rPr>
              <a:t>LDA 701</a:t>
            </a:r>
            <a:r>
              <a:rPr lang="en-US" sz="2400" dirty="0" smtClean="0">
                <a:solidFill>
                  <a:schemeClr val="bg1"/>
                </a:solidFill>
              </a:rPr>
              <a:t> - load value ‘1’ at ROM loc 701h to Acc </a:t>
            </a:r>
          </a:p>
          <a:p>
            <a:pPr algn="just"/>
            <a:r>
              <a:rPr lang="en-US" sz="2400" b="1" dirty="0" smtClean="0">
                <a:solidFill>
                  <a:schemeClr val="bg1"/>
                </a:solidFill>
              </a:rPr>
              <a:t>ADD 702 </a:t>
            </a:r>
            <a:r>
              <a:rPr lang="en-US" sz="2400" dirty="0" smtClean="0">
                <a:solidFill>
                  <a:schemeClr val="bg1"/>
                </a:solidFill>
              </a:rPr>
              <a:t>- add value ‘2’ at ROM loc 702h to content of Acc </a:t>
            </a:r>
          </a:p>
          <a:p>
            <a:pPr algn="just"/>
            <a:r>
              <a:rPr lang="en-US" sz="2400" b="1" dirty="0" smtClean="0">
                <a:solidFill>
                  <a:schemeClr val="bg1"/>
                </a:solidFill>
              </a:rPr>
              <a:t>STA 800 </a:t>
            </a:r>
            <a:r>
              <a:rPr lang="en-US" sz="2400" dirty="0" smtClean="0">
                <a:solidFill>
                  <a:schemeClr val="bg1"/>
                </a:solidFill>
              </a:rPr>
              <a:t>- store result in Acc to RAM loc 800h </a:t>
            </a:r>
          </a:p>
          <a:p>
            <a:pPr algn="just"/>
            <a:r>
              <a:rPr lang="en-US" sz="2400" b="1" dirty="0" smtClean="0">
                <a:solidFill>
                  <a:schemeClr val="bg1"/>
                </a:solidFill>
              </a:rPr>
              <a:t>LDA 704 </a:t>
            </a:r>
            <a:r>
              <a:rPr lang="en-US" sz="2400" dirty="0" smtClean="0">
                <a:solidFill>
                  <a:schemeClr val="bg1"/>
                </a:solidFill>
              </a:rPr>
              <a:t>- load value ‘4’ at ROM loc 704h to Acc </a:t>
            </a:r>
          </a:p>
          <a:p>
            <a:pPr algn="just"/>
            <a:r>
              <a:rPr lang="en-US" sz="2400" b="1" dirty="0" smtClean="0">
                <a:solidFill>
                  <a:schemeClr val="bg1"/>
                </a:solidFill>
              </a:rPr>
              <a:t>DIV 702 </a:t>
            </a:r>
            <a:r>
              <a:rPr lang="en-US" sz="2400" dirty="0" smtClean="0">
                <a:solidFill>
                  <a:schemeClr val="bg1"/>
                </a:solidFill>
              </a:rPr>
              <a:t>- divide content of Acc by value ‘2’ </a:t>
            </a:r>
          </a:p>
          <a:p>
            <a:pPr algn="just"/>
            <a:r>
              <a:rPr lang="en-US" sz="2400" b="1" dirty="0" smtClean="0">
                <a:solidFill>
                  <a:schemeClr val="bg1"/>
                </a:solidFill>
              </a:rPr>
              <a:t>STA 801 </a:t>
            </a:r>
            <a:r>
              <a:rPr lang="en-US" sz="2400" dirty="0" smtClean="0">
                <a:solidFill>
                  <a:schemeClr val="bg1"/>
                </a:solidFill>
              </a:rPr>
              <a:t>- store result in Acc to RAM loc 801h </a:t>
            </a:r>
          </a:p>
          <a:p>
            <a:pPr algn="just"/>
            <a:r>
              <a:rPr lang="en-US" sz="2400" b="1" dirty="0" smtClean="0">
                <a:solidFill>
                  <a:schemeClr val="bg1"/>
                </a:solidFill>
              </a:rPr>
              <a:t>LDA 800 </a:t>
            </a:r>
            <a:r>
              <a:rPr lang="en-US" sz="2400" dirty="0" smtClean="0">
                <a:solidFill>
                  <a:schemeClr val="bg1"/>
                </a:solidFill>
              </a:rPr>
              <a:t>- load value in RAM loc 800h to Acc </a:t>
            </a:r>
          </a:p>
          <a:p>
            <a:pPr algn="just"/>
            <a:r>
              <a:rPr lang="en-US" sz="2400" b="1" dirty="0" smtClean="0">
                <a:solidFill>
                  <a:schemeClr val="bg1"/>
                </a:solidFill>
              </a:rPr>
              <a:t>MUL 801- </a:t>
            </a:r>
            <a:r>
              <a:rPr lang="en-US" sz="2400" dirty="0" smtClean="0">
                <a:solidFill>
                  <a:schemeClr val="bg1"/>
                </a:solidFill>
              </a:rPr>
              <a:t>multiply content of Acc by value at RAM loc 801h </a:t>
            </a:r>
          </a:p>
          <a:p>
            <a:pPr algn="just"/>
            <a:r>
              <a:rPr lang="en-US" sz="2400" b="1" dirty="0" smtClean="0">
                <a:solidFill>
                  <a:schemeClr val="bg1"/>
                </a:solidFill>
              </a:rPr>
              <a:t>STA 802 </a:t>
            </a:r>
            <a:r>
              <a:rPr lang="en-US" sz="2400" dirty="0" smtClean="0">
                <a:solidFill>
                  <a:schemeClr val="bg1"/>
                </a:solidFill>
              </a:rPr>
              <a:t>- store result in Acc to RAM loc 802h </a:t>
            </a:r>
          </a:p>
          <a:p>
            <a:pPr algn="just"/>
            <a:r>
              <a:rPr lang="en-US" sz="2400" b="1" dirty="0" smtClean="0">
                <a:solidFill>
                  <a:schemeClr val="bg1"/>
                </a:solidFill>
              </a:rPr>
              <a:t>LDA 802 </a:t>
            </a:r>
            <a:r>
              <a:rPr lang="en-US" sz="2400" dirty="0" smtClean="0">
                <a:solidFill>
                  <a:schemeClr val="bg1"/>
                </a:solidFill>
              </a:rPr>
              <a:t>- load value in RAM loc 802h to Acc </a:t>
            </a:r>
          </a:p>
          <a:p>
            <a:pPr algn="just"/>
            <a:r>
              <a:rPr lang="en-US" sz="2400" b="1" dirty="0" smtClean="0">
                <a:solidFill>
                  <a:schemeClr val="bg1"/>
                </a:solidFill>
              </a:rPr>
              <a:t>SUB 702 </a:t>
            </a:r>
            <a:r>
              <a:rPr lang="en-US" sz="2400" dirty="0" smtClean="0">
                <a:solidFill>
                  <a:schemeClr val="bg1"/>
                </a:solidFill>
              </a:rPr>
              <a:t>- subtract value ‘2’ at ROM loc 702h from Acc content </a:t>
            </a:r>
          </a:p>
          <a:p>
            <a:pPr algn="just"/>
            <a:r>
              <a:rPr lang="en-US" sz="2400" b="1" dirty="0" smtClean="0">
                <a:solidFill>
                  <a:schemeClr val="bg1"/>
                </a:solidFill>
              </a:rPr>
              <a:t>STA 803 </a:t>
            </a:r>
            <a:r>
              <a:rPr lang="en-US" sz="2400" dirty="0" smtClean="0">
                <a:solidFill>
                  <a:schemeClr val="bg1"/>
                </a:solidFill>
              </a:rPr>
              <a:t>- store result in Acc to RAM loc 803h </a:t>
            </a:r>
          </a:p>
          <a:p>
            <a:pPr algn="just"/>
            <a:r>
              <a:rPr lang="en-US" sz="2400" b="1" dirty="0" smtClean="0">
                <a:solidFill>
                  <a:schemeClr val="bg1"/>
                </a:solidFill>
              </a:rPr>
              <a:t>END</a:t>
            </a:r>
            <a:r>
              <a:rPr lang="en-US" sz="2400" dirty="0" smtClean="0">
                <a:solidFill>
                  <a:schemeClr val="bg1"/>
                </a:solidFill>
              </a:rPr>
              <a:t> - jump to ROM loc 000h i.e. start of program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1" y="228600"/>
            <a:ext cx="845819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>
                <a:solidFill>
                  <a:schemeClr val="bg1"/>
                </a:solidFill>
              </a:rPr>
              <a:t>The hex code in ROM from 000h </a:t>
            </a:r>
            <a:r>
              <a:rPr lang="en-US" sz="2400" b="1" dirty="0" smtClean="0">
                <a:solidFill>
                  <a:schemeClr val="bg1"/>
                </a:solidFill>
              </a:rPr>
              <a:t>: </a:t>
            </a:r>
            <a:endParaRPr lang="en-US" sz="2400" b="1" dirty="0" smtClean="0">
              <a:solidFill>
                <a:schemeClr val="bg1"/>
              </a:solidFill>
            </a:endParaRPr>
          </a:p>
          <a:p>
            <a:pPr algn="ctr"/>
            <a:r>
              <a:rPr lang="en-US" sz="2400" b="1" i="1" dirty="0" smtClean="0">
                <a:solidFill>
                  <a:schemeClr val="bg1"/>
                </a:solidFill>
              </a:rPr>
              <a:t>8701, 0702, 9800, 8704, 3702, 9801, 8800, 2801, 9802, 8802, 1702, 9803, F000 </a:t>
            </a:r>
            <a:endParaRPr lang="en-US" sz="2400" b="1" dirty="0" smtClean="0">
              <a:solidFill>
                <a:schemeClr val="bg1"/>
              </a:solidFill>
            </a:endParaRPr>
          </a:p>
        </p:txBody>
      </p:sp>
      <p:pic>
        <p:nvPicPr>
          <p:cNvPr id="32771" name="Picture 3" descr="H:\proj docs\pics\tb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524000"/>
            <a:ext cx="8610600" cy="520202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7010400" y="3581400"/>
            <a:ext cx="17232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RESULT=</a:t>
            </a:r>
          </a:p>
          <a:p>
            <a:r>
              <a:rPr lang="en-US" sz="2800" b="1" dirty="0" smtClean="0">
                <a:solidFill>
                  <a:schemeClr val="bg1"/>
                </a:solidFill>
              </a:rPr>
              <a:t> 4  (0004)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304800" y="457200"/>
            <a:ext cx="8686800" cy="83820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 fontScale="975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Aparajita" pitchFamily="34" charset="0"/>
                <a:ea typeface="+mj-ea"/>
                <a:cs typeface="Aparajita" pitchFamily="34" charset="0"/>
              </a:rPr>
              <a:t>Motivating Background</a:t>
            </a:r>
            <a:endParaRPr kumimoji="0" lang="en-US" sz="4800" b="1" i="0" u="sng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25400" dir="54000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Aparajita" pitchFamily="34" charset="0"/>
              <a:ea typeface="+mj-ea"/>
              <a:cs typeface="Aparajit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0" y="1981200"/>
            <a:ext cx="75438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Wingdings" pitchFamily="2" charset="2"/>
              <a:buChar char="q"/>
            </a:pPr>
            <a:r>
              <a:rPr lang="en-US" sz="4000" b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   INTEL </a:t>
            </a:r>
            <a:r>
              <a:rPr lang="en-US" sz="4000" b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8085 microprocessor </a:t>
            </a:r>
          </a:p>
          <a:p>
            <a:pPr algn="ctr">
              <a:buFont typeface="Wingdings" pitchFamily="2" charset="2"/>
              <a:buChar char="§"/>
            </a:pPr>
            <a:r>
              <a:rPr lang="en-US" sz="4000" b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  8085 - based </a:t>
            </a:r>
            <a:r>
              <a:rPr lang="en-US" sz="4000" b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on </a:t>
            </a:r>
            <a:endParaRPr lang="en-US" sz="4000" b="1" dirty="0" smtClean="0">
              <a:solidFill>
                <a:schemeClr val="bg1"/>
              </a:solidFill>
              <a:latin typeface="Aparajita" pitchFamily="34" charset="0"/>
              <a:cs typeface="Aparajita" pitchFamily="34" charset="0"/>
            </a:endParaRPr>
          </a:p>
          <a:p>
            <a:pPr algn="ctr"/>
            <a:r>
              <a:rPr lang="en-US" sz="4000" b="1" i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von </a:t>
            </a:r>
            <a:r>
              <a:rPr lang="en-US" sz="4000" b="1" i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Neumann </a:t>
            </a:r>
            <a:r>
              <a:rPr lang="en-US" sz="4000" b="1" i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architecture</a:t>
            </a:r>
            <a:endParaRPr lang="en-US" sz="4000" b="1" i="1" dirty="0" smtClean="0">
              <a:solidFill>
                <a:schemeClr val="bg1"/>
              </a:solidFill>
              <a:latin typeface="Aparajita" pitchFamily="34" charset="0"/>
              <a:cs typeface="Aparajita" pitchFamily="34" charset="0"/>
            </a:endParaRPr>
          </a:p>
          <a:p>
            <a:pPr algn="ctr">
              <a:buFont typeface="Wingdings" pitchFamily="2" charset="2"/>
              <a:buChar char="§"/>
            </a:pPr>
            <a:r>
              <a:rPr lang="en-US" sz="4000" b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 Simple </a:t>
            </a:r>
            <a:r>
              <a:rPr lang="en-US" sz="4000" b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instructions for programs </a:t>
            </a:r>
            <a:r>
              <a:rPr lang="en-US" sz="4000" b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- </a:t>
            </a:r>
            <a:r>
              <a:rPr lang="en-US" sz="4000" b="1" i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RISC</a:t>
            </a:r>
            <a:r>
              <a:rPr lang="en-US" sz="4000" b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 strategy - simplified CPU </a:t>
            </a:r>
            <a:r>
              <a:rPr lang="en-US" sz="4000" b="1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design. </a:t>
            </a:r>
          </a:p>
          <a:p>
            <a:pPr algn="ctr"/>
            <a:endParaRPr 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28600"/>
            <a:ext cx="7772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 smtClean="0">
                <a:solidFill>
                  <a:schemeClr val="bg1"/>
                </a:solidFill>
              </a:rPr>
              <a:t>TEST OPERATION </a:t>
            </a:r>
            <a:r>
              <a:rPr lang="en-US" sz="2800" b="1" i="1" dirty="0" smtClean="0">
                <a:solidFill>
                  <a:schemeClr val="bg1"/>
                </a:solidFill>
              </a:rPr>
              <a:t> 2:  </a:t>
            </a:r>
            <a:r>
              <a:rPr lang="en-US" sz="2800" b="1" dirty="0" smtClean="0">
                <a:solidFill>
                  <a:schemeClr val="bg1"/>
                </a:solidFill>
              </a:rPr>
              <a:t>(2 OR 7) AND (6 XOR 9) </a:t>
            </a:r>
          </a:p>
          <a:p>
            <a:pPr algn="ctr"/>
            <a:r>
              <a:rPr lang="en-US" sz="2800" b="1" i="1" dirty="0" smtClean="0">
                <a:solidFill>
                  <a:schemeClr val="bg1"/>
                </a:solidFill>
              </a:rPr>
              <a:t>Expected Output: </a:t>
            </a:r>
            <a:r>
              <a:rPr lang="en-US" sz="2800" b="1" i="1" dirty="0" smtClean="0">
                <a:solidFill>
                  <a:schemeClr val="bg1"/>
                </a:solidFill>
              </a:rPr>
              <a:t>7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447800"/>
            <a:ext cx="8125173" cy="415498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50800" dist="50800" dir="5400000" algn="ctr" rotWithShape="0">
              <a:schemeClr val="tx1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u="sng" dirty="0" smtClean="0">
                <a:solidFill>
                  <a:schemeClr val="bg1"/>
                </a:solidFill>
              </a:rPr>
              <a:t>TEST CODE</a:t>
            </a:r>
            <a:r>
              <a:rPr lang="en-US" sz="2400" b="1" i="1" dirty="0" smtClean="0">
                <a:solidFill>
                  <a:schemeClr val="bg1"/>
                </a:solidFill>
              </a:rPr>
              <a:t>: 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LDA 702 </a:t>
            </a:r>
            <a:r>
              <a:rPr lang="en-US" sz="2400" dirty="0" smtClean="0">
                <a:solidFill>
                  <a:schemeClr val="bg1"/>
                </a:solidFill>
              </a:rPr>
              <a:t>- load value ‘2’ at ROM loc 702h to Acc 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OR 707 </a:t>
            </a:r>
            <a:r>
              <a:rPr lang="en-US" sz="2400" dirty="0" smtClean="0">
                <a:solidFill>
                  <a:schemeClr val="bg1"/>
                </a:solidFill>
              </a:rPr>
              <a:t>- OR value ‘7’ at ROM loc 707h to content of Acc 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STA 800 </a:t>
            </a:r>
            <a:r>
              <a:rPr lang="en-US" sz="2400" dirty="0" smtClean="0">
                <a:solidFill>
                  <a:schemeClr val="bg1"/>
                </a:solidFill>
              </a:rPr>
              <a:t>- store result in Acc to RAM loc 800h 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LDA 706 </a:t>
            </a:r>
            <a:r>
              <a:rPr lang="en-US" sz="2400" dirty="0" smtClean="0">
                <a:solidFill>
                  <a:schemeClr val="bg1"/>
                </a:solidFill>
              </a:rPr>
              <a:t>- load value ‘6’ at ROM loc 706h to Acc 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XOR 709 </a:t>
            </a:r>
            <a:r>
              <a:rPr lang="en-US" sz="2400" dirty="0" smtClean="0">
                <a:solidFill>
                  <a:schemeClr val="bg1"/>
                </a:solidFill>
              </a:rPr>
              <a:t>- XOR value ‘9’ at ROM loc 709h to content of Acc 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STA 801 </a:t>
            </a:r>
            <a:r>
              <a:rPr lang="en-US" sz="2400" dirty="0" smtClean="0">
                <a:solidFill>
                  <a:schemeClr val="bg1"/>
                </a:solidFill>
              </a:rPr>
              <a:t>- store result in Acc to RAM loc 801h 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LDA 800 </a:t>
            </a:r>
            <a:r>
              <a:rPr lang="en-US" sz="2400" dirty="0" smtClean="0">
                <a:solidFill>
                  <a:schemeClr val="bg1"/>
                </a:solidFill>
              </a:rPr>
              <a:t>- load value in RAM loc 800h to Acc 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AND </a:t>
            </a:r>
            <a:r>
              <a:rPr lang="en-US" sz="2400" b="1" dirty="0" smtClean="0">
                <a:solidFill>
                  <a:schemeClr val="bg1"/>
                </a:solidFill>
              </a:rPr>
              <a:t>801 </a:t>
            </a:r>
            <a:r>
              <a:rPr lang="en-US" sz="2400" dirty="0" smtClean="0">
                <a:solidFill>
                  <a:schemeClr val="bg1"/>
                </a:solidFill>
              </a:rPr>
              <a:t>- </a:t>
            </a:r>
            <a:r>
              <a:rPr lang="en-US" sz="2400" dirty="0" smtClean="0">
                <a:solidFill>
                  <a:schemeClr val="bg1"/>
                </a:solidFill>
              </a:rPr>
              <a:t>AND content of Acc by value at RAM loc 801h 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STA 802 </a:t>
            </a:r>
            <a:r>
              <a:rPr lang="en-US" sz="2400" dirty="0" smtClean="0">
                <a:solidFill>
                  <a:schemeClr val="bg1"/>
                </a:solidFill>
              </a:rPr>
              <a:t>- store result in Acc to RAM loc 802h 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END </a:t>
            </a:r>
            <a:r>
              <a:rPr lang="en-US" sz="2400" dirty="0" smtClean="0">
                <a:solidFill>
                  <a:schemeClr val="bg1"/>
                </a:solidFill>
              </a:rPr>
              <a:t>- jump to ROM loc 000h i.e. start of program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1" y="228600"/>
            <a:ext cx="845819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>
                <a:solidFill>
                  <a:schemeClr val="bg1"/>
                </a:solidFill>
              </a:rPr>
              <a:t>The hex code in ROM from 000h </a:t>
            </a:r>
            <a:r>
              <a:rPr lang="en-US" sz="2400" b="1" dirty="0" smtClean="0">
                <a:solidFill>
                  <a:schemeClr val="bg1"/>
                </a:solidFill>
              </a:rPr>
              <a:t>: </a:t>
            </a:r>
          </a:p>
          <a:p>
            <a:pPr algn="ctr"/>
            <a:r>
              <a:rPr lang="en-US" sz="2400" b="1" i="1" dirty="0" smtClean="0">
                <a:solidFill>
                  <a:schemeClr val="bg1"/>
                </a:solidFill>
              </a:rPr>
              <a:t>8702, 5707, 9800, 8706, 6709, 9801, 8800, 4801, 9802, F000 </a:t>
            </a:r>
            <a:endParaRPr lang="en-US" sz="2400" b="1" dirty="0" smtClean="0">
              <a:solidFill>
                <a:schemeClr val="bg1"/>
              </a:solidFill>
            </a:endParaRPr>
          </a:p>
        </p:txBody>
      </p:sp>
      <p:pic>
        <p:nvPicPr>
          <p:cNvPr id="33794" name="Picture 2" descr="H:\proj docs\pics\tbw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143000"/>
            <a:ext cx="8458200" cy="55086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/>
          <p:cNvSpPr txBox="1"/>
          <p:nvPr/>
        </p:nvSpPr>
        <p:spPr>
          <a:xfrm>
            <a:off x="6172200" y="4419600"/>
            <a:ext cx="17232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RESULT=</a:t>
            </a:r>
          </a:p>
          <a:p>
            <a:r>
              <a:rPr lang="en-US" sz="2800" b="1" dirty="0" smtClean="0">
                <a:solidFill>
                  <a:schemeClr val="bg1"/>
                </a:solidFill>
              </a:rPr>
              <a:t>7  (0007)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6865" y="304800"/>
            <a:ext cx="8967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smtClean="0">
                <a:solidFill>
                  <a:schemeClr val="bg1"/>
                </a:solidFill>
              </a:rPr>
              <a:t>Synthesis Result an Performance Comparison</a:t>
            </a:r>
            <a:endParaRPr lang="en-US" sz="3200" b="1" u="sng" dirty="0">
              <a:solidFill>
                <a:schemeClr val="bg1"/>
              </a:solidFill>
            </a:endParaRP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66800"/>
            <a:ext cx="8562283" cy="54864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914400" y="457200"/>
          <a:ext cx="7086601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/>
                <a:gridCol w="2864168"/>
                <a:gridCol w="186023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PROCESSOR</a:t>
                      </a:r>
                      <a:endParaRPr lang="en-US" sz="28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INSTRUCTIONS</a:t>
                      </a:r>
                      <a:endParaRPr lang="en-US" sz="28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j-lt"/>
                        </a:rPr>
                        <a:t>GATES</a:t>
                      </a:r>
                      <a:endParaRPr lang="en-US" sz="2800" b="1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j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8085  (CISC)</a:t>
                      </a:r>
                      <a:endParaRPr lang="en-US" sz="2800" b="1" i="1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246</a:t>
                      </a:r>
                      <a:endParaRPr lang="en-US" sz="2800" b="1" i="1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6500</a:t>
                      </a:r>
                      <a:endParaRPr lang="en-US" sz="2800" b="1" i="1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80286</a:t>
                      </a:r>
                      <a:endParaRPr lang="en-US" sz="2800" b="1" i="1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20 K</a:t>
                      </a:r>
                      <a:endParaRPr lang="en-US" sz="2800" b="1" i="1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134 K</a:t>
                      </a:r>
                      <a:endParaRPr lang="en-US" sz="2800" b="1" i="1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Our Processor</a:t>
                      </a:r>
                      <a:endParaRPr lang="en-US" sz="2800" b="1" i="1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14</a:t>
                      </a:r>
                      <a:endParaRPr lang="en-US" sz="2800" b="1" i="1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i="1" dirty="0" smtClean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10 K (including memory)</a:t>
                      </a:r>
                      <a:endParaRPr lang="en-US" sz="2800" b="1" i="1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1000" y="3810000"/>
            <a:ext cx="8382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>
                <a:solidFill>
                  <a:schemeClr val="bg1"/>
                </a:solidFill>
              </a:rPr>
              <a:t>Future Research </a:t>
            </a:r>
            <a:r>
              <a:rPr lang="en-US" sz="2800" b="1" u="sng" dirty="0" smtClean="0">
                <a:solidFill>
                  <a:schemeClr val="bg1"/>
                </a:solidFill>
              </a:rPr>
              <a:t>:</a:t>
            </a:r>
            <a:endParaRPr lang="en-US" sz="2800" b="1" u="sng" dirty="0" smtClean="0">
              <a:solidFill>
                <a:schemeClr val="bg1"/>
              </a:solidFill>
            </a:endParaRPr>
          </a:p>
          <a:p>
            <a:pPr algn="just"/>
            <a:r>
              <a:rPr lang="en-US" sz="2800" b="1" dirty="0" smtClean="0">
                <a:solidFill>
                  <a:schemeClr val="bg1"/>
                </a:solidFill>
              </a:rPr>
              <a:t>The CPU working on 16 bit data line and 12 bit address line is totally modifiable. </a:t>
            </a:r>
            <a:r>
              <a:rPr lang="en-US" sz="2800" b="1" dirty="0" smtClean="0">
                <a:solidFill>
                  <a:schemeClr val="bg1"/>
                </a:solidFill>
              </a:rPr>
              <a:t>The future </a:t>
            </a:r>
            <a:r>
              <a:rPr lang="en-US" sz="2800" b="1" dirty="0" smtClean="0">
                <a:solidFill>
                  <a:schemeClr val="bg1"/>
                </a:solidFill>
              </a:rPr>
              <a:t>target is to </a:t>
            </a:r>
            <a:r>
              <a:rPr lang="en-US" sz="2800" b="1" dirty="0" smtClean="0">
                <a:solidFill>
                  <a:schemeClr val="bg1"/>
                </a:solidFill>
              </a:rPr>
              <a:t>exploit the Harvard architecture for pipelining extensively using more instructions.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8600" y="304800"/>
            <a:ext cx="8686800" cy="838200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rmAutofit fontScale="97500"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uLnTx/>
                <a:uFillTx/>
                <a:latin typeface="Aparajita" pitchFamily="34" charset="0"/>
                <a:ea typeface="+mj-ea"/>
                <a:cs typeface="Aparajita" pitchFamily="34" charset="0"/>
              </a:rPr>
              <a:t>ACKNOWLEDGMENT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1447800"/>
            <a:ext cx="8686800" cy="5410200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arajita" pitchFamily="34" charset="0"/>
                <a:ea typeface="+mn-ea"/>
                <a:cs typeface="Aparajita" pitchFamily="34" charset="0"/>
              </a:rPr>
              <a:t>We express our deepest gratitude to our </a:t>
            </a:r>
            <a:r>
              <a:rPr kumimoji="0" lang="en-US" sz="36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arajita" pitchFamily="34" charset="0"/>
                <a:ea typeface="+mn-ea"/>
                <a:cs typeface="Aparajita" pitchFamily="34" charset="0"/>
              </a:rPr>
              <a:t>project supervisor</a:t>
            </a:r>
            <a:r>
              <a:rPr kumimoji="0" lang="en-US" sz="3600" b="1" i="0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arajita" pitchFamily="34" charset="0"/>
                <a:ea typeface="+mn-ea"/>
                <a:cs typeface="Aparajita" pitchFamily="34" charset="0"/>
              </a:rPr>
              <a:t> </a:t>
            </a:r>
            <a:r>
              <a:rPr kumimoji="0" lang="en-US" sz="4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Aparajita" pitchFamily="34" charset="0"/>
                <a:ea typeface="+mn-ea"/>
                <a:cs typeface="Aparajita" pitchFamily="34" charset="0"/>
              </a:rPr>
              <a:t>Mr. Sohan Ghorai</a:t>
            </a:r>
          </a:p>
          <a:p>
            <a:pPr marL="0" marR="4572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lang="en-US" sz="2800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Assistant professor, Electronics and Communication Engineering,</a:t>
            </a:r>
          </a:p>
          <a:p>
            <a:pPr marL="0" marR="4572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80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Aparajita" pitchFamily="34" charset="0"/>
                <a:ea typeface="+mn-ea"/>
                <a:cs typeface="Aparajita" pitchFamily="34" charset="0"/>
              </a:rPr>
              <a:t>Narula Institute</a:t>
            </a:r>
            <a:r>
              <a:rPr kumimoji="0" lang="en-US" sz="280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Aparajita" pitchFamily="34" charset="0"/>
                <a:ea typeface="+mn-ea"/>
                <a:cs typeface="Aparajita" pitchFamily="34" charset="0"/>
              </a:rPr>
              <a:t> of Technology, </a:t>
            </a:r>
            <a:r>
              <a:rPr lang="en-US" sz="2800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K</a:t>
            </a:r>
            <a:r>
              <a:rPr kumimoji="0" lang="en-US" sz="2800" u="none" strike="noStrike" kern="1200" cap="none" spc="0" normalizeH="0" noProof="0" dirty="0" err="1" smtClean="0">
                <a:ln>
                  <a:noFill/>
                </a:ln>
                <a:solidFill>
                  <a:schemeClr val="bg1"/>
                </a:solidFill>
                <a:uLnTx/>
                <a:uFillTx/>
                <a:latin typeface="Aparajita" pitchFamily="34" charset="0"/>
                <a:ea typeface="+mn-ea"/>
                <a:cs typeface="Aparajita" pitchFamily="34" charset="0"/>
              </a:rPr>
              <a:t>olkata</a:t>
            </a:r>
            <a:endParaRPr kumimoji="0" lang="en-US" sz="280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Aparajita" pitchFamily="34" charset="0"/>
              <a:ea typeface="+mn-ea"/>
              <a:cs typeface="Aparajita" pitchFamily="34" charset="0"/>
            </a:endParaRPr>
          </a:p>
          <a:p>
            <a:pPr marL="0" marR="4572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28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uLnTx/>
              <a:uFillTx/>
              <a:latin typeface="Aparajita" pitchFamily="34" charset="0"/>
              <a:ea typeface="+mn-ea"/>
              <a:cs typeface="Aparajita" pitchFamily="34" charset="0"/>
            </a:endParaRPr>
          </a:p>
          <a:p>
            <a:pPr marL="0" marR="4572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arajita" pitchFamily="34" charset="0"/>
                <a:ea typeface="+mn-ea"/>
                <a:cs typeface="Aparajita" pitchFamily="34" charset="0"/>
              </a:rPr>
              <a:t>We thank </a:t>
            </a:r>
            <a:r>
              <a:rPr kumimoji="0" lang="en-US" sz="4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arajita" pitchFamily="34" charset="0"/>
                <a:ea typeface="+mn-ea"/>
                <a:cs typeface="Aparajita" pitchFamily="34" charset="0"/>
              </a:rPr>
              <a:t>Prof. (Dr.) </a:t>
            </a:r>
            <a:r>
              <a:rPr kumimoji="0" lang="en-US" sz="4000" b="1" i="1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arajita" pitchFamily="34" charset="0"/>
                <a:ea typeface="+mn-ea"/>
                <a:cs typeface="Aparajita" pitchFamily="34" charset="0"/>
              </a:rPr>
              <a:t>Maitreyi</a:t>
            </a:r>
            <a:r>
              <a:rPr kumimoji="0" lang="en-US" sz="4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arajita" pitchFamily="34" charset="0"/>
                <a:ea typeface="+mn-ea"/>
                <a:cs typeface="Aparajita" pitchFamily="34" charset="0"/>
              </a:rPr>
              <a:t> Roy Kanjilal</a:t>
            </a:r>
          </a:p>
          <a:p>
            <a:pPr marL="0" marR="4572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arajita" pitchFamily="34" charset="0"/>
                <a:ea typeface="+mn-ea"/>
                <a:cs typeface="Aparajita" pitchFamily="34" charset="0"/>
              </a:rPr>
              <a:t> Head of the Department, Electronics &amp; Communication Engineering, Narula Institute of </a:t>
            </a:r>
            <a:r>
              <a:rPr lang="en-US" sz="2800" dirty="0" smtClean="0">
                <a:solidFill>
                  <a:schemeClr val="bg1"/>
                </a:solidFill>
                <a:latin typeface="Aparajita" pitchFamily="34" charset="0"/>
                <a:cs typeface="Aparajita" pitchFamily="34" charset="0"/>
              </a:rPr>
              <a:t>Technology, Kolkata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parajita" pitchFamily="34" charset="0"/>
              <a:ea typeface="+mn-ea"/>
              <a:cs typeface="Aparajita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38400" y="685800"/>
            <a:ext cx="45624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GENERIC PROCESSOR</a:t>
            </a:r>
            <a:endParaRPr lang="en-US" sz="3200" b="1" dirty="0">
              <a:solidFill>
                <a:schemeClr val="accent6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3" descr="Generic Processo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371600"/>
            <a:ext cx="7332600" cy="5018233"/>
          </a:xfrm>
          <a:prstGeom prst="rect">
            <a:avLst/>
          </a:prstGeom>
          <a:noFill/>
          <a:ln w="28575">
            <a:solidFill>
              <a:schemeClr val="accent3">
                <a:lumMod val="1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685800" y="838200"/>
            <a:ext cx="7968848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sng" strike="noStrike" cap="none" normalizeH="0" baseline="0" dirty="0" smtClean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imes New Roman" pitchFamily="18" charset="0"/>
                <a:cs typeface="Arial" pitchFamily="34" charset="0"/>
              </a:rPr>
              <a:t>The components of a generic processor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accent6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strike="noStrike" cap="none" normalizeH="0" baseline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Control unit (CU)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800" b="1" strike="noStrike" cap="none" normalizeH="0" baseline="0" dirty="0" smtClean="0">
              <a:ln>
                <a:noFill/>
              </a:ln>
              <a:solidFill>
                <a:schemeClr val="accent4">
                  <a:lumMod val="10000"/>
                </a:schemeClr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strike="noStrike" cap="none" normalizeH="0" baseline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Arithmetic and Logic unit (ALU)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1" strike="noStrike" cap="none" normalizeH="0" baseline="0" dirty="0" smtClean="0">
              <a:ln>
                <a:noFill/>
              </a:ln>
              <a:solidFill>
                <a:schemeClr val="accent4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strike="noStrike" cap="none" normalizeH="0" baseline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Register	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1" strike="noStrike" cap="none" normalizeH="0" baseline="0" dirty="0" smtClean="0">
              <a:ln>
                <a:noFill/>
              </a:ln>
              <a:solidFill>
                <a:schemeClr val="accent4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strike="noStrike" cap="none" normalizeH="0" baseline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Program Counter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800" b="1" strike="noStrike" cap="none" normalizeH="0" baseline="0" dirty="0" smtClean="0">
              <a:ln>
                <a:noFill/>
              </a:ln>
              <a:solidFill>
                <a:schemeClr val="accent4">
                  <a:lumMod val="10000"/>
                </a:schemeClr>
              </a:solidFill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strike="noStrike" cap="none" normalizeH="0" baseline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Instruction Register	</a:t>
            </a:r>
            <a:endParaRPr kumimoji="0" lang="en-US" sz="6000" b="1" strike="noStrike" cap="none" normalizeH="0" baseline="0" dirty="0" smtClean="0">
              <a:ln>
                <a:noFill/>
              </a:ln>
              <a:solidFill>
                <a:schemeClr val="accent4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19400" y="762000"/>
            <a:ext cx="3378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chemeClr val="accent4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</a:t>
            </a:r>
            <a:endParaRPr lang="en-US" sz="3200" b="1" dirty="0">
              <a:solidFill>
                <a:schemeClr val="accent4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 rot="5400000">
            <a:off x="3232559" y="933617"/>
            <a:ext cx="863025" cy="1689341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143000" y="2209800"/>
            <a:ext cx="25568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10000"/>
                  </a:schemeClr>
                </a:solidFill>
              </a:rPr>
              <a:t>v</a:t>
            </a:r>
            <a:r>
              <a:rPr lang="en-US" sz="2800" b="1" dirty="0" smtClean="0">
                <a:solidFill>
                  <a:schemeClr val="accent4">
                    <a:lumMod val="10000"/>
                  </a:schemeClr>
                </a:solidFill>
              </a:rPr>
              <a:t>on Neumann</a:t>
            </a:r>
            <a:endParaRPr lang="en-US" sz="28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cxnSp>
        <p:nvCxnSpPr>
          <p:cNvPr id="12" name="Straight Arrow Connector 11"/>
          <p:cNvCxnSpPr>
            <a:stCxn id="4" idx="2"/>
          </p:cNvCxnSpPr>
          <p:nvPr/>
        </p:nvCxnSpPr>
        <p:spPr>
          <a:xfrm rot="16200000" flipH="1">
            <a:off x="4947058" y="908457"/>
            <a:ext cx="863025" cy="173965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715000" y="2209800"/>
            <a:ext cx="1581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chemeClr val="accent4">
                    <a:lumMod val="10000"/>
                  </a:schemeClr>
                </a:solidFill>
              </a:rPr>
              <a:t>Harvard</a:t>
            </a:r>
            <a:endParaRPr lang="en-US" sz="28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pic>
        <p:nvPicPr>
          <p:cNvPr id="15362" name="Picture 2" descr="harvard von neuman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743200"/>
            <a:ext cx="5257800" cy="36410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1800" y="685800"/>
            <a:ext cx="3091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4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COMPUTING</a:t>
            </a:r>
            <a:endParaRPr lang="en-US" sz="3600" b="1" dirty="0">
              <a:solidFill>
                <a:schemeClr val="accent4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 rot="16200000" flipH="1">
            <a:off x="5020450" y="829449"/>
            <a:ext cx="572869" cy="1578231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2"/>
          </p:cNvCxnSpPr>
          <p:nvPr/>
        </p:nvCxnSpPr>
        <p:spPr>
          <a:xfrm rot="5400000">
            <a:off x="3420251" y="807481"/>
            <a:ext cx="572869" cy="1622169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752600" y="1752600"/>
            <a:ext cx="11224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4">
                    <a:lumMod val="10000"/>
                  </a:schemeClr>
                </a:solidFill>
              </a:rPr>
              <a:t>RISC</a:t>
            </a:r>
            <a:endParaRPr lang="en-US" sz="3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72200" y="1752600"/>
            <a:ext cx="11031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4">
                    <a:lumMod val="10000"/>
                  </a:schemeClr>
                </a:solidFill>
              </a:rPr>
              <a:t>CISC</a:t>
            </a:r>
            <a:endParaRPr lang="en-US" sz="3200" b="1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00200" y="2514600"/>
            <a:ext cx="6240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 smtClean="0">
                <a:solidFill>
                  <a:schemeClr val="accent4">
                    <a:lumMod val="10000"/>
                  </a:schemeClr>
                </a:solidFill>
              </a:rPr>
              <a:t>RISC = </a:t>
            </a:r>
            <a:r>
              <a:rPr lang="en-US" sz="2400" b="1" i="1" u="sng" dirty="0" smtClean="0">
                <a:solidFill>
                  <a:schemeClr val="accent4">
                    <a:lumMod val="10000"/>
                  </a:schemeClr>
                </a:solidFill>
              </a:rPr>
              <a:t>Reduced Instruction Set Computer</a:t>
            </a:r>
            <a:endParaRPr lang="en-US" sz="2400" b="1" i="1" u="sng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90600" y="2971800"/>
            <a:ext cx="7467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4">
                    <a:lumMod val="10000"/>
                  </a:schemeClr>
                </a:solidFill>
              </a:rPr>
              <a:t>Simplified </a:t>
            </a:r>
            <a:r>
              <a:rPr lang="en-US" sz="2400" b="1" dirty="0">
                <a:solidFill>
                  <a:schemeClr val="accent4">
                    <a:lumMod val="10000"/>
                  </a:schemeClr>
                </a:solidFill>
              </a:rPr>
              <a:t>instructions </a:t>
            </a:r>
            <a:r>
              <a:rPr lang="en-US" sz="2400" b="1" dirty="0" smtClean="0">
                <a:solidFill>
                  <a:schemeClr val="accent4">
                    <a:lumMod val="10000"/>
                  </a:schemeClr>
                </a:solidFill>
              </a:rPr>
              <a:t>=&gt;</a:t>
            </a:r>
            <a:r>
              <a:rPr lang="en-US" dirty="0" smtClean="0"/>
              <a:t> </a:t>
            </a:r>
            <a:r>
              <a:rPr lang="en-US" sz="2400" b="1" dirty="0" smtClean="0">
                <a:solidFill>
                  <a:schemeClr val="accent4">
                    <a:lumMod val="10000"/>
                  </a:schemeClr>
                </a:solidFill>
              </a:rPr>
              <a:t>Faster Execution</a:t>
            </a:r>
          </a:p>
          <a:p>
            <a:pPr algn="ctr"/>
            <a:r>
              <a:rPr lang="en-US" sz="2400" b="1" dirty="0" smtClean="0">
                <a:solidFill>
                  <a:schemeClr val="accent4">
                    <a:lumMod val="10000"/>
                  </a:schemeClr>
                </a:solidFill>
              </a:rPr>
              <a:t>More program storage memory</a:t>
            </a:r>
          </a:p>
          <a:p>
            <a:pPr algn="ctr"/>
            <a:r>
              <a:rPr lang="en-US" sz="2400" b="1" dirty="0" smtClean="0">
                <a:solidFill>
                  <a:schemeClr val="accent4">
                    <a:lumMod val="10000"/>
                  </a:schemeClr>
                </a:solidFill>
              </a:rPr>
              <a:t>Lesser Hardware</a:t>
            </a:r>
            <a:endParaRPr 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00200" y="4267200"/>
            <a:ext cx="6209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>
                <a:solidFill>
                  <a:schemeClr val="accent4">
                    <a:lumMod val="10000"/>
                  </a:schemeClr>
                </a:solidFill>
              </a:rPr>
              <a:t>CISC = </a:t>
            </a:r>
            <a:r>
              <a:rPr lang="en-US" sz="2400" b="1" i="1" u="sng" dirty="0" smtClean="0">
                <a:solidFill>
                  <a:schemeClr val="accent4">
                    <a:lumMod val="10000"/>
                  </a:schemeClr>
                </a:solidFill>
              </a:rPr>
              <a:t>Complex Instruction Set Computer</a:t>
            </a:r>
            <a:endParaRPr lang="en-US" sz="2400" b="1" i="1" u="sng" dirty="0">
              <a:solidFill>
                <a:schemeClr val="accent4">
                  <a:lumMod val="10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66800" y="4800600"/>
            <a:ext cx="7467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4">
                    <a:lumMod val="10000"/>
                  </a:schemeClr>
                </a:solidFill>
              </a:rPr>
              <a:t>Complex </a:t>
            </a:r>
            <a:r>
              <a:rPr lang="en-US" sz="2400" b="1" dirty="0">
                <a:solidFill>
                  <a:schemeClr val="accent4">
                    <a:lumMod val="10000"/>
                  </a:schemeClr>
                </a:solidFill>
              </a:rPr>
              <a:t>instructions </a:t>
            </a:r>
            <a:r>
              <a:rPr lang="en-US" sz="2400" b="1" dirty="0" smtClean="0">
                <a:solidFill>
                  <a:schemeClr val="accent4">
                    <a:lumMod val="10000"/>
                  </a:schemeClr>
                </a:solidFill>
              </a:rPr>
              <a:t>=&gt;</a:t>
            </a:r>
            <a:r>
              <a:rPr lang="en-US" dirty="0" smtClean="0"/>
              <a:t> </a:t>
            </a:r>
            <a:r>
              <a:rPr lang="en-US" sz="2400" b="1" dirty="0" smtClean="0">
                <a:solidFill>
                  <a:schemeClr val="accent4">
                    <a:lumMod val="10000"/>
                  </a:schemeClr>
                </a:solidFill>
              </a:rPr>
              <a:t>Slower Execution</a:t>
            </a:r>
          </a:p>
          <a:p>
            <a:pPr algn="ctr"/>
            <a:r>
              <a:rPr lang="en-US" sz="2400" b="1" dirty="0" smtClean="0">
                <a:solidFill>
                  <a:schemeClr val="accent4">
                    <a:lumMod val="10000"/>
                  </a:schemeClr>
                </a:solidFill>
              </a:rPr>
              <a:t>Lesser program storage memory</a:t>
            </a:r>
          </a:p>
          <a:p>
            <a:pPr algn="ctr"/>
            <a:r>
              <a:rPr lang="en-US" sz="2400" b="1" dirty="0" smtClean="0">
                <a:solidFill>
                  <a:schemeClr val="accent4">
                    <a:lumMod val="10000"/>
                  </a:schemeClr>
                </a:solidFill>
              </a:rPr>
              <a:t>More Hardware</a:t>
            </a:r>
            <a:endParaRPr lang="en-US" dirty="0">
              <a:solidFill>
                <a:schemeClr val="accent4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ChangeArrowheads="1"/>
          </p:cNvSpPr>
          <p:nvPr/>
        </p:nvSpPr>
        <p:spPr bwMode="auto">
          <a:xfrm>
            <a:off x="762000" y="1981200"/>
            <a:ext cx="7683661" cy="3008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42792" tIns="76176" rIns="0" bIns="3808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ea typeface="Times New Roman" pitchFamily="18" charset="0"/>
                <a:cs typeface="Arial" pitchFamily="34" charset="0"/>
              </a:rPr>
              <a:t>RISC CPU – 16 bit Data – 12 Bit Address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ea typeface="Times New Roman" pitchFamily="18" charset="0"/>
                <a:cs typeface="Arial" pitchFamily="34" charset="0"/>
              </a:rPr>
              <a:t>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ea typeface="Times New Roman" pitchFamily="18" charset="0"/>
                <a:cs typeface="Arial" pitchFamily="34" charset="0"/>
              </a:rPr>
              <a:t>Harvard architecture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accent4">
                  <a:lumMod val="10000"/>
                </a:schemeClr>
              </a:solidFill>
              <a:effectLst/>
              <a:ea typeface="Times New Roman" pitchFamily="18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ea typeface="Times New Roman" pitchFamily="18" charset="0"/>
                <a:cs typeface="Arial" pitchFamily="34" charset="0"/>
              </a:rPr>
              <a:t>2K bytes code memory ROM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ea typeface="Times New Roman" pitchFamily="18" charset="0"/>
                <a:cs typeface="Arial" pitchFamily="34" charset="0"/>
              </a:rPr>
              <a:t>2K bytes data memory RAM</a:t>
            </a:r>
            <a:endParaRPr kumimoji="0" lang="en-US" sz="6600" b="1" i="0" u="none" strike="noStrike" cap="none" normalizeH="0" baseline="0" dirty="0" smtClean="0">
              <a:ln>
                <a:noFill/>
              </a:ln>
              <a:solidFill>
                <a:schemeClr val="accent4">
                  <a:lumMod val="10000"/>
                </a:schemeClr>
              </a:solidFill>
              <a:effectLst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8800" y="762000"/>
            <a:ext cx="5944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 smtClean="0">
                <a:solidFill>
                  <a:schemeClr val="accent4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PROCESSOR DESRIPTION</a:t>
            </a:r>
            <a:endParaRPr lang="en-US" sz="3600" b="1" u="sng" dirty="0">
              <a:solidFill>
                <a:schemeClr val="accent4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381000" y="304800"/>
            <a:ext cx="8588698" cy="5878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1" u="sng" strike="noStrike" cap="none" normalizeH="0" baseline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imes New Roman" pitchFamily="18" charset="0"/>
                <a:cs typeface="Arial" pitchFamily="34" charset="0"/>
              </a:rPr>
              <a:t>Processor components</a:t>
            </a:r>
            <a:r>
              <a:rPr kumimoji="0" lang="en-US" sz="2800" b="1" i="1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imes New Roman" pitchFamily="18" charset="0"/>
                <a:cs typeface="Arial" pitchFamily="34" charset="0"/>
              </a:rPr>
              <a:t>: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accent4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1" i="1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Arithmetic and logic Unit (ALU)</a:t>
            </a:r>
            <a:endParaRPr kumimoji="0" lang="en-US" sz="2400" b="1" i="1" u="none" strike="noStrike" cap="none" normalizeH="0" baseline="0" dirty="0" smtClean="0">
              <a:ln>
                <a:noFill/>
              </a:ln>
              <a:solidFill>
                <a:schemeClr val="accent4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1" i="1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Accumulator (Acc)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- 16 bit register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accent4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1" i="1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Program Counter (PC)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- 12 bit register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accent4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1" i="1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Instruction Register (IR)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- 4 bit register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accent4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1" i="1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Memory Address Register (MAR)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- 12 bit register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accent4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1" i="1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Control unit (CU)</a:t>
            </a:r>
            <a:endParaRPr kumimoji="0" lang="en-US" sz="2400" b="1" i="1" u="none" strike="noStrike" cap="none" normalizeH="0" baseline="0" dirty="0" smtClean="0">
              <a:ln>
                <a:noFill/>
              </a:ln>
              <a:solidFill>
                <a:schemeClr val="accent4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1" i="1" u="sng" strike="noStrike" cap="none" normalizeH="0" baseline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imes New Roman" pitchFamily="18" charset="0"/>
                <a:cs typeface="Arial" pitchFamily="34" charset="0"/>
              </a:rPr>
              <a:t>Bus</a:t>
            </a:r>
            <a:r>
              <a:rPr kumimoji="0" lang="en-US" sz="2800" b="1" i="1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imes New Roman" pitchFamily="18" charset="0"/>
                <a:cs typeface="Arial" pitchFamily="34" charset="0"/>
              </a:rPr>
              <a:t>: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accent4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1" i="1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Data bus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(16 bit)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accent4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1" i="1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Address bus 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(12 bit)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accent4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1" i="1" u="sng" strike="noStrike" cap="none" normalizeH="0" baseline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imes New Roman" pitchFamily="18" charset="0"/>
                <a:cs typeface="Arial" pitchFamily="34" charset="0"/>
              </a:rPr>
              <a:t>Memory</a:t>
            </a:r>
            <a:r>
              <a:rPr kumimoji="0" lang="en-US" sz="2800" b="1" i="1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Times New Roman" pitchFamily="18" charset="0"/>
                <a:cs typeface="Arial" pitchFamily="34" charset="0"/>
              </a:rPr>
              <a:t>: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accent4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1" i="1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Program memory (ROM)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- 2K bytes)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accent4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800" b="1" i="1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Data Memory (RAM)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– 2K bytes)</a:t>
            </a:r>
            <a:endParaRPr kumimoji="0" lang="en-US" sz="6000" b="1" i="0" u="none" strike="noStrike" cap="none" normalizeH="0" baseline="0" dirty="0" smtClean="0">
              <a:ln>
                <a:noFill/>
              </a:ln>
              <a:solidFill>
                <a:schemeClr val="accent4">
                  <a:lumMod val="1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ustom 3">
      <a:dk1>
        <a:sysClr val="windowText" lastClr="000000"/>
      </a:dk1>
      <a:lt1>
        <a:sysClr val="window" lastClr="FFFFFF"/>
      </a:lt1>
      <a:dk2>
        <a:srgbClr val="DBF5F9"/>
      </a:dk2>
      <a:lt2>
        <a:srgbClr val="DBF5F9"/>
      </a:lt2>
      <a:accent1>
        <a:srgbClr val="DBF5F9"/>
      </a:accent1>
      <a:accent2>
        <a:srgbClr val="DBF5F9"/>
      </a:accent2>
      <a:accent3>
        <a:srgbClr val="DBF5F9"/>
      </a:accent3>
      <a:accent4>
        <a:srgbClr val="DBF5F9"/>
      </a:accent4>
      <a:accent5>
        <a:srgbClr val="DBF5F9"/>
      </a:accent5>
      <a:accent6>
        <a:srgbClr val="DBF5F9"/>
      </a:accent6>
      <a:hlink>
        <a:srgbClr val="DBF5F9"/>
      </a:hlink>
      <a:folHlink>
        <a:srgbClr val="DBF5F9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315</TotalTime>
  <Words>1362</Words>
  <Application>Microsoft Office PowerPoint</Application>
  <PresentationFormat>On-screen Show (4:3)</PresentationFormat>
  <Paragraphs>298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Flow</vt:lpstr>
      <vt:lpstr>Design and Implementation of  16 bit RISC Processor  using Harvard Architecture  utilizing minimum area on FPGA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Rajarshi Chattopadhyay</dc:creator>
  <cp:lastModifiedBy>Rajarshi Chattopadhyay</cp:lastModifiedBy>
  <cp:revision>95</cp:revision>
  <dcterms:created xsi:type="dcterms:W3CDTF">2014-04-29T18:00:09Z</dcterms:created>
  <dcterms:modified xsi:type="dcterms:W3CDTF">2014-04-30T05:53:01Z</dcterms:modified>
</cp:coreProperties>
</file>