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0" autoAdjust="0"/>
  </p:normalViewPr>
  <p:slideViewPr>
    <p:cSldViewPr>
      <p:cViewPr varScale="1">
        <p:scale>
          <a:sx n="95" d="100"/>
          <a:sy n="95" d="100"/>
        </p:scale>
        <p:origin x="3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97CE-160A-412D-9CC9-9A2876A221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97CE-160A-412D-9CC9-9A2876A22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F8D97CE-160A-412D-9CC9-9A2876A22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 文法与语言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练习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313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</a:t>
            </a:r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868144" y="1640602"/>
            <a:ext cx="26670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aXa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</a:t>
            </a:r>
            <a:r>
              <a:rPr lang="el-GR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bY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  </a:t>
            </a:r>
            <a:r>
              <a:rPr lang="el-GR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cXc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|d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3" y="2111756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46584" y="1936259"/>
            <a:ext cx="1752600" cy="20005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aXa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abYa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acXca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acca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86" y="2886486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737247" y="2692331"/>
            <a:ext cx="1752600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aa</a:t>
            </a:r>
            <a:endParaRPr lang="zh-CN" altLang="en-US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5" y="4984259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46584" y="4146059"/>
            <a:ext cx="1752600" cy="23083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aXa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abYa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abcXca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abcbYca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abcbdca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84259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737247" y="4146059"/>
            <a:ext cx="1752600" cy="19389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aXa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abYa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abcXcda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abccda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236986" y="485165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2190" y="2185110"/>
            <a:ext cx="3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45400" y="2959840"/>
            <a:ext cx="3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86952" y="5057613"/>
            <a:ext cx="3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9684" y="5005300"/>
            <a:ext cx="3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4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9865" y="2636912"/>
            <a:ext cx="6724269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考虑上下文无关文法</a:t>
            </a:r>
            <a:r>
              <a:rPr lang="en-US" altLang="zh-CN" dirty="0" smtClean="0"/>
              <a:t>S-&gt;SS+|SS*|a</a:t>
            </a:r>
            <a:r>
              <a:rPr lang="zh-CN" altLang="en-US" dirty="0" smtClean="0"/>
              <a:t>以及串</a:t>
            </a:r>
            <a:r>
              <a:rPr lang="en-US" altLang="zh-CN" dirty="0" err="1" smtClean="0"/>
              <a:t>aa+a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出这个串的一个最左推导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出这个串的一个最右推导。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出这个串的一棵分析树。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描述这个文法生成的语言。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试完成</a:t>
            </a:r>
            <a:r>
              <a:rPr lang="zh-CN" altLang="en-US" b="1" dirty="0" smtClean="0">
                <a:solidFill>
                  <a:srgbClr val="FF0000"/>
                </a:solidFill>
              </a:rPr>
              <a:t>练习</a:t>
            </a:r>
            <a:r>
              <a:rPr lang="en-US" altLang="zh-CN" b="1" dirty="0" smtClean="0">
                <a:solidFill>
                  <a:srgbClr val="FF0000"/>
                </a:solidFill>
              </a:rPr>
              <a:t>4.2.2</a:t>
            </a:r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句型推导及分析树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6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482612" y="2337922"/>
            <a:ext cx="2312336" cy="13849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aXa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</a:t>
            </a:r>
            <a:r>
              <a:rPr lang="el-GR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bY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  </a:t>
            </a:r>
            <a:r>
              <a:rPr lang="el-GR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cXc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|d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4" y="2634258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28" y="2672063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94517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28" y="5084869"/>
            <a:ext cx="457200" cy="4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06022" y="1268760"/>
            <a:ext cx="2425284" cy="2667000"/>
            <a:chOff x="1460916" y="1981200"/>
            <a:chExt cx="2425284" cy="2667000"/>
          </a:xfrm>
        </p:grpSpPr>
        <p:sp>
          <p:nvSpPr>
            <p:cNvPr id="10" name="椭圆 9"/>
            <p:cNvSpPr/>
            <p:nvPr/>
          </p:nvSpPr>
          <p:spPr bwMode="auto">
            <a:xfrm>
              <a:off x="2095500" y="1981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460916" y="2514374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095500" y="25146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819400" y="250415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4"/>
              <a:endCxn id="11" idx="0"/>
            </p:cNvCxnSpPr>
            <p:nvPr/>
          </p:nvCxnSpPr>
          <p:spPr bwMode="auto">
            <a:xfrm flipH="1">
              <a:off x="1651416" y="2362200"/>
              <a:ext cx="634584" cy="152174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>
              <a:stCxn id="10" idx="4"/>
              <a:endCxn id="12" idx="0"/>
            </p:cNvCxnSpPr>
            <p:nvPr/>
          </p:nvCxnSpPr>
          <p:spPr bwMode="auto">
            <a:xfrm>
              <a:off x="2286000" y="2362200"/>
              <a:ext cx="0" cy="1524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10" idx="4"/>
              <a:endCxn id="13" idx="0"/>
            </p:cNvCxnSpPr>
            <p:nvPr/>
          </p:nvCxnSpPr>
          <p:spPr bwMode="auto">
            <a:xfrm>
              <a:off x="2286000" y="2362200"/>
              <a:ext cx="723900" cy="14195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" name="椭圆 16"/>
            <p:cNvSpPr/>
            <p:nvPr/>
          </p:nvSpPr>
          <p:spPr bwMode="auto">
            <a:xfrm>
              <a:off x="1600200" y="3124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667000" y="312616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12" idx="4"/>
              <a:endCxn id="17" idx="0"/>
            </p:cNvCxnSpPr>
            <p:nvPr/>
          </p:nvCxnSpPr>
          <p:spPr bwMode="auto">
            <a:xfrm flipH="1">
              <a:off x="1790700" y="2895600"/>
              <a:ext cx="495300" cy="2286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2" idx="4"/>
              <a:endCxn id="18" idx="0"/>
            </p:cNvCxnSpPr>
            <p:nvPr/>
          </p:nvCxnSpPr>
          <p:spPr bwMode="auto">
            <a:xfrm>
              <a:off x="2286000" y="2895600"/>
              <a:ext cx="571500" cy="23056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椭圆 20"/>
            <p:cNvSpPr/>
            <p:nvPr/>
          </p:nvSpPr>
          <p:spPr bwMode="auto">
            <a:xfrm>
              <a:off x="1714500" y="373183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983043" y="37338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311295" y="3705693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505200" y="37338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311295" y="4267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l-GR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ε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>
              <a:stCxn id="18" idx="4"/>
              <a:endCxn id="21" idx="0"/>
            </p:cNvCxnSpPr>
            <p:nvPr/>
          </p:nvCxnSpPr>
          <p:spPr bwMode="auto">
            <a:xfrm flipH="1">
              <a:off x="1905000" y="3507165"/>
              <a:ext cx="952500" cy="22467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18" idx="4"/>
              <a:endCxn id="23" idx="0"/>
            </p:cNvCxnSpPr>
            <p:nvPr/>
          </p:nvCxnSpPr>
          <p:spPr bwMode="auto">
            <a:xfrm flipH="1">
              <a:off x="2501795" y="3507165"/>
              <a:ext cx="355705" cy="19852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18" idx="4"/>
              <a:endCxn id="22" idx="0"/>
            </p:cNvCxnSpPr>
            <p:nvPr/>
          </p:nvCxnSpPr>
          <p:spPr bwMode="auto">
            <a:xfrm>
              <a:off x="2857500" y="3507165"/>
              <a:ext cx="316043" cy="22663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18" idx="4"/>
              <a:endCxn id="24" idx="0"/>
            </p:cNvCxnSpPr>
            <p:nvPr/>
          </p:nvCxnSpPr>
          <p:spPr bwMode="auto">
            <a:xfrm>
              <a:off x="2857500" y="3507165"/>
              <a:ext cx="838200" cy="22663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23" idx="4"/>
              <a:endCxn id="25" idx="0"/>
            </p:cNvCxnSpPr>
            <p:nvPr/>
          </p:nvCxnSpPr>
          <p:spPr bwMode="auto">
            <a:xfrm>
              <a:off x="2501795" y="4086693"/>
              <a:ext cx="0" cy="180507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组合 30"/>
          <p:cNvGrpSpPr/>
          <p:nvPr/>
        </p:nvGrpSpPr>
        <p:grpSpPr>
          <a:xfrm>
            <a:off x="4514528" y="2067043"/>
            <a:ext cx="1739484" cy="1525965"/>
            <a:chOff x="1460916" y="1981200"/>
            <a:chExt cx="1739484" cy="1525965"/>
          </a:xfrm>
        </p:grpSpPr>
        <p:sp>
          <p:nvSpPr>
            <p:cNvPr id="32" name="椭圆 31"/>
            <p:cNvSpPr/>
            <p:nvPr/>
          </p:nvSpPr>
          <p:spPr bwMode="auto">
            <a:xfrm>
              <a:off x="2095500" y="1981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460916" y="2514374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095500" y="25146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2819400" y="250415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>
              <a:stCxn id="32" idx="4"/>
              <a:endCxn id="33" idx="0"/>
            </p:cNvCxnSpPr>
            <p:nvPr/>
          </p:nvCxnSpPr>
          <p:spPr bwMode="auto">
            <a:xfrm flipH="1">
              <a:off x="1651416" y="2362200"/>
              <a:ext cx="634584" cy="152174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32" idx="4"/>
              <a:endCxn id="34" idx="0"/>
            </p:cNvCxnSpPr>
            <p:nvPr/>
          </p:nvCxnSpPr>
          <p:spPr bwMode="auto">
            <a:xfrm>
              <a:off x="2286000" y="2362200"/>
              <a:ext cx="0" cy="1524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>
              <a:stCxn id="32" idx="4"/>
              <a:endCxn id="35" idx="0"/>
            </p:cNvCxnSpPr>
            <p:nvPr/>
          </p:nvCxnSpPr>
          <p:spPr bwMode="auto">
            <a:xfrm>
              <a:off x="2286000" y="2362200"/>
              <a:ext cx="723900" cy="14195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600200" y="3124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667000" y="312616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>
              <a:stCxn id="34" idx="4"/>
              <a:endCxn id="39" idx="0"/>
            </p:cNvCxnSpPr>
            <p:nvPr/>
          </p:nvCxnSpPr>
          <p:spPr bwMode="auto">
            <a:xfrm flipH="1">
              <a:off x="1790700" y="2895600"/>
              <a:ext cx="495300" cy="2286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stCxn id="34" idx="4"/>
              <a:endCxn id="40" idx="0"/>
            </p:cNvCxnSpPr>
            <p:nvPr/>
          </p:nvCxnSpPr>
          <p:spPr bwMode="auto">
            <a:xfrm>
              <a:off x="2286000" y="2895600"/>
              <a:ext cx="571500" cy="23056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977785" y="4333315"/>
            <a:ext cx="2546142" cy="2437603"/>
            <a:chOff x="1263858" y="4115597"/>
            <a:chExt cx="2546142" cy="2437603"/>
          </a:xfrm>
        </p:grpSpPr>
        <p:sp>
          <p:nvSpPr>
            <p:cNvPr id="44" name="椭圆 43"/>
            <p:cNvSpPr/>
            <p:nvPr/>
          </p:nvSpPr>
          <p:spPr bwMode="auto">
            <a:xfrm>
              <a:off x="1898442" y="4115597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263858" y="4648771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1898442" y="4648997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2622342" y="4638552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>
              <a:stCxn id="44" idx="4"/>
              <a:endCxn id="45" idx="0"/>
            </p:cNvCxnSpPr>
            <p:nvPr/>
          </p:nvCxnSpPr>
          <p:spPr bwMode="auto">
            <a:xfrm flipH="1">
              <a:off x="1454358" y="4496597"/>
              <a:ext cx="634584" cy="152174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44" idx="4"/>
              <a:endCxn id="46" idx="0"/>
            </p:cNvCxnSpPr>
            <p:nvPr/>
          </p:nvCxnSpPr>
          <p:spPr bwMode="auto">
            <a:xfrm>
              <a:off x="2088942" y="4496597"/>
              <a:ext cx="0" cy="1524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44" idx="4"/>
              <a:endCxn id="47" idx="0"/>
            </p:cNvCxnSpPr>
            <p:nvPr/>
          </p:nvCxnSpPr>
          <p:spPr bwMode="auto">
            <a:xfrm>
              <a:off x="2088942" y="4496597"/>
              <a:ext cx="723900" cy="14195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椭圆 50"/>
            <p:cNvSpPr/>
            <p:nvPr/>
          </p:nvSpPr>
          <p:spPr bwMode="auto">
            <a:xfrm>
              <a:off x="1898129" y="5301997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2438400" y="53340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/>
            <p:cNvCxnSpPr>
              <a:stCxn id="46" idx="4"/>
              <a:endCxn id="51" idx="0"/>
            </p:cNvCxnSpPr>
            <p:nvPr/>
          </p:nvCxnSpPr>
          <p:spPr bwMode="auto">
            <a:xfrm flipH="1">
              <a:off x="2088629" y="5029997"/>
              <a:ext cx="313" cy="272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>
              <a:stCxn id="46" idx="4"/>
              <a:endCxn id="52" idx="0"/>
            </p:cNvCxnSpPr>
            <p:nvPr/>
          </p:nvCxnSpPr>
          <p:spPr bwMode="auto">
            <a:xfrm>
              <a:off x="2088942" y="5029997"/>
              <a:ext cx="539958" cy="304003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1981200" y="6161926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976485" y="6161926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438400" y="6172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429000" y="6172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1600200" y="6164597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l-GR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ε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>
              <a:stCxn id="52" idx="4"/>
              <a:endCxn id="55" idx="0"/>
            </p:cNvCxnSpPr>
            <p:nvPr/>
          </p:nvCxnSpPr>
          <p:spPr bwMode="auto">
            <a:xfrm flipH="1">
              <a:off x="2171700" y="5715000"/>
              <a:ext cx="457200" cy="446926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>
              <a:stCxn id="52" idx="4"/>
              <a:endCxn id="57" idx="0"/>
            </p:cNvCxnSpPr>
            <p:nvPr/>
          </p:nvCxnSpPr>
          <p:spPr bwMode="auto">
            <a:xfrm>
              <a:off x="2628900" y="571500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>
              <a:stCxn id="52" idx="4"/>
              <a:endCxn id="56" idx="0"/>
            </p:cNvCxnSpPr>
            <p:nvPr/>
          </p:nvCxnSpPr>
          <p:spPr bwMode="auto">
            <a:xfrm>
              <a:off x="2628900" y="5715000"/>
              <a:ext cx="538085" cy="446926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52" idx="4"/>
              <a:endCxn id="58" idx="0"/>
            </p:cNvCxnSpPr>
            <p:nvPr/>
          </p:nvCxnSpPr>
          <p:spPr bwMode="auto">
            <a:xfrm>
              <a:off x="2628900" y="5715000"/>
              <a:ext cx="9906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52" idx="4"/>
              <a:endCxn id="59" idx="0"/>
            </p:cNvCxnSpPr>
            <p:nvPr/>
          </p:nvCxnSpPr>
          <p:spPr bwMode="auto">
            <a:xfrm flipH="1">
              <a:off x="1790700" y="5715000"/>
              <a:ext cx="838200" cy="449597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1295400" y="52578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l-GR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ε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/>
            <p:cNvCxnSpPr>
              <a:stCxn id="46" idx="4"/>
              <a:endCxn id="65" idx="0"/>
            </p:cNvCxnSpPr>
            <p:nvPr/>
          </p:nvCxnSpPr>
          <p:spPr bwMode="auto">
            <a:xfrm flipH="1">
              <a:off x="1485900" y="5029997"/>
              <a:ext cx="603042" cy="227803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514529" y="3875317"/>
            <a:ext cx="2284127" cy="2857500"/>
            <a:chOff x="1460916" y="1981200"/>
            <a:chExt cx="2284127" cy="2857500"/>
          </a:xfrm>
        </p:grpSpPr>
        <p:sp>
          <p:nvSpPr>
            <p:cNvPr id="68" name="椭圆 67"/>
            <p:cNvSpPr/>
            <p:nvPr/>
          </p:nvSpPr>
          <p:spPr bwMode="auto">
            <a:xfrm>
              <a:off x="2095500" y="1981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1460916" y="2514374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2095500" y="25146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2819400" y="2504155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>
              <a:stCxn id="68" idx="4"/>
              <a:endCxn id="69" idx="0"/>
            </p:cNvCxnSpPr>
            <p:nvPr/>
          </p:nvCxnSpPr>
          <p:spPr bwMode="auto">
            <a:xfrm flipH="1">
              <a:off x="1651416" y="2362200"/>
              <a:ext cx="634584" cy="152174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stCxn id="68" idx="4"/>
              <a:endCxn id="70" idx="0"/>
            </p:cNvCxnSpPr>
            <p:nvPr/>
          </p:nvCxnSpPr>
          <p:spPr bwMode="auto">
            <a:xfrm>
              <a:off x="2286000" y="2362200"/>
              <a:ext cx="0" cy="1524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68" idx="4"/>
              <a:endCxn id="71" idx="0"/>
            </p:cNvCxnSpPr>
            <p:nvPr/>
          </p:nvCxnSpPr>
          <p:spPr bwMode="auto">
            <a:xfrm>
              <a:off x="2286000" y="2362200"/>
              <a:ext cx="723900" cy="141955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1600200" y="31242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2625153" y="3092197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>
              <a:stCxn id="70" idx="4"/>
              <a:endCxn id="75" idx="0"/>
            </p:cNvCxnSpPr>
            <p:nvPr/>
          </p:nvCxnSpPr>
          <p:spPr bwMode="auto">
            <a:xfrm flipH="1">
              <a:off x="1790700" y="2895600"/>
              <a:ext cx="495300" cy="2286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stCxn id="70" idx="4"/>
              <a:endCxn id="76" idx="0"/>
            </p:cNvCxnSpPr>
            <p:nvPr/>
          </p:nvCxnSpPr>
          <p:spPr bwMode="auto">
            <a:xfrm>
              <a:off x="2286000" y="2895600"/>
              <a:ext cx="529653" cy="196597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9" name="椭圆 78"/>
            <p:cNvSpPr/>
            <p:nvPr/>
          </p:nvSpPr>
          <p:spPr bwMode="auto">
            <a:xfrm>
              <a:off x="2109241" y="3795494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3364043" y="3842338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2647950" y="3795494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2654197" y="445770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l-GR" altLang="zh-CN" dirty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ε</a:t>
              </a:r>
              <a:endPara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>
              <a:stCxn id="76" idx="4"/>
              <a:endCxn id="79" idx="0"/>
            </p:cNvCxnSpPr>
            <p:nvPr/>
          </p:nvCxnSpPr>
          <p:spPr bwMode="auto">
            <a:xfrm flipH="1">
              <a:off x="2299741" y="3473197"/>
              <a:ext cx="515912" cy="322297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stCxn id="76" idx="4"/>
              <a:endCxn id="81" idx="0"/>
            </p:cNvCxnSpPr>
            <p:nvPr/>
          </p:nvCxnSpPr>
          <p:spPr bwMode="auto">
            <a:xfrm>
              <a:off x="2815653" y="3473197"/>
              <a:ext cx="22797" cy="322297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stCxn id="76" idx="4"/>
              <a:endCxn id="80" idx="0"/>
            </p:cNvCxnSpPr>
            <p:nvPr/>
          </p:nvCxnSpPr>
          <p:spPr bwMode="auto">
            <a:xfrm>
              <a:off x="2815653" y="3473197"/>
              <a:ext cx="738890" cy="369141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4"/>
              <a:endCxn id="82" idx="0"/>
            </p:cNvCxnSpPr>
            <p:nvPr/>
          </p:nvCxnSpPr>
          <p:spPr bwMode="auto">
            <a:xfrm>
              <a:off x="2838450" y="4176494"/>
              <a:ext cx="6247" cy="281206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87" name="矩形 86"/>
          <p:cNvSpPr/>
          <p:nvPr/>
        </p:nvSpPr>
        <p:spPr bwMode="auto">
          <a:xfrm>
            <a:off x="751685" y="1340768"/>
            <a:ext cx="2772243" cy="2667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28106" y="4077072"/>
            <a:ext cx="2772243" cy="2667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561686" y="3879540"/>
            <a:ext cx="2391243" cy="289137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74177" y="1766319"/>
            <a:ext cx="1672028" cy="1866345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105"/>
          <p:cNvSpPr txBox="1"/>
          <p:nvPr/>
        </p:nvSpPr>
        <p:spPr>
          <a:xfrm>
            <a:off x="4060226" y="251902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92" name="TextBox 105"/>
          <p:cNvSpPr txBox="1"/>
          <p:nvPr/>
        </p:nvSpPr>
        <p:spPr>
          <a:xfrm>
            <a:off x="4060226" y="495206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3563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句型分析练习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9" y="1268760"/>
            <a:ext cx="8352928" cy="485740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有文法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G[S]:</a:t>
            </a:r>
          </a:p>
          <a:p>
            <a:pPr marL="868680" lvl="3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aAcB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8680" lvl="3" indent="0"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c</a:t>
            </a:r>
          </a:p>
          <a:p>
            <a:pPr marL="868680" lvl="3" indent="0"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bScA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b</a:t>
            </a:r>
          </a:p>
          <a:p>
            <a:pPr marL="816293" lvl="1" indent="-514350">
              <a:buFont typeface="+mj-lt"/>
              <a:buAutoNum type="arabicPeriod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写出句型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aAaBcbbdcc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aAcbBdcc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的句柄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6293" lvl="1" indent="-514350">
              <a:buFont typeface="+mj-lt"/>
              <a:buAutoNum type="arabicPeriod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写出句子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acabcbbdcc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的最左推导过程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aAaBcbbdcc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1340769"/>
            <a:ext cx="590465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DBE5F1"/>
              </a:clrFrom>
              <a:clrTo>
                <a:srgbClr val="DBE5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243965" cy="51125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aAcbBdcc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4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6875999" cy="6084000"/>
          </a:xfrm>
        </p:spPr>
      </p:pic>
    </p:spTree>
    <p:extLst>
      <p:ext uri="{BB962C8B-B14F-4D97-AF65-F5344CB8AC3E}">
        <p14:creationId xmlns:p14="http://schemas.microsoft.com/office/powerpoint/2010/main" val="33321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证明文法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G[E]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是二义性的文法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943" lvl="1" indent="0">
              <a:buNone/>
            </a:pP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EOE   | ( E )  |  v  |  d</a:t>
            </a:r>
          </a:p>
          <a:p>
            <a:pPr marL="301943" lvl="1" indent="0">
              <a:buNone/>
            </a:pP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| *</a:t>
            </a:r>
          </a:p>
          <a:p>
            <a:pPr marL="301943" lvl="1" indent="0">
              <a:buNone/>
            </a:pPr>
            <a:endParaRPr lang="en-US" altLang="zh-C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943" lvl="1" indent="0">
              <a:buNone/>
            </a:pP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构造句子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* v + d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的分析树，看是否多于一棵？</a:t>
            </a:r>
            <a:endParaRPr lang="en-US" altLang="zh-C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文法二义性分析练习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5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608</TotalTime>
  <Words>262</Words>
  <Application>Microsoft Office PowerPoint</Application>
  <PresentationFormat>全屏显示(4:3)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华文楷体</vt:lpstr>
      <vt:lpstr>华文新魏</vt:lpstr>
      <vt:lpstr>Candara</vt:lpstr>
      <vt:lpstr>Symbol</vt:lpstr>
      <vt:lpstr>Times New Roman</vt:lpstr>
      <vt:lpstr>Wingdings</vt:lpstr>
      <vt:lpstr>波形</vt:lpstr>
      <vt:lpstr>第二章 文法与语言</vt:lpstr>
      <vt:lpstr>句型推导</vt:lpstr>
      <vt:lpstr>句型推导及分析树</vt:lpstr>
      <vt:lpstr>分析树</vt:lpstr>
      <vt:lpstr>句型分析练习</vt:lpstr>
      <vt:lpstr>aAaBcbbdcc</vt:lpstr>
      <vt:lpstr>aAcbBdcc</vt:lpstr>
      <vt:lpstr>PowerPoint 演示文稿</vt:lpstr>
      <vt:lpstr>文法二义性分析练习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程序语言的基础知识</dc:title>
  <dc:creator>HUANG Xiaoxi</dc:creator>
  <cp:lastModifiedBy>monky</cp:lastModifiedBy>
  <cp:revision>15</cp:revision>
  <dcterms:created xsi:type="dcterms:W3CDTF">2014-02-28T03:47:33Z</dcterms:created>
  <dcterms:modified xsi:type="dcterms:W3CDTF">2020-03-10T06:26:48Z</dcterms:modified>
</cp:coreProperties>
</file>