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58" r:id="rId9"/>
    <p:sldId id="286" r:id="rId10"/>
    <p:sldId id="287" r:id="rId11"/>
    <p:sldId id="288" r:id="rId12"/>
    <p:sldId id="289" r:id="rId13"/>
    <p:sldId id="265" r:id="rId14"/>
    <p:sldId id="266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3" r:id="rId26"/>
    <p:sldId id="297" r:id="rId27"/>
    <p:sldId id="298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微软雅黑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微软雅黑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微软雅黑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484B19-E354-41A6-9362-09000C9EC554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1BB2381-6169-4EDC-AEE6-D1FD34ED36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B71DD-73D2-4FB3-B7F8-2F2245B6698B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9EAF9-233B-4A2D-8769-636BB6F214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AA3E0-9BD0-451D-94F5-DF93E79E6158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7224-5D06-4D49-BA2F-172F535F5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5CAC0-DCB6-453B-B0F1-9B064BCC29DF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513D-3089-47E9-BCC6-2EE3548193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5377-7A06-43BC-AB11-53D0E0660C75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D1E7E-6B20-4389-BC9A-7428B40654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C7027-4547-40C6-BB32-47F726226487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A2518-8153-4DD3-B2EA-0EABD06339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24DE3-9CD9-415B-839A-3A1FA422125A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30C44-BB50-48D0-8371-3BB5862B51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0" y="2159000"/>
            <a:ext cx="5715000" cy="1382450"/>
          </a:xfrm>
        </p:spPr>
        <p:txBody>
          <a:bodyPr anchor="b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C6EF-60E3-4277-9BF8-599CDFDA1E58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69C4C-C02E-43A8-A281-04665E60A1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2D4AE-A2A2-4598-AFE0-C19FEE4387CB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DA1A-BBE3-4017-A662-31E9939B0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3673"/>
            <a:ext cx="4681654" cy="1428161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E94B5-9590-400D-B662-DEBA7BF4FB36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1F47F-BFB9-42C2-8CF7-F45D2E937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3335-F0B7-42F0-9DCE-0CF521ACCA1D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F72F0-B824-49AE-BB3F-D17DCADB56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fld id="{E91906C1-3E89-4637-9A9D-50393AAE4907}" type="datetimeFigureOut">
              <a:rPr lang="zh-CN" altLang="en-US"/>
              <a:pPr>
                <a:defRPr/>
              </a:pPr>
              <a:t>2018/11/27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fld id="{ECB81872-6C24-418E-A903-10906D2AC8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微软雅黑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/>
          <a:cs typeface="微软雅黑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/>
          <a:cs typeface="微软雅黑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/>
          <a:cs typeface="微软雅黑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/>
          <a:cs typeface="微软雅黑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/>
          <a:cs typeface="微软雅黑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/>
          <a:cs typeface="微软雅黑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/>
          <a:cs typeface="微软雅黑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/>
          <a:cs typeface="微软雅黑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20"/>
          <p:cNvSpPr/>
          <p:nvPr/>
        </p:nvSpPr>
        <p:spPr>
          <a:xfrm>
            <a:off x="946150" y="6403975"/>
            <a:ext cx="914400" cy="25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模板下载：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节日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素材下载：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背景图片：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图表下载：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优秀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Word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教程：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资料下载：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课件下载：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范文下载：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试卷下载：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教案下载：</a:t>
            </a: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www.1ppt.com/jiaoan/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lang="zh-CN" altLang="en-US" sz="12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150" y="0"/>
            <a:ext cx="11017250" cy="6858000"/>
          </a:xfrm>
          <a:prstGeom prst="rect">
            <a:avLst/>
          </a:prstGeom>
          <a:solidFill>
            <a:srgbClr val="B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6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-36513"/>
            <a:ext cx="109728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图片 5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" y="-36513"/>
            <a:ext cx="110172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25" y="-26988"/>
            <a:ext cx="10922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950" y="1343025"/>
            <a:ext cx="10937875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67075" y="4156075"/>
            <a:ext cx="54864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" y="-25400"/>
            <a:ext cx="54768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950" y="5245100"/>
            <a:ext cx="1097280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0" name="Picture 24"/>
          <p:cNvPicPr>
            <a:picLocks noChangeAspect="1"/>
          </p:cNvPicPr>
          <p:nvPr/>
        </p:nvPicPr>
        <p:blipFill>
          <a:blip r:embed="rId9" cstate="print"/>
          <a:srcRect r="11629"/>
          <a:stretch>
            <a:fillRect/>
          </a:stretch>
        </p:blipFill>
        <p:spPr bwMode="auto">
          <a:xfrm>
            <a:off x="5322888" y="-28575"/>
            <a:ext cx="6242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26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4200" y="5402263"/>
            <a:ext cx="11017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8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99288" y="-36513"/>
            <a:ext cx="4583112" cy="128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54288" y="2085975"/>
            <a:ext cx="15430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6" name="Picture 30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9463" y="-25400"/>
            <a:ext cx="2757487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46150" y="1246188"/>
            <a:ext cx="99726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马克思主义宗教观概论</a:t>
            </a:r>
            <a:b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为什么进行马克思主义宗教观教育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汉仪大黑简" pitchFamily="49" charset="-122"/>
              <a:ea typeface="汉仪大黑简" pitchFamily="49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36949" y="3251200"/>
            <a:ext cx="630629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6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主讲人：方小玲 </a:t>
            </a:r>
            <a:endParaRPr lang="zh-CN" altLang="en-US" sz="3360" b="1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6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杭州电子科技大学信息工程</a:t>
            </a:r>
            <a:r>
              <a:rPr lang="zh-CN" altLang="en-US" sz="3360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学院</a:t>
            </a:r>
            <a:endParaRPr lang="en-US" altLang="zh-CN" sz="336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FFFF00"/>
                </a:solidFill>
                <a:latin typeface="微软雅黑"/>
                <a:sym typeface="宋体" charset="-122"/>
              </a:rPr>
              <a:t>                         </a:t>
            </a:r>
            <a:r>
              <a:rPr lang="zh-CN" altLang="en-US" b="1" smtClean="0">
                <a:solidFill>
                  <a:srgbClr val="FFFF00"/>
                </a:solidFill>
                <a:latin typeface="微软雅黑"/>
                <a:sym typeface="宋体" charset="-122"/>
              </a:rPr>
              <a:t>宗教乱象   </a:t>
            </a:r>
            <a:r>
              <a:rPr lang="en-US" altLang="zh-CN" b="1" smtClean="0">
                <a:solidFill>
                  <a:srgbClr val="FFFF00"/>
                </a:solidFill>
                <a:latin typeface="微软雅黑"/>
                <a:sym typeface="宋体" charset="-122"/>
              </a:rPr>
              <a:t>EG</a:t>
            </a:r>
            <a:r>
              <a:rPr lang="zh-CN" altLang="en-US" b="1" smtClean="0">
                <a:solidFill>
                  <a:srgbClr val="FFFF00"/>
                </a:solidFill>
                <a:latin typeface="微软雅黑"/>
                <a:sym typeface="宋体" charset="-122"/>
              </a:rPr>
              <a:t>：张铁林</a:t>
            </a:r>
            <a:endParaRPr lang="zh-CN" altLang="en-US" smtClean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2531" name="图片 3" descr="20151229038[1]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971675"/>
            <a:ext cx="7085013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           </a:t>
            </a:r>
            <a:r>
              <a:rPr lang="zh-CN" altLang="en-US" smtClean="0">
                <a:sym typeface="+mn-ea"/>
              </a:rPr>
              <a:t>班禅额尔德尼•确吉杰布</a:t>
            </a: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3555" name="图片 3" descr="20151229143[1]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0975" y="1825625"/>
            <a:ext cx="6869113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班禅额尔德尼•确吉杰布在全国政协十二届常委会第十一次会议上呼吁，应当严格寺院管理制度，严格教育制度，特别是严格依法处理涉及宗教的社会乱象。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1127125" y="220663"/>
            <a:ext cx="9464675" cy="119221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3800" b="1" smtClean="0">
                <a:latin typeface="微软雅黑"/>
                <a:sym typeface="宋体" charset="-122"/>
              </a:rPr>
              <a:t>二.宗教将长期存在</a:t>
            </a:r>
            <a:br>
              <a:rPr lang="zh-CN" altLang="en-US" sz="3800" b="1" smtClean="0">
                <a:latin typeface="微软雅黑"/>
                <a:sym typeface="宋体" charset="-122"/>
              </a:rPr>
            </a:br>
            <a:r>
              <a:rPr lang="zh-CN" altLang="en-US" sz="3800" b="1" smtClean="0">
                <a:latin typeface="微软雅黑"/>
                <a:sym typeface="宋体" charset="-122"/>
              </a:rPr>
              <a:t>（正确宗教观教育的必要性）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125" y="1722438"/>
            <a:ext cx="9464675" cy="3914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endParaRPr lang="zh-CN" altLang="en-US" b="1" smtClean="0">
              <a:latin typeface="微软雅黑"/>
              <a:sym typeface="+mn-ea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b="1" noProof="1" smtClean="0">
                <a:latin typeface="微软雅黑"/>
                <a:sym typeface="+mn-ea"/>
              </a:rPr>
              <a:t>（一）宗教产生的根源</a:t>
            </a:r>
            <a:endParaRPr lang="zh-CN" altLang="en-US" b="1" noProof="1" smtClean="0">
              <a:latin typeface="微软雅黑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noProof="1" smtClean="0">
                <a:sym typeface="+mn-ea"/>
              </a:rPr>
              <a:t>  世间存在着人不能支配的</a:t>
            </a:r>
            <a:r>
              <a:rPr lang="zh-CN" altLang="en-US" b="1" noProof="1" smtClean="0">
                <a:solidFill>
                  <a:srgbClr val="FFFF00"/>
                </a:solidFill>
                <a:latin typeface="微软雅黑"/>
                <a:sym typeface="+mn-ea"/>
              </a:rPr>
              <a:t>力量</a:t>
            </a:r>
            <a:endParaRPr lang="zh-CN" altLang="en-US" noProof="1" smtClean="0">
              <a:sym typeface="+mn-ea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noProof="1" smtClean="0">
                <a:sym typeface="+mn-ea"/>
              </a:rPr>
              <a:t>  对超人间力量的依赖</a:t>
            </a:r>
            <a:r>
              <a:rPr lang="en-US" altLang="zh-CN"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精神慰藉</a:t>
            </a:r>
            <a:endParaRPr lang="en-US" smtClean="0">
              <a:sym typeface="+mn-ea"/>
            </a:endParaRPr>
          </a:p>
          <a:p>
            <a:pPr marL="0" indent="0">
              <a:lnSpc>
                <a:spcPct val="100000"/>
              </a:lnSpc>
            </a:pPr>
            <a:endParaRPr lang="en-US" altLang="en-US" noProof="1" smtClean="0"/>
          </a:p>
          <a:p>
            <a:pPr marL="0" indent="0">
              <a:lnSpc>
                <a:spcPct val="100000"/>
              </a:lnSpc>
            </a:pPr>
            <a:r>
              <a:rPr lang="zh-CN" altLang="en-US" noProof="1" smtClean="0"/>
              <a:t>癌症</a:t>
            </a:r>
            <a:r>
              <a:rPr lang="en-US" altLang="zh-CN" smtClean="0"/>
              <a:t>   </a:t>
            </a:r>
            <a:r>
              <a:rPr lang="zh-CN" altLang="en-US" smtClean="0"/>
              <a:t>苦难</a:t>
            </a:r>
            <a:endParaRPr lang="en-US" smtClean="0"/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 smtClean="0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noProof="1" smtClean="0">
                <a:sym typeface="+mn-ea"/>
              </a:rPr>
              <a:t>具体地说，宗教产生和存在的根源主要有三个方面四个根源：</a:t>
            </a:r>
            <a:endParaRPr lang="zh-CN" altLang="en-US" noProof="1" smtClean="0"/>
          </a:p>
          <a:p>
            <a:pPr>
              <a:lnSpc>
                <a:spcPct val="100000"/>
              </a:lnSpc>
            </a:pPr>
            <a:r>
              <a:rPr lang="zh-CN" altLang="en-US" noProof="1" smtClean="0">
                <a:sym typeface="+mn-ea"/>
              </a:rPr>
              <a:t>    </a:t>
            </a:r>
            <a:r>
              <a:rPr lang="zh-CN" altLang="zh-CN" b="1" noProof="1" smtClean="0">
                <a:sym typeface="+mn-ea"/>
              </a:rPr>
              <a:t>1</a:t>
            </a:r>
            <a:r>
              <a:rPr lang="zh-CN" altLang="en-US" b="1" noProof="1" smtClean="0">
                <a:sym typeface="+mn-ea"/>
              </a:rPr>
              <a:t>．</a:t>
            </a:r>
            <a:r>
              <a:rPr lang="zh-CN" altLang="en-US" b="1" noProof="1" smtClean="0">
                <a:solidFill>
                  <a:srgbClr val="FFFF00"/>
                </a:solidFill>
                <a:sym typeface="+mn-ea"/>
              </a:rPr>
              <a:t>自然根源</a:t>
            </a:r>
            <a:r>
              <a:rPr lang="zh-CN" altLang="en-US" b="1" noProof="1" smtClean="0">
                <a:sym typeface="+mn-ea"/>
              </a:rPr>
              <a:t>：异己的自然力量</a:t>
            </a:r>
            <a:endParaRPr lang="zh-CN" altLang="en-US" b="1" noProof="1" smtClean="0"/>
          </a:p>
          <a:p>
            <a:pPr>
              <a:lnSpc>
                <a:spcPct val="100000"/>
              </a:lnSpc>
            </a:pPr>
            <a:r>
              <a:rPr lang="zh-CN" altLang="en-US" b="1" noProof="1" smtClean="0">
                <a:sym typeface="+mn-ea"/>
              </a:rPr>
              <a:t>    </a:t>
            </a:r>
            <a:r>
              <a:rPr lang="zh-CN" altLang="zh-CN" b="1" noProof="1" smtClean="0">
                <a:sym typeface="+mn-ea"/>
              </a:rPr>
              <a:t>2</a:t>
            </a:r>
            <a:r>
              <a:rPr lang="zh-CN" altLang="en-US" b="1" noProof="1" smtClean="0">
                <a:sym typeface="+mn-ea"/>
              </a:rPr>
              <a:t>．</a:t>
            </a:r>
            <a:r>
              <a:rPr lang="zh-CN" altLang="en-US" b="1" noProof="1" smtClean="0">
                <a:solidFill>
                  <a:srgbClr val="FFFF00"/>
                </a:solidFill>
                <a:sym typeface="+mn-ea"/>
              </a:rPr>
              <a:t>社会根源</a:t>
            </a:r>
            <a:r>
              <a:rPr lang="zh-CN" altLang="en-US" b="1" noProof="1" smtClean="0">
                <a:sym typeface="+mn-ea"/>
              </a:rPr>
              <a:t>：异己的社会力量</a:t>
            </a:r>
            <a:endParaRPr lang="zh-CN" altLang="en-US" b="1" noProof="1" smtClean="0"/>
          </a:p>
          <a:p>
            <a:pPr>
              <a:lnSpc>
                <a:spcPct val="100000"/>
              </a:lnSpc>
            </a:pPr>
            <a:r>
              <a:rPr lang="zh-CN" altLang="en-US" b="1" noProof="1" smtClean="0">
                <a:sym typeface="+mn-ea"/>
              </a:rPr>
              <a:t>    </a:t>
            </a:r>
            <a:r>
              <a:rPr lang="zh-CN" altLang="zh-CN" b="1" noProof="1" smtClean="0">
                <a:sym typeface="+mn-ea"/>
              </a:rPr>
              <a:t>3</a:t>
            </a:r>
            <a:r>
              <a:rPr lang="zh-CN" altLang="en-US" b="1" noProof="1" smtClean="0">
                <a:sym typeface="+mn-ea"/>
              </a:rPr>
              <a:t>．</a:t>
            </a:r>
            <a:r>
              <a:rPr lang="zh-CN" altLang="en-US" b="1" noProof="1" smtClean="0">
                <a:solidFill>
                  <a:srgbClr val="FFFF00"/>
                </a:solidFill>
                <a:sym typeface="+mn-ea"/>
              </a:rPr>
              <a:t>认识根源</a:t>
            </a:r>
            <a:r>
              <a:rPr lang="zh-CN" altLang="en-US" b="1" noProof="1" smtClean="0">
                <a:sym typeface="+mn-ea"/>
              </a:rPr>
              <a:t>：认识水平低下导致对自然和社会的错误认识</a:t>
            </a:r>
          </a:p>
          <a:p>
            <a:pPr>
              <a:lnSpc>
                <a:spcPct val="100000"/>
              </a:lnSpc>
            </a:pPr>
            <a:r>
              <a:rPr lang="zh-CN" altLang="en-US" b="1" noProof="1" smtClean="0">
                <a:sym typeface="+mn-ea"/>
              </a:rPr>
              <a:t>    </a:t>
            </a:r>
            <a:r>
              <a:rPr lang="zh-CN" altLang="zh-CN" b="1" noProof="1" smtClean="0">
                <a:sym typeface="+mn-ea"/>
              </a:rPr>
              <a:t>4.   </a:t>
            </a:r>
            <a:r>
              <a:rPr lang="zh-CN" altLang="en-US" b="1" noProof="1" smtClean="0">
                <a:solidFill>
                  <a:srgbClr val="FFFF00"/>
                </a:solidFill>
                <a:sym typeface="+mn-ea"/>
              </a:rPr>
              <a:t>心理根源</a:t>
            </a:r>
            <a:r>
              <a:rPr lang="zh-CN" altLang="en-US" b="1" noProof="1" smtClean="0">
                <a:sym typeface="+mn-ea"/>
              </a:rPr>
              <a:t>：恐惧感和支配欲导致的对超人间力量的依赖感</a:t>
            </a:r>
            <a:r>
              <a:rPr lang="zh-CN" altLang="en-US" noProof="1" smtClean="0">
                <a:sym typeface="+mn-ea"/>
              </a:rPr>
              <a:t>    </a:t>
            </a:r>
            <a:endParaRPr lang="zh-CN" altLang="en-US" noProof="1" smtClean="0"/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cs typeface="+mj-cs"/>
                <a:sym typeface="宋体" panose="02010600030101010101" pitchFamily="2" charset="-122"/>
              </a:rPr>
              <a:t>（二）</a:t>
            </a:r>
            <a:r>
              <a:rPr lang="zh-CN" altLang="en-US" sz="3840" b="1" dirty="0">
                <a:latin typeface="微软雅黑" panose="020B0503020204020204" pitchFamily="34" charset="-122"/>
                <a:cs typeface="+mj-cs"/>
                <a:sym typeface="宋体" panose="02010600030101010101" pitchFamily="2" charset="-122"/>
              </a:rPr>
              <a:t>宗教消亡的条件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3663" y="1722438"/>
            <a:ext cx="9383712" cy="4695825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b="1" noProof="1">
              <a:latin typeface="微软雅黑" panose="020B0503020204020204" pitchFamily="34" charset="-122"/>
              <a:cs typeface="+mn-cs"/>
              <a:sym typeface="+mn-ea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cs typeface="+mn-cs"/>
                <a:sym typeface="+mn-ea"/>
              </a:rPr>
              <a:t>（</a:t>
            </a:r>
            <a:r>
              <a:rPr lang="en-US" altLang="zh-CN" noProof="1">
                <a:cs typeface="+mn-cs"/>
                <a:sym typeface="+mn-ea"/>
              </a:rPr>
              <a:t>1</a:t>
            </a:r>
            <a:r>
              <a:rPr lang="zh-CN" altLang="en-US" noProof="1">
                <a:cs typeface="+mn-cs"/>
                <a:sym typeface="+mn-ea"/>
              </a:rPr>
              <a:t>）宗教消亡的第一个基本条件是人与自然的关系极其明白而合理，</a:t>
            </a:r>
            <a:r>
              <a:rPr lang="zh-CN" altLang="en-US" b="1" noProof="1">
                <a:cs typeface="+mn-cs"/>
                <a:sym typeface="+mn-ea"/>
              </a:rPr>
              <a:t>人成为自然界的主人</a:t>
            </a:r>
            <a:r>
              <a:rPr lang="zh-CN" altLang="en-US" noProof="1">
                <a:cs typeface="+mn-cs"/>
                <a:sym typeface="+mn-ea"/>
              </a:rPr>
              <a:t>。 </a:t>
            </a:r>
            <a:endParaRPr lang="zh-CN" altLang="en-US" noProof="1">
              <a:cs typeface="+mn-cs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cs typeface="+mn-cs"/>
                <a:sym typeface="+mn-ea"/>
              </a:rPr>
              <a:t>（</a:t>
            </a:r>
            <a:r>
              <a:rPr lang="en-US" altLang="zh-CN" noProof="1">
                <a:cs typeface="+mn-cs"/>
                <a:sym typeface="+mn-ea"/>
              </a:rPr>
              <a:t>2</a:t>
            </a:r>
            <a:r>
              <a:rPr lang="zh-CN" altLang="en-US" noProof="1">
                <a:cs typeface="+mn-cs"/>
                <a:sym typeface="+mn-ea"/>
              </a:rPr>
              <a:t>）宗教消亡的第二个基本条件是人与人之间的关系极其明白而合理，</a:t>
            </a:r>
            <a:r>
              <a:rPr lang="zh-CN" altLang="en-US" b="1" noProof="1">
                <a:cs typeface="+mn-cs"/>
                <a:sym typeface="+mn-ea"/>
              </a:rPr>
              <a:t>人成为社会的主人</a:t>
            </a:r>
            <a:r>
              <a:rPr lang="zh-CN" altLang="en-US" noProof="1">
                <a:cs typeface="+mn-cs"/>
                <a:sym typeface="+mn-ea"/>
              </a:rPr>
              <a:t>。 </a:t>
            </a:r>
            <a:endParaRPr lang="zh-CN" altLang="en-US" noProof="1">
              <a:cs typeface="+mn-cs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cs typeface="+mn-cs"/>
                <a:sym typeface="+mn-ea"/>
              </a:rPr>
              <a:t>（</a:t>
            </a:r>
            <a:r>
              <a:rPr lang="en-US" altLang="zh-CN" noProof="1">
                <a:cs typeface="+mn-cs"/>
                <a:sym typeface="+mn-ea"/>
              </a:rPr>
              <a:t>3</a:t>
            </a:r>
            <a:r>
              <a:rPr lang="zh-CN" altLang="en-US" noProof="1">
                <a:cs typeface="+mn-cs"/>
                <a:sym typeface="+mn-ea"/>
              </a:rPr>
              <a:t>）宗教消亡的第三个基本条件是人获得全面发展，</a:t>
            </a:r>
            <a:r>
              <a:rPr lang="zh-CN" altLang="en-US" b="1" noProof="1">
                <a:cs typeface="+mn-cs"/>
                <a:sym typeface="+mn-ea"/>
              </a:rPr>
              <a:t>成为自身的主人</a:t>
            </a:r>
            <a:r>
              <a:rPr lang="zh-CN" altLang="en-US" noProof="1">
                <a:cs typeface="+mn-cs"/>
                <a:sym typeface="+mn-ea"/>
              </a:rPr>
              <a:t>。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noProof="1">
              <a:cs typeface="+mn-cs"/>
              <a:sym typeface="+mn-ea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宗教的消亡是一个漫长而痛苦的过程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noProof="1">
              <a:cs typeface="+mn-cs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noProof="1"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endParaRPr lang="zh-CN" altLang="zh-CN" sz="3840" b="1">
              <a:latin typeface="微软雅黑" panose="020B0503020204020204" pitchFamily="34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>
          <a:xfrm>
            <a:off x="1363663" y="1865313"/>
            <a:ext cx="9339262" cy="403701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zh-CN" b="1" smtClean="0">
              <a:latin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mtClean="0"/>
              <a:t>我国宗教工作的</a:t>
            </a:r>
            <a:r>
              <a:rPr lang="zh-CN" altLang="en-US" sz="3600" b="1" smtClean="0">
                <a:solidFill>
                  <a:srgbClr val="FFFF00"/>
                </a:solidFill>
                <a:latin typeface="微软雅黑"/>
              </a:rPr>
              <a:t>基本方针</a:t>
            </a:r>
            <a:r>
              <a:rPr lang="zh-CN" altLang="en-US" smtClean="0"/>
              <a:t>是：</a:t>
            </a:r>
            <a:r>
              <a:rPr lang="zh-CN" altLang="en-US" b="1" smtClean="0">
                <a:latin typeface="微软雅黑"/>
              </a:rPr>
              <a:t>全面贯彻党的宗教信仰自由政策，依法管理宗教事务，坚持独立自主自办的原则，积极引导宗教与社会主义社会相适应。</a:t>
            </a:r>
          </a:p>
          <a:p>
            <a:pPr>
              <a:lnSpc>
                <a:spcPct val="150000"/>
              </a:lnSpc>
            </a:pPr>
            <a:endParaRPr lang="zh-CN" altLang="en-US" smtClean="0"/>
          </a:p>
          <a:p>
            <a:pPr>
              <a:lnSpc>
                <a:spcPct val="100000"/>
              </a:lnSpc>
            </a:pPr>
            <a:endParaRPr lang="zh-CN" altLang="en-US" smtClean="0"/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b="1" smtClean="0">
                <a:latin typeface="微软雅黑"/>
                <a:sym typeface="+mn-ea"/>
              </a:rPr>
              <a:t>五</a:t>
            </a:r>
            <a:r>
              <a:rPr lang="en-US" altLang="zh-CN" b="1" smtClean="0">
                <a:latin typeface="微软雅黑"/>
                <a:sym typeface="+mn-ea"/>
              </a:rPr>
              <a:t>.</a:t>
            </a:r>
            <a:r>
              <a:rPr lang="zh-CN" altLang="zh-CN" b="1" smtClean="0">
                <a:latin typeface="微软雅黑"/>
                <a:sym typeface="+mn-ea"/>
              </a:rPr>
              <a:t>我国当前宗教工作的基本政策</a:t>
            </a:r>
            <a:endParaRPr lang="zh-CN" altLang="en-US" smtClean="0"/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）、全面贯彻宗教信仰政策。</a:t>
            </a:r>
            <a:endParaRPr lang="zh-CN" altLang="en-US" b="1">
              <a:latin typeface="微软雅黑" panose="020B0503020204020204" pitchFamily="34" charset="-122"/>
              <a:cs typeface="+mn-cs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cs typeface="+mn-cs"/>
                <a:sym typeface="宋体" panose="02010600030101010101" pitchFamily="2" charset="-122"/>
              </a:rPr>
              <a:t>法律保障</a:t>
            </a:r>
            <a:endParaRPr lang="zh-CN" altLang="en-US">
              <a:cs typeface="+mn-cs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36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《中华人民共和国宪法》第</a:t>
            </a:r>
            <a:r>
              <a:rPr lang="en-US" altLang="zh-CN" sz="336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36</a:t>
            </a:r>
            <a:r>
              <a:rPr lang="zh-CN" altLang="en-US" sz="336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条</a:t>
            </a:r>
            <a:r>
              <a:rPr lang="zh-CN" altLang="en-US" sz="3360">
                <a:cs typeface="+mn-cs"/>
                <a:sym typeface="宋体" panose="02010600030101010101" pitchFamily="2" charset="-122"/>
              </a:rPr>
              <a:t>明确规定：“中华人民共和国公民有宗教信仰自由。任何国家机关、社会团体和个人不得强制公民信仰宗教或者不信仰宗教，不得歧视信仰宗教的公民和不信仰宗教的公民。国家保护正常的宗教活动。” </a:t>
            </a:r>
            <a:endParaRPr lang="zh-CN" altLang="en-US" sz="3360">
              <a:cs typeface="+mn-cs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3360"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 smtClean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1363663" y="1865313"/>
            <a:ext cx="9464675" cy="403701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 noProof="1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noProof="1" smtClean="0">
                <a:sym typeface="Wingdings" pitchFamily="2" charset="2"/>
              </a:rPr>
              <a:t></a:t>
            </a:r>
            <a:r>
              <a:rPr lang="zh-CN" altLang="en-US" noProof="1" smtClean="0"/>
              <a:t>.公民依法享有宗教信仰自由。（党员</a:t>
            </a:r>
            <a:r>
              <a:rPr lang="en-US" altLang="zh-CN" smtClean="0"/>
              <a:t>不能</a:t>
            </a:r>
            <a:r>
              <a:rPr lang="zh-CN" altLang="en-US" smtClean="0"/>
              <a:t>信教</a:t>
            </a:r>
            <a:r>
              <a:rPr lang="en-US" smtClean="0"/>
              <a:t>）</a:t>
            </a:r>
          </a:p>
          <a:p>
            <a:pPr>
              <a:lnSpc>
                <a:spcPct val="100000"/>
              </a:lnSpc>
            </a:pPr>
            <a:endParaRPr lang="en-US" altLang="en-US" noProof="1" smtClean="0"/>
          </a:p>
          <a:p>
            <a:pPr>
              <a:lnSpc>
                <a:spcPct val="150000"/>
              </a:lnSpc>
            </a:pPr>
            <a:r>
              <a:rPr lang="en-US" altLang="en-US" noProof="1" smtClean="0">
                <a:sym typeface="Wingdings" pitchFamily="2" charset="2"/>
              </a:rPr>
              <a:t></a:t>
            </a:r>
            <a:r>
              <a:rPr lang="en-US" altLang="zh-CN" noProof="1" smtClean="0">
                <a:sym typeface="Wingdings" pitchFamily="2" charset="2"/>
              </a:rPr>
              <a:t>.</a:t>
            </a:r>
            <a:r>
              <a:rPr lang="zh-CN" altLang="en-US" noProof="1" smtClean="0"/>
              <a:t>国家保护一切在宪法、法律和政策允许范围内的正常的宗教活功。国家法律承认和保护各教依法成立的宗教组织、经政府批准登记的宗教活动场所。宗教信徒应在依法登记的宗教活动场所参加宗教活动。</a:t>
            </a: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9838" y="1584325"/>
            <a:ext cx="9410700" cy="5105400"/>
          </a:xfrm>
        </p:spPr>
        <p:txBody>
          <a:bodyPr rtlCol="0">
            <a:normAutofit fontScale="87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3480" b="1">
              <a:latin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48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sz="348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）依法加强对宗教事务的管理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4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   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64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《中华人民共和国宪法》第</a:t>
            </a:r>
            <a:r>
              <a:rPr lang="en-US" altLang="zh-CN" sz="264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36</a:t>
            </a:r>
            <a:r>
              <a:rPr lang="zh-CN" altLang="en-US" sz="264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条规定：“任何人不得利用宗教进行破坏社会秩序、损害公民身体健康、妨碍国家教育制度的活动。宗教团体和宗教事务不受外国势力的支配。”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480" b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坚决制止三股势力</a:t>
            </a:r>
            <a:r>
              <a:rPr lang="zh-CN" altLang="en-US" sz="3480" b="1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（极端主义、分裂主义和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480" b="1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国际恐怖主义）</a:t>
            </a:r>
            <a:endParaRPr lang="zh-CN" altLang="en-US" sz="3480" b="1" dirty="0"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  <a:sym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3480" b="1" dirty="0"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840" b="1">
                <a:latin typeface="微软雅黑" panose="020B0503020204020204" pitchFamily="34" charset="-122"/>
                <a:cs typeface="+mj-cs"/>
                <a:sym typeface="宋体" panose="02010600030101010101" pitchFamily="2" charset="-122"/>
              </a:rPr>
              <a:t>概念：马克思对宗教的界定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b="1" noProof="1" smtClean="0">
              <a:latin typeface="微软雅黑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b="1" noProof="1" smtClean="0">
                <a:latin typeface="微软雅黑"/>
                <a:sym typeface="+mn-ea"/>
              </a:rPr>
              <a:t>马克思</a:t>
            </a:r>
            <a:r>
              <a:rPr lang="zh-CN" altLang="zh-CN" noProof="1" smtClean="0">
                <a:sym typeface="+mn-ea"/>
              </a:rPr>
              <a:t>：宗教是支配人们日常行为的外部力量在头脑中的反映，这种反映采取了超人间的形式。</a:t>
            </a:r>
            <a:endParaRPr lang="zh-CN" altLang="en-US" noProof="1" smtClean="0"/>
          </a:p>
          <a:p>
            <a:pPr>
              <a:lnSpc>
                <a:spcPct val="150000"/>
              </a:lnSpc>
            </a:pPr>
            <a:r>
              <a:rPr lang="zh-CN" altLang="zh-CN" b="1" noProof="1" smtClean="0">
                <a:latin typeface="微软雅黑"/>
                <a:sym typeface="+mn-ea"/>
              </a:rPr>
              <a:t>“</a:t>
            </a:r>
            <a:r>
              <a:rPr lang="zh-CN" altLang="en-US" b="1" noProof="1" smtClean="0">
                <a:latin typeface="微软雅黑"/>
                <a:sym typeface="+mn-ea"/>
              </a:rPr>
              <a:t>人创造了宗教，而不是宗教创造了人。</a:t>
            </a:r>
            <a:endParaRPr lang="zh-CN" altLang="en-US" noProof="1" smtClean="0"/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 smtClean="0"/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对应于宗教信仰自由权利的义务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b="1">
              <a:latin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36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(</a:t>
            </a:r>
            <a:r>
              <a:rPr lang="zh-CN" altLang="en-US" sz="336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一</a:t>
            </a:r>
            <a:r>
              <a:rPr lang="en-US" altLang="zh-CN" sz="336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)</a:t>
            </a:r>
            <a:r>
              <a:rPr lang="zh-CN" altLang="en-US" sz="336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宗教信仰自由权利的行使不能干预国家行政、司法等相关政策、法律与法规。（</a:t>
            </a:r>
            <a:r>
              <a:rPr lang="zh-CN" altLang="en-US" sz="336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政教分离</a:t>
            </a:r>
            <a:r>
              <a:rPr lang="zh-CN" altLang="en-US" sz="336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）</a:t>
            </a:r>
            <a:endParaRPr lang="zh-CN" altLang="en-US"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3663" y="1600200"/>
            <a:ext cx="9464675" cy="4543425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noProof="1">
                <a:solidFill>
                  <a:srgbClr val="FFFF00"/>
                </a:solidFill>
                <a:latin typeface="微软雅黑" panose="020B0503020204020204" pitchFamily="34" charset="-122"/>
                <a:cs typeface="+mn-cs"/>
                <a:sym typeface="+mn-ea"/>
              </a:rPr>
              <a:t>2.</a:t>
            </a:r>
            <a:r>
              <a:rPr lang="zh-CN" altLang="en-US" sz="3600" b="1" noProof="1">
                <a:solidFill>
                  <a:srgbClr val="FFFF00"/>
                </a:solidFill>
                <a:latin typeface="微软雅黑" panose="020B0503020204020204" pitchFamily="34" charset="-122"/>
                <a:cs typeface="+mn-cs"/>
                <a:sym typeface="+mn-ea"/>
              </a:rPr>
              <a:t>宗教信仰自由权利的行使不能妨碍学校正常教育、教学秩序（</a:t>
            </a:r>
            <a:r>
              <a:rPr lang="zh-CN" altLang="en-US" sz="3600" b="1" noProof="1">
                <a:latin typeface="微软雅黑" panose="020B0503020204020204" pitchFamily="34" charset="-122"/>
                <a:cs typeface="+mn-cs"/>
                <a:sym typeface="+mn-ea"/>
              </a:rPr>
              <a:t>宗教与教育分离</a:t>
            </a:r>
            <a:r>
              <a:rPr lang="zh-CN" altLang="en-US" sz="3600" b="1" noProof="1">
                <a:solidFill>
                  <a:srgbClr val="FFFF00"/>
                </a:solidFill>
                <a:latin typeface="微软雅黑" panose="020B0503020204020204" pitchFamily="34" charset="-122"/>
                <a:cs typeface="+mn-cs"/>
                <a:sym typeface="+mn-ea"/>
              </a:rPr>
              <a:t>）</a:t>
            </a:r>
            <a:endParaRPr lang="zh-CN" altLang="en-US" b="1" noProof="1">
              <a:latin typeface="微软雅黑" panose="020B0503020204020204" pitchFamily="34" charset="-122"/>
              <a:cs typeface="+mn-cs"/>
              <a:sym typeface="+mn-ea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noProof="1">
                <a:latin typeface="微软雅黑" panose="020B0503020204020204" pitchFamily="34" charset="-122"/>
                <a:cs typeface="+mn-cs"/>
              </a:rPr>
              <a:t>《中华人民共和国教育法》</a:t>
            </a:r>
            <a:r>
              <a:rPr lang="zh-CN" altLang="en-US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规定：“国家实行教育与宗教相分离。任何组织和个人不得利用宗教进行妨碍国家教育制度的活动。”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latin typeface="微软雅黑" panose="020B0503020204020204" pitchFamily="34" charset="-122"/>
                <a:cs typeface="+mn-cs"/>
              </a:rPr>
              <a:t>《普通高等学校学生管理规定》</a:t>
            </a:r>
            <a:r>
              <a:rPr lang="zh-CN" altLang="en-US" noProof="1">
                <a:cs typeface="+mn-cs"/>
              </a:rPr>
              <a:t>第四章第四十三条规定：任何组织和个人不得在高校进行宗教活动。</a:t>
            </a: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3663" y="1987550"/>
            <a:ext cx="8750300" cy="3914775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80" noProof="1">
                <a:latin typeface="微软雅黑" panose="020B0503020204020204" pitchFamily="34" charset="-122"/>
                <a:cs typeface="+mn-cs"/>
              </a:rPr>
              <a:t>杭州电子科技</a:t>
            </a:r>
            <a:r>
              <a:rPr lang="zh-CN" altLang="en-US" sz="2880" noProof="1" smtClean="0">
                <a:latin typeface="微软雅黑" panose="020B0503020204020204" pitchFamily="34" charset="-122"/>
                <a:cs typeface="+mn-cs"/>
              </a:rPr>
              <a:t>大学信息工程学院</a:t>
            </a:r>
            <a:endParaRPr lang="en-US" altLang="zh-CN" sz="2880" noProof="1" smtClean="0">
              <a:latin typeface="微软雅黑" panose="020B0503020204020204" pitchFamily="34" charset="-122"/>
              <a:cs typeface="+mn-cs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80" noProof="1" smtClean="0">
                <a:latin typeface="微软雅黑" panose="020B0503020204020204" pitchFamily="34" charset="-122"/>
                <a:cs typeface="+mn-cs"/>
              </a:rPr>
              <a:t>学生</a:t>
            </a:r>
            <a:r>
              <a:rPr lang="zh-CN" altLang="en-US" sz="2880" noProof="1">
                <a:latin typeface="微软雅黑" panose="020B0503020204020204" pitchFamily="34" charset="-122"/>
                <a:cs typeface="+mn-cs"/>
              </a:rPr>
              <a:t>纪律处分实施</a:t>
            </a:r>
            <a:r>
              <a:rPr lang="zh-CN" altLang="en-US" sz="2880" noProof="1" smtClean="0">
                <a:latin typeface="微软雅黑" panose="020B0503020204020204" pitchFamily="34" charset="-122"/>
                <a:cs typeface="+mn-cs"/>
              </a:rPr>
              <a:t>细则（试行）</a:t>
            </a:r>
            <a:endParaRPr lang="zh-CN" altLang="en-US" sz="2880" noProof="1">
              <a:latin typeface="微软雅黑" panose="020B0503020204020204" pitchFamily="34" charset="-122"/>
              <a:cs typeface="+mn-cs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80" noProof="1" smtClean="0">
                <a:latin typeface="微软雅黑" panose="020B0503020204020204" pitchFamily="34" charset="-122"/>
                <a:cs typeface="+mn-cs"/>
              </a:rPr>
              <a:t>第二十条（六）  在学院内穿戴宗教服饰、进行宗教或迷信活动的，经劝阻无效者，视情节轻重，给予</a:t>
            </a:r>
            <a:r>
              <a:rPr lang="zh-CN" altLang="en-US" sz="2880" b="1" noProof="1" smtClean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警告以上，留校察看以下</a:t>
            </a:r>
            <a:r>
              <a:rPr lang="zh-CN" altLang="en-US" sz="2880" noProof="1" smtClean="0">
                <a:latin typeface="微软雅黑" panose="020B0503020204020204" pitchFamily="34" charset="-122"/>
                <a:cs typeface="+mn-cs"/>
              </a:rPr>
              <a:t>处分；情节特别严重的，</a:t>
            </a:r>
            <a:r>
              <a:rPr lang="zh-CN" altLang="en-US" sz="2880" noProof="1">
                <a:latin typeface="微软雅黑" panose="020B0503020204020204" pitchFamily="34" charset="-122"/>
                <a:cs typeface="+mn-cs"/>
              </a:rPr>
              <a:t>给予</a:t>
            </a:r>
            <a:r>
              <a:rPr lang="zh-CN" altLang="en-US" sz="2880" b="1" noProof="1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开除学籍</a:t>
            </a:r>
            <a:r>
              <a:rPr lang="zh-CN" altLang="en-US" sz="2880" noProof="1">
                <a:latin typeface="微软雅黑" panose="020B0503020204020204" pitchFamily="34" charset="-122"/>
                <a:cs typeface="+mn-cs"/>
              </a:rPr>
              <a:t>处分。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2880" b="1" noProof="1">
              <a:solidFill>
                <a:srgbClr val="FFFF00"/>
              </a:solidFill>
              <a:latin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825" y="1622425"/>
            <a:ext cx="9464675" cy="4629150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12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sz="312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en-US" altLang="zh-CN" sz="312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.</a:t>
            </a:r>
            <a:r>
              <a:rPr lang="zh-CN" altLang="en-US" sz="3480" b="1">
                <a:solidFill>
                  <a:srgbClr val="FFFF00"/>
                </a:solidFill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积极引导宗教与社会主义社会相适应</a:t>
            </a:r>
            <a:r>
              <a:rPr lang="zh-CN" altLang="en-US" sz="312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。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2640" b="1">
              <a:latin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80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把思想信仰与政治立场区分开来</a:t>
            </a:r>
            <a:r>
              <a:rPr lang="zh-CN" altLang="en-US" sz="228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（政治上团结合作，思想信仰上相互尊重）</a:t>
            </a:r>
            <a:endParaRPr lang="zh-CN" altLang="en-US" sz="2280" b="1">
              <a:latin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280" dirty="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sz="228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宗教工作本质上是群众工作</a:t>
            </a:r>
            <a:r>
              <a:rPr lang="zh-CN" altLang="en-US" sz="2280" dirty="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，必须辩证看待宗教的社会作用，</a:t>
            </a:r>
            <a:r>
              <a:rPr lang="zh-CN" altLang="en-US" sz="2280" b="1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必须重视发挥宗教界人士作用，引导宗教努力为促进经济发展、社会和谐、文化繁荣、民族团结、祖国统一服务。</a:t>
            </a:r>
            <a:r>
              <a:rPr lang="zh-CN" altLang="en-US" sz="2280" b="1" dirty="0">
                <a:effectLst>
                  <a:outerShdw blurRad="38100" dist="38100" dir="2700000">
                    <a:srgbClr val="C0C0C0"/>
                  </a:outerShdw>
                </a:effectLst>
                <a:cs typeface="+mn-cs"/>
                <a:sym typeface="宋体" panose="02010600030101010101" pitchFamily="2" charset="-122"/>
              </a:rPr>
              <a:t>”</a:t>
            </a:r>
            <a:r>
              <a:rPr lang="zh-CN" altLang="en-US" sz="2280" b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宋体" panose="02010600030101010101" pitchFamily="2" charset="-122"/>
              </a:rPr>
              <a:t>（习总书记在全国统战工作会议上的讲话）</a:t>
            </a:r>
            <a:endParaRPr lang="zh-CN" altLang="en-US" sz="2280"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b="1" smtClean="0">
                <a:latin typeface="微软雅黑"/>
                <a:sym typeface="宋体" charset="-122"/>
              </a:rPr>
              <a:t>宗教中国化：政治认同、社会适应、文化融合</a:t>
            </a:r>
            <a:endParaRPr lang="zh-CN" altLang="en-US" sz="4000" smtClean="0"/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1266825" y="1622425"/>
            <a:ext cx="9464675" cy="4629150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2880">
              <a:cs typeface="+mn-cs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360">
                <a:cs typeface="+mn-cs"/>
              </a:rPr>
              <a:t>习近平强调，做好党的宗教工作，把党的宗教工作基本方针坚持好，</a:t>
            </a:r>
            <a:r>
              <a:rPr lang="zh-CN" altLang="en-US" sz="3360" b="1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关键是要在“导”上</a:t>
            </a:r>
            <a:r>
              <a:rPr lang="zh-CN" altLang="en-US" sz="3360">
                <a:cs typeface="+mn-cs"/>
              </a:rPr>
              <a:t>想得深、看得透、把得准，做到</a:t>
            </a:r>
            <a:r>
              <a:rPr lang="zh-CN" altLang="en-US" sz="3360" b="1">
                <a:solidFill>
                  <a:srgbClr val="FFFF00"/>
                </a:solidFill>
                <a:latin typeface="微软雅黑" panose="020B0503020204020204" pitchFamily="34" charset="-122"/>
                <a:cs typeface="+mn-cs"/>
              </a:rPr>
              <a:t>“导”之有方、“导”之有力、“导”之有效</a:t>
            </a:r>
            <a:r>
              <a:rPr lang="zh-CN" altLang="en-US" sz="3360">
                <a:cs typeface="+mn-cs"/>
              </a:rPr>
              <a:t>，牢牢掌握宗教工作主动权。</a:t>
            </a:r>
            <a:r>
              <a:rPr lang="zh-CN" altLang="en-US" sz="3360" dirty="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3360" dirty="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2016</a:t>
            </a:r>
            <a:r>
              <a:rPr lang="zh-CN" altLang="en-US" sz="3360" dirty="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年</a:t>
            </a:r>
            <a:r>
              <a:rPr lang="en-US" altLang="zh-CN" sz="3360" dirty="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4月22日至23日，</a:t>
            </a:r>
            <a:r>
              <a:rPr lang="zh-CN" altLang="en-US" sz="3360" dirty="0">
                <a:latin typeface="宋体" panose="02010600030101010101" pitchFamily="2" charset="-122"/>
                <a:cs typeface="+mn-cs"/>
                <a:sym typeface="宋体" panose="02010600030101010101" pitchFamily="2" charset="-122"/>
              </a:rPr>
              <a:t>习近平在全国宗教工作会议上的讲话 ）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3360"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zh-CN" altLang="en-US" smtClean="0"/>
          </a:p>
        </p:txBody>
      </p:sp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838200" y="365125"/>
            <a:ext cx="10515600" cy="662305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b="1">
                <a:latin typeface="微软雅黑" panose="020B0503020204020204" pitchFamily="34" charset="-122"/>
                <a:cs typeface="+mn-cs"/>
              </a:rPr>
              <a:t>5).</a:t>
            </a:r>
            <a:r>
              <a:rPr lang="zh-CN" altLang="en-US" b="1">
                <a:latin typeface="微软雅黑" panose="020B0503020204020204" pitchFamily="34" charset="-122"/>
                <a:cs typeface="+mn-cs"/>
              </a:rPr>
              <a:t>相关法律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360">
                <a:cs typeface="+mn-cs"/>
              </a:rPr>
              <a:t>国务院颁布的《中华人民共和国境内</a:t>
            </a:r>
            <a:r>
              <a:rPr lang="zh-CN" altLang="en-US" sz="3360" b="1">
                <a:latin typeface="微软雅黑" panose="020B0503020204020204" pitchFamily="34" charset="-122"/>
                <a:cs typeface="+mn-cs"/>
              </a:rPr>
              <a:t>外国人</a:t>
            </a:r>
            <a:r>
              <a:rPr lang="zh-CN" altLang="en-US" sz="3360">
                <a:cs typeface="+mn-cs"/>
              </a:rPr>
              <a:t>宗教活动管理规定》和国家宗教事务局颁布的《中华人民共和国境内外国人宗教活动管理规定实施细则》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355" b="1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不能把宗教印刷品、宗教音像制品和其他宗教用品携带入境；不得在中国境内制作或散发宗教宣传品；不得在依法登记的宗教活动场所以外的地方讲经、讲道，进行宗教聚会活动。</a:t>
            </a:r>
            <a:endParaRPr lang="zh-CN" altLang="en-US" sz="3360"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3840" b="1" noProof="1">
                <a:latin typeface="微软雅黑" panose="020B0503020204020204" pitchFamily="34" charset="-122"/>
                <a:cs typeface="+mj-cs"/>
                <a:sym typeface="+mn-ea"/>
              </a:rPr>
              <a:t>四.了解宗教的基本知识，拓宽知识面和视野，</a:t>
            </a:r>
            <a:r>
              <a:rPr lang="zh-CN" altLang="en-US" sz="3840" b="1" dirty="0">
                <a:latin typeface="微软雅黑" panose="020B0503020204020204" pitchFamily="34" charset="-122"/>
                <a:cs typeface="+mj-cs"/>
                <a:sym typeface="+mn-ea"/>
              </a:rPr>
              <a:t/>
            </a:r>
            <a:br>
              <a:rPr lang="zh-CN" altLang="en-US" sz="3840" b="1" dirty="0">
                <a:latin typeface="微软雅黑" panose="020B0503020204020204" pitchFamily="34" charset="-122"/>
                <a:cs typeface="+mj-cs"/>
                <a:sym typeface="+mn-ea"/>
              </a:rPr>
            </a:br>
            <a:r>
              <a:rPr lang="zh-CN" altLang="en-US" sz="3840" b="1" noProof="1">
                <a:latin typeface="微软雅黑" panose="020B0503020204020204" pitchFamily="34" charset="-122"/>
                <a:cs typeface="+mj-cs"/>
                <a:sym typeface="+mn-ea"/>
              </a:rPr>
              <a:t>理性对待宗教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4294967295"/>
          </p:nvPr>
        </p:nvSpPr>
        <p:spPr>
          <a:xfrm>
            <a:off x="1363663" y="1412875"/>
            <a:ext cx="9464675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zh-CN" altLang="en-US" b="1" smtClean="0"/>
          </a:p>
          <a:p>
            <a:pPr>
              <a:lnSpc>
                <a:spcPct val="100000"/>
              </a:lnSpc>
            </a:pPr>
            <a:r>
              <a:rPr lang="zh-CN" altLang="en-US" b="1" smtClean="0">
                <a:latin typeface="微软雅黑"/>
              </a:rPr>
              <a:t>一些国人对宗教特别是外来宗教的态度</a:t>
            </a:r>
          </a:p>
          <a:p>
            <a:pPr>
              <a:lnSpc>
                <a:spcPct val="100000"/>
              </a:lnSpc>
            </a:pPr>
            <a:r>
              <a:rPr lang="zh-CN" altLang="en-US" b="1" smtClean="0"/>
              <a:t>宗教是迷信？</a:t>
            </a:r>
          </a:p>
          <a:p>
            <a:pPr>
              <a:lnSpc>
                <a:spcPct val="100000"/>
              </a:lnSpc>
            </a:pPr>
            <a:endParaRPr lang="zh-CN" altLang="en-US" b="1" smtClean="0"/>
          </a:p>
          <a:p>
            <a:pPr>
              <a:lnSpc>
                <a:spcPct val="100000"/>
              </a:lnSpc>
            </a:pPr>
            <a:r>
              <a:rPr lang="zh-CN" altLang="en-US" b="1" smtClean="0"/>
              <a:t>宗教是鸦片？</a:t>
            </a:r>
          </a:p>
          <a:p>
            <a:pPr>
              <a:lnSpc>
                <a:spcPct val="100000"/>
              </a:lnSpc>
            </a:pPr>
            <a:endParaRPr lang="zh-CN" altLang="en-US" b="1" smtClean="0"/>
          </a:p>
          <a:p>
            <a:pPr>
              <a:lnSpc>
                <a:spcPct val="100000"/>
              </a:lnSpc>
            </a:pPr>
            <a:endParaRPr lang="zh-CN" altLang="en-US" b="1" smtClean="0"/>
          </a:p>
          <a:p>
            <a:pPr>
              <a:lnSpc>
                <a:spcPct val="100000"/>
              </a:lnSpc>
            </a:pPr>
            <a:r>
              <a:rPr lang="zh-CN" altLang="en-US" b="1" smtClean="0"/>
              <a:t>其实宗教是一种文化</a:t>
            </a:r>
          </a:p>
          <a:p>
            <a:pPr>
              <a:lnSpc>
                <a:spcPct val="100000"/>
              </a:lnSpc>
            </a:pPr>
            <a:endParaRPr lang="zh-CN" altLang="en-US" b="1" smtClean="0"/>
          </a:p>
          <a:p>
            <a:pPr>
              <a:lnSpc>
                <a:spcPct val="100000"/>
              </a:lnSpc>
            </a:pPr>
            <a:endParaRPr lang="zh-CN" altLang="en-US" b="1" smtClean="0"/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8000" smtClean="0"/>
              <a:t>              </a:t>
            </a:r>
            <a:br>
              <a:rPr lang="zh-CN" altLang="en-US" sz="8000" smtClean="0"/>
            </a:br>
            <a:r>
              <a:rPr lang="zh-CN" altLang="en-US" sz="8000" smtClean="0"/>
              <a:t>               </a:t>
            </a:r>
            <a:br>
              <a:rPr lang="zh-CN" altLang="en-US" sz="8000" smtClean="0"/>
            </a:br>
            <a:r>
              <a:rPr lang="zh-CN" altLang="en-US" sz="8000" smtClean="0"/>
              <a:t>               </a:t>
            </a:r>
            <a:br>
              <a:rPr lang="zh-CN" altLang="en-US" sz="8000" smtClean="0"/>
            </a:br>
            <a:r>
              <a:rPr lang="zh-CN" altLang="en-US" sz="8000" smtClean="0"/>
              <a:t>           谢谢！</a:t>
            </a:r>
            <a:br>
              <a:rPr lang="zh-CN" altLang="en-US" sz="8000" smtClean="0"/>
            </a:br>
            <a:endParaRPr lang="zh-CN" altLang="en-US" sz="8000" smtClean="0"/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5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3840" b="1" dirty="0">
                <a:latin typeface="微软雅黑" panose="020B0503020204020204" pitchFamily="34" charset="-122"/>
                <a:cs typeface="+mj-cs"/>
                <a:sym typeface="宋体" panose="02010600030101010101" pitchFamily="2" charset="-122"/>
              </a:rPr>
              <a:t>宗教的本质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endParaRPr lang="zh-CN" altLang="en-US" b="1" noProof="1" smtClean="0">
              <a:latin typeface="微软雅黑"/>
              <a:sym typeface="+mn-ea"/>
            </a:endParaRPr>
          </a:p>
          <a:p>
            <a:pPr marL="0" indent="0">
              <a:lnSpc>
                <a:spcPct val="100000"/>
              </a:lnSpc>
            </a:pPr>
            <a:r>
              <a:rPr lang="zh-CN" altLang="zh-CN" noProof="1" smtClean="0">
                <a:sym typeface="+mn-ea"/>
              </a:rPr>
              <a:t>1</a:t>
            </a:r>
            <a:r>
              <a:rPr lang="zh-CN" altLang="en-US" noProof="1" smtClean="0">
                <a:sym typeface="+mn-ea"/>
              </a:rPr>
              <a:t>）宗教是社会意识形态之一，属于社会上层建筑</a:t>
            </a:r>
            <a:endParaRPr lang="zh-CN" altLang="en-US" noProof="1" smtClean="0"/>
          </a:p>
          <a:p>
            <a:pPr marL="0" indent="0">
              <a:lnSpc>
                <a:spcPct val="100000"/>
              </a:lnSpc>
            </a:pPr>
            <a:r>
              <a:rPr lang="zh-CN" altLang="zh-CN" noProof="1" smtClean="0">
                <a:sym typeface="+mn-ea"/>
              </a:rPr>
              <a:t>2</a:t>
            </a:r>
            <a:r>
              <a:rPr lang="zh-CN" altLang="en-US" noProof="1" smtClean="0">
                <a:sym typeface="+mn-ea"/>
              </a:rPr>
              <a:t>）宗教是人们对于</a:t>
            </a:r>
            <a:r>
              <a:rPr lang="zh-CN" altLang="en-US" b="1" noProof="1" smtClean="0">
                <a:latin typeface="微软雅黑"/>
                <a:sym typeface="+mn-ea"/>
              </a:rPr>
              <a:t>支配自己命运的外部力量</a:t>
            </a:r>
            <a:r>
              <a:rPr lang="zh-CN" altLang="en-US" noProof="1" smtClean="0">
                <a:sym typeface="+mn-ea"/>
              </a:rPr>
              <a:t>的反映</a:t>
            </a:r>
            <a:endParaRPr lang="zh-CN" altLang="en-US" noProof="1" smtClean="0"/>
          </a:p>
          <a:p>
            <a:pPr marL="0" indent="0">
              <a:lnSpc>
                <a:spcPct val="100000"/>
              </a:lnSpc>
            </a:pPr>
            <a:r>
              <a:rPr lang="zh-CN" altLang="zh-CN" noProof="1" smtClean="0">
                <a:sym typeface="+mn-ea"/>
              </a:rPr>
              <a:t>3</a:t>
            </a:r>
            <a:r>
              <a:rPr lang="zh-CN" altLang="en-US" noProof="1" smtClean="0">
                <a:sym typeface="+mn-ea"/>
              </a:rPr>
              <a:t>）宗教是对现实生活幻想的反映，</a:t>
            </a:r>
            <a:r>
              <a:rPr lang="zh-CN" altLang="en-US" b="1" noProof="1" smtClean="0">
                <a:latin typeface="微软雅黑"/>
                <a:sym typeface="+mn-ea"/>
              </a:rPr>
              <a:t>人间的力量采取了超人间的形式</a:t>
            </a:r>
            <a:endParaRPr lang="zh-CN" altLang="en-US" b="1" noProof="1" smtClean="0">
              <a:latin typeface="微软雅黑"/>
            </a:endParaRPr>
          </a:p>
          <a:p>
            <a:pPr marL="0" indent="0">
              <a:lnSpc>
                <a:spcPct val="100000"/>
              </a:lnSpc>
            </a:pPr>
            <a:r>
              <a:rPr lang="zh-CN" altLang="zh-CN" noProof="1" smtClean="0">
                <a:sym typeface="+mn-ea"/>
              </a:rPr>
              <a:t>4</a:t>
            </a:r>
            <a:r>
              <a:rPr lang="zh-CN" altLang="en-US" noProof="1" smtClean="0">
                <a:sym typeface="+mn-ea"/>
              </a:rPr>
              <a:t>） </a:t>
            </a:r>
            <a:r>
              <a:rPr lang="zh-CN" altLang="en-US" b="1" noProof="1" smtClean="0">
                <a:latin typeface="微软雅黑"/>
                <a:sym typeface="+mn-ea"/>
              </a:rPr>
              <a:t>宗教具有精神慰藉的功能</a:t>
            </a:r>
            <a:r>
              <a:rPr lang="zh-CN" altLang="en-US" noProof="1" smtClean="0">
                <a:sym typeface="+mn-ea"/>
              </a:rPr>
              <a:t>，可以为统治集团所利用，也可以用来反抗统治</a:t>
            </a:r>
            <a:endParaRPr lang="zh-CN" altLang="en-US" noProof="1" smtClean="0"/>
          </a:p>
          <a:p>
            <a:pPr marL="0" indent="0">
              <a:lnSpc>
                <a:spcPct val="100000"/>
              </a:lnSpc>
            </a:pPr>
            <a:endParaRPr lang="zh-CN" altLang="en-US" noProof="1" smtClean="0"/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3840" b="1">
                <a:latin typeface="微软雅黑" panose="020B0503020204020204" pitchFamily="34" charset="-122"/>
                <a:cs typeface="+mj-cs"/>
              </a:rPr>
              <a:t>宗教的基本要素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cs typeface="+mn-cs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noProof="1">
                <a:latin typeface="微软雅黑" panose="020B0503020204020204" pitchFamily="34" charset="-122"/>
                <a:cs typeface="+mn-cs"/>
              </a:rPr>
              <a:t>  宗教四要素说</a:t>
            </a:r>
            <a:endParaRPr lang="zh-CN" altLang="en-US" noProof="1">
              <a:cs typeface="+mn-cs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cs typeface="+mn-cs"/>
              </a:rPr>
              <a:t>（1）</a:t>
            </a:r>
            <a:r>
              <a:rPr lang="zh-CN" altLang="en-US" b="1" noProof="1">
                <a:latin typeface="微软雅黑" panose="020B0503020204020204" pitchFamily="34" charset="-122"/>
                <a:cs typeface="+mn-cs"/>
              </a:rPr>
              <a:t>宗教观念或思想</a:t>
            </a:r>
            <a:r>
              <a:rPr lang="zh-CN" altLang="en-US" noProof="1">
                <a:cs typeface="+mn-cs"/>
              </a:rPr>
              <a:t>（灵魂  神灵  神性）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cs typeface="+mn-cs"/>
              </a:rPr>
              <a:t>（2）</a:t>
            </a:r>
            <a:r>
              <a:rPr lang="zh-CN" altLang="en-US" b="1" noProof="1">
                <a:latin typeface="微软雅黑" panose="020B0503020204020204" pitchFamily="34" charset="-122"/>
                <a:cs typeface="+mn-cs"/>
              </a:rPr>
              <a:t>宗教经验或情感</a:t>
            </a:r>
            <a:r>
              <a:rPr lang="zh-CN" altLang="en-US" noProof="1">
                <a:cs typeface="+mn-cs"/>
              </a:rPr>
              <a:t>（敬畏感、依赖感、惊异感、崇高感、罪恶感、神秘感）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cs typeface="+mn-cs"/>
              </a:rPr>
              <a:t>（3）</a:t>
            </a:r>
            <a:r>
              <a:rPr lang="zh-CN" altLang="en-US" b="1" noProof="1">
                <a:latin typeface="微软雅黑" panose="020B0503020204020204" pitchFamily="34" charset="-122"/>
                <a:cs typeface="+mn-cs"/>
              </a:rPr>
              <a:t>宗教行为或活动</a:t>
            </a:r>
            <a:r>
              <a:rPr lang="zh-CN" altLang="en-US" noProof="1">
                <a:cs typeface="+mn-cs"/>
              </a:rPr>
              <a:t>（  宗教、禁忌  献祭、祭祀  祈祷）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cs typeface="+mn-cs"/>
              </a:rPr>
              <a:t>（4）</a:t>
            </a:r>
            <a:r>
              <a:rPr lang="zh-CN" altLang="en-US" b="1" noProof="1">
                <a:latin typeface="微软雅黑" panose="020B0503020204020204" pitchFamily="34" charset="-122"/>
                <a:cs typeface="+mn-cs"/>
              </a:rPr>
              <a:t>宗教组织和制度</a:t>
            </a: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水浒传鲁智深出家，智真长老说三归五戒。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猪八戒：一戒杀生，二戒偷盗，三戒淫邪，四戒妄语，五戒饮酒，六戒着香华，七戒坐卧高广大床，八戒非时食。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669925" y="246063"/>
            <a:ext cx="9464675" cy="1192212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zh-CN" sz="3840" b="1">
                <a:latin typeface="微软雅黑" panose="020B0503020204020204" pitchFamily="34" charset="-122"/>
                <a:cs typeface="+mj-cs"/>
              </a:rPr>
              <a:t>中国宗教概况</a:t>
            </a:r>
          </a:p>
        </p:txBody>
      </p:sp>
      <p:sp>
        <p:nvSpPr>
          <p:cNvPr id="9218" name="内容占位符 2"/>
          <p:cNvSpPr>
            <a:spLocks noGrp="1"/>
          </p:cNvSpPr>
          <p:nvPr>
            <p:ph idx="4294967295"/>
          </p:nvPr>
        </p:nvSpPr>
        <p:spPr>
          <a:xfrm>
            <a:off x="1001713" y="1651000"/>
            <a:ext cx="10202862" cy="4541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charset="0"/>
              <a:buNone/>
            </a:pPr>
            <a:r>
              <a:rPr lang="zh-CN" altLang="en-US" b="1" smtClean="0">
                <a:latin typeface="宋体" charset="-122"/>
                <a:sym typeface="宋体" charset="-122"/>
              </a:rPr>
              <a:t>佛教、道教、伊斯兰教、基督教等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zh-CN" altLang="en-US" sz="4300" b="1" smtClean="0">
                <a:solidFill>
                  <a:srgbClr val="FFFF00"/>
                </a:solidFill>
                <a:latin typeface="微软雅黑"/>
                <a:sym typeface="宋体" charset="-122"/>
              </a:rPr>
              <a:t>四大宗教并存</a:t>
            </a:r>
            <a:r>
              <a:rPr lang="zh-CN" altLang="en-US" b="1" smtClean="0">
                <a:latin typeface="宋体" charset="-122"/>
                <a:sym typeface="宋体" charset="-122"/>
              </a:rPr>
              <a:t>； 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zh-CN" altLang="en-US" b="1" smtClean="0">
                <a:latin typeface="宋体" charset="-122"/>
                <a:sym typeface="宋体" charset="-122"/>
              </a:rPr>
              <a:t>另有民间宗教、原始宗教、</a:t>
            </a:r>
            <a:r>
              <a:rPr lang="zh-CN" altLang="en-US" sz="4300" b="1" smtClean="0">
                <a:solidFill>
                  <a:srgbClr val="FFFF00"/>
                </a:solidFill>
                <a:latin typeface="微软雅黑"/>
                <a:sym typeface="宋体" charset="-122"/>
              </a:rPr>
              <a:t>少数民族宗教、</a:t>
            </a:r>
            <a:r>
              <a:rPr lang="zh-CN" altLang="en-US" b="1" smtClean="0">
                <a:latin typeface="宋体" charset="-122"/>
                <a:sym typeface="宋体" charset="-122"/>
              </a:rPr>
              <a:t>东正教存在。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endParaRPr lang="zh-CN" altLang="en-US" b="1" smtClean="0">
              <a:latin typeface="宋体" charset="-122"/>
              <a:sym typeface="宋体" charset="-122"/>
            </a:endParaRPr>
          </a:p>
          <a:p>
            <a:pPr>
              <a:lnSpc>
                <a:spcPct val="100000"/>
              </a:lnSpc>
              <a:buFont typeface="Arial" charset="0"/>
              <a:buNone/>
            </a:pPr>
            <a:endParaRPr lang="zh-CN" altLang="en-US" sz="4300" b="1" smtClean="0">
              <a:solidFill>
                <a:srgbClr val="FFFF00"/>
              </a:solidFill>
              <a:latin typeface="微软雅黑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695325" y="211138"/>
            <a:ext cx="10788650" cy="1192212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3840" b="1">
                <a:cs typeface="+mj-cs"/>
              </a:rPr>
              <a:t>        </a:t>
            </a:r>
            <a:r>
              <a:rPr lang="zh-CN" altLang="en-US" sz="3840" b="1">
                <a:cs typeface="+mj-cs"/>
              </a:rPr>
              <a:t>中国县域优势宗教分布图</a:t>
            </a:r>
          </a:p>
        </p:txBody>
      </p:sp>
      <p:pic>
        <p:nvPicPr>
          <p:cNvPr id="19458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95325" y="1073335"/>
            <a:ext cx="8812213" cy="5880100"/>
          </a:xfrm>
        </p:spPr>
      </p:pic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en-US" sz="3840" b="1">
              <a:latin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3360" b="1" dirty="0">
              <a:cs typeface="+mn-cs"/>
              <a:sym typeface="宋体" panose="02010600030101010101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360" b="1" dirty="0">
                <a:cs typeface="+mn-cs"/>
                <a:sym typeface="宋体" panose="02010600030101010101" pitchFamily="2" charset="-122"/>
              </a:rPr>
              <a:t>一</a:t>
            </a:r>
            <a:r>
              <a:rPr lang="en-US" altLang="zh-CN" sz="3360" b="1" dirty="0">
                <a:cs typeface="+mn-cs"/>
                <a:sym typeface="宋体" panose="02010600030101010101" pitchFamily="2" charset="-122"/>
              </a:rPr>
              <a:t>.</a:t>
            </a:r>
            <a:r>
              <a:rPr lang="zh-CN" altLang="en-US" sz="3360" b="1" dirty="0">
                <a:cs typeface="+mn-cs"/>
                <a:sym typeface="宋体" panose="02010600030101010101" pitchFamily="2" charset="-122"/>
              </a:rPr>
              <a:t>当前中国出现一定程度的</a:t>
            </a: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sz="3360" b="1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宗教热</a:t>
            </a: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”和</a:t>
            </a:r>
            <a:b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</a:b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sz="3360" b="1" dirty="0">
                <a:solidFill>
                  <a:srgbClr val="FFFF00"/>
                </a:solidFill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宗教乱象</a:t>
            </a: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”</a:t>
            </a:r>
            <a:r>
              <a:rPr lang="zh-CN" altLang="en-US" sz="3360" b="1" dirty="0">
                <a:cs typeface="+mn-cs"/>
                <a:sym typeface="宋体" panose="02010600030101010101" pitchFamily="2" charset="-122"/>
              </a:rPr>
              <a:t>（</a:t>
            </a: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紧迫性</a:t>
            </a:r>
            <a:r>
              <a:rPr lang="zh-CN" altLang="en-US" sz="3360" b="1" dirty="0">
                <a:cs typeface="+mn-cs"/>
                <a:sym typeface="宋体" panose="02010600030101010101" pitchFamily="2" charset="-122"/>
              </a:rPr>
              <a:t>）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二.宗教将长期存在（必要性）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三</a:t>
            </a:r>
            <a:r>
              <a:rPr lang="en-US" altLang="zh-CN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.</a:t>
            </a: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实现我国的宗教与社会主义社会相适应（重要性）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四.了解宗教，理性对待宗教</a:t>
            </a:r>
            <a:r>
              <a:rPr lang="en-US" altLang="zh-CN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(</a:t>
            </a:r>
            <a:r>
              <a:rPr lang="zh-CN" altLang="en-US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教育性</a:t>
            </a:r>
            <a:r>
              <a:rPr lang="en-US" altLang="zh-CN" sz="3360" b="1" dirty="0">
                <a:latin typeface="微软雅黑" panose="020B0503020204020204" pitchFamily="34" charset="-122"/>
                <a:cs typeface="+mn-cs"/>
                <a:sym typeface="宋体" panose="02010600030101010101" pitchFamily="2" charset="-122"/>
              </a:rPr>
              <a:t>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3360" b="1">
                <a:latin typeface="微软雅黑" panose="020B0503020204020204" pitchFamily="34" charset="-122"/>
                <a:cs typeface="+mn-cs"/>
              </a:rPr>
              <a:t>五</a:t>
            </a:r>
            <a:r>
              <a:rPr lang="en-US" altLang="zh-CN" sz="3360" b="1">
                <a:latin typeface="微软雅黑" panose="020B0503020204020204" pitchFamily="34" charset="-122"/>
                <a:cs typeface="+mn-cs"/>
              </a:rPr>
              <a:t>.</a:t>
            </a:r>
            <a:r>
              <a:rPr lang="zh-CN" altLang="zh-CN" sz="3360" b="1">
                <a:latin typeface="微软雅黑" panose="020B0503020204020204" pitchFamily="34" charset="-122"/>
                <a:cs typeface="+mn-cs"/>
              </a:rPr>
              <a:t>我国当前宗教工作的基本政策（国情性）</a:t>
            </a:r>
            <a:endParaRPr lang="zh-CN" altLang="en-US" sz="3360" b="1" dirty="0">
              <a:latin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3360" b="1" dirty="0">
              <a:latin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zh-CN" sz="3360" b="1">
              <a:latin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3360">
              <a:cs typeface="+mn-cs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1507" name="图片 4" descr="u=1041690829,1094684462&amp;fm=26&amp;gp=0[1]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888" y="1154113"/>
            <a:ext cx="7751762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自定义</PresentationFormat>
  <Paragraphs>112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概念：马克思对宗教的界定</vt:lpstr>
      <vt:lpstr>宗教的本质</vt:lpstr>
      <vt:lpstr>宗教的基本要素</vt:lpstr>
      <vt:lpstr>幻灯片 5</vt:lpstr>
      <vt:lpstr>中国宗教概况</vt:lpstr>
      <vt:lpstr>        中国县域优势宗教分布图</vt:lpstr>
      <vt:lpstr>幻灯片 8</vt:lpstr>
      <vt:lpstr>幻灯片 9</vt:lpstr>
      <vt:lpstr>                         宗教乱象   EG：张铁林</vt:lpstr>
      <vt:lpstr>           班禅额尔德尼•确吉杰布</vt:lpstr>
      <vt:lpstr>幻灯片 12</vt:lpstr>
      <vt:lpstr>二.宗教将长期存在 （正确宗教观教育的必要性）</vt:lpstr>
      <vt:lpstr>幻灯片 14</vt:lpstr>
      <vt:lpstr>（二）宗教消亡的条件</vt:lpstr>
      <vt:lpstr>幻灯片 16</vt:lpstr>
      <vt:lpstr>五.我国当前宗教工作的基本政策</vt:lpstr>
      <vt:lpstr>幻灯片 18</vt:lpstr>
      <vt:lpstr>幻灯片 19</vt:lpstr>
      <vt:lpstr>幻灯片 20</vt:lpstr>
      <vt:lpstr>幻灯片 21</vt:lpstr>
      <vt:lpstr>幻灯片 22</vt:lpstr>
      <vt:lpstr>幻灯片 23</vt:lpstr>
      <vt:lpstr>宗教中国化：政治认同、社会适应、文化融合</vt:lpstr>
      <vt:lpstr>幻灯片 25</vt:lpstr>
      <vt:lpstr>四.了解宗教的基本知识，拓宽知识面和视野， 理性对待宗教</vt:lpstr>
      <vt:lpstr>                                                          谢谢！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8</cp:revision>
  <dcterms:created xsi:type="dcterms:W3CDTF">2018-03-01T02:03:00Z</dcterms:created>
  <dcterms:modified xsi:type="dcterms:W3CDTF">2018-11-27T00:52:02Z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