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3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2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8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0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8B8A-6C58-4105-A51E-FEAEE8706D11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7741-B867-4836-A7C7-5C729438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3751" y="244476"/>
            <a:ext cx="2087563" cy="2613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E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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 +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33938" y="249238"/>
            <a:ext cx="2087562" cy="868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E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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E·</a:t>
            </a:r>
            <a:endParaRPr lang="zh-CN" altLang="en-US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· + T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63751" y="3443288"/>
            <a:ext cx="2087563" cy="790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 * F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95851" y="1403351"/>
            <a:ext cx="2087563" cy="496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F ·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16488" y="2311400"/>
            <a:ext cx="2087562" cy="2578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(· 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·E +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63751" y="4489451"/>
            <a:ext cx="2087563" cy="549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id·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953375" y="152400"/>
            <a:ext cx="2266950" cy="1909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+ · T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·T *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49814" y="5326062"/>
            <a:ext cx="2243137" cy="1182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* · F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·(E)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904163" y="2492375"/>
            <a:ext cx="2087562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(E · )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· + T   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896226" y="4389438"/>
            <a:ext cx="2200275" cy="8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E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E + T · </a:t>
            </a:r>
          </a:p>
          <a:p>
            <a:pPr algn="l"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    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· * F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32739" y="5613401"/>
            <a:ext cx="2230437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:T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T * F· 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7916863" y="3670300"/>
            <a:ext cx="2087562" cy="577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:  F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(E ) ·</a:t>
            </a:r>
          </a:p>
        </p:txBody>
      </p:sp>
      <p:cxnSp>
        <p:nvCxnSpPr>
          <p:cNvPr id="17" name="直接箭头连接符 18"/>
          <p:cNvCxnSpPr>
            <a:cxnSpLocks noChangeShapeType="1"/>
            <a:endCxn id="5" idx="1"/>
          </p:cNvCxnSpPr>
          <p:nvPr/>
        </p:nvCxnSpPr>
        <p:spPr bwMode="auto">
          <a:xfrm>
            <a:off x="1524000" y="1550987"/>
            <a:ext cx="539750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21"/>
          <p:cNvCxnSpPr>
            <a:cxnSpLocks noChangeShapeType="1"/>
            <a:endCxn id="6" idx="1"/>
          </p:cNvCxnSpPr>
          <p:nvPr/>
        </p:nvCxnSpPr>
        <p:spPr bwMode="auto">
          <a:xfrm>
            <a:off x="4149726" y="684212"/>
            <a:ext cx="6842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4307310" y="211138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直接箭头连接符 24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106738" y="2857501"/>
            <a:ext cx="0" cy="5857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3115891" y="2921001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7"/>
          <p:cNvCxnSpPr>
            <a:cxnSpLocks noChangeShapeType="1"/>
            <a:endCxn id="8" idx="1"/>
          </p:cNvCxnSpPr>
          <p:nvPr/>
        </p:nvCxnSpPr>
        <p:spPr bwMode="auto">
          <a:xfrm>
            <a:off x="4151314" y="1652587"/>
            <a:ext cx="744537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315325" y="122237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30"/>
          <p:cNvCxnSpPr>
            <a:cxnSpLocks noChangeShapeType="1"/>
          </p:cNvCxnSpPr>
          <p:nvPr/>
        </p:nvCxnSpPr>
        <p:spPr bwMode="auto">
          <a:xfrm flipV="1">
            <a:off x="5867400" y="1878012"/>
            <a:ext cx="0" cy="4333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5494045" y="1849438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接箭头连接符 35"/>
          <p:cNvCxnSpPr>
            <a:cxnSpLocks noChangeShapeType="1"/>
            <a:stCxn id="6" idx="3"/>
          </p:cNvCxnSpPr>
          <p:nvPr/>
        </p:nvCxnSpPr>
        <p:spPr bwMode="auto">
          <a:xfrm flipV="1">
            <a:off x="6921501" y="671512"/>
            <a:ext cx="1166813" cy="127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36"/>
          <p:cNvSpPr txBox="1">
            <a:spLocks noChangeArrowheads="1"/>
          </p:cNvSpPr>
          <p:nvPr/>
        </p:nvSpPr>
        <p:spPr bwMode="auto">
          <a:xfrm>
            <a:off x="7239001" y="249238"/>
            <a:ext cx="35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直接箭头连接符 44"/>
          <p:cNvCxnSpPr>
            <a:cxnSpLocks noChangeShapeType="1"/>
            <a:endCxn id="8" idx="3"/>
          </p:cNvCxnSpPr>
          <p:nvPr/>
        </p:nvCxnSpPr>
        <p:spPr bwMode="auto">
          <a:xfrm flipH="1">
            <a:off x="6983413" y="1652587"/>
            <a:ext cx="9699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48"/>
          <p:cNvSpPr txBox="1">
            <a:spLocks noChangeArrowheads="1"/>
          </p:cNvSpPr>
          <p:nvPr/>
        </p:nvSpPr>
        <p:spPr bwMode="auto">
          <a:xfrm>
            <a:off x="7357770" y="1271588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直接箭头连接符 50"/>
          <p:cNvCxnSpPr>
            <a:cxnSpLocks noChangeShapeType="1"/>
          </p:cNvCxnSpPr>
          <p:nvPr/>
        </p:nvCxnSpPr>
        <p:spPr bwMode="auto">
          <a:xfrm>
            <a:off x="4151314" y="2492375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51"/>
          <p:cNvSpPr txBox="1">
            <a:spLocks noChangeArrowheads="1"/>
          </p:cNvSpPr>
          <p:nvPr/>
        </p:nvSpPr>
        <p:spPr bwMode="auto">
          <a:xfrm>
            <a:off x="4319589" y="2032001"/>
            <a:ext cx="287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接箭头连接符 53"/>
          <p:cNvCxnSpPr>
            <a:cxnSpLocks noChangeShapeType="1"/>
            <a:endCxn id="7" idx="3"/>
          </p:cNvCxnSpPr>
          <p:nvPr/>
        </p:nvCxnSpPr>
        <p:spPr bwMode="auto">
          <a:xfrm flipH="1">
            <a:off x="4151314" y="3838575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54"/>
          <p:cNvSpPr txBox="1">
            <a:spLocks noChangeArrowheads="1"/>
          </p:cNvSpPr>
          <p:nvPr/>
        </p:nvSpPr>
        <p:spPr bwMode="auto">
          <a:xfrm>
            <a:off x="4337472" y="3298826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56"/>
          <p:cNvCxnSpPr>
            <a:cxnSpLocks noChangeShapeType="1"/>
          </p:cNvCxnSpPr>
          <p:nvPr/>
        </p:nvCxnSpPr>
        <p:spPr bwMode="auto">
          <a:xfrm flipH="1">
            <a:off x="4151314" y="4605337"/>
            <a:ext cx="7651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59"/>
          <p:cNvSpPr txBox="1">
            <a:spLocks noChangeArrowheads="1"/>
          </p:cNvSpPr>
          <p:nvPr/>
        </p:nvSpPr>
        <p:spPr bwMode="auto">
          <a:xfrm>
            <a:off x="4379293" y="4102101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箭头连接符 61"/>
          <p:cNvCxnSpPr>
            <a:cxnSpLocks noChangeShapeType="1"/>
            <a:stCxn id="12" idx="0"/>
            <a:endCxn id="9" idx="2"/>
          </p:cNvCxnSpPr>
          <p:nvPr/>
        </p:nvCxnSpPr>
        <p:spPr bwMode="auto">
          <a:xfrm flipH="1" flipV="1">
            <a:off x="5959475" y="4889500"/>
            <a:ext cx="12700" cy="43656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63"/>
          <p:cNvSpPr txBox="1">
            <a:spLocks noChangeArrowheads="1"/>
          </p:cNvSpPr>
          <p:nvPr/>
        </p:nvSpPr>
        <p:spPr bwMode="auto">
          <a:xfrm>
            <a:off x="5995989" y="4864100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肘形连接符 65"/>
          <p:cNvCxnSpPr>
            <a:cxnSpLocks noChangeShapeType="1"/>
          </p:cNvCxnSpPr>
          <p:nvPr/>
        </p:nvCxnSpPr>
        <p:spPr bwMode="auto">
          <a:xfrm rot="10800000">
            <a:off x="4151314" y="4889500"/>
            <a:ext cx="701675" cy="647700"/>
          </a:xfrm>
          <a:prstGeom prst="bentConnector3">
            <a:avLst>
              <a:gd name="adj1" fmla="val 60852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67"/>
          <p:cNvSpPr txBox="1">
            <a:spLocks noChangeArrowheads="1"/>
          </p:cNvSpPr>
          <p:nvPr/>
        </p:nvSpPr>
        <p:spPr bwMode="auto">
          <a:xfrm>
            <a:off x="4463430" y="4949826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肘形连接符 73"/>
          <p:cNvCxnSpPr>
            <a:cxnSpLocks noChangeShapeType="1"/>
            <a:stCxn id="14" idx="2"/>
          </p:cNvCxnSpPr>
          <p:nvPr/>
        </p:nvCxnSpPr>
        <p:spPr bwMode="auto">
          <a:xfrm rot="5400000">
            <a:off x="7916070" y="4452144"/>
            <a:ext cx="257175" cy="1903413"/>
          </a:xfrm>
          <a:prstGeom prst="bentConnector2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76"/>
          <p:cNvSpPr txBox="1">
            <a:spLocks noChangeArrowheads="1"/>
          </p:cNvSpPr>
          <p:nvPr/>
        </p:nvSpPr>
        <p:spPr bwMode="auto">
          <a:xfrm>
            <a:off x="7585075" y="5049838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itchFamily="18" charset="0"/>
              </a:rPr>
              <a:t>*</a:t>
            </a:r>
          </a:p>
        </p:txBody>
      </p:sp>
      <p:cxnSp>
        <p:nvCxnSpPr>
          <p:cNvPr id="42" name="直接箭头连接符 78"/>
          <p:cNvCxnSpPr>
            <a:cxnSpLocks noChangeShapeType="1"/>
            <a:stCxn id="12" idx="3"/>
            <a:endCxn id="15" idx="1"/>
          </p:cNvCxnSpPr>
          <p:nvPr/>
        </p:nvCxnSpPr>
        <p:spPr bwMode="auto">
          <a:xfrm flipV="1">
            <a:off x="7092950" y="5907088"/>
            <a:ext cx="839788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79"/>
          <p:cNvSpPr txBox="1">
            <a:spLocks noChangeArrowheads="1"/>
          </p:cNvSpPr>
          <p:nvPr/>
        </p:nvSpPr>
        <p:spPr bwMode="auto">
          <a:xfrm>
            <a:off x="7327608" y="5872163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直接箭头连接符 81"/>
          <p:cNvCxnSpPr>
            <a:cxnSpLocks noChangeShapeType="1"/>
            <a:endCxn id="13" idx="1"/>
          </p:cNvCxnSpPr>
          <p:nvPr/>
        </p:nvCxnSpPr>
        <p:spPr bwMode="auto">
          <a:xfrm>
            <a:off x="7004051" y="2919412"/>
            <a:ext cx="90011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83"/>
          <p:cNvSpPr txBox="1">
            <a:spLocks noChangeArrowheads="1"/>
          </p:cNvSpPr>
          <p:nvPr/>
        </p:nvSpPr>
        <p:spPr bwMode="auto">
          <a:xfrm>
            <a:off x="7326735" y="2919413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直接箭头连接符 85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8948738" y="3349626"/>
            <a:ext cx="11112" cy="3206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9086850" y="3278188"/>
            <a:ext cx="287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肘形连接符 88"/>
          <p:cNvCxnSpPr>
            <a:cxnSpLocks noChangeShapeType="1"/>
            <a:stCxn id="11" idx="3"/>
            <a:endCxn id="14" idx="3"/>
          </p:cNvCxnSpPr>
          <p:nvPr/>
        </p:nvCxnSpPr>
        <p:spPr bwMode="auto">
          <a:xfrm flipH="1">
            <a:off x="10096501" y="1106488"/>
            <a:ext cx="123825" cy="3725863"/>
          </a:xfrm>
          <a:prstGeom prst="bentConnector3">
            <a:avLst>
              <a:gd name="adj1" fmla="val -122963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10065172" y="2246313"/>
            <a:ext cx="372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肘形连接符 96"/>
          <p:cNvCxnSpPr>
            <a:cxnSpLocks noChangeShapeType="1"/>
          </p:cNvCxnSpPr>
          <p:nvPr/>
        </p:nvCxnSpPr>
        <p:spPr bwMode="auto">
          <a:xfrm rot="10800000" flipV="1">
            <a:off x="6983413" y="1900237"/>
            <a:ext cx="933450" cy="592138"/>
          </a:xfrm>
          <a:prstGeom prst="bentConnector3">
            <a:avLst>
              <a:gd name="adj1" fmla="val 23866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98"/>
          <p:cNvSpPr txBox="1">
            <a:spLocks noChangeArrowheads="1"/>
          </p:cNvSpPr>
          <p:nvPr/>
        </p:nvSpPr>
        <p:spPr bwMode="auto">
          <a:xfrm>
            <a:off x="7392989" y="1749425"/>
            <a:ext cx="287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肘形连接符 124"/>
          <p:cNvCxnSpPr>
            <a:cxnSpLocks noChangeShapeType="1"/>
            <a:stCxn id="7" idx="1"/>
            <a:endCxn id="12" idx="1"/>
          </p:cNvCxnSpPr>
          <p:nvPr/>
        </p:nvCxnSpPr>
        <p:spPr bwMode="auto">
          <a:xfrm rot="10800000" flipH="1" flipV="1">
            <a:off x="2063751" y="3838576"/>
            <a:ext cx="2786063" cy="2078037"/>
          </a:xfrm>
          <a:prstGeom prst="bentConnector3">
            <a:avLst>
              <a:gd name="adj1" fmla="val -8204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129"/>
          <p:cNvSpPr txBox="1">
            <a:spLocks noChangeArrowheads="1"/>
          </p:cNvSpPr>
          <p:nvPr/>
        </p:nvSpPr>
        <p:spPr bwMode="auto">
          <a:xfrm>
            <a:off x="1684339" y="3433763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itchFamily="18" charset="0"/>
              </a:rPr>
              <a:t>*</a:t>
            </a:r>
          </a:p>
        </p:txBody>
      </p:sp>
      <p:cxnSp>
        <p:nvCxnSpPr>
          <p:cNvPr id="54" name="肘形连接符 133"/>
          <p:cNvCxnSpPr>
            <a:cxnSpLocks noChangeShapeType="1"/>
            <a:endCxn id="10" idx="1"/>
          </p:cNvCxnSpPr>
          <p:nvPr/>
        </p:nvCxnSpPr>
        <p:spPr bwMode="auto">
          <a:xfrm rot="5400000">
            <a:off x="675482" y="3369469"/>
            <a:ext cx="2782887" cy="6350"/>
          </a:xfrm>
          <a:prstGeom prst="bentConnector4">
            <a:avLst>
              <a:gd name="adj1" fmla="val 2356"/>
              <a:gd name="adj2" fmla="val 7540000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142"/>
          <p:cNvSpPr txBox="1">
            <a:spLocks noChangeArrowheads="1"/>
          </p:cNvSpPr>
          <p:nvPr/>
        </p:nvSpPr>
        <p:spPr bwMode="auto">
          <a:xfrm>
            <a:off x="1582118" y="2081213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肘形连接符 149"/>
          <p:cNvCxnSpPr>
            <a:cxnSpLocks noChangeShapeType="1"/>
            <a:endCxn id="10" idx="2"/>
          </p:cNvCxnSpPr>
          <p:nvPr/>
        </p:nvCxnSpPr>
        <p:spPr bwMode="auto">
          <a:xfrm rot="10800000" flipV="1">
            <a:off x="3106739" y="671513"/>
            <a:ext cx="7056437" cy="4367213"/>
          </a:xfrm>
          <a:prstGeom prst="bentConnector4">
            <a:avLst>
              <a:gd name="adj1" fmla="val -6000"/>
              <a:gd name="adj2" fmla="val 137352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154"/>
          <p:cNvSpPr txBox="1">
            <a:spLocks noChangeArrowheads="1"/>
          </p:cNvSpPr>
          <p:nvPr/>
        </p:nvSpPr>
        <p:spPr bwMode="auto">
          <a:xfrm>
            <a:off x="3120405" y="6199188"/>
            <a:ext cx="423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曲线连接符 156"/>
          <p:cNvCxnSpPr>
            <a:cxnSpLocks noChangeShapeType="1"/>
            <a:stCxn id="9" idx="3"/>
          </p:cNvCxnSpPr>
          <p:nvPr/>
        </p:nvCxnSpPr>
        <p:spPr bwMode="auto">
          <a:xfrm flipH="1">
            <a:off x="6456364" y="3600450"/>
            <a:ext cx="547687" cy="1289050"/>
          </a:xfrm>
          <a:prstGeom prst="curvedConnector4">
            <a:avLst>
              <a:gd name="adj1" fmla="val -72347"/>
              <a:gd name="adj2" fmla="val 122463"/>
            </a:avLst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159"/>
          <p:cNvSpPr txBox="1">
            <a:spLocks noChangeArrowheads="1"/>
          </p:cNvSpPr>
          <p:nvPr/>
        </p:nvSpPr>
        <p:spPr bwMode="auto">
          <a:xfrm>
            <a:off x="7361239" y="3778251"/>
            <a:ext cx="287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(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接箭头连接符 161"/>
          <p:cNvCxnSpPr>
            <a:cxnSpLocks noChangeShapeType="1"/>
            <a:stCxn id="13" idx="0"/>
          </p:cNvCxnSpPr>
          <p:nvPr/>
        </p:nvCxnSpPr>
        <p:spPr bwMode="auto">
          <a:xfrm flipV="1">
            <a:off x="8948738" y="2062163"/>
            <a:ext cx="0" cy="4302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162"/>
          <p:cNvSpPr txBox="1">
            <a:spLocks noChangeArrowheads="1"/>
          </p:cNvSpPr>
          <p:nvPr/>
        </p:nvSpPr>
        <p:spPr bwMode="auto">
          <a:xfrm>
            <a:off x="9050338" y="2071688"/>
            <a:ext cx="360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+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0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65197"/>
              </p:ext>
            </p:extLst>
          </p:nvPr>
        </p:nvGraphicFramePr>
        <p:xfrm>
          <a:off x="1724026" y="503172"/>
          <a:ext cx="6048374" cy="5669028"/>
        </p:xfrm>
        <a:graphic>
          <a:graphicData uri="http://schemas.openxmlformats.org/drawingml/2006/table">
            <a:tbl>
              <a:tblPr/>
              <a:tblGrid>
                <a:gridCol w="50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409"/>
          <p:cNvSpPr>
            <a:spLocks noChangeArrowheads="1"/>
          </p:cNvSpPr>
          <p:nvPr/>
        </p:nvSpPr>
        <p:spPr bwMode="auto">
          <a:xfrm>
            <a:off x="7968080" y="1437620"/>
            <a:ext cx="2122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LR(0)</a:t>
            </a:r>
            <a:r>
              <a:rPr lang="zh-CN" altLang="en-US" sz="2800" dirty="0">
                <a:solidFill>
                  <a:srgbClr val="006600"/>
                </a:solidFill>
              </a:rPr>
              <a:t>分析表</a:t>
            </a:r>
            <a:endParaRPr lang="en-US" altLang="zh-CN" sz="2800" dirty="0">
              <a:solidFill>
                <a:srgbClr val="006600"/>
              </a:solidFill>
            </a:endParaRPr>
          </a:p>
        </p:txBody>
      </p:sp>
      <p:sp>
        <p:nvSpPr>
          <p:cNvPr id="8" name="Rectangle 410"/>
          <p:cNvSpPr>
            <a:spLocks noChangeArrowheads="1"/>
          </p:cNvSpPr>
          <p:nvPr/>
        </p:nvSpPr>
        <p:spPr bwMode="auto">
          <a:xfrm>
            <a:off x="8328026" y="2997201"/>
            <a:ext cx="1908175" cy="3121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(0) 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 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E+T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(3)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T*F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(5)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(E)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id</a:t>
            </a:r>
          </a:p>
        </p:txBody>
      </p:sp>
    </p:spTree>
    <p:extLst>
      <p:ext uri="{BB962C8B-B14F-4D97-AF65-F5344CB8AC3E}">
        <p14:creationId xmlns:p14="http://schemas.microsoft.com/office/powerpoint/2010/main" val="12982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2293" y="220416"/>
            <a:ext cx="6477000" cy="2497147"/>
          </a:xfrm>
        </p:spPr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</a:t>
            </a:r>
            <a:r>
              <a:rPr lang="zh-CN" altLang="en-US" dirty="0"/>
              <a:t>的非终结符的</a:t>
            </a:r>
            <a:r>
              <a:rPr lang="en-US" altLang="zh-CN" dirty="0"/>
              <a:t>FOLLOW</a:t>
            </a:r>
            <a:r>
              <a:rPr lang="zh-CN" altLang="en-US" dirty="0"/>
              <a:t>集如下</a:t>
            </a:r>
            <a:r>
              <a:rPr lang="en-US" altLang="zh-CN" dirty="0"/>
              <a:t>:</a:t>
            </a:r>
            <a:endParaRPr lang="zh-CN" altLang="en-US" dirty="0"/>
          </a:p>
          <a:p>
            <a:pPr lvl="3">
              <a:buNone/>
            </a:pPr>
            <a:r>
              <a:rPr lang="en-US" altLang="zh-CN" sz="3200" dirty="0"/>
              <a:t>FOLLOW(E′)={$}</a:t>
            </a:r>
          </a:p>
          <a:p>
            <a:pPr lvl="3">
              <a:buNone/>
            </a:pPr>
            <a:r>
              <a:rPr lang="en-US" altLang="zh-CN" sz="3200" dirty="0"/>
              <a:t>FOLLOW(E)={ +</a:t>
            </a:r>
            <a:r>
              <a:rPr lang="zh-CN" altLang="en-US" sz="3200" dirty="0"/>
              <a:t>，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$ }</a:t>
            </a:r>
          </a:p>
          <a:p>
            <a:pPr lvl="3">
              <a:buNone/>
            </a:pPr>
            <a:r>
              <a:rPr lang="en-US" altLang="zh-CN" sz="3200" dirty="0"/>
              <a:t>FOLLOW(T)={ +, * , ) , $ }</a:t>
            </a:r>
          </a:p>
          <a:p>
            <a:pPr lvl="3">
              <a:buNone/>
            </a:pPr>
            <a:r>
              <a:rPr lang="en-US" altLang="zh-CN" sz="32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分析法</a:t>
            </a:r>
          </a:p>
        </p:txBody>
      </p:sp>
      <p:sp>
        <p:nvSpPr>
          <p:cNvPr id="4" name="矩形 3"/>
          <p:cNvSpPr/>
          <p:nvPr/>
        </p:nvSpPr>
        <p:spPr>
          <a:xfrm>
            <a:off x="1600201" y="1489770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56" y="2717563"/>
            <a:ext cx="5831472" cy="41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723" y="4449111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FOLLOW(E′)={$}</a:t>
            </a:r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冲突解决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884558" y="1774860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7401" y="1489770"/>
            <a:ext cx="2881313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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E·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 · + T </a:t>
            </a:r>
          </a:p>
        </p:txBody>
      </p:sp>
      <p:sp>
        <p:nvSpPr>
          <p:cNvPr id="6" name="矩形 5"/>
          <p:cNvSpPr/>
          <p:nvPr/>
        </p:nvSpPr>
        <p:spPr>
          <a:xfrm>
            <a:off x="5410200" y="3738206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FOLLOW(E′) = { $ },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{$}∩{+}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＝∅，因此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1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‘+’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移进  ，遇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‘$’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接受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其它情况则报错。</a:t>
            </a:r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132734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FOLLOW(S′)={$}</a:t>
            </a:r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427485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3766674"/>
            <a:ext cx="4800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 = {+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$},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FOLLOW(E)∩{*}= </a:t>
            </a:r>
            <a:r>
              <a:rPr lang="el-GR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Φ,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遇到*，移进，其他归约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4488" y="1620838"/>
            <a:ext cx="2881312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T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 * F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685800" y="2952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冲突解决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242124"/>
            <a:ext cx="3886200" cy="1828800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FOLLOW(E′)={$}</a:t>
            </a:r>
          </a:p>
          <a:p>
            <a:pPr>
              <a:buNone/>
            </a:pPr>
            <a:r>
              <a:rPr lang="en-US" altLang="zh-CN" sz="2400" dirty="0"/>
              <a:t>FOLLOW(E)={ +</a:t>
            </a:r>
            <a:r>
              <a:rPr lang="zh-CN" altLang="en-US" sz="2400" dirty="0"/>
              <a:t>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$ }</a:t>
            </a:r>
          </a:p>
          <a:p>
            <a:pPr>
              <a:buNone/>
            </a:pPr>
            <a:r>
              <a:rPr lang="en-US" altLang="zh-CN" sz="2400" dirty="0"/>
              <a:t>FOLLOW(T)={ +, * , ) , $ }</a:t>
            </a:r>
          </a:p>
          <a:p>
            <a:pPr>
              <a:buNone/>
            </a:pPr>
            <a:r>
              <a:rPr lang="en-US" altLang="zh-CN" sz="2400" dirty="0"/>
              <a:t>FOLLOW(F)={ +, * , ) , $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5275"/>
            <a:ext cx="10515600" cy="1325563"/>
          </a:xfrm>
        </p:spPr>
        <p:txBody>
          <a:bodyPr/>
          <a:lstStyle/>
          <a:p>
            <a:r>
              <a:rPr lang="zh-CN" altLang="en-US" dirty="0"/>
              <a:t>冲突解决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551161"/>
            <a:ext cx="23777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G[E′]: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(0) E′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(1)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 +T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E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(3)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T*F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(4) T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      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(5)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(E)</a:t>
            </a:r>
          </a:p>
          <a:p>
            <a:pPr marL="0" lvl="1"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(6) 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200" y="3766674"/>
            <a:ext cx="4800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 = {+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$},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FOLLOW(E)∩{*}= </a:t>
            </a:r>
            <a:r>
              <a:rPr lang="el-GR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Φ,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中的冲突可解决。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遇到*，移进，其他归约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4488" y="1620838"/>
            <a:ext cx="2881312" cy="165576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27DE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:</a:t>
            </a:r>
            <a:endParaRPr lang="zh-CN" altLang="en-US" dirty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E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E + T ·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  T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99"/>
                </a:solidFill>
                <a:latin typeface="Times New Roman" pitchFamily="18" charset="0"/>
              </a:rPr>
              <a:t>T · * F</a:t>
            </a:r>
          </a:p>
        </p:txBody>
      </p:sp>
    </p:spTree>
    <p:extLst>
      <p:ext uri="{BB962C8B-B14F-4D97-AF65-F5344CB8AC3E}">
        <p14:creationId xmlns:p14="http://schemas.microsoft.com/office/powerpoint/2010/main" val="5325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Group 4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13697"/>
              </p:ext>
            </p:extLst>
          </p:nvPr>
        </p:nvGraphicFramePr>
        <p:xfrm>
          <a:off x="1724026" y="503172"/>
          <a:ext cx="6048374" cy="5669028"/>
        </p:xfrm>
        <a:graphic>
          <a:graphicData uri="http://schemas.openxmlformats.org/drawingml/2006/table">
            <a:tbl>
              <a:tblPr/>
              <a:tblGrid>
                <a:gridCol w="50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89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态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GOTO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409"/>
          <p:cNvSpPr>
            <a:spLocks noChangeArrowheads="1"/>
          </p:cNvSpPr>
          <p:nvPr/>
        </p:nvSpPr>
        <p:spPr bwMode="auto">
          <a:xfrm>
            <a:off x="7924800" y="1437620"/>
            <a:ext cx="2209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6600"/>
                </a:solidFill>
              </a:rPr>
              <a:t>SLR(1)</a:t>
            </a:r>
            <a:r>
              <a:rPr lang="zh-CN" altLang="en-US" sz="2800" dirty="0">
                <a:solidFill>
                  <a:srgbClr val="006600"/>
                </a:solidFill>
              </a:rPr>
              <a:t>分析表</a:t>
            </a:r>
            <a:endParaRPr lang="en-US" altLang="zh-CN" sz="2800" dirty="0">
              <a:solidFill>
                <a:srgbClr val="006600"/>
              </a:solidFill>
            </a:endParaRPr>
          </a:p>
        </p:txBody>
      </p:sp>
      <p:sp>
        <p:nvSpPr>
          <p:cNvPr id="8" name="Rectangle 410"/>
          <p:cNvSpPr>
            <a:spLocks noChangeArrowheads="1"/>
          </p:cNvSpPr>
          <p:nvPr/>
        </p:nvSpPr>
        <p:spPr bwMode="auto">
          <a:xfrm>
            <a:off x="8328026" y="2997201"/>
            <a:ext cx="1908175" cy="3121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(0) 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 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E+T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(2)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(3)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T*F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(4)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T F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(5)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(E)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eaLnBrk="1" hangingPunct="1">
              <a:buClr>
                <a:schemeClr val="bg1"/>
              </a:buClr>
              <a:buSzPct val="120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(6)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 id</a:t>
            </a:r>
          </a:p>
        </p:txBody>
      </p:sp>
    </p:spTree>
    <p:extLst>
      <p:ext uri="{BB962C8B-B14F-4D97-AF65-F5344CB8AC3E}">
        <p14:creationId xmlns:p14="http://schemas.microsoft.com/office/powerpoint/2010/main" val="18379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/>
          <p:cNvSpPr txBox="1">
            <a:spLocks/>
          </p:cNvSpPr>
          <p:nvPr/>
        </p:nvSpPr>
        <p:spPr bwMode="auto">
          <a:xfrm>
            <a:off x="10996" y="7350"/>
            <a:ext cx="8534400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>
              <a:defRPr/>
            </a:pPr>
            <a:r>
              <a:rPr lang="en-US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id*</a:t>
            </a:r>
            <a:r>
              <a:rPr lang="en-US" altLang="en-US" sz="3200" kern="0" dirty="0" err="1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id+id</a:t>
            </a:r>
            <a:r>
              <a:rPr lang="zh-CN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的</a:t>
            </a:r>
            <a:r>
              <a:rPr lang="en-US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LR</a:t>
            </a:r>
            <a:r>
              <a:rPr lang="zh-CN" altLang="en-US" sz="3200" kern="0" dirty="0">
                <a:solidFill>
                  <a:srgbClr val="FFFFFF"/>
                </a:solidFill>
                <a:latin typeface="Times New Roman" pitchFamily="18" charset="0"/>
                <a:ea typeface="华文新魏"/>
                <a:cs typeface="Times New Roman" pitchFamily="18" charset="0"/>
              </a:rPr>
              <a:t>分析过程</a:t>
            </a:r>
          </a:p>
        </p:txBody>
      </p:sp>
      <p:sp>
        <p:nvSpPr>
          <p:cNvPr id="58" name="矩形 57"/>
          <p:cNvSpPr/>
          <p:nvPr/>
        </p:nvSpPr>
        <p:spPr>
          <a:xfrm>
            <a:off x="9691067" y="874455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G[E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]: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(0) E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(1) 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 +T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(2) E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(3) 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T*F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(4) T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(5)  F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(6)  F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      </a:t>
            </a:r>
            <a:endParaRPr lang="zh-CN" altLang="en-US" sz="2000" b="1" kern="0" dirty="0">
              <a:solidFill>
                <a:srgbClr val="00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8C3B8854-7575-45E2-AD08-3630C2A4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85281"/>
              </p:ext>
            </p:extLst>
          </p:nvPr>
        </p:nvGraphicFramePr>
        <p:xfrm>
          <a:off x="1066800" y="620713"/>
          <a:ext cx="7602538" cy="59436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步骤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栈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输入串</a:t>
                      </a: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Times New Roman" panose="02020603050405020304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32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0" name="灯片编号占位符 3">
            <a:extLst>
              <a:ext uri="{FF2B5EF4-FFF2-40B4-BE49-F238E27FC236}">
                <a16:creationId xmlns:a16="http://schemas.microsoft.com/office/drawing/2014/main" id="{E6FD1126-0256-4EF2-86BB-255FEE922FAB}"/>
              </a:ext>
            </a:extLst>
          </p:cNvPr>
          <p:cNvSpPr txBox="1">
            <a:spLocks/>
          </p:cNvSpPr>
          <p:nvPr/>
        </p:nvSpPr>
        <p:spPr bwMode="auto">
          <a:xfrm>
            <a:off x="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413004C-9B1E-49A6-BF11-13D5DC62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011238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id*</a:t>
            </a:r>
            <a:r>
              <a:rPr lang="en-US" altLang="zh-CN" sz="2000" b="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9165DC4-E178-440F-B024-362E09C9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101123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2817E7F-6433-432C-81C8-1A6047F9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6" y="1411288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125F1E5-E413-4E33-95CA-11FFC099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1417638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EC86BE7-C3DD-48AA-9C32-7F2394B8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1439863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F04CFBF-568C-438A-A256-045696F2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18176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52A427E-25A7-401D-ACDD-44F1D0E8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9" y="181133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F6B8825-3F90-461C-A19E-BA94EC5B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90800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1B5B8FB6-054B-417A-94F2-BA9EEB1E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6" y="1825625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61ABA16-066B-45A9-9A34-69AA2D04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6" y="2225675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76DF992-C3FA-4EEC-A839-067D9E5B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6" y="2597150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D47FD0E-7621-4058-899F-A439DA08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221773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09EE8F2-464B-4379-8CAA-9DBE897C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2565400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F352B2B-F79C-4917-97E6-4F41EB9D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11388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16CFE45-77D5-4128-BAC1-FD9A49E4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62198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0F</a:t>
            </a:r>
            <a:r>
              <a:rPr lang="en-US" altLang="zh-CN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3FB0061-D55C-44D0-B00E-E23AC573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17588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9AE428F-7660-4850-B476-6503E765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999" y="1439863"/>
            <a:ext cx="905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dirty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id5</a:t>
            </a:r>
            <a:endParaRPr lang="zh-CN" altLang="en-US" sz="2000" dirty="0">
              <a:solidFill>
                <a:srgbClr val="F63C2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DFB702B-F371-44F2-AC02-A625299E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2997200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3D758AA-B86C-4A36-9B19-14B548A7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96545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95AF68F-2740-4F20-A0E7-0D84A225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30003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8A11EB7-1848-426B-904B-CC32D0A0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46" y="299720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7id5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2B6F28F-FD22-4083-9F4E-4E6D6854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1" y="3398838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A05F44B-AFF7-477C-9B02-BDD0A11E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33655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r3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B27A236-D113-4442-8F8C-97487CEE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33797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39FC674-1C9A-4A9D-A147-BACD6ACC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7F10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4F65ED3-8054-47CB-93A4-D1F35D1C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78777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BAE5F06-6C29-4792-94DF-91655C4C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219575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C6AACC32-AB5F-45E2-88EC-C82ECFAA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4581525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EFBF3C1-D781-4E1C-9279-E981705E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9815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D83333B-0BC7-4B9E-8DB7-D2C781A0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53816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7D15B95-0C4C-45E8-83E9-8A91DAA3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9" y="5781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E6F435-0BC3-45CD-9C00-5FB3ED3A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37655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70BECE4-0A6E-490D-B3DB-99ACDE11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18147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s6</a:t>
            </a:r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B0E3D4E-3AD4-4F06-84F1-0650D9F5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54342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8F7FA5D-AA00-4E5B-BF01-5A6C439C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49434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224B2A47-EF79-4F82-A7D8-E1E42F72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5353050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932CACE-2A4A-48BA-A0CC-2D49533C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9" y="5729288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006C1C6-B271-49A3-A8C9-B281FCAB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4" y="38004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6296053-7CAE-4178-AB36-542D0163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4" y="49291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454AAB7-2326-4B68-A1F8-FFED615F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9" y="53355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B820869-1817-4746-85F1-42B4CE62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9" y="575468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BED8FC9-F854-4E1F-8488-C4C018F0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90890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0T2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3E23CF1-C3B4-4AC3-B2A3-51B80A16F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881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B32DD35-75B4-4C5C-8916-4AC99130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88542"/>
            <a:ext cx="870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21D39F-129C-4735-BE4B-8424FFA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10090"/>
            <a:ext cx="1197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0E1+6id5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A1D0866-DA10-4D22-A973-D802D6D1B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355" y="5391090"/>
            <a:ext cx="1141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0E1+6F3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88A2A09-F2AE-4B07-AD63-3C36564A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33" y="5772090"/>
            <a:ext cx="1156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0E1+6T9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10E46CF-93FD-4F94-A77A-449D4E09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9" y="618172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86F4FB3-A604-41C7-BD48-B866CB58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6" y="6199188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F004BCDB-C8BD-4E66-B364-DFE2AD2C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103" y="6181665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buClrTx/>
            </a:pP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0E1</a:t>
            </a:r>
            <a:endParaRPr lang="zh-CN" altLang="en-US" sz="20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1205</Words>
  <Application>Microsoft Office PowerPoint</Application>
  <PresentationFormat>宽屏</PresentationFormat>
  <Paragraphs>378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华文新魏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LR分析法</vt:lpstr>
      <vt:lpstr>冲突解决</vt:lpstr>
      <vt:lpstr>PowerPoint 演示文稿</vt:lpstr>
      <vt:lpstr>冲突解决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monky</dc:creator>
  <cp:lastModifiedBy>Lau Sonder</cp:lastModifiedBy>
  <cp:revision>10</cp:revision>
  <dcterms:created xsi:type="dcterms:W3CDTF">2020-06-02T01:54:51Z</dcterms:created>
  <dcterms:modified xsi:type="dcterms:W3CDTF">2020-06-20T11:09:38Z</dcterms:modified>
</cp:coreProperties>
</file>