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29" r:id="rId3"/>
    <p:sldId id="291" r:id="rId4"/>
    <p:sldId id="292" r:id="rId5"/>
    <p:sldId id="293" r:id="rId6"/>
    <p:sldId id="294" r:id="rId7"/>
    <p:sldId id="304" r:id="rId8"/>
    <p:sldId id="259" r:id="rId9"/>
    <p:sldId id="295" r:id="rId10"/>
    <p:sldId id="299" r:id="rId11"/>
    <p:sldId id="296" r:id="rId12"/>
    <p:sldId id="297" r:id="rId13"/>
    <p:sldId id="300" r:id="rId14"/>
    <p:sldId id="305" r:id="rId15"/>
    <p:sldId id="273" r:id="rId16"/>
    <p:sldId id="279" r:id="rId17"/>
    <p:sldId id="306" r:id="rId18"/>
    <p:sldId id="312" r:id="rId19"/>
    <p:sldId id="307" r:id="rId20"/>
    <p:sldId id="313" r:id="rId21"/>
    <p:sldId id="308" r:id="rId22"/>
    <p:sldId id="310" r:id="rId23"/>
    <p:sldId id="309" r:id="rId24"/>
    <p:sldId id="315" r:id="rId25"/>
    <p:sldId id="314" r:id="rId26"/>
    <p:sldId id="317" r:id="rId27"/>
    <p:sldId id="318" r:id="rId28"/>
    <p:sldId id="319" r:id="rId29"/>
    <p:sldId id="321" r:id="rId30"/>
    <p:sldId id="326" r:id="rId31"/>
    <p:sldId id="320" r:id="rId32"/>
    <p:sldId id="323" r:id="rId33"/>
    <p:sldId id="322" r:id="rId34"/>
    <p:sldId id="324" r:id="rId35"/>
    <p:sldId id="325" r:id="rId36"/>
    <p:sldId id="327" r:id="rId37"/>
    <p:sldId id="328" r:id="rId38"/>
    <p:sldId id="26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86329" autoAdjust="0"/>
  </p:normalViewPr>
  <p:slideViewPr>
    <p:cSldViewPr snapToGrid="0">
      <p:cViewPr varScale="1">
        <p:scale>
          <a:sx n="105" d="100"/>
          <a:sy n="105" d="100"/>
        </p:scale>
        <p:origin x="684" y="78"/>
      </p:cViewPr>
      <p:guideLst>
        <p:guide orient="horz" pos="2205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F014E-1360-2147-93BF-811253165329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3BB42-EFB1-1F4E-AB64-F4413EE8E0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74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BB42-EFB1-1F4E-AB64-F4413EE8E01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68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BB42-EFB1-1F4E-AB64-F4413EE8E01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74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BB42-EFB1-1F4E-AB64-F4413EE8E01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71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BB42-EFB1-1F4E-AB64-F4413EE8E01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50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666" y="1944334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3603744" y="2517726"/>
            <a:ext cx="4479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View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绘制流程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95588" y="3274516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55523" y="476590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卢启栋</a:t>
            </a:r>
            <a:endParaRPr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95200" y="155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89" y="3667331"/>
            <a:ext cx="656198" cy="7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0851" y="594911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104393" y="944011"/>
            <a:ext cx="3349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Hierarchy View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08" y="2226987"/>
            <a:ext cx="9988383" cy="35820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269934" y="3322622"/>
            <a:ext cx="3793098" cy="16477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8175279" y="2706986"/>
            <a:ext cx="688064" cy="615636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863343" y="2522320"/>
            <a:ext cx="216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我们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</a:rPr>
              <a:t>xml</a:t>
            </a:r>
            <a:r>
              <a:rPr lang="zh-CN" altLang="en-US" dirty="0" smtClean="0">
                <a:solidFill>
                  <a:srgbClr val="FFFF00"/>
                </a:solidFill>
              </a:rPr>
              <a:t>布局文件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235" y="1500069"/>
            <a:ext cx="5168876" cy="2317687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7235" y="594911"/>
            <a:ext cx="5488765" cy="7660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723002" y="685570"/>
            <a:ext cx="5644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setContentView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sz="3200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2" y="2376009"/>
            <a:ext cx="4711156" cy="971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7772" y="1795646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ShareActivity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67243" y="1113576"/>
            <a:ext cx="5646705" cy="5513561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83011" y="1134743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PhoneWindow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11" y="1556403"/>
            <a:ext cx="5434850" cy="470623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07235" y="4067985"/>
            <a:ext cx="5168876" cy="2317687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7772" y="4363562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13" y="5022396"/>
            <a:ext cx="4711156" cy="338633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2942376" y="2861763"/>
            <a:ext cx="1" cy="225344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454629" y="1905771"/>
            <a:ext cx="3426086" cy="83786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8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7235" y="594911"/>
            <a:ext cx="5488765" cy="7660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723002" y="685570"/>
            <a:ext cx="5644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setContentView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sz="3200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0790" y="1476587"/>
            <a:ext cx="10510420" cy="4783113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97716" y="1536332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PhoneWindow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20550" y="2570359"/>
            <a:ext cx="4462134" cy="946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根据窗口属性</a:t>
            </a:r>
            <a:r>
              <a:rPr lang="en-US" altLang="zh-CN" dirty="0" smtClean="0">
                <a:solidFill>
                  <a:schemeClr val="tx1"/>
                </a:solidFill>
              </a:rPr>
              <a:t>(Theme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Features)</a:t>
            </a:r>
            <a:r>
              <a:rPr lang="zh-CN" altLang="en-US" dirty="0" smtClean="0">
                <a:solidFill>
                  <a:schemeClr val="tx1"/>
                </a:solidFill>
              </a:rPr>
              <a:t>选择不同的</a:t>
            </a:r>
            <a:r>
              <a:rPr lang="en-US" altLang="zh-CN" dirty="0" smtClean="0">
                <a:solidFill>
                  <a:schemeClr val="tx1"/>
                </a:solidFill>
              </a:rPr>
              <a:t>Layout</a:t>
            </a:r>
            <a:r>
              <a:rPr lang="zh-CN" altLang="en-US" dirty="0" smtClean="0">
                <a:solidFill>
                  <a:schemeClr val="tx1"/>
                </a:solidFill>
              </a:rPr>
              <a:t>布局文件，作为</a:t>
            </a:r>
            <a:r>
              <a:rPr lang="en-US" altLang="zh-CN" dirty="0" err="1" smtClean="0">
                <a:solidFill>
                  <a:schemeClr val="tx1"/>
                </a:solidFill>
              </a:rPr>
              <a:t>DecorView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child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0619" y="1966888"/>
            <a:ext cx="2315243" cy="45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初始化</a:t>
            </a:r>
            <a:r>
              <a:rPr lang="en-US" altLang="zh-CN" dirty="0" err="1" smtClean="0">
                <a:solidFill>
                  <a:schemeClr val="tx1"/>
                </a:solidFill>
              </a:rPr>
              <a:t>DecorView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08553" y="5475359"/>
            <a:ext cx="2686128" cy="608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回调</a:t>
            </a:r>
            <a:r>
              <a:rPr lang="en-US" altLang="zh-CN" dirty="0" err="1" smtClean="0">
                <a:solidFill>
                  <a:schemeClr val="tx1"/>
                </a:solidFill>
              </a:rPr>
              <a:t>onContentChanged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20550" y="4564113"/>
            <a:ext cx="4462133" cy="75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Inflate</a:t>
            </a:r>
            <a:r>
              <a:rPr lang="zh-CN" altLang="en-US" dirty="0" smtClean="0">
                <a:solidFill>
                  <a:schemeClr val="tx1"/>
                </a:solidFill>
              </a:rPr>
              <a:t>自定义的</a:t>
            </a:r>
            <a:r>
              <a:rPr lang="en-US" altLang="zh-CN" dirty="0" smtClean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作为</a:t>
            </a:r>
            <a:r>
              <a:rPr lang="en-US" altLang="zh-CN" dirty="0" err="1" smtClean="0">
                <a:solidFill>
                  <a:schemeClr val="tx1"/>
                </a:solidFill>
              </a:rPr>
              <a:t>mContentParent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child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0550" y="3669196"/>
            <a:ext cx="4462134" cy="74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err="1" smtClean="0">
                <a:solidFill>
                  <a:schemeClr val="tx1"/>
                </a:solidFill>
              </a:rPr>
              <a:t>mContentParent</a:t>
            </a:r>
            <a:r>
              <a:rPr lang="zh-CN" altLang="en-US" dirty="0" smtClean="0">
                <a:solidFill>
                  <a:schemeClr val="tx1"/>
                </a:solidFill>
              </a:rPr>
              <a:t>赋值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findViewById</a:t>
            </a:r>
            <a:r>
              <a:rPr lang="en-US" altLang="zh-CN" dirty="0">
                <a:solidFill>
                  <a:schemeClr val="tx1"/>
                </a:solidFill>
              </a:rPr>
              <a:t>(ID_ANDROID_CONTENT) 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Picture 2" descr="https://user-gold-cdn.xitu.io/2017/7/10/00ecbd2ee6af39621d191be7e26054f5?imageView2/0/w/1280/h/960/ignore-error/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46" y="1905664"/>
            <a:ext cx="2993445" cy="404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>
            <a:stCxn id="18" idx="2"/>
          </p:cNvCxnSpPr>
          <p:nvPr/>
        </p:nvCxnSpPr>
        <p:spPr>
          <a:xfrm flipH="1">
            <a:off x="3288240" y="2418229"/>
            <a:ext cx="1" cy="15213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288239" y="3490010"/>
            <a:ext cx="1" cy="15213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288239" y="4421153"/>
            <a:ext cx="1" cy="15213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288239" y="5278919"/>
            <a:ext cx="1" cy="15213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326" y="250879"/>
            <a:ext cx="5488765" cy="7660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569093" y="341538"/>
            <a:ext cx="5644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各对象之间的关系</a:t>
            </a:r>
            <a:endParaRPr lang="zh-CN" altLang="en-US" sz="3200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6028332" y="1287454"/>
            <a:ext cx="5614424" cy="480552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 eaLnBrk="0" hangingPunct="0">
              <a:lnSpc>
                <a:spcPct val="16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Window   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窗户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承载模型）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 eaLnBrk="0" hangingPunct="0">
              <a:lnSpc>
                <a:spcPct val="160000"/>
              </a:lnSpc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  直接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持有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view,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提供了各种窗口操作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algn="just" eaLnBrk="0" hangingPunct="0">
              <a:lnSpc>
                <a:spcPct val="16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View  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窗花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2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显示视图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）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algn="just" eaLnBrk="0" hangingPunct="0">
              <a:lnSpc>
                <a:spcPct val="16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DecorView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 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最</a:t>
            </a:r>
            <a:r>
              <a:rPr lang="zh-CN" altLang="en-US" sz="2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底层的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窗花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DOM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树的根节点）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 eaLnBrk="0" hangingPunct="0">
              <a:lnSpc>
                <a:spcPct val="160000"/>
              </a:lnSpc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所有应用窗口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(Activity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界面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的根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View</a:t>
            </a:r>
          </a:p>
          <a:p>
            <a:pPr marL="0" algn="just" eaLnBrk="0" hangingPunct="0">
              <a:lnSpc>
                <a:spcPct val="16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Activity  </a:t>
            </a:r>
            <a:r>
              <a:rPr lang="en-US" altLang="zh-CN" sz="2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工匠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（控制单元）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indent="0" algn="just" eaLnBrk="0" hangingPunct="0">
              <a:lnSpc>
                <a:spcPct val="160000"/>
              </a:lnSpc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控制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生命周期和处理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just" eaLnBrk="0" hangingPunct="0">
              <a:lnSpc>
                <a:spcPct val="160000"/>
              </a:lnSpc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拥有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一个根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algn="just" eaLnBrk="0" hangingPunct="0">
              <a:lnSpc>
                <a:spcPct val="16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LayoutInflater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 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剪刀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（解析器）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  <a:p>
            <a:pPr marL="0" algn="just" eaLnBrk="0" hangingPunct="0">
              <a:lnSpc>
                <a:spcPct val="16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Xml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窗花图纸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配置文件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）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1400" dirty="0"/>
          </a:p>
        </p:txBody>
      </p:sp>
      <p:pic>
        <p:nvPicPr>
          <p:cNvPr id="1026" name="Picture 2" descr="http://img.voidcn.com/vcimg/000/005/580/700_dc1_d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23" y="2030593"/>
            <a:ext cx="4600436" cy="251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97334" y="1966980"/>
            <a:ext cx="3248717" cy="45986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21134" y="4591623"/>
            <a:ext cx="4058248" cy="92332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97334" y="1994138"/>
            <a:ext cx="349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findViewByid</a:t>
            </a:r>
            <a:r>
              <a:rPr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b="1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性能消耗</a:t>
            </a:r>
            <a:r>
              <a:rPr lang="zh-CN" altLang="en-US" b="1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21134" y="4682156"/>
            <a:ext cx="392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requestWindowFeature</a:t>
            </a:r>
            <a:r>
              <a:rPr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()——</a:t>
            </a:r>
            <a:r>
              <a:rPr lang="zh-CN" altLang="en-US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在</a:t>
            </a:r>
            <a:r>
              <a:rPr lang="en-US" altLang="zh-CN" b="1" dirty="0" err="1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setContentView</a:t>
            </a:r>
            <a:r>
              <a:rPr lang="zh-CN" altLang="en-US" b="1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之前</a:t>
            </a:r>
            <a:r>
              <a:rPr lang="zh-CN" altLang="en-US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调用才能生效</a:t>
            </a: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51" y="1164397"/>
            <a:ext cx="6344445" cy="21222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5" y="3329695"/>
            <a:ext cx="6340742" cy="32745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3326" y="250879"/>
            <a:ext cx="5488765" cy="7660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569093" y="341538"/>
            <a:ext cx="5644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实际问题</a:t>
            </a:r>
            <a:endParaRPr lang="zh-CN" altLang="en-US" sz="3200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6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986434" y="4290485"/>
            <a:ext cx="20843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绘制与刷新流程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PART.3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11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1676" y="2881241"/>
            <a:ext cx="8459686" cy="2094947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49917" y="902873"/>
            <a:ext cx="5793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Wingdings" panose="05000000000000000000" pitchFamily="2" charset="2"/>
              </a:rPr>
              <a:t>初始化用户的布局文件，并添加到根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Wingdings" panose="05000000000000000000" pitchFamily="2" charset="2"/>
              </a:rPr>
              <a:t>View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Wingdings" panose="05000000000000000000" pitchFamily="2" charset="2"/>
              </a:rPr>
              <a:t>：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Wingdings" panose="05000000000000000000" pitchFamily="2" charset="2"/>
              </a:rPr>
              <a:t>DecorView</a:t>
            </a:r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2238" y="865975"/>
            <a:ext cx="1313485" cy="443128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67503" y="3675409"/>
            <a:ext cx="2608406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Source Code Pro"/>
              </a:rPr>
              <a:t>performLaunchActivity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7587" y="5211078"/>
            <a:ext cx="3388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Code Pro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Source Code Pro"/>
              </a:rPr>
              <a:t>Instrumentation</a:t>
            </a:r>
            <a:r>
              <a:rPr lang="zh-CN" altLang="en-US" dirty="0">
                <a:solidFill>
                  <a:schemeClr val="bg1"/>
                </a:solidFill>
                <a:latin typeface="Source Code Pro"/>
              </a:rPr>
              <a:t>调用</a:t>
            </a:r>
            <a:r>
              <a:rPr lang="en-US" altLang="zh-CN" dirty="0">
                <a:solidFill>
                  <a:schemeClr val="bg1"/>
                </a:solidFill>
                <a:latin typeface="Source Code Pro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Source Code Pro"/>
              </a:rPr>
              <a:t>的</a:t>
            </a:r>
            <a:r>
              <a:rPr lang="en-US" altLang="zh-CN" dirty="0" err="1">
                <a:solidFill>
                  <a:srgbClr val="FFC000"/>
                </a:solidFill>
                <a:latin typeface="Source Code Pro"/>
              </a:rPr>
              <a:t>onCreate</a:t>
            </a:r>
            <a:r>
              <a:rPr lang="en-US" altLang="zh-CN" dirty="0">
                <a:solidFill>
                  <a:srgbClr val="FFC000"/>
                </a:solidFill>
                <a:latin typeface="Source Code Pro"/>
              </a:rPr>
              <a:t>()</a:t>
            </a:r>
            <a:endParaRPr lang="zh-CN" altLang="en-US" dirty="0">
              <a:solidFill>
                <a:srgbClr val="FFC000"/>
              </a:solidFill>
              <a:latin typeface="Source Code Pro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686" y="1835983"/>
            <a:ext cx="1539665" cy="432116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15434" y="2999617"/>
            <a:ext cx="385577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C000"/>
                </a:solidFill>
                <a:latin typeface="Source Code Pro"/>
              </a:rPr>
              <a:t>handleLaunchActivity</a:t>
            </a:r>
            <a:r>
              <a:rPr lang="zh-CN" altLang="en-US" dirty="0" smtClean="0">
                <a:solidFill>
                  <a:schemeClr val="bg1"/>
                </a:solidFill>
                <a:latin typeface="Source Code Pro"/>
              </a:rPr>
              <a:t>内部流程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94432" y="3675409"/>
            <a:ext cx="2492990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Source Code Pro"/>
              </a:rPr>
              <a:t>handleResumeActivity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36724" y="4469577"/>
            <a:ext cx="2608406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Source Code Pro"/>
              </a:rPr>
              <a:t>performResumeActivity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6808" y="5263745"/>
            <a:ext cx="3388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Code Pro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Source Code Pro"/>
              </a:rPr>
              <a:t>Instrumentation</a:t>
            </a:r>
            <a:r>
              <a:rPr lang="zh-CN" altLang="en-US" dirty="0">
                <a:solidFill>
                  <a:schemeClr val="bg1"/>
                </a:solidFill>
                <a:latin typeface="Source Code Pro"/>
              </a:rPr>
              <a:t>调用</a:t>
            </a:r>
            <a:r>
              <a:rPr lang="en-US" altLang="zh-CN" dirty="0">
                <a:solidFill>
                  <a:schemeClr val="bg1"/>
                </a:solidFill>
                <a:latin typeface="Source Code Pro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Source Code Pro"/>
              </a:rPr>
              <a:t>的</a:t>
            </a:r>
            <a:r>
              <a:rPr lang="en-US" altLang="zh-CN" dirty="0" err="1" smtClean="0">
                <a:solidFill>
                  <a:srgbClr val="FFC000"/>
                </a:solidFill>
                <a:latin typeface="Source Code Pro"/>
              </a:rPr>
              <a:t>onResume</a:t>
            </a:r>
            <a:r>
              <a:rPr lang="en-US" altLang="zh-CN" dirty="0" smtClean="0">
                <a:solidFill>
                  <a:srgbClr val="FFC000"/>
                </a:solidFill>
                <a:latin typeface="Source Code Pro"/>
              </a:rPr>
              <a:t>()</a:t>
            </a:r>
            <a:endParaRPr lang="zh-CN" altLang="en-US" dirty="0">
              <a:solidFill>
                <a:srgbClr val="FFC000"/>
              </a:solidFill>
              <a:latin typeface="Source Code Pro"/>
            </a:endParaRPr>
          </a:p>
        </p:txBody>
      </p:sp>
      <p:cxnSp>
        <p:nvCxnSpPr>
          <p:cNvPr id="18" name="直接箭头连接符 17"/>
          <p:cNvCxnSpPr>
            <a:stCxn id="4" idx="3"/>
            <a:endCxn id="15" idx="1"/>
          </p:cNvCxnSpPr>
          <p:nvPr/>
        </p:nvCxnSpPr>
        <p:spPr>
          <a:xfrm>
            <a:off x="4975909" y="3860075"/>
            <a:ext cx="1318523" cy="0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6" idx="0"/>
          </p:cNvCxnSpPr>
          <p:nvPr/>
        </p:nvCxnSpPr>
        <p:spPr>
          <a:xfrm>
            <a:off x="7540927" y="4044741"/>
            <a:ext cx="0" cy="424836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7" idx="0"/>
          </p:cNvCxnSpPr>
          <p:nvPr/>
        </p:nvCxnSpPr>
        <p:spPr>
          <a:xfrm>
            <a:off x="7540927" y="4838909"/>
            <a:ext cx="0" cy="424836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7" idx="0"/>
          </p:cNvCxnSpPr>
          <p:nvPr/>
        </p:nvCxnSpPr>
        <p:spPr>
          <a:xfrm>
            <a:off x="3671706" y="4044741"/>
            <a:ext cx="0" cy="1166337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2"/>
            <a:endCxn id="9" idx="0"/>
          </p:cNvCxnSpPr>
          <p:nvPr/>
        </p:nvCxnSpPr>
        <p:spPr>
          <a:xfrm>
            <a:off x="5991519" y="2268099"/>
            <a:ext cx="0" cy="613142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08" y="648057"/>
            <a:ext cx="8847619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“windowmanager viewmanage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51" y="2101446"/>
            <a:ext cx="6012755" cy="444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07235" y="594912"/>
            <a:ext cx="3838015" cy="75405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723001" y="685570"/>
            <a:ext cx="37222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err="1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WindowManager</a:t>
            </a:r>
            <a:endParaRPr lang="zh-CN" altLang="en-US" sz="320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001" y="1590334"/>
            <a:ext cx="546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窗口管理器</a:t>
            </a:r>
            <a:r>
              <a:rPr lang="zh-CN" altLang="en-US" dirty="0">
                <a:solidFill>
                  <a:srgbClr val="FFFFFF"/>
                </a:solidFill>
              </a:rPr>
              <a:t>，</a:t>
            </a:r>
            <a:r>
              <a:rPr lang="zh-CN" altLang="en-US" dirty="0" smtClean="0">
                <a:solidFill>
                  <a:srgbClr val="FFFFFF"/>
                </a:solidFill>
              </a:rPr>
              <a:t>每一个窗口管理器与一个窗口绑定。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g.voidcn.com/vcimg/000/005/580/705_12d_4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05" y="1797865"/>
            <a:ext cx="10114163" cy="34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>
            <a:endCxn id="4" idx="0"/>
          </p:cNvCxnSpPr>
          <p:nvPr/>
        </p:nvCxnSpPr>
        <p:spPr>
          <a:xfrm flipH="1">
            <a:off x="7414790" y="4454305"/>
            <a:ext cx="479832" cy="11316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183518" y="5585989"/>
            <a:ext cx="246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发消息，实现</a:t>
            </a:r>
            <a:r>
              <a:rPr lang="zh-CN" altLang="en-US" dirty="0" smtClean="0">
                <a:solidFill>
                  <a:srgbClr val="FFC000"/>
                </a:solidFill>
              </a:rPr>
              <a:t>异步调用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07672" y="1034932"/>
            <a:ext cx="4817003" cy="576674"/>
            <a:chOff x="4036199" y="1034932"/>
            <a:chExt cx="4817003" cy="576674"/>
          </a:xfrm>
        </p:grpSpPr>
        <p:sp>
          <p:nvSpPr>
            <p:cNvPr id="9" name="矩形 8"/>
            <p:cNvSpPr/>
            <p:nvPr/>
          </p:nvSpPr>
          <p:spPr>
            <a:xfrm>
              <a:off x="6416174" y="1034932"/>
              <a:ext cx="2437028" cy="576674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6575832" y="1110756"/>
              <a:ext cx="21177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的基本概念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036199" y="1034932"/>
              <a:ext cx="1251112" cy="57370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6"/>
            <p:cNvSpPr txBox="1">
              <a:spLocks noChangeArrowheads="1"/>
            </p:cNvSpPr>
            <p:nvPr/>
          </p:nvSpPr>
          <p:spPr bwMode="auto">
            <a:xfrm>
              <a:off x="4090433" y="1110756"/>
              <a:ext cx="11697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PART.1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07672" y="2115207"/>
            <a:ext cx="5850185" cy="573701"/>
            <a:chOff x="4036199" y="1034932"/>
            <a:chExt cx="5850185" cy="573701"/>
          </a:xfrm>
        </p:grpSpPr>
        <p:sp>
          <p:nvSpPr>
            <p:cNvPr id="21" name="矩形 20"/>
            <p:cNvSpPr/>
            <p:nvPr/>
          </p:nvSpPr>
          <p:spPr>
            <a:xfrm>
              <a:off x="6416174" y="1034932"/>
              <a:ext cx="3470210" cy="57370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6575832" y="1110756"/>
              <a:ext cx="31928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Activity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的层次结构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36199" y="1034932"/>
              <a:ext cx="1251112" cy="57370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16"/>
            <p:cNvSpPr txBox="1">
              <a:spLocks noChangeArrowheads="1"/>
            </p:cNvSpPr>
            <p:nvPr/>
          </p:nvSpPr>
          <p:spPr bwMode="auto">
            <a:xfrm>
              <a:off x="4090433" y="1110756"/>
              <a:ext cx="11697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PART.2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007672" y="3192509"/>
            <a:ext cx="5850185" cy="573701"/>
            <a:chOff x="4036199" y="1034932"/>
            <a:chExt cx="5850185" cy="573701"/>
          </a:xfrm>
        </p:grpSpPr>
        <p:sp>
          <p:nvSpPr>
            <p:cNvPr id="28" name="矩形 27"/>
            <p:cNvSpPr/>
            <p:nvPr/>
          </p:nvSpPr>
          <p:spPr>
            <a:xfrm>
              <a:off x="6416174" y="1034932"/>
              <a:ext cx="3470210" cy="53748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575832" y="1110756"/>
              <a:ext cx="29303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的绘制与刷新流程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036199" y="1034932"/>
              <a:ext cx="1251112" cy="57370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16"/>
            <p:cNvSpPr txBox="1">
              <a:spLocks noChangeArrowheads="1"/>
            </p:cNvSpPr>
            <p:nvPr/>
          </p:nvSpPr>
          <p:spPr bwMode="auto">
            <a:xfrm>
              <a:off x="4090433" y="1110756"/>
              <a:ext cx="11697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PART.3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07672" y="4269811"/>
            <a:ext cx="4817003" cy="576674"/>
            <a:chOff x="4036199" y="1034932"/>
            <a:chExt cx="4817003" cy="576674"/>
          </a:xfrm>
        </p:grpSpPr>
        <p:sp>
          <p:nvSpPr>
            <p:cNvPr id="33" name="矩形 32"/>
            <p:cNvSpPr/>
            <p:nvPr/>
          </p:nvSpPr>
          <p:spPr>
            <a:xfrm>
              <a:off x="6416174" y="1034932"/>
              <a:ext cx="2437028" cy="576674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575832" y="1110756"/>
              <a:ext cx="21177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补充几点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036199" y="1034932"/>
              <a:ext cx="1251112" cy="57370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16"/>
            <p:cNvSpPr txBox="1">
              <a:spLocks noChangeArrowheads="1"/>
            </p:cNvSpPr>
            <p:nvPr/>
          </p:nvSpPr>
          <p:spPr bwMode="auto">
            <a:xfrm>
              <a:off x="4090433" y="1110756"/>
              <a:ext cx="11697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PART.4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07672" y="5350085"/>
            <a:ext cx="4817003" cy="576674"/>
            <a:chOff x="4036199" y="1034932"/>
            <a:chExt cx="4817003" cy="576674"/>
          </a:xfrm>
        </p:grpSpPr>
        <p:sp>
          <p:nvSpPr>
            <p:cNvPr id="38" name="矩形 37"/>
            <p:cNvSpPr/>
            <p:nvPr/>
          </p:nvSpPr>
          <p:spPr>
            <a:xfrm>
              <a:off x="6416174" y="1034932"/>
              <a:ext cx="2437028" cy="576674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16"/>
            <p:cNvSpPr txBox="1">
              <a:spLocks noChangeArrowheads="1"/>
            </p:cNvSpPr>
            <p:nvPr/>
          </p:nvSpPr>
          <p:spPr bwMode="auto">
            <a:xfrm>
              <a:off x="6575832" y="1110756"/>
              <a:ext cx="21177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036199" y="1034932"/>
              <a:ext cx="1251112" cy="57370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16"/>
            <p:cNvSpPr txBox="1">
              <a:spLocks noChangeArrowheads="1"/>
            </p:cNvSpPr>
            <p:nvPr/>
          </p:nvSpPr>
          <p:spPr bwMode="auto">
            <a:xfrm>
              <a:off x="4090433" y="1110756"/>
              <a:ext cx="11697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PART.5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6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74" y="3041004"/>
            <a:ext cx="8157708" cy="33524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5172" y="5142715"/>
            <a:ext cx="1195057" cy="41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9585" y="2259289"/>
            <a:ext cx="634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 对</a:t>
            </a:r>
            <a:r>
              <a:rPr lang="en-US" altLang="zh-CN" dirty="0" smtClean="0">
                <a:solidFill>
                  <a:srgbClr val="FFFFFF"/>
                </a:solidFill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</a:rPr>
              <a:t>的增加、删除与更新最终都是</a:t>
            </a:r>
            <a:r>
              <a:rPr lang="zh-CN" altLang="en-US" dirty="0" smtClean="0">
                <a:solidFill>
                  <a:srgbClr val="FFFFFF"/>
                </a:solidFill>
              </a:rPr>
              <a:t>由</a:t>
            </a:r>
            <a:r>
              <a:rPr lang="en-US" altLang="zh-CN" dirty="0" err="1">
                <a:solidFill>
                  <a:srgbClr val="FFC000"/>
                </a:solidFill>
              </a:rPr>
              <a:t>V</a:t>
            </a:r>
            <a:r>
              <a:rPr lang="en-US" altLang="zh-CN" dirty="0" err="1" smtClean="0">
                <a:solidFill>
                  <a:srgbClr val="FFC000"/>
                </a:solidFill>
              </a:rPr>
              <a:t>iewRootImpl</a:t>
            </a:r>
            <a:r>
              <a:rPr lang="zh-CN" altLang="en-US" dirty="0" smtClean="0">
                <a:solidFill>
                  <a:srgbClr val="FFFFFF"/>
                </a:solidFill>
              </a:rPr>
              <a:t>来完成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236" y="594912"/>
            <a:ext cx="2253660" cy="67543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723002" y="685570"/>
            <a:ext cx="204735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err="1" smtClean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ViewRoot</a:t>
            </a:r>
            <a:endParaRPr lang="zh-CN" altLang="en-US" sz="320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4646" y="1584356"/>
            <a:ext cx="2227152" cy="488888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WindowManagerImpl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09245" y="1584356"/>
            <a:ext cx="2459525" cy="488888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WindowManagerGlobal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56217" y="1584356"/>
            <a:ext cx="2459525" cy="488888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ViewRootImpl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9" idx="1"/>
          </p:cNvCxnSpPr>
          <p:nvPr/>
        </p:nvCxnSpPr>
        <p:spPr>
          <a:xfrm>
            <a:off x="3521798" y="1828800"/>
            <a:ext cx="287447" cy="0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6268770" y="1828800"/>
            <a:ext cx="287447" cy="0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g.voidcn.com/vcimg/000/005/580/706_85f_f9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07" y="2182069"/>
            <a:ext cx="7184600" cy="42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817545" y="9121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PingFang SC"/>
              </a:rPr>
              <a:t>Measure</a:t>
            </a:r>
            <a:r>
              <a:rPr lang="zh-CN" altLang="en-US" dirty="0" smtClean="0">
                <a:solidFill>
                  <a:srgbClr val="FFC000"/>
                </a:solidFill>
                <a:latin typeface="PingFang SC"/>
              </a:rPr>
              <a:t>测量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：测量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的宽和高</a:t>
            </a:r>
            <a:endParaRPr lang="en-US" altLang="zh-CN" dirty="0" smtClean="0">
              <a:solidFill>
                <a:srgbClr val="FFFFFF"/>
              </a:solidFill>
              <a:latin typeface="PingFang SC"/>
            </a:endParaRPr>
          </a:p>
          <a:p>
            <a:r>
              <a:rPr lang="en-US" altLang="zh-CN" dirty="0" smtClean="0">
                <a:solidFill>
                  <a:srgbClr val="FFC000"/>
                </a:solidFill>
                <a:latin typeface="PingFang SC"/>
              </a:rPr>
              <a:t>Layout</a:t>
            </a:r>
            <a:r>
              <a:rPr lang="zh-CN" altLang="en-US" dirty="0" smtClean="0">
                <a:solidFill>
                  <a:srgbClr val="FFC000"/>
                </a:solidFill>
                <a:latin typeface="PingFang SC"/>
              </a:rPr>
              <a:t>布局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：确定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在父容器中的位置</a:t>
            </a:r>
            <a:endParaRPr lang="en-US" altLang="zh-CN" dirty="0" smtClean="0">
              <a:solidFill>
                <a:srgbClr val="FFFFFF"/>
              </a:solidFill>
              <a:latin typeface="PingFang SC"/>
            </a:endParaRPr>
          </a:p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PingFang SC"/>
              </a:rPr>
              <a:t>Draw</a:t>
            </a:r>
            <a:r>
              <a:rPr lang="zh-CN" altLang="en-US" dirty="0" smtClean="0">
                <a:solidFill>
                  <a:srgbClr val="FFC000"/>
                </a:solidFill>
                <a:latin typeface="PingFang SC"/>
              </a:rPr>
              <a:t>绘制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: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将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绘制在屏幕上</a:t>
            </a:r>
            <a:endParaRPr lang="en-US" altLang="zh-CN" dirty="0" smtClean="0">
              <a:solidFill>
                <a:srgbClr val="FFFFF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8434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2928765" cy="106187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Measure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://img.blog.csdn.net/20150413165429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91" y="3095922"/>
            <a:ext cx="7142018" cy="32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10970" y="1609599"/>
            <a:ext cx="7155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PingFang SC"/>
              </a:rPr>
              <a:t>从顶层</a:t>
            </a:r>
            <a:r>
              <a:rPr lang="en-US" altLang="zh-CN" dirty="0">
                <a:solidFill>
                  <a:srgbClr val="FFFFFF"/>
                </a:solidFill>
                <a:latin typeface="PingFang SC"/>
              </a:rPr>
              <a:t>View</a:t>
            </a:r>
            <a:r>
              <a:rPr lang="zh-CN" altLang="en-US" dirty="0">
                <a:solidFill>
                  <a:srgbClr val="FFFFFF"/>
                </a:solidFill>
                <a:latin typeface="PingFang SC"/>
              </a:rPr>
              <a:t>开始递归（深度优先）确定所有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视图的宽高</a:t>
            </a:r>
            <a:endParaRPr lang="en-US" altLang="zh-CN" dirty="0" smtClean="0">
              <a:solidFill>
                <a:srgbClr val="FFFFFF"/>
              </a:solidFill>
              <a:latin typeface="PingFang SC"/>
            </a:endParaRPr>
          </a:p>
          <a:p>
            <a:r>
              <a:rPr lang="en-US" altLang="zh-CN" dirty="0" err="1" smtClean="0">
                <a:solidFill>
                  <a:srgbClr val="FFFFFF"/>
                </a:solidFill>
                <a:latin typeface="PingFang SC"/>
              </a:rPr>
              <a:t>ViewGroup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：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measure 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-&gt; </a:t>
            </a:r>
            <a:r>
              <a:rPr lang="en-US" altLang="zh-CN" dirty="0" err="1" smtClean="0">
                <a:solidFill>
                  <a:srgbClr val="FFFFFF"/>
                </a:solidFill>
                <a:latin typeface="PingFang SC"/>
              </a:rPr>
              <a:t>onMeasure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-&gt; </a:t>
            </a:r>
            <a:r>
              <a:rPr lang="en-US" altLang="zh-CN" dirty="0" err="1" smtClean="0">
                <a:solidFill>
                  <a:srgbClr val="FFFFFF"/>
                </a:solidFill>
                <a:latin typeface="PingFang SC"/>
              </a:rPr>
              <a:t>measureChildWithMargins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 -&gt; </a:t>
            </a:r>
            <a:r>
              <a:rPr lang="en-US" altLang="zh-CN" dirty="0" err="1" smtClean="0">
                <a:solidFill>
                  <a:srgbClr val="FFFFFF"/>
                </a:solidFill>
                <a:latin typeface="PingFang SC"/>
              </a:rPr>
              <a:t>setMeasureDimension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()</a:t>
            </a:r>
          </a:p>
          <a:p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View: measure  -&gt; </a:t>
            </a:r>
            <a:r>
              <a:rPr lang="en-US" altLang="zh-CN" dirty="0" err="1" smtClean="0">
                <a:solidFill>
                  <a:srgbClr val="FFFFFF"/>
                </a:solidFill>
                <a:latin typeface="PingFang SC"/>
              </a:rPr>
              <a:t>onMeasure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() -&gt; </a:t>
            </a:r>
            <a:r>
              <a:rPr lang="en-US" altLang="zh-CN" dirty="0" err="1">
                <a:solidFill>
                  <a:srgbClr val="FFFFFF"/>
                </a:solidFill>
                <a:latin typeface="PingFang SC"/>
              </a:rPr>
              <a:t>setMeasureDimension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()</a:t>
            </a:r>
            <a:endParaRPr lang="en-US" altLang="zh-CN" dirty="0">
              <a:solidFill>
                <a:srgbClr val="FFFFF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02412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0" y="1798940"/>
            <a:ext cx="8142857" cy="4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7889" y="2284883"/>
            <a:ext cx="7899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 smtClean="0">
                <a:solidFill>
                  <a:srgbClr val="FFFFFF"/>
                </a:solidFill>
                <a:latin typeface="Lato"/>
              </a:rPr>
              <a:t>MeasureSpec</a:t>
            </a:r>
            <a:r>
              <a:rPr lang="en-US" altLang="zh-CN" dirty="0" smtClean="0">
                <a:solidFill>
                  <a:srgbClr val="FFFFFF"/>
                </a:solidFill>
                <a:latin typeface="Lato"/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是一个</a:t>
            </a:r>
            <a:r>
              <a:rPr lang="en-US" altLang="zh-CN" dirty="0">
                <a:solidFill>
                  <a:srgbClr val="FFFFFF"/>
                </a:solidFill>
              </a:rPr>
              <a:t>32</a:t>
            </a:r>
            <a:r>
              <a:rPr lang="zh-CN" altLang="en-US" dirty="0">
                <a:solidFill>
                  <a:srgbClr val="FFFFFF"/>
                </a:solidFill>
              </a:rPr>
              <a:t>位</a:t>
            </a:r>
            <a:r>
              <a:rPr lang="en-US" altLang="zh-CN" dirty="0" err="1">
                <a:solidFill>
                  <a:srgbClr val="FFFFFF"/>
                </a:solidFill>
              </a:rPr>
              <a:t>int</a:t>
            </a:r>
            <a:r>
              <a:rPr lang="zh-CN" altLang="en-US" dirty="0">
                <a:solidFill>
                  <a:srgbClr val="FFFFFF"/>
                </a:solidFill>
              </a:rPr>
              <a:t>值，高</a:t>
            </a:r>
            <a:r>
              <a:rPr lang="en-US" altLang="zh-CN" dirty="0">
                <a:solidFill>
                  <a:srgbClr val="FFFFFF"/>
                </a:solidFill>
              </a:rPr>
              <a:t>2</a:t>
            </a:r>
            <a:r>
              <a:rPr lang="zh-CN" altLang="en-US" dirty="0">
                <a:solidFill>
                  <a:srgbClr val="FFFFFF"/>
                </a:solidFill>
              </a:rPr>
              <a:t>位为测量的模式，低</a:t>
            </a:r>
            <a:r>
              <a:rPr lang="en-US" altLang="zh-CN" dirty="0">
                <a:solidFill>
                  <a:srgbClr val="FFFFFF"/>
                </a:solidFill>
              </a:rPr>
              <a:t>30</a:t>
            </a:r>
            <a:r>
              <a:rPr lang="zh-CN" altLang="en-US" dirty="0">
                <a:solidFill>
                  <a:srgbClr val="FFFFFF"/>
                </a:solidFill>
              </a:rPr>
              <a:t>位为测量的大小</a:t>
            </a:r>
            <a:endParaRPr lang="en-US" altLang="zh-CN" b="1" i="0" dirty="0">
              <a:solidFill>
                <a:srgbClr val="FFFFFF"/>
              </a:solidFill>
              <a:effectLst/>
              <a:latin typeface="Lato"/>
            </a:endParaRPr>
          </a:p>
        </p:txBody>
      </p:sp>
      <p:pic>
        <p:nvPicPr>
          <p:cNvPr id="8194" name="Picture 2" descr="http://upload-images.jianshu.io/upload_images/3009951-f283206756635946.png?imageMogr2/auto-orient/strip%7CimageView2/2/w/12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84" y="3089589"/>
            <a:ext cx="5276065" cy="31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22527"/>
              </p:ext>
            </p:extLst>
          </p:nvPr>
        </p:nvGraphicFramePr>
        <p:xfrm>
          <a:off x="737889" y="3089589"/>
          <a:ext cx="521929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71"/>
                <a:gridCol w="1450768"/>
                <a:gridCol w="2657752"/>
              </a:tblGrid>
              <a:tr h="10013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父容器已检测出</a:t>
                      </a:r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View</a:t>
                      </a: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需要的精确大小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</a:t>
                      </a:r>
                      <a:r>
                        <a:rPr lang="en-US" altLang="zh-CN" dirty="0" err="1" smtClean="0">
                          <a:solidFill>
                            <a:srgbClr val="FFFFFF"/>
                          </a:solidFill>
                        </a:rPr>
                        <a:t>layout_width</a:t>
                      </a:r>
                      <a:r>
                        <a:rPr lang="zh-CN" altLang="en-US" sz="1800" b="0" i="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dirty="0" err="1" smtClean="0">
                          <a:solidFill>
                            <a:srgbClr val="FFFFFF"/>
                          </a:solidFill>
                        </a:rPr>
                        <a:t>layout_height</a:t>
                      </a:r>
                      <a:r>
                        <a:rPr lang="zh-CN" altLang="en-US" sz="1800" b="0" i="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指定为具体数值，或者为</a:t>
                      </a:r>
                      <a:r>
                        <a:rPr lang="en-US" altLang="zh-CN" dirty="0" err="1" smtClean="0">
                          <a:solidFill>
                            <a:srgbClr val="FFFFFF"/>
                          </a:solidFill>
                        </a:rPr>
                        <a:t>match_parent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009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AT_MOST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父容器指定</a:t>
                      </a:r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View</a:t>
                      </a: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可用的最大值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wrap_content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009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UNSPECIFIED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父容器不对</a:t>
                      </a:r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View</a:t>
                      </a: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大小有任何限制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一般用于系统内部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84804" y="332361"/>
            <a:ext cx="2928765" cy="106187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Measure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88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6581" y="2284883"/>
            <a:ext cx="3639493" cy="1146380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8011" y="2284883"/>
            <a:ext cx="78991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FFFF"/>
                </a:solidFill>
                <a:latin typeface="Lato"/>
              </a:rPr>
              <a:t>1 </a:t>
            </a:r>
            <a:r>
              <a:rPr lang="zh-CN" altLang="en-US" dirty="0" smtClean="0">
                <a:solidFill>
                  <a:srgbClr val="FFFFFF"/>
                </a:solidFill>
                <a:latin typeface="Lato"/>
              </a:rPr>
              <a:t>父</a:t>
            </a:r>
            <a:r>
              <a:rPr lang="en-US" altLang="zh-CN" dirty="0" smtClean="0">
                <a:solidFill>
                  <a:srgbClr val="FFFFFF"/>
                </a:solidFill>
                <a:latin typeface="Lato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Lato"/>
              </a:rPr>
              <a:t>的</a:t>
            </a:r>
            <a:r>
              <a:rPr lang="en-US" altLang="zh-CN" dirty="0" err="1" smtClean="0">
                <a:solidFill>
                  <a:srgbClr val="FFFFFF"/>
                </a:solidFill>
                <a:latin typeface="Lato"/>
              </a:rPr>
              <a:t>MeasureSpec</a:t>
            </a:r>
            <a:endParaRPr lang="en-US" altLang="zh-CN" dirty="0" smtClean="0">
              <a:solidFill>
                <a:srgbClr val="FFFFFF"/>
              </a:solidFill>
              <a:latin typeface="Lato"/>
            </a:endParaRPr>
          </a:p>
          <a:p>
            <a:pPr algn="just"/>
            <a:r>
              <a:rPr lang="en-US" altLang="zh-CN" b="1" dirty="0" smtClean="0">
                <a:solidFill>
                  <a:srgbClr val="FFFFFF"/>
                </a:solidFill>
                <a:latin typeface="Lato"/>
              </a:rPr>
              <a:t>2 </a:t>
            </a:r>
            <a:r>
              <a:rPr lang="zh-CN" altLang="en-US" b="1" dirty="0">
                <a:solidFill>
                  <a:srgbClr val="FFFFFF"/>
                </a:solidFill>
                <a:latin typeface="Lato"/>
              </a:rPr>
              <a:t>父</a:t>
            </a:r>
            <a:r>
              <a:rPr lang="en-US" altLang="zh-CN" b="1" dirty="0">
                <a:solidFill>
                  <a:srgbClr val="FFFFFF"/>
                </a:solidFill>
                <a:latin typeface="Lato"/>
              </a:rPr>
              <a:t>view</a:t>
            </a:r>
            <a:r>
              <a:rPr lang="zh-CN" altLang="en-US" b="1" dirty="0">
                <a:solidFill>
                  <a:srgbClr val="FFFFFF"/>
                </a:solidFill>
                <a:latin typeface="Lato"/>
              </a:rPr>
              <a:t>的</a:t>
            </a:r>
            <a:r>
              <a:rPr lang="en-US" altLang="zh-CN" b="1" dirty="0">
                <a:solidFill>
                  <a:srgbClr val="FFFFFF"/>
                </a:solidFill>
                <a:latin typeface="Lato"/>
              </a:rPr>
              <a:t>padding</a:t>
            </a:r>
          </a:p>
          <a:p>
            <a:pPr algn="just"/>
            <a:r>
              <a:rPr lang="en-US" altLang="zh-CN" b="1" dirty="0" smtClean="0">
                <a:solidFill>
                  <a:srgbClr val="FFFFFF"/>
                </a:solidFill>
                <a:latin typeface="Lato"/>
              </a:rPr>
              <a:t>3</a:t>
            </a:r>
            <a:r>
              <a:rPr lang="en-US" altLang="zh-CN" b="1" i="0" dirty="0" smtClean="0">
                <a:solidFill>
                  <a:srgbClr val="FFFFFF"/>
                </a:solidFill>
                <a:effectLst/>
                <a:latin typeface="Lato"/>
              </a:rPr>
              <a:t> view</a:t>
            </a:r>
            <a:r>
              <a:rPr lang="zh-CN" altLang="en-US" b="1" i="0" dirty="0" smtClean="0">
                <a:solidFill>
                  <a:srgbClr val="FFFFFF"/>
                </a:solidFill>
                <a:effectLst/>
                <a:latin typeface="Lato"/>
              </a:rPr>
              <a:t>自身的</a:t>
            </a:r>
            <a:r>
              <a:rPr lang="en-US" altLang="zh-CN" b="1" i="0" dirty="0" err="1" smtClean="0">
                <a:solidFill>
                  <a:srgbClr val="FFFFFF"/>
                </a:solidFill>
                <a:effectLst/>
                <a:latin typeface="Lato"/>
              </a:rPr>
              <a:t>LayoutParams</a:t>
            </a:r>
            <a:endParaRPr lang="en-US" altLang="zh-CN" b="1" i="0" dirty="0" smtClean="0">
              <a:solidFill>
                <a:srgbClr val="FFFFFF"/>
              </a:solidFill>
              <a:effectLst/>
              <a:latin typeface="Lato"/>
            </a:endParaRPr>
          </a:p>
          <a:p>
            <a:pPr algn="just"/>
            <a:r>
              <a:rPr lang="en-US" altLang="zh-CN" b="1" dirty="0">
                <a:solidFill>
                  <a:srgbClr val="FFFFFF"/>
                </a:solidFill>
                <a:latin typeface="Lato"/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  <a:latin typeface="Lato"/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Lato"/>
              </a:rPr>
              <a:t>（</a:t>
            </a:r>
            <a:r>
              <a:rPr lang="en-US" altLang="zh-CN" b="1" dirty="0" err="1" smtClean="0">
                <a:solidFill>
                  <a:srgbClr val="FFFFFF"/>
                </a:solidFill>
                <a:latin typeface="Lato"/>
              </a:rPr>
              <a:t>margin,layout</a:t>
            </a:r>
            <a:r>
              <a:rPr lang="en-US" altLang="zh-CN" b="1" dirty="0" err="1">
                <a:solidFill>
                  <a:srgbClr val="FFFFFF"/>
                </a:solidFill>
                <a:latin typeface="Lato"/>
              </a:rPr>
              <a:t>_</a:t>
            </a:r>
            <a:r>
              <a:rPr lang="en-US" altLang="zh-CN" b="1" dirty="0" err="1" smtClean="0">
                <a:solidFill>
                  <a:srgbClr val="FFFFFF"/>
                </a:solidFill>
                <a:latin typeface="Lato"/>
              </a:rPr>
              <a:t>width</a:t>
            </a:r>
            <a:r>
              <a:rPr lang="zh-CN" altLang="en-US" b="1" dirty="0" smtClean="0">
                <a:solidFill>
                  <a:srgbClr val="FFFFFF"/>
                </a:solidFill>
                <a:latin typeface="Lato"/>
              </a:rPr>
              <a:t>）</a:t>
            </a:r>
            <a:endParaRPr lang="en-US" altLang="zh-CN" b="1" dirty="0" smtClean="0">
              <a:solidFill>
                <a:srgbClr val="FFFFFF"/>
              </a:solidFill>
              <a:latin typeface="Lato"/>
            </a:endParaRPr>
          </a:p>
          <a:p>
            <a:pPr algn="just"/>
            <a:r>
              <a:rPr lang="en-US" altLang="zh-CN" b="1" dirty="0" smtClean="0">
                <a:solidFill>
                  <a:srgbClr val="FFFFFF"/>
                </a:solidFill>
                <a:latin typeface="Lato"/>
              </a:rPr>
              <a:t>4 View</a:t>
            </a:r>
            <a:r>
              <a:rPr lang="zh-CN" altLang="en-US" b="1" dirty="0" smtClean="0">
                <a:solidFill>
                  <a:srgbClr val="FFFFFF"/>
                </a:solidFill>
                <a:latin typeface="Lato"/>
              </a:rPr>
              <a:t>自身的</a:t>
            </a:r>
            <a:r>
              <a:rPr lang="en-US" altLang="zh-CN" b="1" dirty="0" err="1" smtClean="0">
                <a:solidFill>
                  <a:srgbClr val="FFFFFF"/>
                </a:solidFill>
                <a:latin typeface="Lato"/>
              </a:rPr>
              <a:t>minWidth</a:t>
            </a:r>
            <a:r>
              <a:rPr lang="zh-CN" altLang="en-US" b="1" dirty="0" smtClean="0">
                <a:solidFill>
                  <a:srgbClr val="FFFFFF"/>
                </a:solidFill>
                <a:latin typeface="Lato"/>
              </a:rPr>
              <a:t>属性</a:t>
            </a:r>
            <a:endParaRPr lang="en-US" altLang="zh-CN" b="1" dirty="0" smtClean="0">
              <a:solidFill>
                <a:srgbClr val="FFFFFF"/>
              </a:solidFill>
              <a:latin typeface="Lato"/>
            </a:endParaRPr>
          </a:p>
          <a:p>
            <a:pPr algn="just"/>
            <a:r>
              <a:rPr lang="en-US" altLang="zh-CN" b="1" dirty="0" smtClean="0">
                <a:solidFill>
                  <a:srgbClr val="FFFFFF"/>
                </a:solidFill>
                <a:latin typeface="Lato"/>
              </a:rPr>
              <a:t>5 view</a:t>
            </a:r>
            <a:r>
              <a:rPr lang="zh-CN" altLang="en-US" b="1" dirty="0" smtClean="0">
                <a:solidFill>
                  <a:srgbClr val="FFFFFF"/>
                </a:solidFill>
                <a:latin typeface="Lato"/>
              </a:rPr>
              <a:t>自身的</a:t>
            </a:r>
            <a:r>
              <a:rPr lang="en-US" altLang="zh-CN" b="1" dirty="0" smtClean="0">
                <a:solidFill>
                  <a:srgbClr val="FFFFFF"/>
                </a:solidFill>
                <a:latin typeface="Lato"/>
              </a:rPr>
              <a:t>background</a:t>
            </a:r>
            <a:r>
              <a:rPr lang="zh-CN" altLang="en-US" b="1" dirty="0" smtClean="0">
                <a:solidFill>
                  <a:srgbClr val="FFFFFF"/>
                </a:solidFill>
                <a:latin typeface="Lato"/>
              </a:rPr>
              <a:t>最小宽度（如果有）</a:t>
            </a:r>
            <a:endParaRPr lang="en-US" altLang="zh-CN" b="1" dirty="0" smtClean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804" y="332361"/>
            <a:ext cx="5155917" cy="122483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384804" y="628210"/>
            <a:ext cx="4737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宽高的影响因素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465636" y="2749431"/>
            <a:ext cx="823865" cy="217283"/>
          </a:xfrm>
          <a:prstGeom prst="rightArrow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95865" y="2435385"/>
            <a:ext cx="297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Lato"/>
              </a:rPr>
              <a:t>得到父</a:t>
            </a:r>
            <a:r>
              <a:rPr lang="en-US" altLang="zh-CN" b="1" dirty="0">
                <a:solidFill>
                  <a:srgbClr val="FFFFFF"/>
                </a:solidFill>
                <a:latin typeface="Lato"/>
              </a:rPr>
              <a:t>view</a:t>
            </a:r>
            <a:r>
              <a:rPr lang="zh-CN" altLang="en-US" b="1" dirty="0">
                <a:solidFill>
                  <a:srgbClr val="FFFFFF"/>
                </a:solidFill>
                <a:latin typeface="Lato"/>
              </a:rPr>
              <a:t>对子</a:t>
            </a:r>
            <a:r>
              <a:rPr lang="en-US" altLang="zh-CN" b="1" dirty="0">
                <a:solidFill>
                  <a:srgbClr val="FFFFFF"/>
                </a:solidFill>
                <a:latin typeface="Lato"/>
              </a:rPr>
              <a:t>view</a:t>
            </a:r>
            <a:r>
              <a:rPr lang="zh-CN" altLang="en-US" b="1" dirty="0">
                <a:solidFill>
                  <a:srgbClr val="FFFFFF"/>
                </a:solidFill>
                <a:latin typeface="Lato"/>
              </a:rPr>
              <a:t>的约束条件：</a:t>
            </a:r>
            <a:r>
              <a:rPr lang="en-US" altLang="zh-CN" dirty="0" err="1" smtClean="0">
                <a:solidFill>
                  <a:srgbClr val="FFFFFF"/>
                </a:solidFill>
                <a:latin typeface="Lato"/>
              </a:rPr>
              <a:t>MeasureSpec</a:t>
            </a:r>
            <a:endParaRPr lang="en-US" altLang="zh-CN" dirty="0">
              <a:solidFill>
                <a:srgbClr val="FFFFFF"/>
              </a:solidFill>
              <a:latin typeface="Lato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2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2928765" cy="106187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0970" y="1609599"/>
            <a:ext cx="6648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从顶层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开始递归（深度优先）确定所有相对于父布局的位置</a:t>
            </a:r>
            <a:endParaRPr lang="en-US" altLang="zh-CN" dirty="0" smtClean="0">
              <a:solidFill>
                <a:srgbClr val="FFFFFF"/>
              </a:solidFill>
              <a:latin typeface="PingFang SC"/>
            </a:endParaRPr>
          </a:p>
          <a:p>
            <a:r>
              <a:rPr lang="en-US" altLang="zh-CN" dirty="0" err="1" smtClean="0">
                <a:solidFill>
                  <a:srgbClr val="FFFFFF"/>
                </a:solidFill>
                <a:latin typeface="PingFang SC"/>
              </a:rPr>
              <a:t>ViewGroup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：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layout  -&gt; </a:t>
            </a:r>
            <a:r>
              <a:rPr lang="en-US" altLang="zh-CN" dirty="0" err="1" smtClean="0">
                <a:solidFill>
                  <a:srgbClr val="FFFFFF"/>
                </a:solidFill>
                <a:latin typeface="PingFang SC"/>
              </a:rPr>
              <a:t>onLayout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  -&gt; 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子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的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layout</a:t>
            </a:r>
          </a:p>
          <a:p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PingFang SC"/>
              </a:rPr>
              <a:t>：</a:t>
            </a:r>
            <a:r>
              <a:rPr lang="en-US" altLang="zh-CN" dirty="0" smtClean="0">
                <a:solidFill>
                  <a:srgbClr val="FFFFFF"/>
                </a:solidFill>
                <a:latin typeface="PingFang SC"/>
              </a:rPr>
              <a:t>layout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19" y="3372793"/>
            <a:ext cx="5704762" cy="30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72" y="2808415"/>
            <a:ext cx="5514286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2928765" cy="106187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Draw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2863" y="1971739"/>
            <a:ext cx="6222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绘制</a:t>
            </a: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背景：</a:t>
            </a:r>
            <a:r>
              <a:rPr lang="zh-CN" altLang="zh-CN" b="1" dirty="0">
                <a:solidFill>
                  <a:srgbClr val="FFFFFF"/>
                </a:solidFill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background.draw(canvas)</a:t>
            </a:r>
            <a:r>
              <a:rPr lang="zh-CN" altLang="zh-CN" dirty="0">
                <a:solidFill>
                  <a:srgbClr val="FFFFFF"/>
                </a:solidFill>
                <a:ea typeface="Lato"/>
              </a:rPr>
              <a:t>；</a:t>
            </a: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绘制自己：</a:t>
            </a:r>
            <a:r>
              <a:rPr lang="zh-CN" altLang="zh-CN" b="1" dirty="0">
                <a:solidFill>
                  <a:srgbClr val="FFFFFF"/>
                </a:solidFill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onDraw</a:t>
            </a:r>
            <a:r>
              <a:rPr lang="zh-CN" altLang="zh-CN" b="1" dirty="0" smtClean="0">
                <a:solidFill>
                  <a:srgbClr val="FFFFFF"/>
                </a:solidFill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(</a:t>
            </a:r>
            <a:r>
              <a:rPr lang="en-US" altLang="zh-CN" b="1" dirty="0" smtClean="0">
                <a:solidFill>
                  <a:srgbClr val="FFFFFF"/>
                </a:solidFill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canvas</a:t>
            </a:r>
            <a:r>
              <a:rPr lang="zh-CN" altLang="zh-CN" b="1" dirty="0" smtClean="0">
                <a:solidFill>
                  <a:srgbClr val="FFFFFF"/>
                </a:solidFill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)</a:t>
            </a:r>
            <a:r>
              <a:rPr lang="zh-CN" altLang="zh-CN" dirty="0">
                <a:solidFill>
                  <a:srgbClr val="FFFFFF"/>
                </a:solidFill>
                <a:ea typeface="Lato"/>
              </a:rPr>
              <a:t>；</a:t>
            </a: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绘制 children：</a:t>
            </a:r>
            <a:r>
              <a:rPr lang="zh-CN" altLang="zh-CN" b="1" dirty="0" smtClean="0">
                <a:solidFill>
                  <a:srgbClr val="FFFFFF"/>
                </a:solidFill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dispatchDraw</a:t>
            </a:r>
            <a:r>
              <a:rPr lang="en-US" altLang="zh-CN" b="1" dirty="0" smtClean="0">
                <a:solidFill>
                  <a:srgbClr val="FFFFFF"/>
                </a:solidFill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(canvas)</a:t>
            </a:r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绘制装饰：</a:t>
            </a:r>
            <a:r>
              <a:rPr lang="zh-CN" altLang="zh-CN" b="1" dirty="0" smtClean="0">
                <a:solidFill>
                  <a:srgbClr val="FFFFFF"/>
                </a:solidFill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onDrawScrollBar</a:t>
            </a:r>
            <a:r>
              <a:rPr lang="en-US" altLang="zh-CN" b="1" dirty="0" smtClean="0">
                <a:solidFill>
                  <a:srgbClr val="FFFFFF"/>
                </a:solidFill>
                <a:latin typeface="Consolas" panose="020B0609020204030204" pitchFamily="49" charset="0"/>
                <a:ea typeface="Lato"/>
                <a:cs typeface="Consolas" panose="020B0609020204030204" pitchFamily="49" charset="0"/>
              </a:rPr>
              <a:t>(canvas)</a:t>
            </a:r>
            <a:endParaRPr lang="zh-CN" altLang="zh-CN" dirty="0">
              <a:solidFill>
                <a:srgbClr val="FFFFFF"/>
              </a:solidFill>
              <a:ea typeface="Lato"/>
            </a:endParaRPr>
          </a:p>
        </p:txBody>
      </p:sp>
      <p:pic>
        <p:nvPicPr>
          <p:cNvPr id="6146" name="Picture 2" descr="http://img.blog.csdn.net/20160311113443673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70" y="3296899"/>
            <a:ext cx="4896259" cy="30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121" y="1528611"/>
            <a:ext cx="1994003" cy="443128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2928765" cy="106187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Draw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121" y="1528611"/>
            <a:ext cx="2238448" cy="445044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ViewRoot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56648" y="1159279"/>
            <a:ext cx="260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判断是</a:t>
            </a:r>
            <a:r>
              <a:rPr lang="en-US" altLang="zh-CN" dirty="0" err="1" smtClean="0">
                <a:solidFill>
                  <a:srgbClr val="FFFFFF"/>
                </a:solidFill>
              </a:rPr>
              <a:t>cpu</a:t>
            </a:r>
            <a:r>
              <a:rPr lang="zh-CN" altLang="en-US" dirty="0" smtClean="0">
                <a:solidFill>
                  <a:srgbClr val="FFFFFF"/>
                </a:solidFill>
              </a:rPr>
              <a:t>还是</a:t>
            </a:r>
            <a:r>
              <a:rPr lang="en-US" altLang="zh-CN" dirty="0" err="1">
                <a:solidFill>
                  <a:srgbClr val="FFFFFF"/>
                </a:solidFill>
              </a:rPr>
              <a:t>g</a:t>
            </a:r>
            <a:r>
              <a:rPr lang="en-US" altLang="zh-CN" dirty="0" err="1" smtClean="0">
                <a:solidFill>
                  <a:srgbClr val="FFFFFF"/>
                </a:solidFill>
              </a:rPr>
              <a:t>pu</a:t>
            </a:r>
            <a:r>
              <a:rPr lang="zh-CN" altLang="en-US" dirty="0" smtClean="0">
                <a:solidFill>
                  <a:srgbClr val="FFFFFF"/>
                </a:solidFill>
              </a:rPr>
              <a:t>渲染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32214" y="2362953"/>
            <a:ext cx="260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获取绘制的</a:t>
            </a:r>
            <a:r>
              <a:rPr lang="en-US" altLang="zh-CN" dirty="0" smtClean="0">
                <a:solidFill>
                  <a:srgbClr val="FFFFFF"/>
                </a:solidFill>
              </a:rPr>
              <a:t>surface</a:t>
            </a:r>
            <a:r>
              <a:rPr lang="zh-CN" altLang="en-US" dirty="0" smtClean="0">
                <a:solidFill>
                  <a:srgbClr val="FFFFFF"/>
                </a:solidFill>
              </a:rPr>
              <a:t>对象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32213" y="2955345"/>
            <a:ext cx="260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通过</a:t>
            </a:r>
            <a:r>
              <a:rPr lang="en-US" altLang="zh-CN" dirty="0" smtClean="0">
                <a:solidFill>
                  <a:srgbClr val="FFFFFF"/>
                </a:solidFill>
              </a:rPr>
              <a:t>surface</a:t>
            </a:r>
            <a:r>
              <a:rPr lang="zh-CN" altLang="en-US" dirty="0" smtClean="0">
                <a:solidFill>
                  <a:srgbClr val="FFFFFF"/>
                </a:solidFill>
              </a:rPr>
              <a:t>对象获取并锁住</a:t>
            </a:r>
            <a:r>
              <a:rPr lang="en-US" altLang="zh-CN" dirty="0" smtClean="0">
                <a:solidFill>
                  <a:srgbClr val="FFFFFF"/>
                </a:solidFill>
              </a:rPr>
              <a:t>canvas</a:t>
            </a:r>
            <a:r>
              <a:rPr lang="zh-CN" altLang="en-US" dirty="0" smtClean="0">
                <a:solidFill>
                  <a:srgbClr val="FFFFFF"/>
                </a:solidFill>
              </a:rPr>
              <a:t>对象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32212" y="3824736"/>
            <a:ext cx="260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从</a:t>
            </a:r>
            <a:r>
              <a:rPr lang="en-US" altLang="zh-CN" dirty="0" err="1" smtClean="0">
                <a:solidFill>
                  <a:srgbClr val="FFFFFF"/>
                </a:solidFill>
              </a:rPr>
              <a:t>DecorView</a:t>
            </a:r>
            <a:r>
              <a:rPr lang="zh-CN" altLang="en-US" dirty="0" smtClean="0">
                <a:solidFill>
                  <a:srgbClr val="FFFFFF"/>
                </a:solidFill>
              </a:rPr>
              <a:t>开始发起整个</a:t>
            </a:r>
            <a:r>
              <a:rPr lang="en-US" altLang="zh-CN" dirty="0" smtClean="0">
                <a:solidFill>
                  <a:srgbClr val="FFFFFF"/>
                </a:solidFill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</a:rPr>
              <a:t>树的绘制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32212" y="4694127"/>
            <a:ext cx="260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解锁</a:t>
            </a:r>
            <a:r>
              <a:rPr lang="en-US" altLang="zh-CN" dirty="0" smtClean="0">
                <a:solidFill>
                  <a:srgbClr val="FFFFFF"/>
                </a:solidFill>
              </a:rPr>
              <a:t>canvas</a:t>
            </a:r>
            <a:r>
              <a:rPr lang="zh-CN" altLang="en-US" dirty="0" smtClean="0">
                <a:solidFill>
                  <a:srgbClr val="FFFFFF"/>
                </a:solidFill>
              </a:rPr>
              <a:t>对象，并通知</a:t>
            </a:r>
            <a:r>
              <a:rPr lang="en-US" altLang="zh-CN" dirty="0" err="1" smtClean="0">
                <a:solidFill>
                  <a:srgbClr val="FFFFFF"/>
                </a:solidFill>
              </a:rPr>
              <a:t>surfaceFingler</a:t>
            </a:r>
            <a:r>
              <a:rPr lang="zh-CN" altLang="en-US" dirty="0" smtClean="0">
                <a:solidFill>
                  <a:srgbClr val="FFFFFF"/>
                </a:solidFill>
              </a:rPr>
              <a:t>对象更新视图，调用</a:t>
            </a:r>
            <a:r>
              <a:rPr lang="en-US" altLang="zh-CN" dirty="0" smtClean="0">
                <a:solidFill>
                  <a:srgbClr val="FFFFFF"/>
                </a:solidFill>
              </a:rPr>
              <a:t>native</a:t>
            </a:r>
            <a:r>
              <a:rPr lang="zh-CN" altLang="en-US" dirty="0" smtClean="0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9" y="2253587"/>
            <a:ext cx="48672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8734371" y="2362953"/>
            <a:ext cx="260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记录与更新显示列表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34370" y="3100122"/>
            <a:ext cx="260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绘制显示列表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3" name="直接箭头连接符 2"/>
          <p:cNvCxnSpPr>
            <a:stCxn id="10" idx="2"/>
            <a:endCxn id="11" idx="0"/>
          </p:cNvCxnSpPr>
          <p:nvPr/>
        </p:nvCxnSpPr>
        <p:spPr>
          <a:xfrm flipH="1">
            <a:off x="7433294" y="1528611"/>
            <a:ext cx="1224434" cy="834342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0" idx="2"/>
            <a:endCxn id="15" idx="0"/>
          </p:cNvCxnSpPr>
          <p:nvPr/>
        </p:nvCxnSpPr>
        <p:spPr>
          <a:xfrm>
            <a:off x="8657728" y="1528611"/>
            <a:ext cx="1377723" cy="834342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51826" y="1751133"/>
            <a:ext cx="79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cpu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587539" y="1713277"/>
            <a:ext cx="79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pu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1" idx="2"/>
            <a:endCxn id="12" idx="0"/>
          </p:cNvCxnSpPr>
          <p:nvPr/>
        </p:nvCxnSpPr>
        <p:spPr>
          <a:xfrm flipH="1">
            <a:off x="7433293" y="2732285"/>
            <a:ext cx="1" cy="223060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3" idx="0"/>
          </p:cNvCxnSpPr>
          <p:nvPr/>
        </p:nvCxnSpPr>
        <p:spPr>
          <a:xfrm flipH="1">
            <a:off x="7433292" y="3601676"/>
            <a:ext cx="1" cy="223060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4" idx="0"/>
          </p:cNvCxnSpPr>
          <p:nvPr/>
        </p:nvCxnSpPr>
        <p:spPr>
          <a:xfrm>
            <a:off x="7433292" y="4471067"/>
            <a:ext cx="0" cy="223060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16" idx="0"/>
          </p:cNvCxnSpPr>
          <p:nvPr/>
        </p:nvCxnSpPr>
        <p:spPr>
          <a:xfrm flipH="1">
            <a:off x="10035450" y="2732285"/>
            <a:ext cx="1" cy="367837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3" y="332360"/>
            <a:ext cx="4169089" cy="111619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2" y="581876"/>
            <a:ext cx="39331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requestLayout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4803" y="1893567"/>
            <a:ext cx="481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FFFF"/>
                </a:solidFill>
              </a:rPr>
              <a:t>当移动</a:t>
            </a:r>
            <a:r>
              <a:rPr lang="zh-CN" altLang="en-US" dirty="0">
                <a:solidFill>
                  <a:srgbClr val="FFFFFF"/>
                </a:solidFill>
              </a:rPr>
              <a:t>一个</a:t>
            </a:r>
            <a:r>
              <a:rPr lang="en-US" altLang="zh-CN" dirty="0">
                <a:solidFill>
                  <a:srgbClr val="FFFFFF"/>
                </a:solidFill>
              </a:rPr>
              <a:t>View</a:t>
            </a:r>
            <a:r>
              <a:rPr lang="zh-CN" altLang="en-US" dirty="0">
                <a:solidFill>
                  <a:srgbClr val="FFFFFF"/>
                </a:solidFill>
              </a:rPr>
              <a:t>的位置，或者</a:t>
            </a:r>
            <a:r>
              <a:rPr lang="en-US" altLang="zh-CN" dirty="0">
                <a:solidFill>
                  <a:srgbClr val="FFFFFF"/>
                </a:solidFill>
              </a:rPr>
              <a:t>View</a:t>
            </a:r>
            <a:r>
              <a:rPr lang="zh-CN" altLang="en-US" dirty="0">
                <a:solidFill>
                  <a:srgbClr val="FFFFFF"/>
                </a:solidFill>
              </a:rPr>
              <a:t>的大小、形状发生了变化的</a:t>
            </a:r>
            <a:r>
              <a:rPr lang="zh-CN" altLang="en-US" dirty="0" smtClean="0">
                <a:solidFill>
                  <a:srgbClr val="FFFFFF"/>
                </a:solidFill>
              </a:rPr>
              <a:t>时候，调用该方法重绘</a:t>
            </a:r>
            <a:r>
              <a:rPr lang="zh-CN" altLang="en-US" dirty="0" smtClean="0">
                <a:solidFill>
                  <a:srgbClr val="FFFFFF"/>
                </a:solidFill>
              </a:rPr>
              <a:t>视图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06451" y="581876"/>
            <a:ext cx="260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给当前</a:t>
            </a:r>
            <a:r>
              <a:rPr lang="en-US" altLang="zh-CN" dirty="0" smtClean="0">
                <a:solidFill>
                  <a:srgbClr val="FFFFFF"/>
                </a:solidFill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</a:rPr>
              <a:t>设置重新布局标记位：</a:t>
            </a:r>
            <a:r>
              <a:rPr lang="en-US" altLang="zh-CN" dirty="0" smtClean="0">
                <a:solidFill>
                  <a:srgbClr val="FFFFFF"/>
                </a:solidFill>
              </a:rPr>
              <a:t>PFLAG_FORCE_LAYOUT 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6450" y="1782368"/>
            <a:ext cx="260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调用父布局的</a:t>
            </a:r>
            <a:r>
              <a:rPr lang="en-US" altLang="zh-CN" dirty="0" err="1" smtClean="0">
                <a:solidFill>
                  <a:srgbClr val="FFFFFF"/>
                </a:solidFill>
              </a:rPr>
              <a:t>requestLayout</a:t>
            </a:r>
            <a:r>
              <a:rPr lang="en-US" altLang="zh-CN" dirty="0" smtClean="0">
                <a:solidFill>
                  <a:srgbClr val="FFFFFF"/>
                </a:solidFill>
              </a:rPr>
              <a:t>()</a:t>
            </a:r>
            <a:r>
              <a:rPr lang="zh-CN" altLang="en-US" dirty="0" smtClean="0">
                <a:solidFill>
                  <a:srgbClr val="FFFFFF"/>
                </a:solidFill>
              </a:rPr>
              <a:t>方法，并设置同样的标记位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6450" y="2982860"/>
            <a:ext cx="260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传递到</a:t>
            </a:r>
            <a:r>
              <a:rPr lang="en-US" altLang="zh-CN" dirty="0" err="1" smtClean="0">
                <a:solidFill>
                  <a:srgbClr val="FFFFFF"/>
                </a:solidFill>
              </a:rPr>
              <a:t>DecorView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06450" y="3629354"/>
            <a:ext cx="260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传递给</a:t>
            </a:r>
            <a:r>
              <a:rPr lang="en-US" altLang="zh-CN" dirty="0" err="1" smtClean="0">
                <a:solidFill>
                  <a:srgbClr val="FFFFFF"/>
                </a:solidFill>
              </a:rPr>
              <a:t>ViewRootImpl</a:t>
            </a:r>
            <a:r>
              <a:rPr lang="zh-CN" altLang="en-US" dirty="0" smtClean="0">
                <a:solidFill>
                  <a:srgbClr val="FFFFFF"/>
                </a:solidFill>
              </a:rPr>
              <a:t>，调用</a:t>
            </a:r>
            <a:r>
              <a:rPr lang="en-US" altLang="zh-CN" dirty="0" err="1" smtClean="0">
                <a:solidFill>
                  <a:srgbClr val="FFC000"/>
                </a:solidFill>
              </a:rPr>
              <a:t>ViewRootImpl</a:t>
            </a:r>
            <a:r>
              <a:rPr lang="zh-CN" altLang="en-US" dirty="0" smtClean="0">
                <a:solidFill>
                  <a:srgbClr val="FFC000"/>
                </a:solidFill>
              </a:rPr>
              <a:t>的</a:t>
            </a:r>
            <a:r>
              <a:rPr lang="en-US" altLang="zh-CN" dirty="0" err="1" smtClean="0">
                <a:solidFill>
                  <a:srgbClr val="FFC000"/>
                </a:solidFill>
              </a:rPr>
              <a:t>requestLayout</a:t>
            </a:r>
            <a:r>
              <a:rPr lang="zh-CN" altLang="en-US" dirty="0" smtClean="0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6450" y="4829848"/>
            <a:ext cx="2602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FF"/>
                </a:solidFill>
              </a:rPr>
              <a:t>scheduleTraversals</a:t>
            </a:r>
            <a:r>
              <a:rPr lang="zh-CN" altLang="en-US" dirty="0">
                <a:solidFill>
                  <a:srgbClr val="FFFFFF"/>
                </a:solidFill>
              </a:rPr>
              <a:t>，开启</a:t>
            </a:r>
            <a:r>
              <a:rPr lang="en-US" altLang="zh-CN" dirty="0">
                <a:solidFill>
                  <a:srgbClr val="FFC000"/>
                </a:solidFill>
              </a:rPr>
              <a:t>measure</a:t>
            </a:r>
            <a:r>
              <a:rPr lang="zh-CN" altLang="en-US" dirty="0">
                <a:solidFill>
                  <a:srgbClr val="FFC000"/>
                </a:solidFill>
              </a:rPr>
              <a:t>，</a:t>
            </a:r>
            <a:r>
              <a:rPr lang="en-US" altLang="zh-CN" dirty="0">
                <a:solidFill>
                  <a:srgbClr val="FFC000"/>
                </a:solidFill>
              </a:rPr>
              <a:t>layout</a:t>
            </a:r>
            <a:r>
              <a:rPr lang="zh-CN" altLang="en-US" dirty="0">
                <a:solidFill>
                  <a:srgbClr val="FFC000"/>
                </a:solidFill>
              </a:rPr>
              <a:t>，</a:t>
            </a:r>
            <a:r>
              <a:rPr lang="en-US" altLang="zh-CN" dirty="0">
                <a:solidFill>
                  <a:srgbClr val="FFC000"/>
                </a:solidFill>
              </a:rPr>
              <a:t>draw</a:t>
            </a:r>
            <a:r>
              <a:rPr lang="zh-CN" altLang="en-US" dirty="0">
                <a:solidFill>
                  <a:srgbClr val="FFFFFF"/>
                </a:solidFill>
              </a:rPr>
              <a:t>流程，对每个含有标记位的</a:t>
            </a:r>
            <a:r>
              <a:rPr lang="en-US" altLang="zh-CN" dirty="0">
                <a:solidFill>
                  <a:srgbClr val="FFFFFF"/>
                </a:solidFill>
              </a:rPr>
              <a:t>view</a:t>
            </a:r>
            <a:r>
              <a:rPr lang="zh-CN" altLang="en-US" dirty="0">
                <a:solidFill>
                  <a:srgbClr val="FFFFFF"/>
                </a:solidFill>
              </a:rPr>
              <a:t>及其子</a:t>
            </a:r>
            <a:r>
              <a:rPr lang="en-US" altLang="zh-CN" dirty="0">
                <a:solidFill>
                  <a:srgbClr val="FFFFFF"/>
                </a:solidFill>
              </a:rPr>
              <a:t>view</a:t>
            </a:r>
            <a:r>
              <a:rPr lang="zh-CN" altLang="en-US" dirty="0">
                <a:solidFill>
                  <a:srgbClr val="FFFFFF"/>
                </a:solidFill>
              </a:rPr>
              <a:t>进行重新测量布局</a:t>
            </a:r>
            <a:r>
              <a:rPr lang="zh-CN" altLang="en-US" dirty="0" smtClean="0">
                <a:solidFill>
                  <a:srgbClr val="FFFFFF"/>
                </a:solidFill>
              </a:rPr>
              <a:t>绘制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30007"/>
            <a:ext cx="65" cy="397186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6951"/>
            <a:ext cx="22442" cy="243298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 flipH="1">
            <a:off x="7607530" y="1505206"/>
            <a:ext cx="1" cy="277162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9" idx="0"/>
          </p:cNvCxnSpPr>
          <p:nvPr/>
        </p:nvCxnSpPr>
        <p:spPr>
          <a:xfrm>
            <a:off x="7607530" y="2705698"/>
            <a:ext cx="0" cy="277162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10" idx="0"/>
          </p:cNvCxnSpPr>
          <p:nvPr/>
        </p:nvCxnSpPr>
        <p:spPr>
          <a:xfrm>
            <a:off x="7607530" y="3352192"/>
            <a:ext cx="0" cy="277162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>
            <a:off x="7607530" y="4552684"/>
            <a:ext cx="0" cy="277164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84803" y="2954411"/>
            <a:ext cx="481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C000"/>
                </a:solidFill>
              </a:rPr>
              <a:t>责任</a:t>
            </a:r>
            <a:r>
              <a:rPr lang="zh-CN" altLang="en-US" dirty="0" smtClean="0">
                <a:solidFill>
                  <a:srgbClr val="FFC000"/>
                </a:solidFill>
              </a:rPr>
              <a:t>链模式</a:t>
            </a:r>
            <a:r>
              <a:rPr lang="zh-CN" altLang="en-US" dirty="0" smtClean="0">
                <a:solidFill>
                  <a:srgbClr val="FFFFFF"/>
                </a:solidFill>
              </a:rPr>
              <a:t>，不断向上传递该事件，直到找到能处理该事件的</a:t>
            </a:r>
            <a:r>
              <a:rPr lang="zh-CN" altLang="en-US" dirty="0" smtClean="0">
                <a:solidFill>
                  <a:srgbClr val="FFFFFF"/>
                </a:solidFill>
              </a:rPr>
              <a:t>上级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3" y="332360"/>
            <a:ext cx="4169089" cy="111619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2" y="581876"/>
            <a:ext cx="39331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invalidate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472" y="1815435"/>
            <a:ext cx="4420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FFFF"/>
                </a:solidFill>
              </a:rPr>
              <a:t>当调用</a:t>
            </a:r>
            <a:r>
              <a:rPr lang="en-US" altLang="zh-CN" dirty="0" err="1" smtClean="0">
                <a:solidFill>
                  <a:srgbClr val="FFFFFF"/>
                </a:solidFill>
              </a:rPr>
              <a:t>setVisiblity</a:t>
            </a:r>
            <a:r>
              <a:rPr lang="en-US" altLang="zh-CN" dirty="0" smtClean="0">
                <a:solidFill>
                  <a:srgbClr val="FFFFFF"/>
                </a:solidFill>
              </a:rPr>
              <a:t>()</a:t>
            </a:r>
            <a:r>
              <a:rPr lang="zh-CN" altLang="en-US" dirty="0" smtClean="0">
                <a:solidFill>
                  <a:srgbClr val="FFFFFF"/>
                </a:solidFill>
              </a:rPr>
              <a:t>或者需要刷新界面时，在主线程</a:t>
            </a:r>
            <a:r>
              <a:rPr lang="zh-CN" altLang="en-US" dirty="0" smtClean="0">
                <a:solidFill>
                  <a:srgbClr val="FFFFFF"/>
                </a:solidFill>
              </a:rPr>
              <a:t>调用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37319" y="539333"/>
            <a:ext cx="260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根据当前</a:t>
            </a:r>
            <a:r>
              <a:rPr lang="en-US" altLang="zh-CN" dirty="0" smtClean="0">
                <a:solidFill>
                  <a:srgbClr val="FFFFFF"/>
                </a:solidFill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</a:rPr>
              <a:t>是否变化，判断该</a:t>
            </a:r>
            <a:r>
              <a:rPr lang="en-US" altLang="zh-CN" dirty="0" smtClean="0">
                <a:solidFill>
                  <a:srgbClr val="FFFFFF"/>
                </a:solidFill>
              </a:rPr>
              <a:t>view </a:t>
            </a:r>
            <a:r>
              <a:rPr lang="zh-CN" altLang="en-US" dirty="0" smtClean="0">
                <a:solidFill>
                  <a:srgbClr val="FFFFFF"/>
                </a:solidFill>
              </a:rPr>
              <a:t>是否需重绘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7319" y="1454023"/>
            <a:ext cx="260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设置</a:t>
            </a:r>
            <a:r>
              <a:rPr lang="en-US" altLang="zh-CN" dirty="0" smtClean="0">
                <a:solidFill>
                  <a:srgbClr val="FFFFFF"/>
                </a:solidFill>
              </a:rPr>
              <a:t>PFLAG_DIRTY</a:t>
            </a:r>
            <a:r>
              <a:rPr lang="zh-CN" altLang="en-US" dirty="0" smtClean="0">
                <a:solidFill>
                  <a:srgbClr val="FFFFFF"/>
                </a:solidFill>
              </a:rPr>
              <a:t>标记位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7319" y="2091714"/>
            <a:ext cx="260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将需要重绘的脏区传递给父容器，调用</a:t>
            </a:r>
            <a:r>
              <a:rPr lang="zh-CN" altLang="en-US" dirty="0">
                <a:solidFill>
                  <a:srgbClr val="FFFFFF"/>
                </a:solidFill>
              </a:rPr>
              <a:t>父</a:t>
            </a:r>
            <a:r>
              <a:rPr lang="zh-CN" altLang="en-US" dirty="0" smtClean="0">
                <a:solidFill>
                  <a:srgbClr val="FFFFFF"/>
                </a:solidFill>
              </a:rPr>
              <a:t>布局</a:t>
            </a:r>
            <a:r>
              <a:rPr lang="en-US" altLang="zh-CN" dirty="0" err="1" smtClean="0">
                <a:solidFill>
                  <a:srgbClr val="FFFFFF"/>
                </a:solidFill>
              </a:rPr>
              <a:t>invalidateChild</a:t>
            </a:r>
            <a:r>
              <a:rPr lang="en-US" altLang="zh-CN" dirty="0" smtClean="0">
                <a:solidFill>
                  <a:srgbClr val="FFFFFF"/>
                </a:solidFill>
              </a:rPr>
              <a:t>()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3193" y="3283403"/>
            <a:ext cx="2830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设置当前视图的标记位，不断循环回溯父容器，父容器</a:t>
            </a:r>
            <a:r>
              <a:rPr lang="zh-CN" altLang="en-US" dirty="0" smtClean="0">
                <a:solidFill>
                  <a:srgbClr val="FFC000"/>
                </a:solidFill>
              </a:rPr>
              <a:t>计算出自身需要重绘的区域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7319" y="4752091"/>
            <a:ext cx="260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传递到</a:t>
            </a:r>
            <a:r>
              <a:rPr lang="en-US" altLang="zh-CN" dirty="0" err="1" smtClean="0">
                <a:solidFill>
                  <a:srgbClr val="FFFFFF"/>
                </a:solidFill>
              </a:rPr>
              <a:t>ViewRootImpl</a:t>
            </a:r>
            <a:r>
              <a:rPr lang="zh-CN" altLang="en-US" dirty="0" smtClean="0">
                <a:solidFill>
                  <a:srgbClr val="FFFFFF"/>
                </a:solidFill>
              </a:rPr>
              <a:t>中，触发</a:t>
            </a:r>
            <a:r>
              <a:rPr lang="en-US" altLang="zh-CN" dirty="0" err="1">
                <a:solidFill>
                  <a:srgbClr val="FFFFFF"/>
                </a:solidFill>
              </a:rPr>
              <a:t>performTraversals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30007"/>
            <a:ext cx="65" cy="397186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6951"/>
            <a:ext cx="22442" cy="243298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37319" y="5666781"/>
            <a:ext cx="260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开启</a:t>
            </a:r>
            <a:r>
              <a:rPr lang="en-US" altLang="zh-CN" dirty="0" smtClean="0">
                <a:solidFill>
                  <a:srgbClr val="FFFFFF"/>
                </a:solidFill>
              </a:rPr>
              <a:t>draw</a:t>
            </a:r>
            <a:r>
              <a:rPr lang="zh-CN" altLang="en-US" dirty="0" smtClean="0">
                <a:solidFill>
                  <a:srgbClr val="FFFFFF"/>
                </a:solidFill>
              </a:rPr>
              <a:t>流程，只重绘需要重绘的视图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6" name="直接箭头连接符 15"/>
          <p:cNvCxnSpPr>
            <a:stCxn id="7" idx="2"/>
            <a:endCxn id="8" idx="0"/>
          </p:cNvCxnSpPr>
          <p:nvPr/>
        </p:nvCxnSpPr>
        <p:spPr>
          <a:xfrm>
            <a:off x="7838399" y="1185664"/>
            <a:ext cx="0" cy="268359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9" idx="0"/>
          </p:cNvCxnSpPr>
          <p:nvPr/>
        </p:nvCxnSpPr>
        <p:spPr>
          <a:xfrm>
            <a:off x="7838399" y="1823355"/>
            <a:ext cx="0" cy="268359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0" idx="0"/>
          </p:cNvCxnSpPr>
          <p:nvPr/>
        </p:nvCxnSpPr>
        <p:spPr>
          <a:xfrm flipH="1">
            <a:off x="7838398" y="3015044"/>
            <a:ext cx="1" cy="268359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1" idx="0"/>
          </p:cNvCxnSpPr>
          <p:nvPr/>
        </p:nvCxnSpPr>
        <p:spPr>
          <a:xfrm>
            <a:off x="7838398" y="4483732"/>
            <a:ext cx="1" cy="268359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2"/>
            <a:endCxn id="15" idx="0"/>
          </p:cNvCxnSpPr>
          <p:nvPr/>
        </p:nvCxnSpPr>
        <p:spPr>
          <a:xfrm>
            <a:off x="7838399" y="5398422"/>
            <a:ext cx="0" cy="268359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1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5037144" y="4290485"/>
            <a:ext cx="2117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PART.1</a:t>
            </a:r>
            <a:endParaRPr lang="zh-CN" altLang="en-US" sz="4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066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986434" y="4290485"/>
            <a:ext cx="2084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补充几点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PART.4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324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2928765" cy="106187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注意点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0970" y="1609600"/>
            <a:ext cx="62227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的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measure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过程和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activity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生命周期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方法是异步执行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，无法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保证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onCreate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、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onStart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、</a:t>
            </a:r>
            <a:r>
              <a:rPr lang="en-US" altLang="zh-CN" dirty="0" err="1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onResume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中某个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View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已经测量完毕，所以有可能获取的宽高为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    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解决：</a:t>
            </a:r>
            <a:r>
              <a:rPr lang="zh-CN" altLang="en-US" dirty="0" smtClean="0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注册系统监听</a:t>
            </a:r>
            <a:endParaRPr lang="en-US" altLang="zh-CN" dirty="0">
              <a:solidFill>
                <a:srgbClr val="FFC000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FFFFFF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2.View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的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getWidth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()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和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getMeasuredWidth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()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两者的区别</a:t>
            </a:r>
            <a:endParaRPr lang="en-US" altLang="zh-CN" dirty="0" smtClean="0">
              <a:solidFill>
                <a:srgbClr val="FFFFFF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    width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在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onLayout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()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结束之后赋值，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measuredWidth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在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onMeasure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()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结束之后赋值，所以在</a:t>
            </a:r>
            <a:r>
              <a:rPr lang="en-US" altLang="zh-CN" dirty="0" err="1" smtClean="0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onLayout</a:t>
            </a:r>
            <a:r>
              <a:rPr lang="en-US" altLang="zh-CN" dirty="0" smtClean="0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()</a:t>
            </a:r>
            <a:r>
              <a:rPr lang="zh-CN" altLang="en-US" dirty="0" smtClean="0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中只能使用</a:t>
            </a:r>
            <a:r>
              <a:rPr lang="en-US" altLang="zh-CN" dirty="0" err="1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getMeasuredWidth</a:t>
            </a:r>
            <a:r>
              <a:rPr lang="en-US" altLang="zh-CN" dirty="0" smtClean="0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()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，之后使用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getWidth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两者几乎所以情形都是一样的，除非人为调用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layout()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方法作处理。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Lato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4006127" cy="10709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子线程更新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5" y="1570074"/>
            <a:ext cx="5476226" cy="50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4006127" cy="10709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子线程更新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94" y="1737877"/>
            <a:ext cx="5942857" cy="28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94" y="5001036"/>
            <a:ext cx="5580952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4006127" cy="10709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子线程更新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2" descr="http://img.voidcn.com/vcimg/000/005/580/705_12d_4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24" y="2230775"/>
            <a:ext cx="8298605" cy="27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767057" y="2462543"/>
            <a:ext cx="1819747" cy="1037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2968" y="5476443"/>
            <a:ext cx="2018923" cy="751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是不是因为没被初始化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跳过了检查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22331" y="1183290"/>
            <a:ext cx="2018923" cy="751437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r>
              <a:rPr lang="en-US" altLang="zh-CN" dirty="0" err="1" smtClean="0"/>
              <a:t>ViewRootImpl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64099" y="5337925"/>
            <a:ext cx="3441627" cy="102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实际上是事件向上传递的过程中，没有找到父布局，</a:t>
            </a:r>
            <a:r>
              <a:rPr lang="zh-CN" altLang="en-US" dirty="0" smtClean="0">
                <a:solidFill>
                  <a:srgbClr val="FFC000"/>
                </a:solidFill>
              </a:rPr>
              <a:t>停止循环</a:t>
            </a:r>
            <a:r>
              <a:rPr lang="zh-CN" altLang="en-US" dirty="0" smtClean="0"/>
              <a:t>，但是值已经设置进去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0"/>
            <a:endCxn id="11" idx="2"/>
          </p:cNvCxnSpPr>
          <p:nvPr/>
        </p:nvCxnSpPr>
        <p:spPr>
          <a:xfrm flipV="1">
            <a:off x="6676931" y="1934727"/>
            <a:ext cx="1754862" cy="52781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4006127" cy="10709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子线程更新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5" y="1751128"/>
            <a:ext cx="6854579" cy="3498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67461" y="2018923"/>
            <a:ext cx="3087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非主线程以外的线程可以刷新</a:t>
            </a:r>
            <a:r>
              <a:rPr lang="en-US" altLang="zh-CN" dirty="0" smtClean="0">
                <a:solidFill>
                  <a:srgbClr val="FFFFFF"/>
                </a:solidFill>
              </a:rPr>
              <a:t>UI</a:t>
            </a:r>
            <a:r>
              <a:rPr lang="zh-CN" altLang="en-US" dirty="0" smtClean="0">
                <a:solidFill>
                  <a:srgbClr val="FFFFFF"/>
                </a:solidFill>
              </a:rPr>
              <a:t>，前提是要</a:t>
            </a:r>
            <a:r>
              <a:rPr lang="zh-CN" altLang="en-US" dirty="0" smtClean="0">
                <a:solidFill>
                  <a:srgbClr val="FFC000"/>
                </a:solidFill>
              </a:rPr>
              <a:t>拥有自己的</a:t>
            </a:r>
            <a:r>
              <a:rPr lang="en-US" altLang="zh-CN" dirty="0" err="1" smtClean="0">
                <a:solidFill>
                  <a:srgbClr val="FFC000"/>
                </a:solidFill>
              </a:rPr>
              <a:t>ViewRootImpl</a:t>
            </a:r>
            <a:r>
              <a:rPr lang="zh-CN" altLang="en-US" dirty="0" smtClean="0">
                <a:solidFill>
                  <a:srgbClr val="FFC000"/>
                </a:solidFill>
              </a:rPr>
              <a:t>对象</a:t>
            </a:r>
            <a:r>
              <a:rPr lang="zh-CN" altLang="en-US" dirty="0" smtClean="0">
                <a:solidFill>
                  <a:srgbClr val="FFFFFF"/>
                </a:solidFill>
              </a:rPr>
              <a:t>，该对象保存着在</a:t>
            </a:r>
            <a:r>
              <a:rPr lang="en-US" altLang="zh-CN" dirty="0" err="1" smtClean="0">
                <a:solidFill>
                  <a:srgbClr val="FFFFFF"/>
                </a:solidFill>
              </a:rPr>
              <a:t>ThreadLocal</a:t>
            </a:r>
            <a:r>
              <a:rPr lang="zh-CN" altLang="en-US" dirty="0" smtClean="0">
                <a:solidFill>
                  <a:srgbClr val="FFFFFF"/>
                </a:solidFill>
              </a:rPr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2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5458896" y="4355278"/>
            <a:ext cx="2084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PART.5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1551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804" y="332361"/>
            <a:ext cx="2928765" cy="1061873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68473" y="581876"/>
            <a:ext cx="28269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0970" y="1609600"/>
            <a:ext cx="68202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1 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DecorView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为所有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activity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中的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的根节点，所以抓住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DecorView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这个“</a:t>
            </a:r>
            <a:r>
              <a:rPr lang="zh-CN" altLang="en-US" dirty="0" smtClean="0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头领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”就可以对整个</a:t>
            </a: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进行绘制与处理。</a:t>
            </a:r>
            <a:endParaRPr lang="en-US" altLang="zh-CN" dirty="0" smtClean="0">
              <a:solidFill>
                <a:srgbClr val="FFFFFF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FFFFFF"/>
              </a:solidFill>
              <a:latin typeface="Arial" panose="020B0604020202020204" pitchFamily="34" charset="0"/>
              <a:ea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2 Window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直接持有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DecorView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，管理工作交给</a:t>
            </a:r>
            <a:r>
              <a:rPr lang="en-US" altLang="zh-CN" dirty="0" err="1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WindowManager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，</a:t>
            </a:r>
            <a:r>
              <a:rPr lang="zh-CN" altLang="en-US" dirty="0" smtClean="0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最终交给</a:t>
            </a:r>
            <a:r>
              <a:rPr lang="en-US" altLang="zh-CN" dirty="0" err="1" smtClean="0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ViewRootImpl</a:t>
            </a:r>
            <a:r>
              <a:rPr lang="zh-CN" altLang="en-US" dirty="0" smtClean="0">
                <a:solidFill>
                  <a:srgbClr val="FFC000"/>
                </a:solidFill>
                <a:latin typeface="Arial" panose="020B0604020202020204" pitchFamily="34" charset="0"/>
                <a:ea typeface="Lato"/>
              </a:rPr>
              <a:t>进行处理</a:t>
            </a:r>
            <a:r>
              <a:rPr lang="zh-CN" altLang="en-US" dirty="0" smtClean="0">
                <a:solidFill>
                  <a:srgbClr val="FFFFFF"/>
                </a:solidFill>
                <a:latin typeface="Arial" panose="020B0604020202020204" pitchFamily="34" charset="0"/>
                <a:ea typeface="Lato"/>
              </a:rPr>
              <a:t>。</a:t>
            </a:r>
            <a:endParaRPr lang="en-US" altLang="zh-CN" dirty="0" smtClean="0">
              <a:solidFill>
                <a:srgbClr val="FFFFFF"/>
              </a:solidFill>
              <a:latin typeface="Arial" panose="020B0604020202020204" pitchFamily="34" charset="0"/>
              <a:ea typeface="Lato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98593"/>
            <a:ext cx="160314" cy="39718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3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5593299" y="313661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5950702" y="3436145"/>
            <a:ext cx="648000" cy="26471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5593299" y="3138657"/>
            <a:ext cx="648000" cy="264715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0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1867" y="2345605"/>
            <a:ext cx="62131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lang="en-US" altLang="zh-CN" sz="2000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basic building block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 user interface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A View occupies a </a:t>
            </a:r>
            <a:r>
              <a:rPr lang="en-US" altLang="zh-CN" sz="2000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rectangular area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on the screen and is responsible for </a:t>
            </a:r>
            <a:r>
              <a:rPr lang="en-US" altLang="zh-CN" sz="2000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drawing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and </a:t>
            </a:r>
            <a:r>
              <a:rPr lang="en-US" altLang="zh-CN" sz="2000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 </a:t>
            </a:r>
            <a:r>
              <a:rPr lang="en-US" altLang="zh-CN" sz="2000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handling. </a:t>
            </a:r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iew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is the base class for widgets, which are used to create </a:t>
            </a:r>
            <a:r>
              <a:rPr lang="en-US" altLang="zh-CN" sz="2000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interactive UI components 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(buttons, text fields, etc.).</a:t>
            </a:r>
          </a:p>
        </p:txBody>
      </p:sp>
      <p:sp>
        <p:nvSpPr>
          <p:cNvPr id="4" name="矩形 3"/>
          <p:cNvSpPr/>
          <p:nvPr/>
        </p:nvSpPr>
        <p:spPr>
          <a:xfrm>
            <a:off x="607236" y="594911"/>
            <a:ext cx="3260088" cy="7660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723002" y="685570"/>
            <a:ext cx="31443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3200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endParaRPr lang="zh-CN" altLang="en-US" sz="3200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2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7235" y="594911"/>
            <a:ext cx="4082209" cy="7660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723000" y="685570"/>
            <a:ext cx="39664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3200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zh-CN" altLang="en-US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的体系结构</a:t>
            </a:r>
            <a:endParaRPr lang="zh-CN" altLang="en-US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26" name="Picture 2" descr="http://ww2.sinaimg.cn/mw690/87dacc16gw1ez2rbxd8lsj20mw0d9wf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57" y="3500438"/>
            <a:ext cx="3838016" cy="22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418668" y="2321728"/>
            <a:ext cx="44841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类层次结构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分为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ViewGroup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在此基础上派生出各类控件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Picture 2" descr="“android view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24" y="3425946"/>
            <a:ext cx="3502025" cy="236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842642" y="2321728"/>
            <a:ext cx="44841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视图层次</a:t>
            </a:r>
            <a:r>
              <a:rPr lang="zh-CN" altLang="en-US" sz="2000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结构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树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结构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7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7236" y="594911"/>
            <a:ext cx="3260088" cy="7660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723002" y="685570"/>
            <a:ext cx="31443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坐标体系</a:t>
            </a:r>
            <a:endParaRPr lang="zh-CN" altLang="en-US" sz="3200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20" y="1644242"/>
            <a:ext cx="3732122" cy="47442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0" y="1330231"/>
            <a:ext cx="56909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getTop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getLeft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getRight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getBottom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各边界相对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于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父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容器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上边界或左边界的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距离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getX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getY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左上角相对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于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父容器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坐标，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发生平移会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改变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getTranslationX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getTranslationY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左上角相对于父容器的偏移量： 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translationX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= getX() - 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getLeft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()</a:t>
            </a:r>
          </a:p>
          <a:p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getLocationOnScreen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[] position)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iew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相对于整个屏幕的坐标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getLocationInWindow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[] position)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iew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相对于</a:t>
            </a:r>
            <a:r>
              <a:rPr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Window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的坐标（忽略状态栏及</a:t>
            </a:r>
            <a:r>
              <a:rPr lang="en-US" altLang="zh-CN" sz="20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ActionBar</a:t>
            </a:r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7684" y="68557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提供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方法：</a:t>
            </a:r>
            <a:endParaRPr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83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7236" y="594911"/>
            <a:ext cx="3260088" cy="7660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723002" y="685570"/>
            <a:ext cx="31443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生命周期</a:t>
            </a:r>
            <a:endParaRPr lang="zh-CN" altLang="en-US" sz="3200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1987" y="90061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FF"/>
                </a:solidFill>
              </a:rPr>
              <a:t>onVisibilityChanged</a:t>
            </a:r>
            <a:r>
              <a:rPr lang="en-US" altLang="zh-CN" dirty="0">
                <a:solidFill>
                  <a:srgbClr val="FFFFFF"/>
                </a:solidFill>
              </a:rPr>
              <a:t>()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21986" y="338431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Constructor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31149" y="1554951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FF"/>
                </a:solidFill>
              </a:rPr>
              <a:t>onFinishInflate</a:t>
            </a:r>
            <a:r>
              <a:rPr lang="en-US" altLang="zh-CN" dirty="0" smtClean="0">
                <a:solidFill>
                  <a:srgbClr val="FFFFFF"/>
                </a:solidFill>
              </a:rPr>
              <a:t>()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149" y="2154400"/>
            <a:ext cx="27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FF"/>
                </a:solidFill>
              </a:rPr>
              <a:t>onAttachedToWindow</a:t>
            </a:r>
            <a:r>
              <a:rPr lang="en-US" altLang="zh-CN" dirty="0" smtClean="0">
                <a:solidFill>
                  <a:srgbClr val="FFFFFF"/>
                </a:solidFill>
              </a:rPr>
              <a:t>()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1149" y="2753849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onMeasure</a:t>
            </a:r>
            <a:r>
              <a:rPr lang="en-US" altLang="zh-CN" dirty="0">
                <a:solidFill>
                  <a:srgbClr val="FFFFFF"/>
                </a:solidFill>
              </a:rPr>
              <a:t>()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31149" y="3353298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onSizeChanged</a:t>
            </a:r>
            <a:r>
              <a:rPr lang="en-US" altLang="zh-CN" dirty="0">
                <a:solidFill>
                  <a:srgbClr val="FFFFFF"/>
                </a:solidFill>
              </a:rPr>
              <a:t>()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1149" y="3952747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onLayout</a:t>
            </a:r>
            <a:r>
              <a:rPr lang="en-US" altLang="zh-CN" dirty="0" smtClean="0">
                <a:solidFill>
                  <a:srgbClr val="FFFFFF"/>
                </a:solidFill>
              </a:rPr>
              <a:t>()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22095" y="5740493"/>
            <a:ext cx="192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onFocusChanged</a:t>
            </a:r>
            <a:r>
              <a:rPr lang="en-US" altLang="zh-CN" dirty="0">
                <a:solidFill>
                  <a:srgbClr val="FFFFFF"/>
                </a:solidFill>
              </a:rPr>
              <a:t>()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1149" y="4528752"/>
            <a:ext cx="276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FF"/>
                </a:solidFill>
              </a:rPr>
              <a:t>onWindowFocusChanged</a:t>
            </a:r>
            <a:r>
              <a:rPr lang="en-US" altLang="zh-CN" dirty="0" smtClean="0">
                <a:solidFill>
                  <a:srgbClr val="FFFFFF"/>
                </a:solidFill>
              </a:rPr>
              <a:t>()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31148" y="5121043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onDraw</a:t>
            </a:r>
            <a:r>
              <a:rPr lang="en-US" altLang="zh-CN" dirty="0">
                <a:solidFill>
                  <a:srgbClr val="FFFFFF"/>
                </a:solidFill>
              </a:rPr>
              <a:t>() 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468295" y="633747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68295" y="1216155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468295" y="1826172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68295" y="2449628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468295" y="3036594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68295" y="3641667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68295" y="4223151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468295" y="4819324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468295" y="5424397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721987" y="6281088"/>
            <a:ext cx="2744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FFFF"/>
                </a:solidFill>
              </a:rPr>
              <a:t>onDetachedFromWindow</a:t>
            </a:r>
            <a:r>
              <a:rPr lang="en-US" altLang="zh-CN" dirty="0" smtClean="0">
                <a:solidFill>
                  <a:srgbClr val="FFFFFF"/>
                </a:solidFill>
              </a:rPr>
              <a:t>()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468295" y="5995907"/>
            <a:ext cx="0" cy="425513"/>
          </a:xfrm>
          <a:prstGeom prst="straightConnector1">
            <a:avLst/>
          </a:prstGeom>
          <a:ln w="127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50174" y="2038928"/>
            <a:ext cx="2728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创建</a:t>
            </a:r>
            <a:r>
              <a:rPr lang="zh-CN" altLang="en-US" dirty="0" smtClean="0">
                <a:solidFill>
                  <a:srgbClr val="FFFFFF"/>
                </a:solidFill>
              </a:rPr>
              <a:t>时调用一次，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zh-CN" altLang="en-US" dirty="0" smtClean="0">
                <a:solidFill>
                  <a:srgbClr val="FFFFFF"/>
                </a:solidFill>
              </a:rPr>
              <a:t>可见性</a:t>
            </a:r>
            <a:r>
              <a:rPr lang="zh-CN" altLang="en-US" dirty="0">
                <a:solidFill>
                  <a:srgbClr val="FFFFFF"/>
                </a:solidFill>
              </a:rPr>
              <a:t>为</a:t>
            </a:r>
            <a:r>
              <a:rPr lang="en-US" altLang="zh-CN" dirty="0" smtClean="0">
                <a:solidFill>
                  <a:srgbClr val="FFC000"/>
                </a:solidFill>
              </a:rPr>
              <a:t>gone</a:t>
            </a:r>
            <a:r>
              <a:rPr lang="zh-CN" altLang="en-US" dirty="0" smtClean="0">
                <a:solidFill>
                  <a:srgbClr val="FFFFFF"/>
                </a:solidFill>
              </a:rPr>
              <a:t>，到此结束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096285" y="2662384"/>
            <a:ext cx="479833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032914" y="4415447"/>
            <a:ext cx="479833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347715" y="3972930"/>
            <a:ext cx="313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可见性</a:t>
            </a:r>
            <a:r>
              <a:rPr lang="zh-CN" altLang="en-US" dirty="0" smtClean="0">
                <a:solidFill>
                  <a:srgbClr val="FFFFFF"/>
                </a:solidFill>
              </a:rPr>
              <a:t>为</a:t>
            </a:r>
            <a:r>
              <a:rPr lang="en-US" altLang="zh-CN" dirty="0" err="1" smtClean="0">
                <a:solidFill>
                  <a:srgbClr val="FFC000"/>
                </a:solidFill>
              </a:rPr>
              <a:t>invisiable</a:t>
            </a:r>
            <a:r>
              <a:rPr lang="zh-CN" altLang="en-US" dirty="0" smtClean="0">
                <a:solidFill>
                  <a:srgbClr val="FFFFFF"/>
                </a:solidFill>
              </a:rPr>
              <a:t>，到此结束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14244" y="628108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销毁</a:t>
            </a:r>
            <a:r>
              <a:rPr lang="zh-CN" altLang="en-US" dirty="0" smtClean="0">
                <a:solidFill>
                  <a:srgbClr val="FFFFFF"/>
                </a:solidFill>
              </a:rPr>
              <a:t>时调用一次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48571" y="909322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可见性不是</a:t>
            </a:r>
            <a:r>
              <a:rPr lang="en-US" altLang="zh-CN" dirty="0" err="1" smtClean="0">
                <a:solidFill>
                  <a:srgbClr val="FFFFFF"/>
                </a:solidFill>
              </a:rPr>
              <a:t>visiable</a:t>
            </a:r>
            <a:r>
              <a:rPr lang="zh-CN" altLang="en-US" dirty="0" smtClean="0">
                <a:solidFill>
                  <a:srgbClr val="FFFFFF"/>
                </a:solidFill>
              </a:rPr>
              <a:t>时调用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99025" y="1558489"/>
            <a:ext cx="2522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Xml</a:t>
            </a:r>
            <a:r>
              <a:rPr lang="zh-CN" altLang="en-US" dirty="0" smtClean="0">
                <a:solidFill>
                  <a:srgbClr val="FFFFFF"/>
                </a:solidFill>
              </a:rPr>
              <a:t>被</a:t>
            </a:r>
            <a:r>
              <a:rPr lang="en-US" altLang="zh-CN" dirty="0" smtClean="0">
                <a:solidFill>
                  <a:srgbClr val="FFFFFF"/>
                </a:solidFill>
              </a:rPr>
              <a:t>inflate</a:t>
            </a:r>
            <a:r>
              <a:rPr lang="zh-CN" altLang="en-US" dirty="0" smtClean="0">
                <a:solidFill>
                  <a:srgbClr val="FFFFFF"/>
                </a:solidFill>
              </a:rPr>
              <a:t>完成时调用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8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117059" y="4339055"/>
            <a:ext cx="3759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的层次结构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PART.2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583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7235" y="594911"/>
            <a:ext cx="5488765" cy="76609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723002" y="685570"/>
            <a:ext cx="5644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200" b="1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setContentView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zh-CN" altLang="en-US" sz="3200" dirty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224" y="2281175"/>
            <a:ext cx="4129918" cy="2295649"/>
          </a:xfrm>
          <a:prstGeom prst="rect">
            <a:avLst/>
          </a:prstGeom>
        </p:spPr>
      </p:pic>
      <p:sp>
        <p:nvSpPr>
          <p:cNvPr id="13" name="右大括号 12"/>
          <p:cNvSpPr/>
          <p:nvPr/>
        </p:nvSpPr>
        <p:spPr>
          <a:xfrm>
            <a:off x="6706987" y="2639991"/>
            <a:ext cx="562062" cy="2150123"/>
          </a:xfrm>
          <a:prstGeom prst="rightBrac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00" y="3754094"/>
            <a:ext cx="4987807" cy="28509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00" y="1557234"/>
            <a:ext cx="4987807" cy="19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1282</Words>
  <Application>Microsoft Office PowerPoint</Application>
  <PresentationFormat>宽屏</PresentationFormat>
  <Paragraphs>201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DengXian</vt:lpstr>
      <vt:lpstr>Lato</vt:lpstr>
      <vt:lpstr>PingFang SC</vt:lpstr>
      <vt:lpstr>Source Code Pro</vt:lpstr>
      <vt:lpstr>宋体</vt:lpstr>
      <vt:lpstr>Microsoft YaHei</vt:lpstr>
      <vt:lpstr>Microsoft YaHei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Tony Lu</cp:lastModifiedBy>
  <cp:revision>231</cp:revision>
  <dcterms:created xsi:type="dcterms:W3CDTF">2014-12-03T02:29:07Z</dcterms:created>
  <dcterms:modified xsi:type="dcterms:W3CDTF">2017-11-14T04:18:04Z</dcterms:modified>
</cp:coreProperties>
</file>