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5"/>
  </p:notesMasterIdLst>
  <p:sldIdLst>
    <p:sldId id="318" r:id="rId3"/>
    <p:sldId id="319" r:id="rId4"/>
    <p:sldId id="352" r:id="rId5"/>
    <p:sldId id="353" r:id="rId6"/>
    <p:sldId id="354" r:id="rId7"/>
    <p:sldId id="355" r:id="rId8"/>
    <p:sldId id="320" r:id="rId9"/>
    <p:sldId id="346" r:id="rId10"/>
    <p:sldId id="343" r:id="rId11"/>
    <p:sldId id="344" r:id="rId12"/>
    <p:sldId id="345" r:id="rId13"/>
    <p:sldId id="351" r:id="rId14"/>
    <p:sldId id="350" r:id="rId15"/>
    <p:sldId id="347" r:id="rId16"/>
    <p:sldId id="348" r:id="rId17"/>
    <p:sldId id="349" r:id="rId18"/>
    <p:sldId id="342" r:id="rId19"/>
    <p:sldId id="356" r:id="rId20"/>
    <p:sldId id="357" r:id="rId21"/>
    <p:sldId id="358" r:id="rId22"/>
    <p:sldId id="359" r:id="rId23"/>
    <p:sldId id="332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027" autoAdjust="0"/>
  </p:normalViewPr>
  <p:slideViewPr>
    <p:cSldViewPr snapToGrid="0">
      <p:cViewPr varScale="1">
        <p:scale>
          <a:sx n="69" d="100"/>
          <a:sy n="69" d="100"/>
        </p:scale>
        <p:origin x="114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3552" y="-4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4ECF0-BC62-4327-8293-2EA0443F8D0F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204D9-EAE2-4F35-AFEB-5316CEB5C21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1151875" y="3079575"/>
            <a:ext cx="9215100" cy="29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357188"/>
            <a:ext cx="4321175" cy="243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30F66-7C42-ED43-CDF0-5A092D24B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80AEFC-E598-0A0B-ADD0-3E18E5968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39673-3E65-96EE-493B-67A5BDF71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 lists the major characteristics that differentiate the various types of magnetic disks.</a:t>
            </a:r>
          </a:p>
          <a:p>
            <a:r>
              <a:rPr lang="en-US" dirty="0"/>
              <a:t>First, the head may either be fixed or movable with respect to the radial </a:t>
            </a:r>
          </a:p>
          <a:p>
            <a:r>
              <a:rPr lang="en-US" dirty="0"/>
              <a:t>direction of the platter. In a fixed-head disk, there is one read-write head per track. </a:t>
            </a:r>
          </a:p>
          <a:p>
            <a:r>
              <a:rPr lang="en-US" dirty="0"/>
              <a:t>All of the heads are mounted on a rigid arm that extends across all tracks; such </a:t>
            </a:r>
          </a:p>
          <a:p>
            <a:r>
              <a:rPr lang="en-US" dirty="0"/>
              <a:t>systems are rare today. In a movable-head disk, there is only one read-write head. </a:t>
            </a:r>
          </a:p>
          <a:p>
            <a:r>
              <a:rPr lang="en-US" dirty="0"/>
              <a:t>Again, the head is mounted on an arm. Because the head must be able to be positioned above any track, the arm can be extended or retracted for this purpose.</a:t>
            </a:r>
          </a:p>
          <a:p>
            <a:r>
              <a:rPr lang="en-US" dirty="0"/>
              <a:t>The disk itself is mounted in a disk drive, which consists of the arm, a spindle </a:t>
            </a:r>
          </a:p>
          <a:p>
            <a:r>
              <a:rPr lang="en-US" dirty="0"/>
              <a:t>that rotates the disk, and the electronics needed for input and output of binary data. </a:t>
            </a:r>
          </a:p>
          <a:p>
            <a:r>
              <a:rPr lang="en-US" dirty="0"/>
              <a:t>A nonremovable disk is permanently mounted in the disk drive; the hard disk in </a:t>
            </a:r>
          </a:p>
          <a:p>
            <a:r>
              <a:rPr lang="en-US" dirty="0"/>
              <a:t>a personal computer is a nonremovable disk. A removable disk can be removed </a:t>
            </a:r>
          </a:p>
          <a:p>
            <a:r>
              <a:rPr lang="en-US" dirty="0"/>
              <a:t>and replaced with another disk. The advantage of the latter type is that unlimited </a:t>
            </a:r>
          </a:p>
          <a:p>
            <a:r>
              <a:rPr lang="en-US" dirty="0"/>
              <a:t>amounts of data are available with a limited number of disk systems. Furthermore, </a:t>
            </a:r>
          </a:p>
          <a:p>
            <a:r>
              <a:rPr lang="en-US" dirty="0"/>
              <a:t>such a disk may be moved from one computer system to another. Floppy disks and </a:t>
            </a:r>
          </a:p>
          <a:p>
            <a:r>
              <a:rPr lang="en-US" dirty="0"/>
              <a:t>ZIP cartridge disks are examples of removable disks.</a:t>
            </a:r>
          </a:p>
          <a:p>
            <a:r>
              <a:rPr lang="en-US" dirty="0"/>
              <a:t>For most disks, the magnetizable coating is applied to both sides of the platter, which is then referred to as double sided. Some less expensive disk systems use single-sided disks.</a:t>
            </a:r>
          </a:p>
          <a:p>
            <a:r>
              <a:rPr lang="en-US" dirty="0"/>
              <a:t>Some disk drives accommodate multiple platters stacked vertically a fraction </a:t>
            </a:r>
          </a:p>
          <a:p>
            <a:r>
              <a:rPr lang="en-US" dirty="0"/>
              <a:t>of an inch apart. Multiple arms are provided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94A21-6F14-0CCD-6779-6805E8EC4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814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381CE-B108-EE15-EFEA-DB136CECA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BD3C8-BC3E-6ACE-84FA-388AD085C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24A2F1-9D87-C757-03AB-743FB7ED13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the use of multiple disks, there is a wide variety of ways in which the data </a:t>
            </a:r>
          </a:p>
          <a:p>
            <a:r>
              <a:rPr lang="en-US" dirty="0"/>
              <a:t>can be organized and in which redundancy can be added to improve reliability. This </a:t>
            </a:r>
          </a:p>
          <a:p>
            <a:r>
              <a:rPr lang="en-US" dirty="0"/>
              <a:t>could make it difficult to develop database schemes that are usable on a number of </a:t>
            </a:r>
          </a:p>
          <a:p>
            <a:r>
              <a:rPr lang="en-US" dirty="0"/>
              <a:t>platforms and operating systems. Fortunately, industry has agreed on a standardized scheme for multiple-disk database design, known as RAID </a:t>
            </a:r>
            <a:r>
              <a:rPr lang="en-US" b="1" dirty="0"/>
              <a:t>(Redundant Array </a:t>
            </a:r>
          </a:p>
          <a:p>
            <a:r>
              <a:rPr lang="en-US" b="1" dirty="0"/>
              <a:t>of Independent Disks)</a:t>
            </a:r>
            <a:endParaRPr lang="ru-RU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EA7CD-E362-42B0-0B85-837DA5D34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109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310F1-47FA-E42A-535A-B5DEB0184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816D3B-5CA6-9FC6-4FA6-CCA47265CE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6099AA-93C9-85B5-5581-C0FAE7135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76837-E590-88C4-62F3-238BFEAC4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115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BFBD-DC83-CA20-FEFE-ACA8EECEF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753C80-CCCD-F2B4-B8A0-AE0D6BB47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63486-B0E8-D070-6578-BB4ADD963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case of disk storage, this leads to the development of arrays of disks that operate independently and in parallel. With </a:t>
            </a:r>
          </a:p>
          <a:p>
            <a:r>
              <a:rPr lang="en-US" dirty="0"/>
              <a:t>multiple disks, separate I/O requests can be handled in parallel, as long as the data </a:t>
            </a:r>
          </a:p>
          <a:p>
            <a:r>
              <a:rPr lang="en-US" dirty="0"/>
              <a:t>required reside on separate disks. Further, a single I/O request can be executed in </a:t>
            </a:r>
          </a:p>
          <a:p>
            <a:r>
              <a:rPr lang="en-US" dirty="0"/>
              <a:t>parallel if the block of data to be accessed is distributed across multiple disks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232AF-A98E-5E83-4091-2BC26F777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350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D78FD-731C-767E-1DC7-3E4CB6BC6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4F0F9-59F2-0A7E-7A6C-23CEC91FD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AA393-01E0-BE2B-9ECA-84D632564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 The entire block must be read from the flash memory and placed in a RAM </a:t>
            </a:r>
          </a:p>
          <a:p>
            <a:r>
              <a:rPr lang="en-US" dirty="0"/>
              <a:t>buffer. Then the appropriate page in the RAM buffer is updated.</a:t>
            </a:r>
          </a:p>
          <a:p>
            <a:r>
              <a:rPr lang="en-US" dirty="0"/>
              <a:t>2. Before the block can be written back to flash memory, the entire block of flash </a:t>
            </a:r>
          </a:p>
          <a:p>
            <a:r>
              <a:rPr lang="en-US" dirty="0"/>
              <a:t>memory must be erased—it is not possible to erase just one page of the flash </a:t>
            </a:r>
          </a:p>
          <a:p>
            <a:r>
              <a:rPr lang="en-US" dirty="0"/>
              <a:t>memory.</a:t>
            </a:r>
          </a:p>
          <a:p>
            <a:r>
              <a:rPr lang="en-US" dirty="0"/>
              <a:t>3. The entire block from the buffer is now written back to the flash memory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727BA-60BB-A8F1-AFC1-4B4BB8AF4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75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1B617-058B-2B8F-E1AC-1E3F4283C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FC1CAD-7D62-87DA-EF16-7DEEB06DD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69E3C-EC7F-0BE2-DB17-74E3ECF3C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1983, one of the most successful consumer products of all time was introduced: the </a:t>
            </a:r>
          </a:p>
          <a:p>
            <a:r>
              <a:rPr lang="en-US" dirty="0"/>
              <a:t>compact disk (CD) digital audio system.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E22B6-95C3-43E4-265E-DD4E1B05F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931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020B8-6475-5040-B0DC-FD6B6FC00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8A4415-3A9B-5EED-8AB3-1EF4DA7333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207B3A-EF46-B18F-1768-34E4DD159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Information is retrieved from a CD or CD- ROM by a low- powered laser </a:t>
            </a:r>
          </a:p>
          <a:p>
            <a:r>
              <a:rPr lang="en-US" dirty="0"/>
              <a:t>housed in an optical- disk player, or drive unit. The laser shines through the clear </a:t>
            </a:r>
          </a:p>
          <a:p>
            <a:r>
              <a:rPr lang="en-US" dirty="0"/>
              <a:t>polycarbonate while a motor spins the disk past it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1CF82-8B41-6D35-93C7-6E339EAE4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21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You can </a:t>
            </a:r>
            <a:r>
              <a:rPr lang="en-US" b="0" i="0">
                <a:solidFill>
                  <a:srgbClr val="002033"/>
                </a:solidFill>
                <a:effectLst/>
                <a:latin typeface="-apple-system"/>
              </a:rPr>
              <a:t>do it </a:t>
            </a:r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in writing and  send me on </a:t>
            </a:r>
            <a:r>
              <a:rPr lang="en-US" b="0" i="0">
                <a:solidFill>
                  <a:srgbClr val="002033"/>
                </a:solidFill>
                <a:effectLst/>
                <a:latin typeface="-apple-system"/>
              </a:rPr>
              <a:t>the email</a:t>
            </a:r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:  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You can </a:t>
            </a:r>
            <a:r>
              <a:rPr lang="en-US" b="0" i="0">
                <a:solidFill>
                  <a:srgbClr val="002033"/>
                </a:solidFill>
                <a:effectLst/>
                <a:latin typeface="-apple-system"/>
              </a:rPr>
              <a:t>do it </a:t>
            </a:r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in writing and  send me on </a:t>
            </a:r>
            <a:r>
              <a:rPr lang="en-US" b="0" i="0">
                <a:solidFill>
                  <a:srgbClr val="002033"/>
                </a:solidFill>
                <a:effectLst/>
                <a:latin typeface="-apple-system"/>
              </a:rPr>
              <a:t>the email</a:t>
            </a:r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:  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891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You can </a:t>
            </a:r>
            <a:r>
              <a:rPr lang="en-US" b="0" i="0">
                <a:solidFill>
                  <a:srgbClr val="002033"/>
                </a:solidFill>
                <a:effectLst/>
                <a:latin typeface="-apple-system"/>
              </a:rPr>
              <a:t>do it </a:t>
            </a:r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in writing and  send me on </a:t>
            </a:r>
            <a:r>
              <a:rPr lang="en-US" b="0" i="0">
                <a:solidFill>
                  <a:srgbClr val="002033"/>
                </a:solidFill>
                <a:effectLst/>
                <a:latin typeface="-apple-system"/>
              </a:rPr>
              <a:t>the email</a:t>
            </a:r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:  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69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You can </a:t>
            </a:r>
            <a:r>
              <a:rPr lang="en-US" b="0" i="0">
                <a:solidFill>
                  <a:srgbClr val="002033"/>
                </a:solidFill>
                <a:effectLst/>
                <a:latin typeface="-apple-system"/>
              </a:rPr>
              <a:t>do it </a:t>
            </a:r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in writing and  send me on </a:t>
            </a:r>
            <a:r>
              <a:rPr lang="en-US" b="0" i="0">
                <a:solidFill>
                  <a:srgbClr val="002033"/>
                </a:solidFill>
                <a:effectLst/>
                <a:latin typeface="-apple-system"/>
              </a:rPr>
              <a:t>the email</a:t>
            </a:r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:  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446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You can </a:t>
            </a:r>
            <a:r>
              <a:rPr lang="en-US" b="0" i="0">
                <a:solidFill>
                  <a:srgbClr val="002033"/>
                </a:solidFill>
                <a:effectLst/>
                <a:latin typeface="-apple-system"/>
              </a:rPr>
              <a:t>do it </a:t>
            </a:r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in writing and  send me on </a:t>
            </a:r>
            <a:r>
              <a:rPr lang="en-US" b="0" i="0">
                <a:solidFill>
                  <a:srgbClr val="002033"/>
                </a:solidFill>
                <a:effectLst/>
                <a:latin typeface="-apple-system"/>
              </a:rPr>
              <a:t>the email</a:t>
            </a:r>
            <a:r>
              <a:rPr lang="en-US" b="0" i="0" dirty="0">
                <a:solidFill>
                  <a:srgbClr val="002033"/>
                </a:solidFill>
                <a:effectLst/>
                <a:latin typeface="-apple-system"/>
              </a:rPr>
              <a:t>:   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631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microcontroller chip makes a substantially different use of the logic space available. Microcontrollers are heavily utilized in automation processes.</a:t>
            </a:r>
          </a:p>
          <a:p>
            <a:r>
              <a:rPr lang="en-US" dirty="0"/>
              <a:t>Another typical feature of a microcontroller is that it does not provide for human interaction. The microcontroller is programmed for a specific task, embedded in its device, and executes as and when required.</a:t>
            </a:r>
          </a:p>
          <a:p>
            <a:endParaRPr lang="en-US" dirty="0"/>
          </a:p>
          <a:p>
            <a:r>
              <a:rPr lang="en-US" dirty="0"/>
              <a:t>A microcontroller is a single chip that contains the processor,</a:t>
            </a:r>
          </a:p>
          <a:p>
            <a:r>
              <a:rPr lang="en-US" dirty="0"/>
              <a:t>non-volatile memory for the program (ROM), volatile memory for input and output</a:t>
            </a:r>
          </a:p>
          <a:p>
            <a:r>
              <a:rPr lang="en-US" dirty="0"/>
              <a:t>(RAM), a clock, and an I/O control unit</a:t>
            </a:r>
          </a:p>
          <a:p>
            <a:endParaRPr lang="en-US" dirty="0"/>
          </a:p>
          <a:p>
            <a:r>
              <a:rPr lang="en-US" dirty="0"/>
              <a:t>The processor portion of the microcontroller has a much lower silicon area than other microprocessors and much higher energy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27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microcontroller chip makes a substantially different use of the logic space available. Microcontrollers are heavily utilized in automation processes.</a:t>
            </a:r>
          </a:p>
          <a:p>
            <a:r>
              <a:rPr lang="en-US" dirty="0"/>
              <a:t>Another typical feature of a microcontroller is that it does not provide for human interaction. The microcontroller is programmed for a specific task, embedded in its device, and executes as and when required.</a:t>
            </a:r>
          </a:p>
          <a:p>
            <a:endParaRPr lang="en-US" dirty="0"/>
          </a:p>
          <a:p>
            <a:r>
              <a:rPr lang="en-US" dirty="0"/>
              <a:t>A microcontroller is a single chip that contains the processor,</a:t>
            </a:r>
          </a:p>
          <a:p>
            <a:r>
              <a:rPr lang="en-US" dirty="0"/>
              <a:t>non-volatile memory for the program (ROM), volatile memory for input and output</a:t>
            </a:r>
          </a:p>
          <a:p>
            <a:r>
              <a:rPr lang="en-US" dirty="0"/>
              <a:t>(RAM), a clock, and an I/O control unit</a:t>
            </a:r>
          </a:p>
          <a:p>
            <a:endParaRPr lang="en-US" dirty="0"/>
          </a:p>
          <a:p>
            <a:r>
              <a:rPr lang="en-US" dirty="0"/>
              <a:t>The processor portion of the microcontroller has a much lower silicon area than other microprocessors and much higher energy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159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microcontroller chip makes a substantially different use of the logic space available. Microcontrollers are heavily utilized in automation processes.</a:t>
            </a:r>
          </a:p>
          <a:p>
            <a:r>
              <a:rPr lang="en-US" dirty="0"/>
              <a:t>Another typical feature of a microcontroller is that it does not provide for human interaction. The microcontroller is programmed for a specific task, embedded in its device, and executes as and when required.</a:t>
            </a:r>
          </a:p>
          <a:p>
            <a:endParaRPr lang="en-US" dirty="0"/>
          </a:p>
          <a:p>
            <a:r>
              <a:rPr lang="en-US" dirty="0"/>
              <a:t>A microcontroller is a single chip that contains the processor,</a:t>
            </a:r>
          </a:p>
          <a:p>
            <a:r>
              <a:rPr lang="en-US" dirty="0"/>
              <a:t>non-volatile memory for the program (ROM), volatile memory for input and output</a:t>
            </a:r>
          </a:p>
          <a:p>
            <a:r>
              <a:rPr lang="en-US" dirty="0"/>
              <a:t>(RAM), a clock, and an I/O control unit</a:t>
            </a:r>
          </a:p>
          <a:p>
            <a:endParaRPr lang="en-US" dirty="0"/>
          </a:p>
          <a:p>
            <a:r>
              <a:rPr lang="en-US" dirty="0"/>
              <a:t>The processor portion of the microcontroller has a much lower silicon area than other microprocessors and much higher energy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986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microcontroller chip makes a substantially different use of the logic space available. Microcontrollers are heavily utilized in automation processes.</a:t>
            </a:r>
          </a:p>
          <a:p>
            <a:r>
              <a:rPr lang="en-US" dirty="0"/>
              <a:t>Another typical feature of a microcontroller is that it does not provide for human interaction. The microcontroller is programmed for a specific task, embedded in its device, and executes as and when required.</a:t>
            </a:r>
          </a:p>
          <a:p>
            <a:endParaRPr lang="en-US" dirty="0"/>
          </a:p>
          <a:p>
            <a:r>
              <a:rPr lang="en-US" dirty="0"/>
              <a:t>A microcontroller is a single chip that contains the processor,</a:t>
            </a:r>
          </a:p>
          <a:p>
            <a:r>
              <a:rPr lang="en-US" dirty="0"/>
              <a:t>non-volatile memory for the program (ROM), volatile memory for input and output</a:t>
            </a:r>
          </a:p>
          <a:p>
            <a:r>
              <a:rPr lang="en-US" dirty="0"/>
              <a:t>(RAM), a clock, and an I/O control unit</a:t>
            </a:r>
          </a:p>
          <a:p>
            <a:endParaRPr lang="en-US" dirty="0"/>
          </a:p>
          <a:p>
            <a:r>
              <a:rPr lang="en-US" dirty="0"/>
              <a:t>The processor portion of the microcontroller has a much lower silicon area than other microprocessors and much higher energy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070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are recorded on and later retrieved from the disk via a conducting coil named </a:t>
            </a:r>
          </a:p>
          <a:p>
            <a:r>
              <a:rPr lang="en-US" dirty="0"/>
              <a:t>the head; in many systems, there are two heads, a read head and a write head</a:t>
            </a:r>
          </a:p>
          <a:p>
            <a:endParaRPr lang="en-US" dirty="0"/>
          </a:p>
          <a:p>
            <a:r>
              <a:rPr lang="en-US" dirty="0"/>
              <a:t>The write mechanism exploits the fact that electricity flowing through a coil </a:t>
            </a:r>
          </a:p>
          <a:p>
            <a:r>
              <a:rPr lang="en-US" dirty="0"/>
              <a:t>produces a magnetic field. Electric pulses are sent to the write head, and the resulting magnetic patterns are recorded on the surface below, with different patterns for </a:t>
            </a:r>
          </a:p>
          <a:p>
            <a:r>
              <a:rPr lang="en-US" dirty="0"/>
              <a:t>positive and negative currents. </a:t>
            </a:r>
          </a:p>
          <a:p>
            <a:endParaRPr lang="en-US" dirty="0"/>
          </a:p>
          <a:p>
            <a:r>
              <a:rPr lang="en-US" dirty="0"/>
              <a:t>The traditional read mechanism exploits the fact that a magnetic field moving </a:t>
            </a:r>
          </a:p>
          <a:p>
            <a:r>
              <a:rPr lang="en-US" dirty="0"/>
              <a:t>relative to a coil produces an electrical current in the coil. When the surface of the </a:t>
            </a:r>
          </a:p>
          <a:p>
            <a:r>
              <a:rPr lang="en-US" dirty="0"/>
              <a:t>disk rotates under the head, it generates a current of the same polarity as the one </a:t>
            </a:r>
          </a:p>
          <a:p>
            <a:r>
              <a:rPr lang="en-US" dirty="0"/>
              <a:t>already recorded. The structure of the head for reading is in this case essentially the </a:t>
            </a:r>
          </a:p>
          <a:p>
            <a:r>
              <a:rPr lang="en-US" dirty="0"/>
              <a:t>same as for writing, and therefore the same head can be used for both. Such single </a:t>
            </a:r>
          </a:p>
          <a:p>
            <a:r>
              <a:rPr lang="en-US" dirty="0"/>
              <a:t>heads are used in floppy disk systems and in older rigid disk systems.</a:t>
            </a:r>
          </a:p>
          <a:p>
            <a:endParaRPr lang="en-US" dirty="0"/>
          </a:p>
          <a:p>
            <a:r>
              <a:rPr lang="en-US" dirty="0"/>
              <a:t>The head is a relatively small device capable of reading from or writing to a portion </a:t>
            </a:r>
          </a:p>
          <a:p>
            <a:r>
              <a:rPr lang="en-US" dirty="0"/>
              <a:t>of the platter rotating beneath it.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F76CF-A77A-F5D8-B66F-53C2C52DE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959664-A591-710C-2D33-361DDBB00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77F4C-0DD2-F168-6A7E-00BB2EEAF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most significant developments in computer architecture in recent years is </a:t>
            </a:r>
          </a:p>
          <a:p>
            <a:r>
              <a:rPr lang="en-US" dirty="0"/>
              <a:t>the increasing use of solid state drives (SSDs)</a:t>
            </a:r>
          </a:p>
          <a:p>
            <a:endParaRPr lang="en-US" dirty="0"/>
          </a:p>
          <a:p>
            <a:r>
              <a:rPr lang="en-US" dirty="0"/>
              <a:t>The term solid state refers to electronic circuitry built with semiconductors</a:t>
            </a:r>
          </a:p>
          <a:p>
            <a:endParaRPr lang="en-US" dirty="0"/>
          </a:p>
          <a:p>
            <a:r>
              <a:rPr lang="en-US" dirty="0"/>
              <a:t>The SSDs now on the market and coming on line use NAND flash </a:t>
            </a:r>
          </a:p>
          <a:p>
            <a:r>
              <a:rPr lang="en-US" dirty="0"/>
              <a:t>memory,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A70B4-0786-F271-65D9-FA916E33A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61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gives rise to the organization of data on the </a:t>
            </a:r>
          </a:p>
          <a:p>
            <a:r>
              <a:rPr lang="en-US" dirty="0"/>
              <a:t>platter in a concentric set of rings, called tracks. </a:t>
            </a:r>
          </a:p>
          <a:p>
            <a:endParaRPr lang="en-US" dirty="0"/>
          </a:p>
          <a:p>
            <a:r>
              <a:rPr lang="en-US" dirty="0"/>
              <a:t>Each track is the same width as the </a:t>
            </a:r>
          </a:p>
          <a:p>
            <a:r>
              <a:rPr lang="en-US" dirty="0"/>
              <a:t>head. There are thousands of tracks per surface</a:t>
            </a:r>
          </a:p>
          <a:p>
            <a:endParaRPr lang="en-US" dirty="0"/>
          </a:p>
          <a:p>
            <a:r>
              <a:rPr lang="en-US" dirty="0"/>
              <a:t>Adjacent tracks are separated by inter track</a:t>
            </a:r>
          </a:p>
          <a:p>
            <a:r>
              <a:rPr lang="en-US" dirty="0"/>
              <a:t>gaps. </a:t>
            </a:r>
          </a:p>
          <a:p>
            <a:r>
              <a:rPr lang="en-US" dirty="0"/>
              <a:t>This prevents, or at least minimizes, errors due to misalignment of the head </a:t>
            </a:r>
          </a:p>
          <a:p>
            <a:r>
              <a:rPr lang="en-US" dirty="0"/>
              <a:t>or simply interference of magnetic fields. </a:t>
            </a:r>
          </a:p>
          <a:p>
            <a:endParaRPr lang="en-US" dirty="0"/>
          </a:p>
          <a:p>
            <a:r>
              <a:rPr lang="en-US" dirty="0"/>
              <a:t>Data are transferred to and from the disk </a:t>
            </a:r>
          </a:p>
          <a:p>
            <a:r>
              <a:rPr lang="en-US" dirty="0"/>
              <a:t>in sectors. </a:t>
            </a:r>
          </a:p>
          <a:p>
            <a:endParaRPr lang="en-US" dirty="0"/>
          </a:p>
          <a:p>
            <a:r>
              <a:rPr lang="en-US" dirty="0"/>
              <a:t>There are typically hundreds of sectors per track, and these may be of </a:t>
            </a:r>
          </a:p>
          <a:p>
            <a:r>
              <a:rPr lang="en-US" dirty="0"/>
              <a:t>either fixed or variable length. </a:t>
            </a:r>
          </a:p>
          <a:p>
            <a:endParaRPr lang="en-US" dirty="0"/>
          </a:p>
          <a:p>
            <a:r>
              <a:rPr lang="en-US" dirty="0"/>
              <a:t>In most contemporary systems, fixed-length sectors </a:t>
            </a:r>
          </a:p>
          <a:p>
            <a:r>
              <a:rPr lang="en-US" dirty="0"/>
              <a:t>are used. </a:t>
            </a:r>
          </a:p>
          <a:p>
            <a:endParaRPr lang="en-US" dirty="0"/>
          </a:p>
          <a:p>
            <a:r>
              <a:rPr lang="en-US" dirty="0"/>
              <a:t>To avoid imposing unreasonable precision requirements on the system, </a:t>
            </a:r>
          </a:p>
          <a:p>
            <a:r>
              <a:rPr lang="en-US" dirty="0"/>
              <a:t>adjacent sectors are separated by </a:t>
            </a:r>
            <a:r>
              <a:rPr lang="en-US" dirty="0" err="1"/>
              <a:t>intersector</a:t>
            </a:r>
            <a:r>
              <a:rPr lang="en-US" dirty="0"/>
              <a:t> gaps</a:t>
            </a:r>
          </a:p>
          <a:p>
            <a:endParaRPr lang="en-US" dirty="0"/>
          </a:p>
          <a:p>
            <a:r>
              <a:rPr lang="en-US" dirty="0"/>
              <a:t>The information can then be scanned at the same rate by rotating the </a:t>
            </a:r>
          </a:p>
          <a:p>
            <a:r>
              <a:rPr lang="en-US" dirty="0"/>
              <a:t>disk at a fixed speed, known as the constant angular velocity (CAV)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204D9-EAE2-4F35-AFEB-5316CEB5C218}" type="slidenum">
              <a:rPr lang="ru-RU" smtClean="0"/>
              <a:t>9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E40-0079-4623-A8D2-ED64CC8CC1AB}" type="datetime1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8B23-79E3-43FB-9FF5-CA9F85B05C7A}" type="datetime1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7A6E7-50D7-4888-81C3-9A3D3C081361}" type="datetime1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Blank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/>
          <p:nvPr/>
        </p:nvSpPr>
        <p:spPr>
          <a:xfrm>
            <a:off x="6712675" y="0"/>
            <a:ext cx="5481023" cy="6854642"/>
          </a:xfrm>
          <a:custGeom>
            <a:avLst/>
            <a:gdLst/>
            <a:ahLst/>
            <a:cxnLst/>
            <a:rect l="l" t="t" r="r" b="b"/>
            <a:pathLst>
              <a:path w="5178425" h="6480175" extrusionOk="0">
                <a:moveTo>
                  <a:pt x="5177917" y="0"/>
                </a:moveTo>
                <a:lnTo>
                  <a:pt x="0" y="0"/>
                </a:lnTo>
                <a:lnTo>
                  <a:pt x="2043137" y="6479997"/>
                </a:lnTo>
                <a:lnTo>
                  <a:pt x="5177917" y="6479997"/>
                </a:lnTo>
                <a:lnTo>
                  <a:pt x="5177917" y="0"/>
                </a:lnTo>
                <a:close/>
              </a:path>
            </a:pathLst>
          </a:custGeom>
          <a:solidFill>
            <a:srgbClr val="37B4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5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Google Shape;14;p7"/>
          <p:cNvSpPr txBox="1">
            <a:spLocks noGrp="1"/>
          </p:cNvSpPr>
          <p:nvPr>
            <p:ph type="ftr" idx="11"/>
          </p:nvPr>
        </p:nvSpPr>
        <p:spPr>
          <a:xfrm>
            <a:off x="4147565" y="6377940"/>
            <a:ext cx="3903591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7"/>
          <p:cNvSpPr txBox="1">
            <a:spLocks noGrp="1"/>
          </p:cNvSpPr>
          <p:nvPr>
            <p:ph type="dt" idx="10"/>
          </p:nvPr>
        </p:nvSpPr>
        <p:spPr>
          <a:xfrm>
            <a:off x="609936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8E68888-6DAE-40B1-ACC3-616DF3300757}" type="datetime1">
              <a:rPr lang="ru-RU" smtClean="0"/>
              <a:t>01.02.2025</a:t>
            </a:fld>
            <a:endParaRPr dirty="0"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783080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65674" y="482263"/>
            <a:ext cx="10467373" cy="60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10" b="1" i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65674" y="2405210"/>
            <a:ext cx="104673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3870" lvl="0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67105" lvl="1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450975" lvl="2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934210" lvl="3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418080" lvl="4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901950" lvl="5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385185" lvl="6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869055" lvl="7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352925" lvl="8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ftr" idx="11"/>
          </p:nvPr>
        </p:nvSpPr>
        <p:spPr>
          <a:xfrm>
            <a:off x="4147565" y="6377940"/>
            <a:ext cx="3903591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609936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F36EFE1-3F68-408B-8CA0-59F6ED696B78}" type="datetime1">
              <a:rPr lang="ru-RU" smtClean="0"/>
              <a:t>01.02.2025</a:t>
            </a:fld>
            <a:endParaRPr dirty="0"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783080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65674" y="482263"/>
            <a:ext cx="10467373" cy="60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10" b="1" i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609935" y="1577340"/>
            <a:ext cx="530644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3870" lvl="0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67105" lvl="1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450975" lvl="2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934210" lvl="3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418080" lvl="4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901950" lvl="5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385185" lvl="6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869055" lvl="7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352925" lvl="8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282341" y="1577340"/>
            <a:ext cx="530644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83870" lvl="0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67105" lvl="1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450975" lvl="2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934210" lvl="3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418080" lvl="4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901950" lvl="5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385185" lvl="6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869055" lvl="7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352925" lvl="8" indent="-24193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ftr" idx="11"/>
          </p:nvPr>
        </p:nvSpPr>
        <p:spPr>
          <a:xfrm>
            <a:off x="4147565" y="6377940"/>
            <a:ext cx="3903591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609936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5770CB4-A034-44FD-A52D-AB7E48FA20CB}" type="datetime1">
              <a:rPr lang="ru-RU" smtClean="0"/>
              <a:t>01.02.2025</a:t>
            </a:fld>
            <a:endParaRPr dirty="0"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783080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65674" y="482263"/>
            <a:ext cx="10467373" cy="60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10" b="1" i="0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147565" y="6377940"/>
            <a:ext cx="3903591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11"/>
          <p:cNvSpPr txBox="1">
            <a:spLocks noGrp="1"/>
          </p:cNvSpPr>
          <p:nvPr>
            <p:ph type="dt" idx="10"/>
          </p:nvPr>
        </p:nvSpPr>
        <p:spPr>
          <a:xfrm>
            <a:off x="609936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B02C8FFF-FCBE-42F7-B966-53572C2C2B31}" type="datetime1">
              <a:rPr lang="ru-RU" smtClean="0"/>
              <a:t>01.02.2025</a:t>
            </a:fld>
            <a:endParaRPr dirty="0"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783080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FE19-64E9-491E-A351-E3D6814C0857}" type="datetime1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CD480-C43D-405C-BAAE-B6B07BBFF3D1}" type="datetime1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07A6C-7F6C-4017-97FD-DBEF4A7698B5}" type="datetime1">
              <a:rPr lang="ru-RU" smtClean="0"/>
              <a:t>01.02.2025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9D17B-2189-4687-B551-35F7E5AB3F4C}" type="datetime1">
              <a:rPr lang="ru-RU" smtClean="0"/>
              <a:t>01.02.2025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BDF35-3664-4FC5-B7C5-F2E1E670CCA9}" type="datetime1">
              <a:rPr lang="ru-RU" smtClean="0"/>
              <a:t>01.02.2025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6061-F91C-4C42-898A-7EC5F3DBDA11}" type="datetime1">
              <a:rPr lang="ru-RU" smtClean="0"/>
              <a:t>01.02.2025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8478-337B-4BCE-9FFF-60C7B0D48ECC}" type="datetime1">
              <a:rPr lang="ru-RU" smtClean="0"/>
              <a:t>01.02.2025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92DD7-8A3B-423E-B43A-14E80FA8EB4A}" type="datetime1">
              <a:rPr lang="ru-RU" smtClean="0"/>
              <a:t>01.02.2025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558DE-1CD6-45CF-B587-7F928EA63F60}" type="datetime1">
              <a:rPr lang="ru-RU" smtClean="0"/>
              <a:t>01.02.2025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0E7B4-FE83-4DBD-8C12-306C62A7D30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0" y="0"/>
            <a:ext cx="9037135" cy="6854642"/>
          </a:xfrm>
          <a:custGeom>
            <a:avLst/>
            <a:gdLst/>
            <a:ahLst/>
            <a:cxnLst/>
            <a:rect l="l" t="t" r="r" b="b"/>
            <a:pathLst>
              <a:path w="8538210" h="6480175" extrusionOk="0">
                <a:moveTo>
                  <a:pt x="6495084" y="0"/>
                </a:moveTo>
                <a:lnTo>
                  <a:pt x="0" y="0"/>
                </a:lnTo>
                <a:lnTo>
                  <a:pt x="0" y="6479997"/>
                </a:lnTo>
                <a:lnTo>
                  <a:pt x="8538210" y="6479997"/>
                </a:lnTo>
                <a:lnTo>
                  <a:pt x="6495084" y="0"/>
                </a:lnTo>
                <a:close/>
              </a:path>
            </a:pathLst>
          </a:custGeom>
          <a:solidFill>
            <a:srgbClr val="37B4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5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865674" y="482263"/>
            <a:ext cx="1046737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lt1"/>
                </a:solidFill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865674" y="2405210"/>
            <a:ext cx="1046737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147565" y="6377940"/>
            <a:ext cx="3903591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10" name="Google Shape;10;p6"/>
          <p:cNvSpPr txBox="1">
            <a:spLocks noGrp="1"/>
          </p:cNvSpPr>
          <p:nvPr>
            <p:ph type="dt" idx="10"/>
          </p:nvPr>
        </p:nvSpPr>
        <p:spPr>
          <a:xfrm>
            <a:off x="609936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C6BB3936-6FCE-466A-8A0C-D70B5A5CB83E}" type="datetime1">
              <a:rPr lang="ru-RU" smtClean="0"/>
              <a:t>01.02.2025</a:t>
            </a:fld>
            <a:endParaRPr dirty="0"/>
          </a:p>
        </p:txBody>
      </p:sp>
      <p:sp>
        <p:nvSpPr>
          <p:cNvPr id="11" name="Google Shape;11;p6"/>
          <p:cNvSpPr txBox="1">
            <a:spLocks noGrp="1"/>
          </p:cNvSpPr>
          <p:nvPr>
            <p:ph type="sldNum" idx="12"/>
          </p:nvPr>
        </p:nvSpPr>
        <p:spPr>
          <a:xfrm>
            <a:off x="8783080" y="6377940"/>
            <a:ext cx="2805705" cy="2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905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8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/>
          <p:nvPr/>
        </p:nvSpPr>
        <p:spPr>
          <a:xfrm>
            <a:off x="3731" y="6260165"/>
            <a:ext cx="7221386" cy="406375"/>
          </a:xfrm>
          <a:custGeom>
            <a:avLst/>
            <a:gdLst/>
            <a:ahLst/>
            <a:cxnLst/>
            <a:rect l="l" t="t" r="r" b="b"/>
            <a:pathLst>
              <a:path w="6826884" h="384175" extrusionOk="0">
                <a:moveTo>
                  <a:pt x="0" y="383578"/>
                </a:moveTo>
                <a:lnTo>
                  <a:pt x="6826796" y="383578"/>
                </a:lnTo>
                <a:lnTo>
                  <a:pt x="6826796" y="0"/>
                </a:lnTo>
                <a:lnTo>
                  <a:pt x="0" y="0"/>
                </a:lnTo>
                <a:lnTo>
                  <a:pt x="0" y="383578"/>
                </a:lnTo>
                <a:close/>
              </a:path>
            </a:pathLst>
          </a:custGeom>
          <a:solidFill>
            <a:srgbClr val="37B4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967105">
              <a:buClr>
                <a:srgbClr val="000000"/>
              </a:buClr>
            </a:pPr>
            <a:endParaRPr sz="1905" kern="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70968" y="321995"/>
            <a:ext cx="9078997" cy="873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335" defTabSz="967105">
              <a:buClr>
                <a:srgbClr val="000000"/>
              </a:buClr>
            </a:pPr>
            <a:r>
              <a:rPr lang="ru-RU" sz="2540" b="1" kern="0" dirty="0" err="1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Course</a:t>
            </a:r>
            <a:r>
              <a:rPr lang="ru-RU" sz="2540" b="1" kern="0" dirty="0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: </a:t>
            </a:r>
            <a:r>
              <a:rPr lang="en-US" sz="2540" b="1" kern="0" dirty="0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Open Sans" panose="020B0606030504020204"/>
              </a:rPr>
              <a:t>Data Mining</a:t>
            </a:r>
          </a:p>
          <a:p>
            <a:pPr marL="13335" defTabSz="967105">
              <a:buClr>
                <a:srgbClr val="000000"/>
              </a:buClr>
            </a:pPr>
            <a:r>
              <a:rPr lang="en-US" sz="2540" b="1" kern="0" dirty="0" smtClean="0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Bachelor </a:t>
            </a:r>
            <a:r>
              <a:rPr lang="en-US" sz="2540" b="1" kern="0" dirty="0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S</a:t>
            </a:r>
            <a:r>
              <a:rPr lang="en-GB" sz="2540" b="1" kern="0" dirty="0" err="1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tudy</a:t>
            </a:r>
            <a:r>
              <a:rPr lang="en-GB" sz="2540" b="1" kern="0" dirty="0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 </a:t>
            </a:r>
            <a:r>
              <a:rPr lang="en-US" sz="2540" b="1" kern="0" dirty="0" err="1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Programme</a:t>
            </a:r>
            <a:r>
              <a:rPr lang="en-US" sz="2540" b="1" kern="0" dirty="0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:</a:t>
            </a:r>
            <a:r>
              <a:rPr lang="ru-RU" sz="2540" b="1" kern="0" dirty="0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 С</a:t>
            </a:r>
            <a:r>
              <a:rPr lang="en-US" sz="2540" b="1" kern="0" dirty="0" err="1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omputer</a:t>
            </a:r>
            <a:r>
              <a:rPr lang="en-US" sz="2540" b="1" kern="0" dirty="0">
                <a:solidFill>
                  <a:srgbClr val="000000"/>
                </a:solidFill>
                <a:latin typeface="Calibri" panose="020F0502020204030204"/>
                <a:ea typeface="Open Sans" panose="020B0606030504020204"/>
                <a:cs typeface="Open Sans" panose="020B0606030504020204"/>
                <a:sym typeface="Arial" panose="020B0604020202020204"/>
              </a:rPr>
              <a:t> Science and Technology </a:t>
            </a:r>
            <a:endParaRPr lang="ru-RU" sz="2540" b="1" kern="0" dirty="0">
              <a:solidFill>
                <a:srgbClr val="000000"/>
              </a:solidFill>
              <a:latin typeface="Calibri" panose="020F0502020204030204"/>
              <a:ea typeface="Open Sans" panose="020B0606030504020204"/>
              <a:cs typeface="Open Sans" panose="020B0606030504020204"/>
              <a:sym typeface="Arial" panose="020B0604020202020204"/>
            </a:endParaRPr>
          </a:p>
        </p:txBody>
      </p:sp>
      <p:sp>
        <p:nvSpPr>
          <p:cNvPr id="7" name="Пятиугольник 6"/>
          <p:cNvSpPr/>
          <p:nvPr/>
        </p:nvSpPr>
        <p:spPr>
          <a:xfrm>
            <a:off x="11326027" y="6361511"/>
            <a:ext cx="518791" cy="325862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7105">
              <a:buClr>
                <a:srgbClr val="000000"/>
              </a:buClr>
            </a:pPr>
            <a:endParaRPr lang="ru-RU" sz="1480" kern="0">
              <a:solidFill>
                <a:srgbClr val="FFFFFF"/>
              </a:solidFill>
              <a:latin typeface="Arial" panose="020B0604020202020204"/>
              <a:sym typeface="Arial" panose="020B0604020202020204"/>
            </a:endParaRP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12"/>
          </p:nvPr>
        </p:nvSpPr>
        <p:spPr>
          <a:xfrm>
            <a:off x="8781435" y="6377940"/>
            <a:ext cx="2803988" cy="293029"/>
          </a:xfrm>
        </p:spPr>
        <p:txBody>
          <a:bodyPr/>
          <a:lstStyle/>
          <a:p>
            <a:pPr defTabSz="967105">
              <a:buClr>
                <a:srgbClr val="000000"/>
              </a:buClr>
            </a:pPr>
            <a:fld id="{00000000-1234-1234-1234-123412341234}" type="slidenum">
              <a:rPr lang="en-US" kern="0">
                <a:solidFill>
                  <a:srgbClr val="FFFFFF"/>
                </a:solidFill>
              </a:rPr>
              <a:t>1</a:t>
            </a:fld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575084" y="3375460"/>
            <a:ext cx="10469029" cy="2097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7105">
              <a:buClr>
                <a:srgbClr val="000000"/>
              </a:buClr>
            </a:pPr>
            <a:r>
              <a:rPr lang="en-US" altLang="ru-RU" sz="4230" b="1" kern="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/>
                <a:cs typeface="Arial" panose="020B0604020202020204"/>
                <a:sym typeface="Arial" panose="020B0604020202020204"/>
              </a:rPr>
              <a:t>Lesson </a:t>
            </a:r>
            <a:r>
              <a:rPr lang="ru-RU" altLang="ru-RU" sz="4230" b="1" kern="0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/>
                <a:cs typeface="Arial" panose="020B0604020202020204"/>
                <a:sym typeface="Arial" panose="020B0604020202020204"/>
              </a:rPr>
              <a:t>2</a:t>
            </a:r>
            <a:r>
              <a:rPr lang="en-US" altLang="ru-RU" sz="4230" b="1" kern="0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/>
                <a:cs typeface="Arial" panose="020B0604020202020204"/>
                <a:sym typeface="Arial" panose="020B0604020202020204"/>
              </a:rPr>
              <a:t>:</a:t>
            </a:r>
            <a:r>
              <a:rPr lang="ru-RU" altLang="en-US" sz="4230" b="1" kern="0" dirty="0" smtClean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Arial" panose="020B0604020202020204"/>
                <a:cs typeface="Arial" panose="020B0604020202020204"/>
                <a:sym typeface="Arial" panose="020B0604020202020204"/>
              </a:rPr>
              <a:t>   </a:t>
            </a:r>
            <a:endParaRPr lang="ru-RU" altLang="en-US" sz="4230" b="1" kern="0" dirty="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r>
              <a:rPr lang="en-US" sz="4400" b="1" dirty="0">
                <a:solidFill>
                  <a:srgbClr val="00B050"/>
                </a:solidFill>
              </a:rPr>
              <a:t>Restoring missing </a:t>
            </a:r>
            <a:r>
              <a:rPr lang="en-US" sz="4400" b="1" dirty="0" smtClean="0">
                <a:solidFill>
                  <a:srgbClr val="00B050"/>
                </a:solidFill>
              </a:rPr>
              <a:t>values.</a:t>
            </a:r>
            <a:r>
              <a:rPr lang="en-US" altLang="ru-RU" sz="4400" b="1" dirty="0" smtClean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en-US" altLang="ru-RU" sz="4400" b="1" dirty="0" smtClean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Recommendation </a:t>
            </a:r>
            <a:r>
              <a:rPr lang="en-US" altLang="ru-RU" sz="4400" b="1" dirty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systems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437" y="256844"/>
            <a:ext cx="1019526" cy="10820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82" y="272434"/>
            <a:ext cx="961181" cy="959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972" y="5472957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kern="0" dirty="0">
                <a:cs typeface="Arial" panose="020B0604020202020204"/>
                <a:sym typeface="Arial" panose="020B0604020202020204"/>
              </a:rPr>
              <a:t>Ass. prof. E. </a:t>
            </a:r>
            <a:r>
              <a:rPr lang="en-US" altLang="en-US" kern="0" dirty="0" err="1">
                <a:cs typeface="Arial" panose="020B0604020202020204"/>
                <a:sym typeface="Arial" panose="020B0604020202020204"/>
              </a:rPr>
              <a:t>Pinevich</a:t>
            </a:r>
            <a:endParaRPr lang="ru-RU" altLang="en-US" kern="0" dirty="0">
              <a:cs typeface="Arial" panose="020B0604020202020204"/>
              <a:sym typeface="Arial" panose="020B0604020202020204"/>
            </a:endParaRPr>
          </a:p>
          <a:p>
            <a:endParaRPr lang="ru-RU" dirty="0"/>
          </a:p>
        </p:txBody>
      </p:sp>
      <p:pic>
        <p:nvPicPr>
          <p:cNvPr id="11" name="Рисунок 10" descr="LuMaxArt FS Collection Orange0010 | Flickr - Photo Sharing!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48" y="1831172"/>
            <a:ext cx="2802370" cy="28023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8CAF3-CEE3-A389-4167-97C7B779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B47B7C-11CB-CF0D-7F75-3CDCEC504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137FBA-E8AA-0094-DF5F-8D85BC396B65}"/>
              </a:ext>
            </a:extLst>
          </p:cNvPr>
          <p:cNvSpPr txBox="1"/>
          <p:nvPr/>
        </p:nvSpPr>
        <p:spPr>
          <a:xfrm>
            <a:off x="1036033" y="497910"/>
            <a:ext cx="106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00B050"/>
                </a:solidFill>
              </a:rPr>
              <a:t>Correlation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coefficients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>
            <a:extLst>
              <a:ext uri="{FF2B5EF4-FFF2-40B4-BE49-F238E27FC236}">
                <a16:creationId xmlns:a16="http://schemas.microsoft.com/office/drawing/2014/main" id="{9F2BAA23-EBBA-608C-EBDF-44267066F9BB}"/>
              </a:ext>
            </a:extLst>
          </p:cNvPr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0FFDDF7-8E24-6B1E-681B-EC147896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10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98071" y="1720472"/>
            <a:ext cx="778625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r </a:t>
            </a:r>
            <a:r>
              <a:rPr lang="ru-RU" sz="2800" dirty="0"/>
              <a:t>(</a:t>
            </a:r>
            <a:r>
              <a:rPr lang="ru-RU" sz="2800" dirty="0" err="1"/>
              <a:t>Chest</a:t>
            </a:r>
            <a:r>
              <a:rPr lang="ru-RU" sz="2800" dirty="0"/>
              <a:t>, </a:t>
            </a:r>
            <a:r>
              <a:rPr lang="ru-RU" sz="2800" dirty="0" err="1"/>
              <a:t>Waist</a:t>
            </a:r>
            <a:r>
              <a:rPr lang="ru-RU" sz="2800" dirty="0"/>
              <a:t>) = -</a:t>
            </a:r>
            <a:r>
              <a:rPr lang="ru-RU" sz="2800" dirty="0" smtClean="0"/>
              <a:t>0.22</a:t>
            </a:r>
          </a:p>
          <a:p>
            <a:r>
              <a:rPr lang="ru-RU" sz="2800" dirty="0" smtClean="0"/>
              <a:t>r </a:t>
            </a:r>
            <a:r>
              <a:rPr lang="ru-RU" sz="2800" dirty="0"/>
              <a:t>(</a:t>
            </a:r>
            <a:r>
              <a:rPr lang="ru-RU" sz="2800" dirty="0" err="1"/>
              <a:t>Chest</a:t>
            </a:r>
            <a:r>
              <a:rPr lang="ru-RU" sz="2800" dirty="0"/>
              <a:t>, </a:t>
            </a:r>
            <a:r>
              <a:rPr lang="ru-RU" sz="2800" dirty="0" err="1"/>
              <a:t>Hips</a:t>
            </a:r>
            <a:r>
              <a:rPr lang="ru-RU" sz="2800" dirty="0"/>
              <a:t>) = </a:t>
            </a:r>
            <a:r>
              <a:rPr lang="ru-RU" sz="2800" dirty="0" smtClean="0"/>
              <a:t>0.34</a:t>
            </a:r>
          </a:p>
          <a:p>
            <a:r>
              <a:rPr lang="ru-RU" sz="2800" dirty="0" smtClean="0"/>
              <a:t>r </a:t>
            </a:r>
            <a:r>
              <a:rPr lang="ru-RU" sz="2800" dirty="0"/>
              <a:t>(</a:t>
            </a:r>
            <a:r>
              <a:rPr lang="ru-RU" sz="2800" dirty="0" err="1"/>
              <a:t>Chest</a:t>
            </a:r>
            <a:r>
              <a:rPr lang="ru-RU" sz="2800" dirty="0"/>
              <a:t>, </a:t>
            </a:r>
            <a:r>
              <a:rPr lang="ru-RU" sz="2800" dirty="0" err="1"/>
              <a:t>Height</a:t>
            </a:r>
            <a:r>
              <a:rPr lang="ru-RU" sz="2800" dirty="0"/>
              <a:t>) = </a:t>
            </a:r>
            <a:r>
              <a:rPr lang="ru-RU" sz="2800" dirty="0" smtClean="0"/>
              <a:t>0.46</a:t>
            </a:r>
          </a:p>
          <a:p>
            <a:r>
              <a:rPr lang="ru-RU" sz="2800" dirty="0" smtClean="0"/>
              <a:t>r </a:t>
            </a:r>
            <a:r>
              <a:rPr lang="ru-RU" sz="2800" dirty="0"/>
              <a:t>(</a:t>
            </a:r>
            <a:r>
              <a:rPr lang="ru-RU" sz="2800" dirty="0" err="1"/>
              <a:t>Chest</a:t>
            </a:r>
            <a:r>
              <a:rPr lang="ru-RU" sz="2800" dirty="0"/>
              <a:t>, </a:t>
            </a:r>
            <a:r>
              <a:rPr lang="ru-RU" sz="2800" dirty="0" err="1"/>
              <a:t>Weight</a:t>
            </a:r>
            <a:r>
              <a:rPr lang="ru-RU" sz="2800" dirty="0"/>
              <a:t>) = </a:t>
            </a:r>
            <a:r>
              <a:rPr lang="ru-RU" sz="2800" dirty="0" smtClean="0"/>
              <a:t>0,91</a:t>
            </a:r>
          </a:p>
          <a:p>
            <a:endParaRPr lang="ru-RU" sz="2800" dirty="0"/>
          </a:p>
          <a:p>
            <a:r>
              <a:rPr lang="ru-RU" sz="2800" dirty="0" err="1" smtClean="0"/>
              <a:t>The</a:t>
            </a:r>
            <a:r>
              <a:rPr lang="ru-RU" sz="2800" dirty="0" smtClean="0"/>
              <a:t> </a:t>
            </a:r>
            <a:r>
              <a:rPr lang="ru-RU" sz="2800" dirty="0" err="1"/>
              <a:t>point</a:t>
            </a:r>
            <a:r>
              <a:rPr lang="ru-RU" sz="2800" dirty="0"/>
              <a:t> </a:t>
            </a:r>
            <a:r>
              <a:rPr lang="ru-RU" sz="2800" dirty="0" err="1"/>
              <a:t>is</a:t>
            </a:r>
            <a:r>
              <a:rPr lang="ru-RU" sz="2800" dirty="0"/>
              <a:t>, a </a:t>
            </a:r>
            <a:r>
              <a:rPr lang="ru-RU" sz="2800" dirty="0" err="1"/>
              <a:t>trait</a:t>
            </a:r>
            <a:r>
              <a:rPr lang="ru-RU" sz="2800" dirty="0"/>
              <a:t> </a:t>
            </a:r>
            <a:r>
              <a:rPr lang="ru-RU" sz="2800" dirty="0" err="1"/>
              <a:t>with</a:t>
            </a:r>
            <a:r>
              <a:rPr lang="ru-RU" sz="2800" dirty="0"/>
              <a:t> a </a:t>
            </a:r>
            <a:r>
              <a:rPr lang="ru-RU" sz="2800" dirty="0" err="1"/>
              <a:t>large</a:t>
            </a:r>
            <a:r>
              <a:rPr lang="ru-RU" sz="2800" dirty="0"/>
              <a:t> </a:t>
            </a:r>
            <a:r>
              <a:rPr lang="ru-RU" sz="2800" dirty="0" err="1"/>
              <a:t>modulus</a:t>
            </a:r>
            <a:r>
              <a:rPr lang="ru-RU" sz="2800" dirty="0"/>
              <a:t> </a:t>
            </a:r>
            <a:r>
              <a:rPr lang="ru-RU" sz="2800" dirty="0" err="1"/>
              <a:t>of</a:t>
            </a:r>
            <a:r>
              <a:rPr lang="ru-RU" sz="2800" dirty="0"/>
              <a:t> </a:t>
            </a:r>
            <a:r>
              <a:rPr lang="ru-RU" sz="2800" b="1" dirty="0" err="1" smtClean="0">
                <a:solidFill>
                  <a:schemeClr val="accent6">
                    <a:lumMod val="75000"/>
                  </a:schemeClr>
                </a:solidFill>
              </a:rPr>
              <a:t>сorrelation</a:t>
            </a:r>
            <a:r>
              <a:rPr lang="ru-RU" sz="28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800" b="1" dirty="0" err="1">
                <a:solidFill>
                  <a:schemeClr val="accent6">
                    <a:lumMod val="75000"/>
                  </a:schemeClr>
                </a:solidFill>
              </a:rPr>
              <a:t>coefficient</a:t>
            </a:r>
            <a:r>
              <a:rPr lang="ru-RU" sz="2800" dirty="0" smtClean="0"/>
              <a:t> </a:t>
            </a:r>
            <a:r>
              <a:rPr lang="ru-RU" sz="2800" dirty="0" err="1" smtClean="0"/>
              <a:t>has</a:t>
            </a:r>
            <a:r>
              <a:rPr lang="ru-RU" sz="2800" dirty="0" smtClean="0"/>
              <a:t> a </a:t>
            </a:r>
            <a:r>
              <a:rPr lang="ru-RU" sz="2800" dirty="0" err="1"/>
              <a:t>greater</a:t>
            </a:r>
            <a:r>
              <a:rPr lang="ru-RU" sz="2800" dirty="0"/>
              <a:t> </a:t>
            </a:r>
            <a:r>
              <a:rPr lang="ru-RU" sz="2800" dirty="0" err="1"/>
              <a:t>impact</a:t>
            </a:r>
            <a:r>
              <a:rPr lang="ru-RU" sz="2800" dirty="0"/>
              <a:t> </a:t>
            </a:r>
            <a:r>
              <a:rPr lang="ru-RU" sz="2800" dirty="0" err="1"/>
              <a:t>on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trait</a:t>
            </a:r>
            <a:r>
              <a:rPr lang="ru-RU" sz="2800" dirty="0"/>
              <a:t> </a:t>
            </a:r>
            <a:r>
              <a:rPr lang="ru-RU" sz="2800" dirty="0" err="1"/>
              <a:t>being</a:t>
            </a:r>
            <a:r>
              <a:rPr lang="ru-RU" sz="2800" dirty="0"/>
              <a:t> </a:t>
            </a:r>
            <a:r>
              <a:rPr lang="ru-RU" sz="2800" dirty="0" err="1"/>
              <a:t>restored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25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A9D7E-1D0E-9A7B-AC1A-C138F1505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F7F498-05B5-9193-31B4-CDFB45FB0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B41FBC-D6B8-FCB8-1576-D1674D573568}"/>
              </a:ext>
            </a:extLst>
          </p:cNvPr>
          <p:cNvSpPr txBox="1"/>
          <p:nvPr/>
        </p:nvSpPr>
        <p:spPr>
          <a:xfrm>
            <a:off x="814360" y="298283"/>
            <a:ext cx="10685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The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smart</a:t>
            </a:r>
            <a:r>
              <a:rPr lang="ru-RU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3200" b="1" dirty="0" err="1">
                <a:solidFill>
                  <a:schemeClr val="accent6">
                    <a:lumMod val="75000"/>
                  </a:schemeClr>
                </a:solidFill>
              </a:rPr>
              <a:t>formula</a:t>
            </a:r>
            <a:endParaRPr lang="ru-RU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ятиугольник 6">
            <a:extLst>
              <a:ext uri="{FF2B5EF4-FFF2-40B4-BE49-F238E27FC236}">
                <a16:creationId xmlns:a16="http://schemas.microsoft.com/office/drawing/2014/main" id="{2957EF48-CF46-B3C0-5C65-BE32D5947B97}"/>
              </a:ext>
            </a:extLst>
          </p:cNvPr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15405BF-0142-8842-8E4A-3E737C18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11</a:t>
            </a:fld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176" y="3141518"/>
            <a:ext cx="5327755" cy="97501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62011" y="1674674"/>
            <a:ext cx="10955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Let</a:t>
            </a:r>
            <a:r>
              <a:rPr lang="ru-RU" sz="2400" dirty="0" smtClean="0"/>
              <a:t> </a:t>
            </a:r>
            <a:r>
              <a:rPr lang="ru-RU" sz="2400" dirty="0"/>
              <a:t>P(A) </a:t>
            </a:r>
            <a:r>
              <a:rPr lang="ru-RU" sz="2400" dirty="0" err="1"/>
              <a:t>be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value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attribute</a:t>
            </a:r>
            <a:r>
              <a:rPr lang="ru-RU" sz="2400" dirty="0"/>
              <a:t> P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object</a:t>
            </a:r>
            <a:r>
              <a:rPr lang="ru-RU" sz="2400" dirty="0"/>
              <a:t> A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P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average</a:t>
            </a:r>
            <a:r>
              <a:rPr lang="ru-RU" sz="2400" dirty="0"/>
              <a:t> </a:t>
            </a:r>
            <a:r>
              <a:rPr lang="ru-RU" sz="2400" dirty="0" err="1"/>
              <a:t>value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attribute</a:t>
            </a:r>
            <a:r>
              <a:rPr lang="ru-RU" sz="2400" dirty="0"/>
              <a:t> R</a:t>
            </a:r>
            <a:r>
              <a:rPr lang="ru-RU" sz="2400" dirty="0" smtClean="0"/>
              <a:t>.</a:t>
            </a:r>
          </a:p>
          <a:p>
            <a:r>
              <a:rPr lang="ru-RU" sz="2400" dirty="0" err="1" smtClean="0"/>
              <a:t>It</a:t>
            </a:r>
            <a:r>
              <a:rPr lang="ru-RU" sz="2400" dirty="0" smtClean="0"/>
              <a:t>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required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determine</a:t>
            </a:r>
            <a:r>
              <a:rPr lang="ru-RU" sz="2400" dirty="0"/>
              <a:t> P(A) </a:t>
            </a:r>
            <a:r>
              <a:rPr lang="ru-RU" sz="2400" dirty="0" err="1"/>
              <a:t>by</a:t>
            </a:r>
            <a:r>
              <a:rPr lang="ru-RU" sz="2400" dirty="0"/>
              <a:t> </a:t>
            </a:r>
            <a:r>
              <a:rPr lang="ru-RU" sz="2400" dirty="0" err="1"/>
              <a:t>feature</a:t>
            </a:r>
            <a:r>
              <a:rPr lang="ru-RU" sz="2400" dirty="0"/>
              <a:t> </a:t>
            </a:r>
            <a:r>
              <a:rPr lang="ru-RU" sz="2400" dirty="0" err="1" smtClean="0"/>
              <a:t>columns</a:t>
            </a:r>
            <a:r>
              <a:rPr lang="ru-RU" sz="2400" dirty="0" smtClean="0"/>
              <a:t> P1,P2</a:t>
            </a:r>
            <a:r>
              <a:rPr lang="ru-RU" sz="2400" dirty="0"/>
              <a:t>,…,</a:t>
            </a:r>
            <a:r>
              <a:rPr lang="ru-RU" sz="2400" dirty="0" err="1" smtClean="0"/>
              <a:t>Pm</a:t>
            </a:r>
            <a:r>
              <a:rPr lang="ru-RU" sz="2400" dirty="0" smtClean="0"/>
              <a:t>. </a:t>
            </a:r>
            <a:endParaRPr lang="ru-RU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97527" y="4624251"/>
            <a:ext cx="105020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Note: in the formula, all values are calculated without taking into account the </a:t>
            </a:r>
            <a:r>
              <a:rPr lang="en-US" sz="2400" dirty="0" smtClean="0"/>
              <a:t>row</a:t>
            </a:r>
            <a:r>
              <a:rPr lang="ru-RU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/>
              <a:t>object A.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2797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0602E-4D10-FC40-1CA4-85D2FD001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9BB98B-82F7-F072-4B1E-FBFA3527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274E29-B9C7-3CCA-6D0F-08DA95F7A038}"/>
              </a:ext>
            </a:extLst>
          </p:cNvPr>
          <p:cNvSpPr txBox="1"/>
          <p:nvPr/>
        </p:nvSpPr>
        <p:spPr>
          <a:xfrm>
            <a:off x="900545" y="392866"/>
            <a:ext cx="106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3600" b="1" dirty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Example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>
            <a:extLst>
              <a:ext uri="{FF2B5EF4-FFF2-40B4-BE49-F238E27FC236}">
                <a16:creationId xmlns:a16="http://schemas.microsoft.com/office/drawing/2014/main" id="{41909977-1189-48D3-0E10-99A190C94124}"/>
              </a:ext>
            </a:extLst>
          </p:cNvPr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6C9FEC3-D8EB-A02A-D17F-6C53D2CB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12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031073" y="2214802"/>
            <a:ext cx="43860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r (</a:t>
            </a:r>
            <a:r>
              <a:rPr lang="ru-RU" sz="2400" dirty="0" err="1"/>
              <a:t>Chest</a:t>
            </a:r>
            <a:r>
              <a:rPr lang="ru-RU" sz="2400" dirty="0"/>
              <a:t>, </a:t>
            </a:r>
            <a:r>
              <a:rPr lang="ru-RU" sz="2400" dirty="0" err="1"/>
              <a:t>Waist</a:t>
            </a:r>
            <a:r>
              <a:rPr lang="ru-RU" sz="2400" dirty="0"/>
              <a:t>) = </a:t>
            </a:r>
            <a:r>
              <a:rPr lang="ru-RU" sz="2400" dirty="0" smtClean="0"/>
              <a:t>- 0.22</a:t>
            </a:r>
            <a:endParaRPr lang="ru-RU" sz="2400" dirty="0"/>
          </a:p>
          <a:p>
            <a:r>
              <a:rPr lang="ru-RU" sz="2400" dirty="0"/>
              <a:t>r (</a:t>
            </a:r>
            <a:r>
              <a:rPr lang="ru-RU" sz="2400" dirty="0" err="1"/>
              <a:t>Chest</a:t>
            </a:r>
            <a:r>
              <a:rPr lang="ru-RU" sz="2400" dirty="0"/>
              <a:t>, </a:t>
            </a:r>
            <a:r>
              <a:rPr lang="ru-RU" sz="2400" dirty="0" err="1"/>
              <a:t>Hips</a:t>
            </a:r>
            <a:r>
              <a:rPr lang="ru-RU" sz="2400" dirty="0"/>
              <a:t>) = 0.34</a:t>
            </a:r>
          </a:p>
          <a:p>
            <a:r>
              <a:rPr lang="ru-RU" sz="2400" dirty="0"/>
              <a:t>r (</a:t>
            </a:r>
            <a:r>
              <a:rPr lang="ru-RU" sz="2400" dirty="0" err="1"/>
              <a:t>Chest</a:t>
            </a:r>
            <a:r>
              <a:rPr lang="ru-RU" sz="2400" dirty="0"/>
              <a:t>, </a:t>
            </a:r>
            <a:r>
              <a:rPr lang="ru-RU" sz="2400" dirty="0" err="1"/>
              <a:t>Height</a:t>
            </a:r>
            <a:r>
              <a:rPr lang="ru-RU" sz="2400" dirty="0"/>
              <a:t>) = 0.46</a:t>
            </a:r>
          </a:p>
          <a:p>
            <a:r>
              <a:rPr lang="ru-RU" sz="2400" dirty="0"/>
              <a:t>r (</a:t>
            </a:r>
            <a:r>
              <a:rPr lang="ru-RU" sz="2400" dirty="0" err="1"/>
              <a:t>Chest</a:t>
            </a:r>
            <a:r>
              <a:rPr lang="ru-RU" sz="2400" dirty="0"/>
              <a:t>, </a:t>
            </a:r>
            <a:r>
              <a:rPr lang="ru-RU" sz="2400" dirty="0" err="1"/>
              <a:t>Weight</a:t>
            </a:r>
            <a:r>
              <a:rPr lang="ru-RU" sz="2400" dirty="0"/>
              <a:t>) = 0,91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432" y="1926278"/>
            <a:ext cx="3180204" cy="2867396"/>
          </a:xfrm>
          <a:prstGeom prst="rect">
            <a:avLst/>
          </a:prstGeom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57088"/>
              </p:ext>
            </p:extLst>
          </p:nvPr>
        </p:nvGraphicFramePr>
        <p:xfrm>
          <a:off x="1031074" y="1152117"/>
          <a:ext cx="812800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594983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8963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357636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7744742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811631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6276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165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6393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900545" y="4793674"/>
                <a:ext cx="10599069" cy="1095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P(A)=92,17+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,22+0,34+0,46+0,91</m:t>
                        </m:r>
                      </m:den>
                    </m:f>
                    <m:r>
                      <a:rPr lang="ru-RU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endParaRPr lang="ru-RU" i="1" dirty="0">
                  <a:latin typeface="Cambria Math" panose="02040503050406030204" pitchFamily="18" charset="0"/>
                </a:endParaRPr>
              </a:p>
              <a:p>
                <a:r>
                  <a:rPr lang="ru-RU" b="0" dirty="0" smtClean="0"/>
                  <a:t>*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−0,22</m:t>
                        </m:r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51−56,33</m:t>
                            </m:r>
                          </m:e>
                        </m:d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+0,34</m:t>
                        </m:r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91−88,67</m:t>
                            </m:r>
                          </m:e>
                        </m:d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+0,46</m:t>
                        </m:r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165−164</m:t>
                            </m:r>
                          </m:e>
                        </m:d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+0,91</m:t>
                        </m:r>
                        <m:d>
                          <m:d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54−52,33</m:t>
                            </m:r>
                          </m:e>
                        </m:d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 smtClean="0"/>
                  <a:t> 94,22.</a:t>
                </a:r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45" y="4793674"/>
                <a:ext cx="10599069" cy="1095813"/>
              </a:xfrm>
              <a:prstGeom prst="rect">
                <a:avLst/>
              </a:prstGeom>
              <a:blipFill>
                <a:blip r:embed="rId5"/>
                <a:stretch>
                  <a:fillRect l="-51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5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30A16-C97A-38A9-2C16-1450CD4BC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240C3A1-4E57-9043-E5A3-619638AE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C96F16-F8FD-AC3E-8CC4-2AB00094F99E}"/>
              </a:ext>
            </a:extLst>
          </p:cNvPr>
          <p:cNvSpPr txBox="1"/>
          <p:nvPr/>
        </p:nvSpPr>
        <p:spPr>
          <a:xfrm>
            <a:off x="814360" y="298283"/>
            <a:ext cx="106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>
                <a:solidFill>
                  <a:srgbClr val="00B050"/>
                </a:solidFill>
              </a:rPr>
              <a:t>Applying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 smtClean="0">
                <a:solidFill>
                  <a:srgbClr val="00B050"/>
                </a:solidFill>
              </a:rPr>
              <a:t>сorrelation</a:t>
            </a:r>
            <a:r>
              <a:rPr lang="ru-RU" sz="3600" b="1" dirty="0" smtClean="0">
                <a:solidFill>
                  <a:srgbClr val="00B050"/>
                </a:solidFill>
              </a:rPr>
              <a:t> </a:t>
            </a:r>
            <a:r>
              <a:rPr lang="ru-RU" sz="3600" b="1" dirty="0" err="1" smtClean="0">
                <a:solidFill>
                  <a:srgbClr val="00B050"/>
                </a:solidFill>
              </a:rPr>
              <a:t>coefficients</a:t>
            </a:r>
            <a:r>
              <a:rPr lang="ru-RU" sz="3600" b="1" dirty="0" smtClean="0">
                <a:solidFill>
                  <a:srgbClr val="00B050"/>
                </a:solidFill>
              </a:rPr>
              <a:t>  </a:t>
            </a:r>
            <a:r>
              <a:rPr lang="ru-RU" sz="3600" b="1" dirty="0" err="1">
                <a:solidFill>
                  <a:srgbClr val="00B050"/>
                </a:solidFill>
              </a:rPr>
              <a:t>to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strings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>
            <a:extLst>
              <a:ext uri="{FF2B5EF4-FFF2-40B4-BE49-F238E27FC236}">
                <a16:creationId xmlns:a16="http://schemas.microsoft.com/office/drawing/2014/main" id="{B8011754-FFC1-023A-D948-6B9438628433}"/>
              </a:ext>
            </a:extLst>
          </p:cNvPr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5BB256-A672-DAAE-481B-412C0326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13</a:t>
            </a:fld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00368"/>
              </p:ext>
            </p:extLst>
          </p:nvPr>
        </p:nvGraphicFramePr>
        <p:xfrm>
          <a:off x="2404259" y="2534790"/>
          <a:ext cx="71479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326">
                  <a:extLst>
                    <a:ext uri="{9D8B030D-6E8A-4147-A177-3AD203B41FA5}">
                      <a16:colId xmlns:a16="http://schemas.microsoft.com/office/drawing/2014/main" val="3548220005"/>
                    </a:ext>
                  </a:extLst>
                </a:gridCol>
                <a:gridCol w="1191326">
                  <a:extLst>
                    <a:ext uri="{9D8B030D-6E8A-4147-A177-3AD203B41FA5}">
                      <a16:colId xmlns:a16="http://schemas.microsoft.com/office/drawing/2014/main" val="1646534250"/>
                    </a:ext>
                  </a:extLst>
                </a:gridCol>
                <a:gridCol w="1191326">
                  <a:extLst>
                    <a:ext uri="{9D8B030D-6E8A-4147-A177-3AD203B41FA5}">
                      <a16:colId xmlns:a16="http://schemas.microsoft.com/office/drawing/2014/main" val="2950718336"/>
                    </a:ext>
                  </a:extLst>
                </a:gridCol>
                <a:gridCol w="1191326">
                  <a:extLst>
                    <a:ext uri="{9D8B030D-6E8A-4147-A177-3AD203B41FA5}">
                      <a16:colId xmlns:a16="http://schemas.microsoft.com/office/drawing/2014/main" val="1899803551"/>
                    </a:ext>
                  </a:extLst>
                </a:gridCol>
                <a:gridCol w="1191326">
                  <a:extLst>
                    <a:ext uri="{9D8B030D-6E8A-4147-A177-3AD203B41FA5}">
                      <a16:colId xmlns:a16="http://schemas.microsoft.com/office/drawing/2014/main" val="1408187169"/>
                    </a:ext>
                  </a:extLst>
                </a:gridCol>
                <a:gridCol w="1191326">
                  <a:extLst>
                    <a:ext uri="{9D8B030D-6E8A-4147-A177-3AD203B41FA5}">
                      <a16:colId xmlns:a16="http://schemas.microsoft.com/office/drawing/2014/main" val="3028685459"/>
                    </a:ext>
                  </a:extLst>
                </a:gridCol>
              </a:tblGrid>
              <a:tr h="347193"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Woman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Chest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Waist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Hips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Height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err="1" smtClean="0"/>
                        <a:t>Weight</a:t>
                      </a:r>
                      <a:endParaRPr lang="ru-RU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99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160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8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89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89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95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64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165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7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170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15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175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26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165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33109"/>
                  </a:ext>
                </a:extLst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122219" y="1009030"/>
            <a:ext cx="97120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 smtClean="0"/>
              <a:t>To</a:t>
            </a:r>
            <a:r>
              <a:rPr lang="ru-RU" sz="2800" dirty="0" smtClean="0"/>
              <a:t> </a:t>
            </a:r>
            <a:r>
              <a:rPr lang="ru-RU" sz="2800" dirty="0" err="1"/>
              <a:t>do</a:t>
            </a:r>
            <a:r>
              <a:rPr lang="ru-RU" sz="2800" dirty="0"/>
              <a:t> </a:t>
            </a:r>
            <a:r>
              <a:rPr lang="ru-RU" sz="2800" dirty="0" err="1"/>
              <a:t>this</a:t>
            </a:r>
            <a:r>
              <a:rPr lang="ru-RU" sz="2800" dirty="0"/>
              <a:t>, </a:t>
            </a:r>
            <a:r>
              <a:rPr lang="ru-RU" sz="2800" dirty="0" err="1"/>
              <a:t>calculate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CC </a:t>
            </a:r>
            <a:r>
              <a:rPr lang="ru-RU" sz="2800" dirty="0" err="1"/>
              <a:t>of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row</a:t>
            </a:r>
            <a:r>
              <a:rPr lang="ru-RU" sz="2800" dirty="0"/>
              <a:t> </a:t>
            </a:r>
            <a:r>
              <a:rPr lang="ru-RU" sz="2800" dirty="0" err="1"/>
              <a:t>with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omission</a:t>
            </a:r>
            <a:r>
              <a:rPr lang="ru-RU" sz="2800" dirty="0"/>
              <a:t> </a:t>
            </a:r>
            <a:r>
              <a:rPr lang="ru-RU" sz="2800" dirty="0" err="1"/>
              <a:t>and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remaining</a:t>
            </a:r>
            <a:r>
              <a:rPr lang="ru-RU" sz="2800" dirty="0"/>
              <a:t> </a:t>
            </a:r>
            <a:r>
              <a:rPr lang="ru-RU" sz="2800" dirty="0" err="1" smtClean="0"/>
              <a:t>rows</a:t>
            </a:r>
            <a:r>
              <a:rPr lang="ru-RU" sz="2800" dirty="0" smtClean="0"/>
              <a:t> </a:t>
            </a:r>
            <a:r>
              <a:rPr lang="ru-RU" sz="2800" dirty="0" err="1" smtClean="0"/>
              <a:t>of</a:t>
            </a:r>
            <a:r>
              <a:rPr lang="ru-RU" sz="2800" dirty="0" smtClean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/>
              <a:t>table</a:t>
            </a:r>
            <a:r>
              <a:rPr lang="ru-RU" sz="2800" dirty="0"/>
              <a:t>. </a:t>
            </a:r>
            <a:endParaRPr lang="ru-RU" sz="2800" dirty="0" smtClean="0"/>
          </a:p>
          <a:p>
            <a:r>
              <a:rPr lang="ru-RU" sz="2800" dirty="0" err="1" smtClean="0"/>
              <a:t>Using</a:t>
            </a:r>
            <a:r>
              <a:rPr lang="ru-RU" sz="2800" dirty="0" smtClean="0"/>
              <a:t> </a:t>
            </a:r>
            <a:r>
              <a:rPr lang="ru-RU" sz="2800" dirty="0"/>
              <a:t>a </a:t>
            </a:r>
            <a:r>
              <a:rPr lang="ru-RU" sz="2800" dirty="0" err="1"/>
              <a:t>similar</a:t>
            </a:r>
            <a:r>
              <a:rPr lang="ru-RU" sz="2800" dirty="0"/>
              <a:t> </a:t>
            </a:r>
            <a:r>
              <a:rPr lang="ru-RU" sz="2800" dirty="0" err="1"/>
              <a:t>formula</a:t>
            </a:r>
            <a:r>
              <a:rPr lang="ru-RU" sz="2800" dirty="0"/>
              <a:t>, </a:t>
            </a:r>
            <a:r>
              <a:rPr lang="ru-RU" sz="2800" dirty="0" err="1"/>
              <a:t>restore</a:t>
            </a:r>
            <a:r>
              <a:rPr lang="ru-RU" sz="2800" dirty="0"/>
              <a:t> </a:t>
            </a:r>
            <a:r>
              <a:rPr lang="ru-RU" sz="2800" dirty="0" err="1"/>
              <a:t>the</a:t>
            </a:r>
            <a:r>
              <a:rPr lang="ru-RU" sz="2800" dirty="0"/>
              <a:t> </a:t>
            </a:r>
            <a:r>
              <a:rPr lang="ru-RU" sz="2800" dirty="0" err="1" smtClean="0"/>
              <a:t>missing</a:t>
            </a:r>
            <a:r>
              <a:rPr lang="ru-RU" sz="2800" dirty="0" smtClean="0"/>
              <a:t> </a:t>
            </a:r>
            <a:r>
              <a:rPr lang="ru-RU" sz="2800" dirty="0" err="1" smtClean="0"/>
              <a:t>value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080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7A6D1-3B73-62A6-8F52-E064B9CEB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61D20C5-0D98-28B1-6785-C0A093C9B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ED2DF7-AE54-963E-90ED-7F081C59C4E8}"/>
              </a:ext>
            </a:extLst>
          </p:cNvPr>
          <p:cNvSpPr txBox="1"/>
          <p:nvPr/>
        </p:nvSpPr>
        <p:spPr>
          <a:xfrm>
            <a:off x="692046" y="416161"/>
            <a:ext cx="11202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ISSUE</a:t>
            </a:r>
            <a:r>
              <a:rPr lang="en-US" altLang="ru-RU" sz="3200" b="1" dirty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ru-RU" altLang="ru-RU" sz="3200" b="1" dirty="0" smtClean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3</a:t>
            </a:r>
            <a:r>
              <a:rPr lang="en-US" altLang="ru-RU" sz="3200" b="1" dirty="0" smtClean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:</a:t>
            </a:r>
            <a:r>
              <a:rPr lang="ru-RU" altLang="ru-RU" sz="3200" b="1" dirty="0" smtClean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en-US" altLang="ru-RU" sz="3200" b="1" dirty="0" smtClean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Application </a:t>
            </a:r>
            <a:r>
              <a:rPr lang="en-US" altLang="ru-RU" sz="3200" b="1" dirty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of metrics and correlation coefficient in recommendation systems</a:t>
            </a:r>
            <a:endParaRPr lang="ru-RU" sz="1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>
            <a:extLst>
              <a:ext uri="{FF2B5EF4-FFF2-40B4-BE49-F238E27FC236}">
                <a16:creationId xmlns:a16="http://schemas.microsoft.com/office/drawing/2014/main" id="{C01A36E7-D5F3-5931-2E2E-FA7F1192E4A2}"/>
              </a:ext>
            </a:extLst>
          </p:cNvPr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08C701C-BBE7-C507-9659-5AE3657F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14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233053" y="1513011"/>
            <a:ext cx="101207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recommendation</a:t>
            </a:r>
            <a:r>
              <a:rPr lang="ru-RU" sz="2400" dirty="0"/>
              <a:t> </a:t>
            </a:r>
            <a:r>
              <a:rPr lang="ru-RU" sz="2400" dirty="0" err="1"/>
              <a:t>system</a:t>
            </a:r>
            <a:r>
              <a:rPr lang="ru-RU" sz="2400" dirty="0"/>
              <a:t> </a:t>
            </a:r>
            <a:r>
              <a:rPr lang="ru-RU" sz="2400" dirty="0" smtClean="0"/>
              <a:t>(</a:t>
            </a:r>
            <a:r>
              <a:rPr lang="en-US" sz="2400" dirty="0" smtClean="0"/>
              <a:t>RS</a:t>
            </a:r>
            <a:r>
              <a:rPr lang="ru-RU" sz="2400" dirty="0" smtClean="0"/>
              <a:t>) </a:t>
            </a:r>
            <a:r>
              <a:rPr lang="ru-RU" sz="2400" dirty="0" err="1"/>
              <a:t>is</a:t>
            </a:r>
            <a:r>
              <a:rPr lang="ru-RU" sz="2400" dirty="0"/>
              <a:t> a </a:t>
            </a:r>
            <a:r>
              <a:rPr lang="ru-RU" sz="2400" dirty="0" err="1"/>
              <a:t>table</a:t>
            </a:r>
            <a:r>
              <a:rPr lang="ru-RU" sz="2400" dirty="0" smtClean="0"/>
              <a:t>:</a:t>
            </a:r>
            <a:r>
              <a:rPr lang="en-US" sz="2400" dirty="0" smtClean="0"/>
              <a:t> </a:t>
            </a:r>
            <a:r>
              <a:rPr lang="ru-RU" sz="2400" dirty="0" err="1" smtClean="0"/>
              <a:t>rows</a:t>
            </a:r>
            <a:r>
              <a:rPr lang="ru-RU" sz="2400" dirty="0" smtClean="0"/>
              <a:t> </a:t>
            </a:r>
            <a:r>
              <a:rPr lang="ru-RU" sz="2400" dirty="0" err="1"/>
              <a:t>correspond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users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err="1" smtClean="0"/>
              <a:t>columns</a:t>
            </a:r>
            <a:r>
              <a:rPr lang="ru-RU" sz="2400" dirty="0" smtClean="0"/>
              <a:t> </a:t>
            </a:r>
            <a:r>
              <a:rPr lang="ru-RU" sz="2400" dirty="0" err="1"/>
              <a:t>correspond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products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</a:p>
          <a:p>
            <a:r>
              <a:rPr lang="ru-RU" sz="2400" dirty="0" err="1" smtClean="0"/>
              <a:t>in</a:t>
            </a:r>
            <a:r>
              <a:rPr lang="ru-RU" sz="2400" dirty="0" smtClean="0"/>
              <a:t> </a:t>
            </a:r>
            <a:r>
              <a:rPr lang="ru-RU" sz="2400" dirty="0"/>
              <a:t>(</a:t>
            </a:r>
            <a:r>
              <a:rPr lang="ru-RU" sz="2400" b="1" i="1" dirty="0" err="1"/>
              <a:t>i,j</a:t>
            </a:r>
            <a:r>
              <a:rPr lang="ru-RU" sz="2400" dirty="0"/>
              <a:t>)-</a:t>
            </a:r>
            <a:r>
              <a:rPr lang="ru-RU" sz="2400" dirty="0" err="1"/>
              <a:t>cell</a:t>
            </a:r>
            <a:r>
              <a:rPr lang="ru-RU" sz="2400" dirty="0"/>
              <a:t> </a:t>
            </a:r>
            <a:r>
              <a:rPr lang="ru-RU" sz="2400" dirty="0" err="1"/>
              <a:t>there</a:t>
            </a:r>
            <a:r>
              <a:rPr lang="ru-RU" sz="2400" dirty="0"/>
              <a:t> </a:t>
            </a:r>
            <a:r>
              <a:rPr lang="ru-RU" sz="2400" dirty="0" err="1"/>
              <a:t>is</a:t>
            </a:r>
            <a:r>
              <a:rPr lang="ru-RU" sz="2400" dirty="0"/>
              <a:t> a </a:t>
            </a:r>
            <a:r>
              <a:rPr lang="ru-RU" sz="2400" dirty="0" err="1"/>
              <a:t>rating</a:t>
            </a:r>
            <a:r>
              <a:rPr lang="ru-RU" sz="2400" dirty="0"/>
              <a:t> </a:t>
            </a:r>
            <a:r>
              <a:rPr lang="ru-RU" sz="2400" dirty="0" err="1"/>
              <a:t>that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b="1" i="1" dirty="0"/>
              <a:t>i</a:t>
            </a:r>
            <a:r>
              <a:rPr lang="ru-RU" sz="2400" dirty="0"/>
              <a:t>-</a:t>
            </a:r>
            <a:r>
              <a:rPr lang="ru-RU" sz="2400" dirty="0" err="1"/>
              <a:t>th</a:t>
            </a:r>
            <a:r>
              <a:rPr lang="ru-RU" sz="2400" dirty="0"/>
              <a:t> user </a:t>
            </a:r>
            <a:r>
              <a:rPr lang="ru-RU" sz="2400" dirty="0" err="1"/>
              <a:t>has</a:t>
            </a:r>
            <a:r>
              <a:rPr lang="ru-RU" sz="2400" dirty="0"/>
              <a:t> </a:t>
            </a:r>
            <a:r>
              <a:rPr lang="ru-RU" sz="2400" dirty="0" err="1" smtClean="0"/>
              <a:t>set</a:t>
            </a:r>
            <a:r>
              <a:rPr lang="ru-RU" sz="2400" dirty="0" smtClean="0"/>
              <a:t> </a:t>
            </a:r>
            <a:r>
              <a:rPr lang="ru-RU" sz="2400" dirty="0" err="1" smtClean="0"/>
              <a:t>the</a:t>
            </a:r>
            <a:r>
              <a:rPr lang="ru-RU" sz="2400" dirty="0" smtClean="0"/>
              <a:t> </a:t>
            </a:r>
            <a:r>
              <a:rPr lang="ru-RU" sz="2400" b="1" i="1" dirty="0" smtClean="0"/>
              <a:t>j</a:t>
            </a:r>
            <a:r>
              <a:rPr lang="en-US" sz="2400" dirty="0" smtClean="0"/>
              <a:t>-</a:t>
            </a:r>
            <a:r>
              <a:rPr lang="ru-RU" sz="2400" dirty="0" err="1" smtClean="0"/>
              <a:t>th</a:t>
            </a:r>
            <a:r>
              <a:rPr lang="ru-RU" sz="2400" dirty="0" smtClean="0"/>
              <a:t> </a:t>
            </a:r>
            <a:r>
              <a:rPr lang="ru-RU" sz="2400" dirty="0" err="1"/>
              <a:t>product</a:t>
            </a:r>
            <a:r>
              <a:rPr lang="ru-RU" sz="2400" dirty="0"/>
              <a:t> (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cell</a:t>
            </a:r>
            <a:r>
              <a:rPr lang="ru-RU" sz="2400" dirty="0"/>
              <a:t> </a:t>
            </a:r>
            <a:r>
              <a:rPr lang="ru-RU" sz="2400" dirty="0" err="1"/>
              <a:t>may</a:t>
            </a:r>
            <a:r>
              <a:rPr lang="ru-RU" sz="2400" dirty="0"/>
              <a:t> </a:t>
            </a:r>
            <a:r>
              <a:rPr lang="ru-RU" sz="2400" dirty="0" err="1"/>
              <a:t>be</a:t>
            </a:r>
            <a:r>
              <a:rPr lang="ru-RU" sz="2400" dirty="0"/>
              <a:t> </a:t>
            </a:r>
            <a:r>
              <a:rPr lang="ru-RU" sz="2400" dirty="0" err="1"/>
              <a:t>empty</a:t>
            </a:r>
            <a:r>
              <a:rPr lang="ru-RU" sz="2400" dirty="0"/>
              <a:t> </a:t>
            </a:r>
            <a:r>
              <a:rPr lang="ru-RU" sz="2400" dirty="0" err="1"/>
              <a:t>if</a:t>
            </a:r>
            <a:r>
              <a:rPr lang="ru-RU" sz="2400" dirty="0"/>
              <a:t> </a:t>
            </a:r>
            <a:r>
              <a:rPr lang="ru-RU" sz="2400" dirty="0" err="1"/>
              <a:t>there</a:t>
            </a:r>
            <a:r>
              <a:rPr lang="ru-RU" sz="2400" dirty="0"/>
              <a:t> </a:t>
            </a:r>
            <a:r>
              <a:rPr lang="ru-RU" sz="2400" dirty="0" err="1"/>
              <a:t>was</a:t>
            </a:r>
            <a:r>
              <a:rPr lang="ru-RU" sz="2400" dirty="0"/>
              <a:t> </a:t>
            </a:r>
            <a:r>
              <a:rPr lang="ru-RU" sz="2400" dirty="0" err="1"/>
              <a:t>no</a:t>
            </a:r>
            <a:r>
              <a:rPr lang="ru-RU" sz="2400" dirty="0"/>
              <a:t> </a:t>
            </a:r>
            <a:r>
              <a:rPr lang="ru-RU" sz="2400" dirty="0" err="1"/>
              <a:t>evaluation</a:t>
            </a:r>
            <a:r>
              <a:rPr lang="ru-RU" sz="2400" dirty="0" smtClean="0"/>
              <a:t>).</a:t>
            </a:r>
            <a:endParaRPr lang="ru-RU" sz="24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019960"/>
              </p:ext>
            </p:extLst>
          </p:nvPr>
        </p:nvGraphicFramePr>
        <p:xfrm>
          <a:off x="1399307" y="3334598"/>
          <a:ext cx="9240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65">
                  <a:extLst>
                    <a:ext uri="{9D8B030D-6E8A-4147-A177-3AD203B41FA5}">
                      <a16:colId xmlns:a16="http://schemas.microsoft.com/office/drawing/2014/main" val="2432684639"/>
                    </a:ext>
                  </a:extLst>
                </a:gridCol>
                <a:gridCol w="1819563">
                  <a:extLst>
                    <a:ext uri="{9D8B030D-6E8A-4147-A177-3AD203B41FA5}">
                      <a16:colId xmlns:a16="http://schemas.microsoft.com/office/drawing/2014/main" val="3233357638"/>
                    </a:ext>
                  </a:extLst>
                </a:gridCol>
                <a:gridCol w="1540164">
                  <a:extLst>
                    <a:ext uri="{9D8B030D-6E8A-4147-A177-3AD203B41FA5}">
                      <a16:colId xmlns:a16="http://schemas.microsoft.com/office/drawing/2014/main" val="3367251844"/>
                    </a:ext>
                  </a:extLst>
                </a:gridCol>
                <a:gridCol w="1540164">
                  <a:extLst>
                    <a:ext uri="{9D8B030D-6E8A-4147-A177-3AD203B41FA5}">
                      <a16:colId xmlns:a16="http://schemas.microsoft.com/office/drawing/2014/main" val="3817915336"/>
                    </a:ext>
                  </a:extLst>
                </a:gridCol>
                <a:gridCol w="1540164">
                  <a:extLst>
                    <a:ext uri="{9D8B030D-6E8A-4147-A177-3AD203B41FA5}">
                      <a16:colId xmlns:a16="http://schemas.microsoft.com/office/drawing/2014/main" val="3825749062"/>
                    </a:ext>
                  </a:extLst>
                </a:gridCol>
                <a:gridCol w="1540164">
                  <a:extLst>
                    <a:ext uri="{9D8B030D-6E8A-4147-A177-3AD203B41FA5}">
                      <a16:colId xmlns:a16="http://schemas.microsoft.com/office/drawing/2014/main" val="823596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Person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ChupaChups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Doshirak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Hawthorn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VAZ 2101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</a:t>
                      </a:r>
                      <a:r>
                        <a:rPr lang="ru-RU" sz="2400" dirty="0" err="1" smtClean="0"/>
                        <a:t>eeds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0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2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1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7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50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11BF3-9638-C33D-C102-7059971DC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1BB68E-4EE1-36CE-B0A5-757EC2384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3243D-5288-9AA8-BEAF-DFB6C7EFD4CE}"/>
              </a:ext>
            </a:extLst>
          </p:cNvPr>
          <p:cNvSpPr txBox="1"/>
          <p:nvPr/>
        </p:nvSpPr>
        <p:spPr>
          <a:xfrm>
            <a:off x="1025236" y="448989"/>
            <a:ext cx="106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3600" b="1" dirty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Omissions in the tables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>
            <a:extLst>
              <a:ext uri="{FF2B5EF4-FFF2-40B4-BE49-F238E27FC236}">
                <a16:creationId xmlns:a16="http://schemas.microsoft.com/office/drawing/2014/main" id="{B66780AB-6B87-D54F-A637-3231D83CE46E}"/>
              </a:ext>
            </a:extLst>
          </p:cNvPr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5A44F14-B64E-BE05-245F-C6FC74E5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15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25236" y="1271914"/>
            <a:ext cx="95873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There</a:t>
            </a:r>
            <a:r>
              <a:rPr lang="ru-RU" sz="2400" dirty="0"/>
              <a:t> </a:t>
            </a:r>
            <a:r>
              <a:rPr lang="ru-RU" sz="2400" dirty="0" err="1"/>
              <a:t>may</a:t>
            </a:r>
            <a:r>
              <a:rPr lang="ru-RU" sz="2400" dirty="0"/>
              <a:t> </a:t>
            </a:r>
            <a:r>
              <a:rPr lang="ru-RU" sz="2400" dirty="0" err="1"/>
              <a:t>be</a:t>
            </a:r>
            <a:r>
              <a:rPr lang="ru-RU" sz="2400" dirty="0"/>
              <a:t> </a:t>
            </a:r>
            <a:r>
              <a:rPr lang="ru-RU" sz="2400" dirty="0" err="1"/>
              <a:t>gaps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such</a:t>
            </a:r>
            <a:r>
              <a:rPr lang="ru-RU" sz="2400" dirty="0"/>
              <a:t> </a:t>
            </a:r>
            <a:r>
              <a:rPr lang="ru-RU" sz="2400" dirty="0" err="1"/>
              <a:t>tables</a:t>
            </a:r>
            <a:r>
              <a:rPr lang="ru-RU" sz="2400" dirty="0"/>
              <a:t>. </a:t>
            </a:r>
            <a:endParaRPr lang="ru-RU" sz="2400" dirty="0" smtClean="0"/>
          </a:p>
          <a:p>
            <a:r>
              <a:rPr lang="ru-RU" sz="2400" dirty="0" err="1" smtClean="0"/>
              <a:t>For</a:t>
            </a:r>
            <a:r>
              <a:rPr lang="ru-RU" sz="2400" dirty="0" smtClean="0"/>
              <a:t> </a:t>
            </a:r>
            <a:r>
              <a:rPr lang="ru-RU" sz="2400" dirty="0" err="1"/>
              <a:t>example</a:t>
            </a:r>
            <a:r>
              <a:rPr lang="ru-RU" sz="2400" dirty="0"/>
              <a:t>, </a:t>
            </a:r>
            <a:r>
              <a:rPr lang="en-US" sz="2400" dirty="0" smtClean="0"/>
              <a:t>Person </a:t>
            </a:r>
            <a:r>
              <a:rPr lang="en-US" sz="2400" b="1" dirty="0" smtClean="0"/>
              <a:t>D</a:t>
            </a:r>
            <a:r>
              <a:rPr lang="ru-RU" sz="2400" dirty="0" smtClean="0"/>
              <a:t> </a:t>
            </a:r>
            <a:r>
              <a:rPr lang="ru-RU" sz="2400" dirty="0" err="1"/>
              <a:t>did</a:t>
            </a:r>
            <a:r>
              <a:rPr lang="ru-RU" sz="2400" dirty="0"/>
              <a:t> </a:t>
            </a:r>
            <a:r>
              <a:rPr lang="ru-RU" sz="2400" dirty="0" err="1"/>
              <a:t>not</a:t>
            </a:r>
            <a:r>
              <a:rPr lang="ru-RU" sz="2400" dirty="0"/>
              <a:t> </a:t>
            </a:r>
            <a:r>
              <a:rPr lang="ru-RU" sz="2400" dirty="0" err="1"/>
              <a:t>rate</a:t>
            </a:r>
            <a:r>
              <a:rPr lang="ru-RU" sz="2400" dirty="0"/>
              <a:t> </a:t>
            </a:r>
            <a:r>
              <a:rPr lang="ru-RU" sz="2400" dirty="0" err="1"/>
              <a:t>such</a:t>
            </a:r>
            <a:r>
              <a:rPr lang="ru-RU" sz="2400" dirty="0"/>
              <a:t> a </a:t>
            </a:r>
            <a:r>
              <a:rPr lang="ru-RU" sz="2400" dirty="0" err="1"/>
              <a:t>product</a:t>
            </a:r>
            <a:r>
              <a:rPr lang="ru-RU" sz="2400" dirty="0"/>
              <a:t> </a:t>
            </a:r>
            <a:r>
              <a:rPr lang="ru-RU" sz="2400" dirty="0" err="1"/>
              <a:t>as</a:t>
            </a:r>
            <a:r>
              <a:rPr lang="ru-RU" sz="2400" dirty="0"/>
              <a:t> </a:t>
            </a:r>
            <a:r>
              <a:rPr lang="ru-RU" sz="2400" dirty="0" err="1"/>
              <a:t>sunflower</a:t>
            </a:r>
            <a:r>
              <a:rPr lang="ru-RU" sz="2400" dirty="0"/>
              <a:t> </a:t>
            </a:r>
            <a:r>
              <a:rPr lang="ru-RU" sz="2400" dirty="0" err="1"/>
              <a:t>seeds</a:t>
            </a:r>
            <a:r>
              <a:rPr lang="ru-RU" sz="24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05345" y="5198581"/>
            <a:ext cx="94072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recommendation system should understand whether </a:t>
            </a:r>
            <a:r>
              <a:rPr lang="en-US" sz="2400" dirty="0" smtClean="0"/>
              <a:t>person </a:t>
            </a:r>
            <a:r>
              <a:rPr lang="en-US" sz="2400" b="1" dirty="0" smtClean="0"/>
              <a:t>D</a:t>
            </a:r>
            <a:r>
              <a:rPr lang="en-US" sz="2400" dirty="0" smtClean="0"/>
              <a:t> </a:t>
            </a:r>
            <a:r>
              <a:rPr lang="en-US" sz="2400" dirty="0"/>
              <a:t>likes the product or </a:t>
            </a:r>
            <a:r>
              <a:rPr lang="en-US" sz="2400" dirty="0" smtClean="0"/>
              <a:t>not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24957"/>
              </p:ext>
            </p:extLst>
          </p:nvPr>
        </p:nvGraphicFramePr>
        <p:xfrm>
          <a:off x="1205345" y="2429683"/>
          <a:ext cx="90885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764">
                  <a:extLst>
                    <a:ext uri="{9D8B030D-6E8A-4147-A177-3AD203B41FA5}">
                      <a16:colId xmlns:a16="http://schemas.microsoft.com/office/drawing/2014/main" val="2432684639"/>
                    </a:ext>
                  </a:extLst>
                </a:gridCol>
                <a:gridCol w="1768764">
                  <a:extLst>
                    <a:ext uri="{9D8B030D-6E8A-4147-A177-3AD203B41FA5}">
                      <a16:colId xmlns:a16="http://schemas.microsoft.com/office/drawing/2014/main" val="3233357638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3367251844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3817915336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3825749062"/>
                    </a:ext>
                  </a:extLst>
                </a:gridCol>
                <a:gridCol w="1514764">
                  <a:extLst>
                    <a:ext uri="{9D8B030D-6E8A-4147-A177-3AD203B41FA5}">
                      <a16:colId xmlns:a16="http://schemas.microsoft.com/office/drawing/2014/main" val="823596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Person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ChupaChups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Doshirak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Hawthorn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VAZ 2101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</a:t>
                      </a:r>
                      <a:r>
                        <a:rPr lang="ru-RU" sz="2400" dirty="0" err="1" smtClean="0"/>
                        <a:t>eeds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0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2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1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7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82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3B72F-2247-BFF7-8DCC-0348A7B63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B0AD6D-A29E-35F6-395C-93993BE52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51D73-2A22-8AE1-1EE6-8E19840EA22E}"/>
              </a:ext>
            </a:extLst>
          </p:cNvPr>
          <p:cNvSpPr txBox="1"/>
          <p:nvPr/>
        </p:nvSpPr>
        <p:spPr>
          <a:xfrm>
            <a:off x="1205345" y="360445"/>
            <a:ext cx="106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3600" b="1" dirty="0" smtClean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Recommendation systems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>
            <a:extLst>
              <a:ext uri="{FF2B5EF4-FFF2-40B4-BE49-F238E27FC236}">
                <a16:creationId xmlns:a16="http://schemas.microsoft.com/office/drawing/2014/main" id="{8D88CF53-2CED-E741-5507-5E2BE51CFB94}"/>
              </a:ext>
            </a:extLst>
          </p:cNvPr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CEDECFA-FA01-8917-4437-9DA2CE2F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16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00077" y="1113990"/>
            <a:ext cx="91218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Predicting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score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recommendation</a:t>
            </a:r>
            <a:r>
              <a:rPr lang="ru-RU" sz="2400" dirty="0"/>
              <a:t> </a:t>
            </a:r>
            <a:r>
              <a:rPr lang="ru-RU" sz="2400" dirty="0" err="1"/>
              <a:t>system</a:t>
            </a:r>
            <a:r>
              <a:rPr lang="ru-RU" sz="2400" dirty="0"/>
              <a:t> </a:t>
            </a:r>
            <a:r>
              <a:rPr lang="ru-RU" sz="2400" dirty="0" err="1"/>
              <a:t>actually</a:t>
            </a:r>
            <a:r>
              <a:rPr lang="ru-RU" sz="2400" dirty="0"/>
              <a:t> </a:t>
            </a:r>
            <a:r>
              <a:rPr lang="ru-RU" sz="2400" dirty="0" err="1"/>
              <a:t>means</a:t>
            </a:r>
            <a:r>
              <a:rPr lang="ru-RU" sz="2400" dirty="0"/>
              <a:t> </a:t>
            </a:r>
            <a:r>
              <a:rPr lang="ru-RU" sz="2400" dirty="0" err="1"/>
              <a:t>restoring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data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table</a:t>
            </a:r>
            <a:endParaRPr lang="ru-RU" sz="2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00077" y="4456392"/>
            <a:ext cx="107378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If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score</a:t>
            </a:r>
            <a:r>
              <a:rPr lang="ru-RU" sz="2400" dirty="0"/>
              <a:t>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high</a:t>
            </a:r>
            <a:r>
              <a:rPr lang="ru-RU" sz="2400" dirty="0"/>
              <a:t>,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system</a:t>
            </a:r>
            <a:r>
              <a:rPr lang="ru-RU" sz="2400" dirty="0"/>
              <a:t> </a:t>
            </a:r>
            <a:r>
              <a:rPr lang="ru-RU" sz="2400" dirty="0" err="1"/>
              <a:t>will</a:t>
            </a:r>
            <a:r>
              <a:rPr lang="ru-RU" sz="2400" dirty="0"/>
              <a:t> </a:t>
            </a:r>
            <a:r>
              <a:rPr lang="ru-RU" sz="2400" dirty="0" err="1"/>
              <a:t>recommend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product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en-US" sz="2400" dirty="0"/>
              <a:t>person </a:t>
            </a:r>
            <a:r>
              <a:rPr lang="en-US" sz="2400" b="1" dirty="0"/>
              <a:t>D</a:t>
            </a:r>
            <a:r>
              <a:rPr lang="ru-RU" sz="2400" dirty="0" smtClean="0"/>
              <a:t>, </a:t>
            </a:r>
            <a:r>
              <a:rPr lang="ru-RU" sz="2400" dirty="0" err="1"/>
              <a:t>if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score</a:t>
            </a:r>
            <a:r>
              <a:rPr lang="ru-RU" sz="2400" dirty="0"/>
              <a:t>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low</a:t>
            </a:r>
            <a:r>
              <a:rPr lang="ru-RU" sz="2400" dirty="0"/>
              <a:t>,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system</a:t>
            </a:r>
            <a:r>
              <a:rPr lang="ru-RU" sz="2400" dirty="0"/>
              <a:t> </a:t>
            </a:r>
            <a:r>
              <a:rPr lang="ru-RU" sz="2400" dirty="0" err="1"/>
              <a:t>will</a:t>
            </a:r>
            <a:r>
              <a:rPr lang="ru-RU" sz="2400" dirty="0"/>
              <a:t> </a:t>
            </a:r>
            <a:r>
              <a:rPr lang="ru-RU" sz="2400" dirty="0" err="1"/>
              <a:t>not</a:t>
            </a:r>
            <a:r>
              <a:rPr lang="ru-RU" sz="2400" dirty="0"/>
              <a:t> </a:t>
            </a:r>
            <a:r>
              <a:rPr lang="ru-RU" sz="2400" dirty="0" err="1"/>
              <a:t>recommend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product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en-US" sz="2400" dirty="0"/>
              <a:t>person </a:t>
            </a:r>
            <a:r>
              <a:rPr lang="en-US" sz="2400" b="1" dirty="0"/>
              <a:t>D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00077" y="5382665"/>
            <a:ext cx="107378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We</a:t>
            </a:r>
            <a:r>
              <a:rPr lang="ru-RU" sz="2400" dirty="0"/>
              <a:t> </a:t>
            </a:r>
            <a:r>
              <a:rPr lang="ru-RU" sz="2400" dirty="0" err="1"/>
              <a:t>have</a:t>
            </a:r>
            <a:r>
              <a:rPr lang="ru-RU" sz="2400" dirty="0"/>
              <a:t> </a:t>
            </a:r>
            <a:r>
              <a:rPr lang="ru-RU" sz="2400" dirty="0" err="1"/>
              <a:t>reviewed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system</a:t>
            </a:r>
            <a:r>
              <a:rPr lang="ru-RU" sz="2400" dirty="0"/>
              <a:t> </a:t>
            </a:r>
            <a:r>
              <a:rPr lang="ru-RU" sz="2400" dirty="0" err="1"/>
              <a:t>with</a:t>
            </a:r>
            <a:r>
              <a:rPr lang="ru-RU" sz="2400" dirty="0"/>
              <a:t> </a:t>
            </a:r>
            <a:r>
              <a:rPr lang="ru-RU" sz="2400" dirty="0" err="1"/>
              <a:t>anonymous</a:t>
            </a:r>
            <a:r>
              <a:rPr lang="ru-RU" sz="2400" dirty="0"/>
              <a:t> </a:t>
            </a:r>
            <a:r>
              <a:rPr lang="ru-RU" sz="2400" dirty="0" err="1"/>
              <a:t>users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r>
              <a:rPr lang="ru-RU" sz="2400" dirty="0" err="1" smtClean="0"/>
              <a:t>But</a:t>
            </a:r>
            <a:r>
              <a:rPr lang="ru-RU" sz="2400" dirty="0" smtClean="0"/>
              <a:t> </a:t>
            </a:r>
            <a:r>
              <a:rPr lang="ru-RU" sz="2400" dirty="0" err="1"/>
              <a:t>what</a:t>
            </a:r>
            <a:r>
              <a:rPr lang="ru-RU" sz="2400" dirty="0"/>
              <a:t> </a:t>
            </a:r>
            <a:r>
              <a:rPr lang="ru-RU" sz="2400" dirty="0" err="1"/>
              <a:t>about</a:t>
            </a:r>
            <a:r>
              <a:rPr lang="ru-RU" sz="2400" dirty="0"/>
              <a:t> </a:t>
            </a:r>
            <a:r>
              <a:rPr lang="ru-RU" sz="2400" dirty="0" err="1"/>
              <a:t>recommendations</a:t>
            </a:r>
            <a:r>
              <a:rPr lang="ru-RU" sz="2400" dirty="0"/>
              <a:t> </a:t>
            </a:r>
            <a:r>
              <a:rPr lang="ru-RU" sz="2400" dirty="0" err="1"/>
              <a:t>if</a:t>
            </a:r>
            <a:r>
              <a:rPr lang="ru-RU" sz="2400" dirty="0"/>
              <a:t> </a:t>
            </a:r>
            <a:r>
              <a:rPr lang="ru-RU" sz="2400" dirty="0" err="1"/>
              <a:t>users</a:t>
            </a:r>
            <a:r>
              <a:rPr lang="ru-RU" sz="2400" dirty="0"/>
              <a:t> </a:t>
            </a:r>
            <a:r>
              <a:rPr lang="ru-RU" sz="2400" dirty="0" err="1"/>
              <a:t>are</a:t>
            </a:r>
            <a:r>
              <a:rPr lang="ru-RU" sz="2400" dirty="0"/>
              <a:t> </a:t>
            </a:r>
            <a:r>
              <a:rPr lang="ru-RU" sz="2400" dirty="0" err="1"/>
              <a:t>anonymous</a:t>
            </a:r>
            <a:r>
              <a:rPr lang="ru-RU" sz="2400" dirty="0"/>
              <a:t>?</a:t>
            </a: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22586"/>
              </p:ext>
            </p:extLst>
          </p:nvPr>
        </p:nvGraphicFramePr>
        <p:xfrm>
          <a:off x="1152711" y="2075116"/>
          <a:ext cx="1068525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876">
                  <a:extLst>
                    <a:ext uri="{9D8B030D-6E8A-4147-A177-3AD203B41FA5}">
                      <a16:colId xmlns:a16="http://schemas.microsoft.com/office/drawing/2014/main" val="2432684639"/>
                    </a:ext>
                  </a:extLst>
                </a:gridCol>
                <a:gridCol w="1780876">
                  <a:extLst>
                    <a:ext uri="{9D8B030D-6E8A-4147-A177-3AD203B41FA5}">
                      <a16:colId xmlns:a16="http://schemas.microsoft.com/office/drawing/2014/main" val="3233357638"/>
                    </a:ext>
                  </a:extLst>
                </a:gridCol>
                <a:gridCol w="1780876">
                  <a:extLst>
                    <a:ext uri="{9D8B030D-6E8A-4147-A177-3AD203B41FA5}">
                      <a16:colId xmlns:a16="http://schemas.microsoft.com/office/drawing/2014/main" val="3367251844"/>
                    </a:ext>
                  </a:extLst>
                </a:gridCol>
                <a:gridCol w="1780876">
                  <a:extLst>
                    <a:ext uri="{9D8B030D-6E8A-4147-A177-3AD203B41FA5}">
                      <a16:colId xmlns:a16="http://schemas.microsoft.com/office/drawing/2014/main" val="3817915336"/>
                    </a:ext>
                  </a:extLst>
                </a:gridCol>
                <a:gridCol w="1780876">
                  <a:extLst>
                    <a:ext uri="{9D8B030D-6E8A-4147-A177-3AD203B41FA5}">
                      <a16:colId xmlns:a16="http://schemas.microsoft.com/office/drawing/2014/main" val="3825749062"/>
                    </a:ext>
                  </a:extLst>
                </a:gridCol>
                <a:gridCol w="1780876">
                  <a:extLst>
                    <a:ext uri="{9D8B030D-6E8A-4147-A177-3AD203B41FA5}">
                      <a16:colId xmlns:a16="http://schemas.microsoft.com/office/drawing/2014/main" val="823596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Person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ChupaChups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Doshirak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Hawthorn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VAZ 2101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</a:t>
                      </a:r>
                      <a:r>
                        <a:rPr lang="ru-RU" sz="2400" dirty="0" err="1" smtClean="0"/>
                        <a:t>eeds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70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42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01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47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12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17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7829" y="764996"/>
            <a:ext cx="10334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08363" y="1301036"/>
            <a:ext cx="97258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What</a:t>
            </a:r>
            <a:r>
              <a:rPr lang="ru-RU" sz="2400" dirty="0" smtClean="0"/>
              <a:t>  </a:t>
            </a:r>
            <a:r>
              <a:rPr lang="ru-RU" sz="2400" dirty="0" err="1"/>
              <a:t>should</a:t>
            </a:r>
            <a:r>
              <a:rPr lang="ru-RU" sz="2400" dirty="0"/>
              <a:t> </a:t>
            </a:r>
            <a:r>
              <a:rPr lang="en-US" sz="2400" dirty="0" smtClean="0"/>
              <a:t>we</a:t>
            </a:r>
            <a:r>
              <a:rPr lang="ru-RU" sz="2400" dirty="0" smtClean="0"/>
              <a:t> </a:t>
            </a:r>
            <a:r>
              <a:rPr lang="ru-RU" sz="2400" dirty="0" err="1"/>
              <a:t>do</a:t>
            </a:r>
            <a:r>
              <a:rPr lang="ru-RU" sz="2400" dirty="0"/>
              <a:t> </a:t>
            </a:r>
            <a:r>
              <a:rPr lang="ru-RU" sz="2400" dirty="0" err="1"/>
              <a:t>when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service</a:t>
            </a:r>
            <a:r>
              <a:rPr lang="ru-RU" sz="2400" dirty="0"/>
              <a:t> (</a:t>
            </a:r>
            <a:r>
              <a:rPr lang="ru-RU" sz="2400" dirty="0" err="1"/>
              <a:t>site</a:t>
            </a:r>
            <a:r>
              <a:rPr lang="ru-RU" sz="2400" dirty="0"/>
              <a:t>)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visited</a:t>
            </a:r>
            <a:r>
              <a:rPr lang="ru-RU" sz="2400" dirty="0"/>
              <a:t> </a:t>
            </a:r>
            <a:r>
              <a:rPr lang="ru-RU" sz="2400" dirty="0" err="1"/>
              <a:t>by</a:t>
            </a:r>
            <a:r>
              <a:rPr lang="ru-RU" sz="2400" dirty="0"/>
              <a:t> </a:t>
            </a:r>
            <a:r>
              <a:rPr lang="ru-RU" sz="2400" dirty="0" err="1" smtClean="0"/>
              <a:t>anonymous</a:t>
            </a:r>
            <a:r>
              <a:rPr lang="en-US" sz="2400" dirty="0" smtClean="0"/>
              <a:t> </a:t>
            </a:r>
            <a:r>
              <a:rPr lang="ru-RU" sz="2400" dirty="0" err="1" smtClean="0"/>
              <a:t>users</a:t>
            </a:r>
            <a:r>
              <a:rPr lang="ru-RU" sz="2400" dirty="0" smtClean="0"/>
              <a:t>?</a:t>
            </a:r>
            <a:endParaRPr lang="en-US" sz="2400" dirty="0" smtClean="0"/>
          </a:p>
          <a:p>
            <a:r>
              <a:rPr lang="ru-RU" sz="2400" dirty="0" err="1" smtClean="0"/>
              <a:t>In</a:t>
            </a:r>
            <a:r>
              <a:rPr lang="ru-RU" sz="2400" dirty="0" smtClean="0"/>
              <a:t> </a:t>
            </a:r>
            <a:r>
              <a:rPr lang="ru-RU" sz="2400" dirty="0" err="1"/>
              <a:t>this</a:t>
            </a:r>
            <a:r>
              <a:rPr lang="ru-RU" sz="2400" dirty="0"/>
              <a:t> </a:t>
            </a:r>
            <a:r>
              <a:rPr lang="ru-RU" sz="2400" dirty="0" err="1"/>
              <a:t>case</a:t>
            </a:r>
            <a:r>
              <a:rPr lang="ru-RU" sz="2400" dirty="0"/>
              <a:t>, </a:t>
            </a:r>
            <a:r>
              <a:rPr lang="ru-RU" sz="2400" dirty="0" err="1"/>
              <a:t>how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determine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distance</a:t>
            </a:r>
            <a:r>
              <a:rPr lang="ru-RU" sz="2400" dirty="0"/>
              <a:t> </a:t>
            </a:r>
            <a:r>
              <a:rPr lang="ru-RU" sz="2400" dirty="0" err="1" smtClean="0"/>
              <a:t>between</a:t>
            </a:r>
            <a:r>
              <a:rPr lang="en-US" sz="2400" dirty="0" smtClean="0"/>
              <a:t> </a:t>
            </a:r>
            <a:r>
              <a:rPr lang="ru-RU" sz="2400" dirty="0" err="1" smtClean="0"/>
              <a:t>users</a:t>
            </a:r>
            <a:r>
              <a:rPr lang="ru-RU" sz="2400" dirty="0" smtClean="0"/>
              <a:t> (</a:t>
            </a:r>
            <a:r>
              <a:rPr lang="ru-RU" sz="2400" dirty="0" err="1"/>
              <a:t>products</a:t>
            </a:r>
            <a:r>
              <a:rPr lang="ru-RU" sz="2400" dirty="0"/>
              <a:t>)?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08364" y="654705"/>
            <a:ext cx="9737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ru-RU" sz="3600" b="1" dirty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Recommendation </a:t>
            </a:r>
            <a:r>
              <a:rPr lang="en-US" altLang="ru-RU" sz="3600" b="1" dirty="0" smtClean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systems</a:t>
            </a:r>
            <a:r>
              <a:rPr lang="ru-RU" altLang="ru-RU" sz="3600" b="1" dirty="0" smtClean="0">
                <a:solidFill>
                  <a:srgbClr val="00B050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ru-RU" sz="3600" b="1" dirty="0" smtClean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with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anonymous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users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7120" y="4645389"/>
            <a:ext cx="105350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RS</a:t>
            </a:r>
            <a:r>
              <a:rPr lang="ru-RU" sz="2400" dirty="0" smtClean="0"/>
              <a:t> </a:t>
            </a:r>
            <a:r>
              <a:rPr lang="ru-RU" sz="2400" dirty="0" err="1"/>
              <a:t>with</a:t>
            </a:r>
            <a:r>
              <a:rPr lang="ru-RU" sz="2400" dirty="0"/>
              <a:t> </a:t>
            </a:r>
            <a:r>
              <a:rPr lang="ru-RU" sz="2400" dirty="0" err="1"/>
              <a:t>anonymous</a:t>
            </a:r>
            <a:r>
              <a:rPr lang="ru-RU" sz="2400" dirty="0"/>
              <a:t> </a:t>
            </a:r>
            <a:r>
              <a:rPr lang="ru-RU" sz="2400" dirty="0" err="1" smtClean="0"/>
              <a:t>users</a:t>
            </a:r>
            <a:r>
              <a:rPr lang="ru-RU" sz="2400" dirty="0" smtClean="0"/>
              <a:t> </a:t>
            </a:r>
            <a:r>
              <a:rPr lang="en-US" sz="2400" dirty="0" err="1" smtClean="0"/>
              <a:t>m</a:t>
            </a:r>
            <a:r>
              <a:rPr lang="ru-RU" sz="2400" dirty="0" err="1" smtClean="0"/>
              <a:t>ore</a:t>
            </a:r>
            <a:r>
              <a:rPr lang="ru-RU" sz="2400" dirty="0" smtClean="0"/>
              <a:t> </a:t>
            </a:r>
            <a:r>
              <a:rPr lang="ru-RU" sz="2400" dirty="0" err="1"/>
              <a:t>formally</a:t>
            </a:r>
            <a:r>
              <a:rPr lang="ru-RU" sz="2400" dirty="0"/>
              <a:t>: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sign</a:t>
            </a:r>
            <a:r>
              <a:rPr lang="ru-RU" sz="2400" dirty="0"/>
              <a:t> </a:t>
            </a:r>
            <a:r>
              <a:rPr lang="ru-RU" sz="2400" dirty="0" smtClean="0"/>
              <a:t>P=1 </a:t>
            </a:r>
            <a:r>
              <a:rPr lang="ru-RU" sz="2400" dirty="0" err="1"/>
              <a:t>if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product</a:t>
            </a:r>
            <a:r>
              <a:rPr lang="ru-RU" sz="2400" dirty="0"/>
              <a:t> </a:t>
            </a:r>
            <a:r>
              <a:rPr lang="ru-RU" sz="2400" dirty="0" err="1"/>
              <a:t>was</a:t>
            </a:r>
            <a:r>
              <a:rPr lang="ru-RU" sz="2400" dirty="0"/>
              <a:t> </a:t>
            </a:r>
            <a:r>
              <a:rPr lang="ru-RU" sz="2400" dirty="0" err="1"/>
              <a:t>included</a:t>
            </a:r>
            <a:r>
              <a:rPr lang="ru-RU" sz="2400" dirty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order</a:t>
            </a:r>
            <a:r>
              <a:rPr lang="ru-RU" sz="2400" dirty="0"/>
              <a:t> </a:t>
            </a:r>
            <a:r>
              <a:rPr lang="ru-RU" sz="2400" dirty="0" err="1" smtClean="0"/>
              <a:t>with</a:t>
            </a:r>
            <a:r>
              <a:rPr lang="en-US" sz="2400" dirty="0" smtClean="0"/>
              <a:t> </a:t>
            </a:r>
            <a:r>
              <a:rPr lang="ru-RU" sz="2400" dirty="0" err="1" smtClean="0"/>
              <a:t>the</a:t>
            </a:r>
            <a:r>
              <a:rPr lang="ru-RU" sz="2400" dirty="0" smtClean="0"/>
              <a:t> </a:t>
            </a:r>
            <a:r>
              <a:rPr lang="ru-RU" sz="2400" dirty="0" err="1"/>
              <a:t>number</a:t>
            </a:r>
            <a:r>
              <a:rPr lang="ru-RU" sz="2400" dirty="0"/>
              <a:t> </a:t>
            </a:r>
            <a:r>
              <a:rPr lang="ru-RU" sz="2400" b="1" i="1" dirty="0"/>
              <a:t>i</a:t>
            </a:r>
            <a:r>
              <a:rPr lang="ru-RU" sz="2400" dirty="0"/>
              <a:t> (</a:t>
            </a:r>
            <a:r>
              <a:rPr lang="ru-RU" sz="2400" dirty="0" err="1"/>
              <a:t>otherwise</a:t>
            </a:r>
            <a:r>
              <a:rPr lang="ru-RU" sz="2400" dirty="0"/>
              <a:t> P=0</a:t>
            </a:r>
            <a:r>
              <a:rPr lang="ru-RU" sz="2400" dirty="0" smtClean="0"/>
              <a:t>). </a:t>
            </a:r>
            <a:endParaRPr lang="en-US" sz="2400" dirty="0" smtClean="0"/>
          </a:p>
          <a:p>
            <a:r>
              <a:rPr lang="ru-RU" sz="2400" dirty="0" err="1" smtClean="0"/>
              <a:t>Now</a:t>
            </a:r>
            <a:r>
              <a:rPr lang="ru-RU" sz="2400" dirty="0" smtClean="0"/>
              <a:t> </a:t>
            </a:r>
            <a:r>
              <a:rPr lang="ru-RU" sz="2400" dirty="0" err="1"/>
              <a:t>you</a:t>
            </a:r>
            <a:r>
              <a:rPr lang="ru-RU" sz="2400" dirty="0"/>
              <a:t> </a:t>
            </a:r>
            <a:r>
              <a:rPr lang="ru-RU" sz="2400" dirty="0" err="1"/>
              <a:t>can</a:t>
            </a:r>
            <a:r>
              <a:rPr lang="ru-RU" sz="2400" dirty="0"/>
              <a:t> </a:t>
            </a:r>
            <a:r>
              <a:rPr lang="ru-RU" sz="2400" dirty="0" err="1"/>
              <a:t>count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distances</a:t>
            </a:r>
            <a:r>
              <a:rPr lang="ru-RU" sz="2400" dirty="0"/>
              <a:t> </a:t>
            </a:r>
            <a:r>
              <a:rPr lang="ru-RU" sz="2400" dirty="0" err="1" smtClean="0"/>
              <a:t>between</a:t>
            </a:r>
            <a:r>
              <a:rPr lang="ru-RU" sz="2400" dirty="0" smtClean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 smtClean="0"/>
              <a:t>rows</a:t>
            </a:r>
            <a:r>
              <a:rPr lang="en-US" sz="2400" dirty="0" smtClean="0"/>
              <a:t> </a:t>
            </a:r>
            <a:r>
              <a:rPr lang="ru-RU" sz="2400" dirty="0" err="1" smtClean="0"/>
              <a:t>of</a:t>
            </a:r>
            <a:r>
              <a:rPr lang="ru-RU" sz="2400" dirty="0" smtClean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table</a:t>
            </a:r>
            <a:r>
              <a:rPr lang="ru-RU" sz="2400" dirty="0"/>
              <a:t>. </a:t>
            </a:r>
            <a:endParaRPr lang="en-US" sz="2400" dirty="0" smtClean="0"/>
          </a:p>
          <a:p>
            <a:r>
              <a:rPr lang="ru-RU" sz="2400" dirty="0" err="1" smtClean="0"/>
              <a:t>This</a:t>
            </a:r>
            <a:r>
              <a:rPr lang="ru-RU" sz="2400" dirty="0" smtClean="0"/>
              <a:t> </a:t>
            </a:r>
            <a:r>
              <a:rPr lang="ru-RU" sz="2400" dirty="0" err="1"/>
              <a:t>will</a:t>
            </a:r>
            <a:r>
              <a:rPr lang="ru-RU" sz="2400" dirty="0"/>
              <a:t> </a:t>
            </a:r>
            <a:r>
              <a:rPr lang="ru-RU" sz="2400" dirty="0" err="1"/>
              <a:t>be</a:t>
            </a:r>
            <a:r>
              <a:rPr lang="ru-RU" sz="2400" dirty="0"/>
              <a:t> a </a:t>
            </a:r>
            <a:r>
              <a:rPr lang="ru-RU" sz="2400" dirty="0" err="1"/>
              <a:t>measure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proximity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goods</a:t>
            </a:r>
            <a:r>
              <a:rPr lang="ru-RU" sz="2400" dirty="0"/>
              <a:t> </a:t>
            </a:r>
            <a:r>
              <a:rPr lang="ru-RU" sz="2400" dirty="0" err="1"/>
              <a:t>to</a:t>
            </a:r>
            <a:r>
              <a:rPr lang="ru-RU" sz="2400" dirty="0"/>
              <a:t> </a:t>
            </a:r>
            <a:r>
              <a:rPr lang="ru-RU" sz="2400" dirty="0" err="1"/>
              <a:t>each</a:t>
            </a:r>
            <a:r>
              <a:rPr lang="ru-RU" sz="2400" dirty="0"/>
              <a:t> </a:t>
            </a:r>
            <a:r>
              <a:rPr lang="ru-RU" sz="2400" dirty="0" err="1"/>
              <a:t>other</a:t>
            </a:r>
            <a:r>
              <a:rPr lang="ru-RU" sz="2400" dirty="0"/>
              <a:t>.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80416"/>
              </p:ext>
            </p:extLst>
          </p:nvPr>
        </p:nvGraphicFramePr>
        <p:xfrm>
          <a:off x="1281512" y="2512411"/>
          <a:ext cx="851827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906">
                  <a:extLst>
                    <a:ext uri="{9D8B030D-6E8A-4147-A177-3AD203B41FA5}">
                      <a16:colId xmlns:a16="http://schemas.microsoft.com/office/drawing/2014/main" val="3293943597"/>
                    </a:ext>
                  </a:extLst>
                </a:gridCol>
                <a:gridCol w="643748">
                  <a:extLst>
                    <a:ext uri="{9D8B030D-6E8A-4147-A177-3AD203B41FA5}">
                      <a16:colId xmlns:a16="http://schemas.microsoft.com/office/drawing/2014/main" val="4067322001"/>
                    </a:ext>
                  </a:extLst>
                </a:gridCol>
                <a:gridCol w="851827">
                  <a:extLst>
                    <a:ext uri="{9D8B030D-6E8A-4147-A177-3AD203B41FA5}">
                      <a16:colId xmlns:a16="http://schemas.microsoft.com/office/drawing/2014/main" val="1903027102"/>
                    </a:ext>
                  </a:extLst>
                </a:gridCol>
                <a:gridCol w="851827">
                  <a:extLst>
                    <a:ext uri="{9D8B030D-6E8A-4147-A177-3AD203B41FA5}">
                      <a16:colId xmlns:a16="http://schemas.microsoft.com/office/drawing/2014/main" val="2370927081"/>
                    </a:ext>
                  </a:extLst>
                </a:gridCol>
                <a:gridCol w="851827">
                  <a:extLst>
                    <a:ext uri="{9D8B030D-6E8A-4147-A177-3AD203B41FA5}">
                      <a16:colId xmlns:a16="http://schemas.microsoft.com/office/drawing/2014/main" val="1038499657"/>
                    </a:ext>
                  </a:extLst>
                </a:gridCol>
                <a:gridCol w="851827">
                  <a:extLst>
                    <a:ext uri="{9D8B030D-6E8A-4147-A177-3AD203B41FA5}">
                      <a16:colId xmlns:a16="http://schemas.microsoft.com/office/drawing/2014/main" val="3423130512"/>
                    </a:ext>
                  </a:extLst>
                </a:gridCol>
                <a:gridCol w="851827">
                  <a:extLst>
                    <a:ext uri="{9D8B030D-6E8A-4147-A177-3AD203B41FA5}">
                      <a16:colId xmlns:a16="http://schemas.microsoft.com/office/drawing/2014/main" val="1297697087"/>
                    </a:ext>
                  </a:extLst>
                </a:gridCol>
                <a:gridCol w="851827">
                  <a:extLst>
                    <a:ext uri="{9D8B030D-6E8A-4147-A177-3AD203B41FA5}">
                      <a16:colId xmlns:a16="http://schemas.microsoft.com/office/drawing/2014/main" val="1416170244"/>
                    </a:ext>
                  </a:extLst>
                </a:gridCol>
                <a:gridCol w="851827">
                  <a:extLst>
                    <a:ext uri="{9D8B030D-6E8A-4147-A177-3AD203B41FA5}">
                      <a16:colId xmlns:a16="http://schemas.microsoft.com/office/drawing/2014/main" val="1089844434"/>
                    </a:ext>
                  </a:extLst>
                </a:gridCol>
                <a:gridCol w="851827">
                  <a:extLst>
                    <a:ext uri="{9D8B030D-6E8A-4147-A177-3AD203B41FA5}">
                      <a16:colId xmlns:a16="http://schemas.microsoft.com/office/drawing/2014/main" val="1618249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Products</a:t>
                      </a:r>
                      <a:endParaRPr lang="ru-RU" dirty="0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 numbers</a:t>
                      </a:r>
                    </a:p>
                    <a:p>
                      <a:pPr algn="l"/>
                      <a:r>
                        <a:rPr lang="en-US" dirty="0" smtClean="0"/>
                        <a:t>1               2              3              4              5               6             7              8               9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02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8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1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02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18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7829" y="764996"/>
            <a:ext cx="10334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40253" y="376571"/>
            <a:ext cx="4692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Different scales of signs</a:t>
            </a:r>
            <a:endParaRPr lang="ru-RU" sz="3600" b="1" dirty="0">
              <a:solidFill>
                <a:srgbClr val="00B050"/>
              </a:solidFill>
            </a:endParaRP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671363"/>
              </p:ext>
            </p:extLst>
          </p:nvPr>
        </p:nvGraphicFramePr>
        <p:xfrm>
          <a:off x="6339700" y="699736"/>
          <a:ext cx="4679225" cy="2466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748">
                  <a:extLst>
                    <a:ext uri="{9D8B030D-6E8A-4147-A177-3AD203B41FA5}">
                      <a16:colId xmlns:a16="http://schemas.microsoft.com/office/drawing/2014/main" val="859360988"/>
                    </a:ext>
                  </a:extLst>
                </a:gridCol>
                <a:gridCol w="1646883">
                  <a:extLst>
                    <a:ext uri="{9D8B030D-6E8A-4147-A177-3AD203B41FA5}">
                      <a16:colId xmlns:a16="http://schemas.microsoft.com/office/drawing/2014/main" val="3535982688"/>
                    </a:ext>
                  </a:extLst>
                </a:gridCol>
                <a:gridCol w="1587594">
                  <a:extLst>
                    <a:ext uri="{9D8B030D-6E8A-4147-A177-3AD203B41FA5}">
                      <a16:colId xmlns:a16="http://schemas.microsoft.com/office/drawing/2014/main" val="539715003"/>
                    </a:ext>
                  </a:extLst>
                </a:gridCol>
              </a:tblGrid>
              <a:tr h="616509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effectLst/>
                        </a:rPr>
                        <a:t>Height (m)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Weight</a:t>
                      </a:r>
                      <a:r>
                        <a:rPr lang="ru-RU" dirty="0" smtClean="0">
                          <a:effectLst/>
                        </a:rPr>
                        <a:t> (</a:t>
                      </a:r>
                      <a:r>
                        <a:rPr lang="en-US" dirty="0" smtClean="0">
                          <a:effectLst/>
                        </a:rPr>
                        <a:t>kg</a:t>
                      </a:r>
                      <a:r>
                        <a:rPr lang="ru-RU" dirty="0" smtClean="0">
                          <a:effectLst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523441"/>
                  </a:ext>
                </a:extLst>
              </a:tr>
              <a:tr h="6165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Shatilov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1,75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729708"/>
                  </a:ext>
                </a:extLst>
              </a:tr>
              <a:tr h="6165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Suprun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1,82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0328"/>
                  </a:ext>
                </a:extLst>
              </a:tr>
              <a:tr h="61650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Matsak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1,69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154513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01602" y="1199708"/>
            <a:ext cx="41650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Often objects are represented by points in the feature space </a:t>
            </a:r>
            <a:r>
              <a:rPr lang="en-US" sz="2400" dirty="0" smtClean="0"/>
              <a:t>and</a:t>
            </a:r>
            <a:r>
              <a:rPr lang="ru-RU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distance between them is considered (metric).</a:t>
            </a:r>
            <a:endParaRPr lang="ru-RU" sz="24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602" y="3231032"/>
            <a:ext cx="4370127" cy="302387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38881" y="4267321"/>
            <a:ext cx="37433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necessary that the scale of the features on all axes be the same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2433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19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7829" y="764996"/>
            <a:ext cx="10334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42469" y="580330"/>
            <a:ext cx="5218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Ways of rationing features</a:t>
            </a:r>
            <a:endParaRPr lang="ru-RU" sz="36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1052946" y="1595993"/>
                <a:ext cx="6096000" cy="230832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 dirty="0" smtClean="0"/>
                  <a:t>Attribute: </a:t>
                </a:r>
                <a:r>
                  <a:rPr lang="en-US" sz="2400" b="1" i="1" dirty="0" smtClean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b="1" i="1" dirty="0" smtClean="0"/>
                  <a:t>) </a:t>
                </a:r>
                <a:endParaRPr lang="en-US" sz="2400" b="1" i="1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sz="2400" dirty="0"/>
                  <a:t>-average value,</a:t>
                </a:r>
              </a:p>
              <a:p>
                <a:r>
                  <a:rPr lang="en-US" sz="2400" b="1" dirty="0" smtClean="0"/>
                  <a:t> S - </a:t>
                </a:r>
                <a:r>
                  <a:rPr lang="en-US" sz="2400" dirty="0" smtClean="0"/>
                  <a:t>deviation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002060"/>
                    </a:solidFill>
                  </a:rPr>
                  <a:t>1.  Convert all values of the attribute to the interval [0,1]:</a:t>
                </a:r>
                <a:endParaRPr lang="ru-RU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46" y="1595993"/>
                <a:ext cx="6096000" cy="2308324"/>
              </a:xfrm>
              <a:prstGeom prst="rect">
                <a:avLst/>
              </a:prstGeom>
              <a:blipFill>
                <a:blip r:embed="rId4"/>
                <a:stretch>
                  <a:fillRect l="-1600" t="-2116" b="-5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746" y="3603297"/>
            <a:ext cx="3232747" cy="879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399" y="4667045"/>
            <a:ext cx="9526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applying this formula, the minimum values of p are guaranteed to go to 0, and the maximum values will go to 1. All other values will be placed in the interval [0,1]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81421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0293" y="1210940"/>
            <a:ext cx="1045294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After studying this lesson, you will know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  <a:endParaRPr lang="ru-RU" sz="24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tables often contain unfilled cells or cells with incorrect data</a:t>
            </a:r>
            <a:r>
              <a:rPr lang="ru-RU" sz="2400" dirty="0"/>
              <a:t>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meaning of the correlation </a:t>
            </a:r>
            <a:r>
              <a:rPr lang="en-US" sz="2400" dirty="0" smtClean="0"/>
              <a:t>coefficient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correlation coefficient </a:t>
            </a:r>
            <a:r>
              <a:rPr lang="en-US" sz="2400" dirty="0" smtClean="0"/>
              <a:t>can</a:t>
            </a:r>
            <a:r>
              <a:rPr lang="ru-RU" sz="2400" dirty="0" smtClean="0"/>
              <a:t> </a:t>
            </a:r>
            <a:r>
              <a:rPr lang="en-US" sz="2400" dirty="0" smtClean="0"/>
              <a:t>be </a:t>
            </a:r>
            <a:r>
              <a:rPr lang="en-US" sz="2400" dirty="0"/>
              <a:t>used for data recovery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Application of metrics and correlation coefficient in recommendation systems</a:t>
            </a:r>
            <a:endParaRPr lang="ru-RU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task of data recovery</a:t>
            </a:r>
            <a:r>
              <a:rPr lang="ru-RU" sz="2400" dirty="0"/>
              <a:t> </a:t>
            </a:r>
            <a:r>
              <a:rPr lang="en-US" sz="2400" dirty="0"/>
              <a:t>is used in the design</a:t>
            </a:r>
            <a:r>
              <a:rPr lang="ru-RU" sz="2400" dirty="0"/>
              <a:t> </a:t>
            </a:r>
            <a:r>
              <a:rPr lang="en-US" sz="2400" dirty="0"/>
              <a:t>of recommendation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b="1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</a:rPr>
              <a:t>After </a:t>
            </a:r>
            <a:r>
              <a:rPr lang="en-US" sz="2400" b="1" dirty="0">
                <a:solidFill>
                  <a:srgbClr val="002060"/>
                </a:solidFill>
              </a:rPr>
              <a:t>studying this lesson, you should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Restore </a:t>
            </a:r>
            <a:r>
              <a:rPr lang="en-US" sz="2400" dirty="0"/>
              <a:t>missing values</a:t>
            </a:r>
            <a:r>
              <a:rPr lang="ru-RU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alculate</a:t>
            </a:r>
            <a:r>
              <a:rPr lang="ru-RU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correlation coefficient between the columns </a:t>
            </a:r>
            <a:r>
              <a:rPr lang="en-US" sz="2400" dirty="0" smtClean="0"/>
              <a:t>and use </a:t>
            </a:r>
            <a:r>
              <a:rPr lang="en-US" sz="2400" dirty="0"/>
              <a:t>it to restore the data.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</a:t>
            </a:r>
            <a:r>
              <a:rPr lang="en-US" sz="2400" dirty="0" smtClean="0"/>
              <a:t>alculate </a:t>
            </a:r>
            <a:r>
              <a:rPr lang="en-US" sz="2400" dirty="0"/>
              <a:t>user </a:t>
            </a:r>
            <a:r>
              <a:rPr lang="en-US" sz="2400" dirty="0" smtClean="0"/>
              <a:t>preferences</a:t>
            </a:r>
            <a:r>
              <a:rPr lang="ru-RU" sz="2400" dirty="0" smtClean="0"/>
              <a:t> </a:t>
            </a:r>
            <a:r>
              <a:rPr lang="en-US" sz="2400" dirty="0" smtClean="0"/>
              <a:t>in </a:t>
            </a:r>
            <a:r>
              <a:rPr lang="en-US" sz="2400" dirty="0"/>
              <a:t>recommendation systems </a:t>
            </a:r>
            <a:r>
              <a:rPr lang="en-US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Bring the signs to the same scale</a:t>
            </a:r>
            <a:r>
              <a:rPr lang="ru-RU" sz="2400" dirty="0"/>
              <a:t>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1" y="336685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Learning Objectives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2</a:t>
            </a:fld>
            <a:endParaRPr lang="ru-RU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20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7829" y="764996"/>
            <a:ext cx="10334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85815" y="662816"/>
            <a:ext cx="5218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Ways of rationing features</a:t>
            </a:r>
            <a:endParaRPr lang="ru-RU" sz="3600" b="1" dirty="0">
              <a:solidFill>
                <a:srgbClr val="00B050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930" y="2783176"/>
            <a:ext cx="2056398" cy="8879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58389" y="2517004"/>
            <a:ext cx="76061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2</a:t>
            </a:r>
            <a:r>
              <a:rPr lang="ru-RU" sz="2400" b="1" dirty="0" smtClean="0">
                <a:solidFill>
                  <a:srgbClr val="002060"/>
                </a:solidFill>
              </a:rPr>
              <a:t>. </a:t>
            </a:r>
            <a:r>
              <a:rPr lang="en-US" sz="2400" b="1" dirty="0" smtClean="0">
                <a:solidFill>
                  <a:srgbClr val="002060"/>
                </a:solidFill>
              </a:rPr>
              <a:t>Perform </a:t>
            </a:r>
            <a:r>
              <a:rPr lang="en-US" sz="2400" b="1" dirty="0">
                <a:solidFill>
                  <a:srgbClr val="002060"/>
                </a:solidFill>
              </a:rPr>
              <a:t>the </a:t>
            </a:r>
            <a:r>
              <a:rPr lang="en-US" sz="2400" b="1" dirty="0" err="1" smtClean="0">
                <a:solidFill>
                  <a:srgbClr val="002060"/>
                </a:solidFill>
              </a:rPr>
              <a:t>convertion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After </a:t>
            </a:r>
            <a:r>
              <a:rPr lang="en-US" sz="2400" dirty="0"/>
              <a:t>that, the average value and deviation of the attribute </a:t>
            </a:r>
            <a:r>
              <a:rPr lang="en-US" sz="2400" dirty="0" smtClean="0"/>
              <a:t>P</a:t>
            </a:r>
            <a:r>
              <a:rPr lang="ru-RU" sz="2400" dirty="0" smtClean="0"/>
              <a:t> </a:t>
            </a:r>
            <a:r>
              <a:rPr lang="en-US" sz="2400" dirty="0" smtClean="0"/>
              <a:t>will </a:t>
            </a:r>
            <a:r>
              <a:rPr lang="en-US" sz="2400" dirty="0"/>
              <a:t>be 0 and 1, respectively.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95610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21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57829" y="764996"/>
            <a:ext cx="10334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0745" y="548845"/>
            <a:ext cx="5218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Ways of rationing features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5676" y="1430958"/>
            <a:ext cx="103081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</a:rPr>
              <a:t>3. </a:t>
            </a:r>
            <a:r>
              <a:rPr lang="en-US" sz="2400" b="1" dirty="0" smtClean="0">
                <a:solidFill>
                  <a:srgbClr val="002060"/>
                </a:solidFill>
              </a:rPr>
              <a:t>Logarithm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addition to the formulas from methods 1-2, different functions can be pre-applied to the features(for example, log).</a:t>
            </a:r>
            <a:endParaRPr lang="ru-RU" sz="24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91490" y="3210765"/>
            <a:ext cx="103081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If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attribute</a:t>
            </a:r>
            <a:r>
              <a:rPr lang="ru-RU" sz="2400" dirty="0"/>
              <a:t> </a:t>
            </a:r>
            <a:r>
              <a:rPr lang="ru-RU" sz="2400" dirty="0" err="1"/>
              <a:t>has</a:t>
            </a:r>
            <a:r>
              <a:rPr lang="ru-RU" sz="2400" dirty="0"/>
              <a:t> </a:t>
            </a:r>
            <a:r>
              <a:rPr lang="ru-RU" sz="2400" dirty="0" err="1"/>
              <a:t>values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1,10,100,..., </a:t>
            </a:r>
            <a:r>
              <a:rPr lang="ru-RU" sz="2400" dirty="0" err="1"/>
              <a:t>then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difference</a:t>
            </a:r>
            <a:r>
              <a:rPr lang="ru-RU" sz="2400" dirty="0"/>
              <a:t> </a:t>
            </a:r>
            <a:r>
              <a:rPr lang="ru-RU" sz="2400" dirty="0" err="1"/>
              <a:t>between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values</a:t>
            </a:r>
            <a:r>
              <a:rPr lang="ru-RU" sz="2400" dirty="0"/>
              <a:t>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very</a:t>
            </a:r>
            <a:r>
              <a:rPr lang="ru-RU" sz="2400" dirty="0"/>
              <a:t> </a:t>
            </a:r>
            <a:r>
              <a:rPr lang="ru-RU" sz="2400" dirty="0" err="1"/>
              <a:t>different</a:t>
            </a:r>
            <a:r>
              <a:rPr lang="ru-RU" sz="2400" dirty="0"/>
              <a:t>. </a:t>
            </a:r>
            <a:r>
              <a:rPr lang="ru-RU" sz="2400" dirty="0" err="1"/>
              <a:t>After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logarithm</a:t>
            </a:r>
            <a:r>
              <a:rPr lang="ru-RU" sz="2400" dirty="0"/>
              <a:t>, </a:t>
            </a:r>
            <a:r>
              <a:rPr lang="ru-RU" sz="2400" dirty="0" err="1"/>
              <a:t>we</a:t>
            </a:r>
            <a:r>
              <a:rPr lang="ru-RU" sz="2400" dirty="0"/>
              <a:t> </a:t>
            </a:r>
            <a:r>
              <a:rPr lang="ru-RU" sz="2400" dirty="0" err="1"/>
              <a:t>get</a:t>
            </a:r>
            <a:r>
              <a:rPr lang="ru-RU" sz="2400" dirty="0"/>
              <a:t> a </a:t>
            </a:r>
            <a:r>
              <a:rPr lang="ru-RU" sz="2400" dirty="0" err="1"/>
              <a:t>more</a:t>
            </a:r>
            <a:r>
              <a:rPr lang="ru-RU" sz="2400" dirty="0"/>
              <a:t> </a:t>
            </a:r>
            <a:r>
              <a:rPr lang="ru-RU" sz="2400" dirty="0" err="1"/>
              <a:t>compact</a:t>
            </a:r>
            <a:r>
              <a:rPr lang="ru-RU" sz="2400" dirty="0"/>
              <a:t> </a:t>
            </a:r>
            <a:r>
              <a:rPr lang="ru-RU" sz="2400" dirty="0" err="1"/>
              <a:t>numerical</a:t>
            </a:r>
            <a:r>
              <a:rPr lang="ru-RU" sz="2400" dirty="0"/>
              <a:t> </a:t>
            </a:r>
            <a:r>
              <a:rPr lang="ru-RU" sz="2400" dirty="0" err="1"/>
              <a:t>series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191491" y="4796175"/>
            <a:ext cx="9060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with base 10 </a:t>
            </a:r>
            <a:r>
              <a:rPr lang="en-US" sz="2400" dirty="0" smtClean="0"/>
              <a:t>logarithm</a:t>
            </a:r>
            <a:r>
              <a:rPr lang="ru-RU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/>
              <a:t>1 will go to 0, 10 will go to 1, 100 will go to </a:t>
            </a:r>
            <a:r>
              <a:rPr lang="en-US" sz="2400" dirty="0" smtClean="0"/>
              <a:t>2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02305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28233" y="505604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 Terms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22</a:t>
            </a:fld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013775"/>
              </p:ext>
            </p:extLst>
          </p:nvPr>
        </p:nvGraphicFramePr>
        <p:xfrm>
          <a:off x="736724" y="1326832"/>
          <a:ext cx="10718552" cy="47853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04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62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43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average</a:t>
                      </a:r>
                      <a:endParaRPr lang="ru-RU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median</a:t>
                      </a:r>
                      <a:endParaRPr lang="ru-RU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fashion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2800" b="1" dirty="0" smtClean="0">
                          <a:solidFill>
                            <a:schemeClr val="tx1"/>
                          </a:solidFill>
                          <a:ea typeface="Open Sans ExtraBold" panose="020B0606030504020204"/>
                          <a:cs typeface="Open Sans ExtraBold" panose="020B0606030504020204"/>
                          <a:sym typeface="+mn-ea"/>
                        </a:rPr>
                        <a:t>с</a:t>
                      </a:r>
                      <a:r>
                        <a:rPr lang="en-US" altLang="ru-RU" sz="2800" b="1" dirty="0" err="1" smtClean="0">
                          <a:solidFill>
                            <a:schemeClr val="tx1"/>
                          </a:solidFill>
                          <a:ea typeface="Open Sans ExtraBold" panose="020B0606030504020204"/>
                          <a:cs typeface="Open Sans ExtraBold" panose="020B0606030504020204"/>
                          <a:sym typeface="+mn-ea"/>
                        </a:rPr>
                        <a:t>orrelation</a:t>
                      </a: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ea typeface="Open Sans ExtraBold" panose="020B0606030504020204"/>
                          <a:cs typeface="Open Sans ExtraBold" panose="020B0606030504020204"/>
                          <a:sym typeface="+mn-ea"/>
                        </a:rPr>
                        <a:t> coefficient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ea typeface="Open Sans ExtraBold" panose="020B0606030504020204"/>
                          <a:cs typeface="Open Sans ExtraBold" panose="020B0606030504020204"/>
                          <a:sym typeface="+mn-ea"/>
                        </a:rPr>
                        <a:t>metric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ea typeface="Open Sans ExtraBold" panose="020B0606030504020204"/>
                          <a:cs typeface="Open Sans ExtraBold" panose="020B0606030504020204"/>
                          <a:sym typeface="+mn-ea"/>
                        </a:rPr>
                        <a:t>mean value</a:t>
                      </a:r>
                      <a:endParaRPr lang="ru-RU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ru-RU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sign</a:t>
                      </a:r>
                      <a:endParaRPr lang="ru-RU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trait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attribute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ea typeface="Open Sans ExtraBold" panose="020B0606030504020204"/>
                          <a:cs typeface="Open Sans ExtraBold" panose="020B0606030504020204"/>
                          <a:sym typeface="+mn-ea"/>
                        </a:rPr>
                        <a:t>omission</a:t>
                      </a:r>
                      <a:endParaRPr lang="ru-RU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</a:rPr>
                        <a:t>ationing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nominal signs</a:t>
                      </a:r>
                      <a:endParaRPr lang="ru-RU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categorical signs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missing values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binary attribute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nominal</a:t>
                      </a:r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 trait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ordinal sign</a:t>
                      </a:r>
                      <a:endParaRPr lang="ru-RU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ea typeface="Open Sans ExtraBold" panose="020B0606030504020204"/>
                          <a:cs typeface="Open Sans ExtraBold" panose="020B0606030504020204"/>
                          <a:sym typeface="+mn-ea"/>
                        </a:rPr>
                        <a:t>data recovery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2800" dirty="0" err="1" smtClean="0">
                          <a:solidFill>
                            <a:schemeClr val="tx1"/>
                          </a:solidFill>
                        </a:rPr>
                        <a:t>anonymous</a:t>
                      </a:r>
                      <a:r>
                        <a:rPr lang="ru-RU" sz="28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sz="2800" dirty="0" err="1" smtClean="0">
                          <a:solidFill>
                            <a:schemeClr val="tx1"/>
                          </a:solidFill>
                        </a:rPr>
                        <a:t>users</a:t>
                      </a:r>
                      <a:endParaRPr lang="en-US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ru-RU" sz="2800" b="1" dirty="0" smtClean="0">
                          <a:solidFill>
                            <a:schemeClr val="tx1"/>
                          </a:solidFill>
                          <a:ea typeface="Open Sans ExtraBold" panose="020B0606030504020204"/>
                          <a:cs typeface="Open Sans ExtraBold" panose="020B0606030504020204"/>
                          <a:sym typeface="+mn-ea"/>
                        </a:rPr>
                        <a:t>recommendation systems</a:t>
                      </a:r>
                      <a:endParaRPr lang="ru-RU" sz="14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rationing features</a:t>
                      </a:r>
                      <a:endParaRPr lang="ru-RU" sz="2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2265" y="354807"/>
            <a:ext cx="10098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ISSUE</a:t>
            </a:r>
            <a:r>
              <a:rPr lang="en-US" altLang="ru-RU" sz="3600" b="1" dirty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ru-RU" altLang="ru-RU" sz="3600" b="1" dirty="0" smtClean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1</a:t>
            </a:r>
            <a:r>
              <a:rPr lang="en-US" altLang="ru-RU" sz="3600" b="1" dirty="0" smtClean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:</a:t>
            </a:r>
            <a:r>
              <a:rPr lang="ru-RU" altLang="ru-RU" sz="3600" b="1" dirty="0" smtClean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What to do if the table is not fully filled or filled with incorrect values</a:t>
            </a:r>
            <a:r>
              <a:rPr lang="ru-RU" sz="3600" b="1" dirty="0">
                <a:solidFill>
                  <a:srgbClr val="00B050"/>
                </a:solidFill>
              </a:rPr>
              <a:t>?</a:t>
            </a:r>
          </a:p>
          <a:p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3</a:t>
            </a:fld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409649"/>
              </p:ext>
            </p:extLst>
          </p:nvPr>
        </p:nvGraphicFramePr>
        <p:xfrm>
          <a:off x="1157508" y="1639766"/>
          <a:ext cx="943127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830124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10574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79699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7799541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21842785"/>
                    </a:ext>
                  </a:extLst>
                </a:gridCol>
                <a:gridCol w="2657942">
                  <a:extLst>
                    <a:ext uri="{9D8B030D-6E8A-4147-A177-3AD203B41FA5}">
                      <a16:colId xmlns:a16="http://schemas.microsoft.com/office/drawing/2014/main" val="1883576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Student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Gender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Height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Weight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Blood type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Place at the Olympics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042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effectLst/>
                        </a:rPr>
                        <a:t>Ivanov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175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700</a:t>
                      </a:r>
                      <a:endParaRPr lang="ru-RU" sz="2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15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Petrov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b="1" dirty="0" smtClean="0"/>
                        <a:t>-</a:t>
                      </a:r>
                      <a:r>
                        <a:rPr lang="en-US" sz="2400" b="1" dirty="0" smtClean="0"/>
                        <a:t>1</a:t>
                      </a:r>
                      <a:endParaRPr lang="ru-RU" sz="2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36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Sidorova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160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368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Smirnova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b="1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4642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157508" y="4397726"/>
            <a:ext cx="101962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should you do (simple ways</a:t>
            </a:r>
            <a:r>
              <a:rPr lang="en-US" sz="2400" dirty="0" smtClean="0"/>
              <a:t>)?</a:t>
            </a:r>
            <a:endParaRPr lang="ru-RU" sz="2400" dirty="0" smtClean="0"/>
          </a:p>
          <a:p>
            <a:r>
              <a:rPr lang="en-US" sz="2400" dirty="0"/>
              <a:t>Method </a:t>
            </a:r>
            <a:r>
              <a:rPr lang="ru-RU" sz="2400" dirty="0" smtClean="0"/>
              <a:t>1</a:t>
            </a:r>
            <a:r>
              <a:rPr lang="en-US" sz="2400" dirty="0" smtClean="0"/>
              <a:t>.</a:t>
            </a:r>
            <a:r>
              <a:rPr lang="ru-RU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/>
              <a:t>Delete a line (object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</a:p>
          <a:p>
            <a:r>
              <a:rPr lang="en-US" sz="2400" dirty="0"/>
              <a:t>Method 2. Delete a column (attribute</a:t>
            </a:r>
            <a:r>
              <a:rPr lang="en-US" sz="2400" dirty="0" smtClean="0"/>
              <a:t>)</a:t>
            </a:r>
            <a:r>
              <a:rPr lang="ru-RU" sz="2400" dirty="0" smtClean="0"/>
              <a:t>.</a:t>
            </a:r>
          </a:p>
          <a:p>
            <a:r>
              <a:rPr lang="en-US" sz="2400" dirty="0"/>
              <a:t>Method 3</a:t>
            </a:r>
            <a:r>
              <a:rPr lang="en-US" sz="2400" dirty="0" smtClean="0"/>
              <a:t>. Replace </a:t>
            </a:r>
            <a:r>
              <a:rPr lang="en-US" sz="2400" dirty="0"/>
              <a:t>the value in the cell with the average, median, or fashion</a:t>
            </a:r>
            <a:endParaRPr lang="ru-RU" sz="2400" dirty="0"/>
          </a:p>
          <a:p>
            <a:r>
              <a:rPr lang="en-US" sz="2400" dirty="0" smtClean="0"/>
              <a:t> </a:t>
            </a:r>
            <a:r>
              <a:rPr lang="en-US" sz="2400" dirty="0"/>
              <a:t>of the column values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8318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6671" y="238125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4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7508" y="42117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508" y="1054535"/>
            <a:ext cx="1133475" cy="40162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4931" y="1054535"/>
            <a:ext cx="1238250" cy="40162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33181" y="4581114"/>
            <a:ext cx="1413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</a:t>
            </a:r>
            <a:endParaRPr lang="ru-RU" sz="2400" b="1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262" y="1081003"/>
            <a:ext cx="1133475" cy="38789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 flipH="1">
            <a:off x="6610770" y="4609099"/>
            <a:ext cx="1189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median</a:t>
            </a:r>
            <a:endParaRPr lang="ru-RU" sz="2400" b="1" dirty="0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3934" y="1163783"/>
            <a:ext cx="1095375" cy="3906981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9220398" y="4581113"/>
            <a:ext cx="1238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fashion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16229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41560" y="499120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smtClean="0">
                <a:solidFill>
                  <a:srgbClr val="00B050"/>
                </a:solidFill>
              </a:rPr>
              <a:t>С</a:t>
            </a:r>
            <a:r>
              <a:rPr lang="en-US" sz="3600" b="1" dirty="0" err="1" smtClean="0">
                <a:solidFill>
                  <a:srgbClr val="00B050"/>
                </a:solidFill>
              </a:rPr>
              <a:t>ategorical</a:t>
            </a:r>
            <a:r>
              <a:rPr lang="en-US" sz="3600" b="1" dirty="0" smtClean="0">
                <a:solidFill>
                  <a:srgbClr val="00B050"/>
                </a:solidFill>
              </a:rPr>
              <a:t> </a:t>
            </a:r>
            <a:r>
              <a:rPr lang="en-US" sz="3600" b="1" dirty="0">
                <a:solidFill>
                  <a:srgbClr val="00B050"/>
                </a:solidFill>
              </a:rPr>
              <a:t>signs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5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745" y="1371600"/>
            <a:ext cx="107608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Using the mean, median, and mode, numerical features can be replaced</a:t>
            </a:r>
            <a:r>
              <a:rPr lang="en-US" sz="2800" dirty="0" smtClean="0"/>
              <a:t>.</a:t>
            </a:r>
            <a:endParaRPr lang="ru-RU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But what about categorical signs?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20837" y="3160773"/>
            <a:ext cx="502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"gender" attribute of a </a:t>
            </a:r>
            <a:r>
              <a:rPr lang="en-US" sz="3600" dirty="0" smtClean="0"/>
              <a:t>person</a:t>
            </a:r>
            <a:r>
              <a:rPr lang="ru-RU" sz="3600" dirty="0" smtClean="0"/>
              <a:t> </a:t>
            </a:r>
            <a:r>
              <a:rPr lang="en-US" sz="3600" dirty="0" smtClean="0"/>
              <a:t>(</a:t>
            </a:r>
            <a:r>
              <a:rPr lang="en-US" sz="3600" dirty="0"/>
              <a:t>0,0,0,1,1</a:t>
            </a:r>
            <a:r>
              <a:rPr lang="en-US" sz="3600" dirty="0" smtClean="0"/>
              <a:t>,</a:t>
            </a:r>
            <a:r>
              <a:rPr lang="en-US" sz="3600" dirty="0" smtClean="0">
                <a:solidFill>
                  <a:srgbClr val="FF0000"/>
                </a:solidFill>
              </a:rPr>
              <a:t>?</a:t>
            </a:r>
            <a:r>
              <a:rPr lang="en-US" sz="3600" dirty="0" smtClean="0"/>
              <a:t>)</a:t>
            </a:r>
            <a:r>
              <a:rPr lang="ru-RU" sz="3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3600" dirty="0" smtClean="0"/>
              <a:t>with </a:t>
            </a:r>
            <a:r>
              <a:rPr lang="en-US" sz="3600" dirty="0"/>
              <a:t>a missing </a:t>
            </a:r>
            <a:r>
              <a:rPr lang="en-US" sz="3600" dirty="0" smtClean="0"/>
              <a:t>value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01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5142" y="392288"/>
            <a:ext cx="10098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Nominal signs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6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7745" y="1371600"/>
            <a:ext cx="6659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should </a:t>
            </a:r>
            <a:r>
              <a:rPr lang="en-US" sz="2800" dirty="0" smtClean="0"/>
              <a:t>you </a:t>
            </a:r>
            <a:r>
              <a:rPr lang="en-US" sz="2800" dirty="0"/>
              <a:t>do with the nominal signs?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510146" y="2266307"/>
            <a:ext cx="921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1. Replace </a:t>
            </a:r>
            <a:r>
              <a:rPr lang="en-US" sz="2400" dirty="0"/>
              <a:t>the </a:t>
            </a:r>
            <a:r>
              <a:rPr lang="en-US" sz="2400" dirty="0" smtClean="0"/>
              <a:t>missing value </a:t>
            </a:r>
            <a:r>
              <a:rPr lang="en-US" sz="2400" dirty="0"/>
              <a:t>with the mode </a:t>
            </a:r>
            <a:r>
              <a:rPr lang="en-US" sz="2400" dirty="0" smtClean="0"/>
              <a:t>(with </a:t>
            </a:r>
            <a:r>
              <a:rPr lang="en-US" sz="2400" dirty="0"/>
              <a:t>O).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510145" y="2971388"/>
            <a:ext cx="921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Generate </a:t>
            </a:r>
            <a:r>
              <a:rPr lang="en-US" sz="2400" dirty="0"/>
              <a:t>0 with </a:t>
            </a:r>
            <a:r>
              <a:rPr lang="en-US" sz="2400" dirty="0" smtClean="0"/>
              <a:t>probability</a:t>
            </a:r>
            <a:r>
              <a:rPr lang="ru-RU" sz="2400" dirty="0" smtClean="0"/>
              <a:t> </a:t>
            </a:r>
            <a:r>
              <a:rPr lang="en-US" sz="2400" dirty="0" smtClean="0"/>
              <a:t>3/5 </a:t>
            </a:r>
            <a:r>
              <a:rPr lang="en-US" sz="2400" dirty="0"/>
              <a:t>or 1 with a probability of 2/5</a:t>
            </a:r>
            <a:r>
              <a:rPr lang="en-US" sz="2400" dirty="0" smtClean="0"/>
              <a:t>.</a:t>
            </a:r>
            <a:endParaRPr lang="ru-RU" sz="2400" dirty="0" smtClean="0"/>
          </a:p>
          <a:p>
            <a:r>
              <a:rPr lang="en-US" sz="2400" dirty="0" smtClean="0"/>
              <a:t>Write </a:t>
            </a:r>
            <a:r>
              <a:rPr lang="en-US" sz="2400" dirty="0"/>
              <a:t>the resulting </a:t>
            </a:r>
            <a:r>
              <a:rPr lang="en-US" sz="2400" dirty="0" smtClean="0"/>
              <a:t>value</a:t>
            </a:r>
            <a:r>
              <a:rPr lang="ru-RU" sz="2400" dirty="0" smtClean="0"/>
              <a:t> </a:t>
            </a:r>
            <a:r>
              <a:rPr lang="en-US" sz="2400" dirty="0" smtClean="0"/>
              <a:t>instead </a:t>
            </a:r>
            <a:r>
              <a:rPr lang="en-US" sz="2400" dirty="0"/>
              <a:t>of skipping it.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10145" y="4087509"/>
            <a:ext cx="102476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3</a:t>
            </a:r>
            <a:r>
              <a:rPr lang="ru-RU" sz="2400" dirty="0"/>
              <a:t>. </a:t>
            </a:r>
            <a:r>
              <a:rPr lang="en-US" sz="2400" dirty="0"/>
              <a:t>Declare "gender" as a numeric</a:t>
            </a:r>
            <a:r>
              <a:rPr lang="ru-RU" sz="2400" dirty="0"/>
              <a:t> </a:t>
            </a:r>
            <a:r>
              <a:rPr lang="en-US" sz="2400" dirty="0"/>
              <a:t>attribute and apply</a:t>
            </a:r>
            <a:r>
              <a:rPr lang="ru-RU" sz="2400" dirty="0"/>
              <a:t> </a:t>
            </a:r>
            <a:r>
              <a:rPr lang="en-US" sz="2400" dirty="0"/>
              <a:t>recovery methods for</a:t>
            </a:r>
            <a:r>
              <a:rPr lang="ru-RU" sz="2400" dirty="0"/>
              <a:t> </a:t>
            </a:r>
            <a:r>
              <a:rPr lang="en-US" sz="2400" dirty="0"/>
              <a:t>numeric attributes to it.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2738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44319" y="523848"/>
            <a:ext cx="106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ISSUE</a:t>
            </a:r>
            <a:r>
              <a:rPr lang="en-US" altLang="ru-RU" sz="3600" b="1" dirty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ru-RU" altLang="ru-RU" sz="3600" b="1" dirty="0" smtClean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2</a:t>
            </a:r>
            <a:r>
              <a:rPr lang="en-US" altLang="ru-RU" sz="3600" b="1" dirty="0" smtClean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:</a:t>
            </a:r>
            <a:r>
              <a:rPr lang="ru-RU" altLang="ru-RU" sz="3600" b="1" dirty="0" smtClean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 </a:t>
            </a:r>
            <a:r>
              <a:rPr lang="en-US" altLang="ru-RU" sz="3600" b="1" dirty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Correlation coefficient for data recovery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7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314482" y="1627222"/>
            <a:ext cx="100393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meaning of the correlation coefficient (CC</a:t>
            </a:r>
            <a:r>
              <a:rPr lang="en-US" sz="2400" dirty="0" smtClean="0"/>
              <a:t>)</a:t>
            </a:r>
            <a:endParaRPr lang="ru-RU" sz="2400" dirty="0" smtClean="0"/>
          </a:p>
          <a:p>
            <a:endParaRPr lang="ru-RU" sz="2400" dirty="0"/>
          </a:p>
          <a:p>
            <a:r>
              <a:rPr lang="ru-RU" sz="2400" dirty="0"/>
              <a:t>С</a:t>
            </a:r>
            <a:r>
              <a:rPr lang="en-US" sz="2400" dirty="0" err="1" smtClean="0"/>
              <a:t>orrelation</a:t>
            </a:r>
            <a:r>
              <a:rPr lang="en-US" sz="2400" dirty="0" smtClean="0"/>
              <a:t> </a:t>
            </a:r>
            <a:r>
              <a:rPr lang="en-US" sz="2400" dirty="0"/>
              <a:t>coefficient expresses how </a:t>
            </a:r>
            <a:r>
              <a:rPr lang="en-US" sz="2400" dirty="0" smtClean="0"/>
              <a:t>strongly</a:t>
            </a:r>
            <a:r>
              <a:rPr lang="ru-RU" sz="2400" dirty="0" smtClean="0"/>
              <a:t> </a:t>
            </a:r>
            <a:r>
              <a:rPr lang="en-US" sz="2400" dirty="0" smtClean="0"/>
              <a:t>the </a:t>
            </a:r>
            <a:r>
              <a:rPr lang="en-US" sz="2400" dirty="0"/>
              <a:t>values of one feature affect the </a:t>
            </a:r>
            <a:r>
              <a:rPr lang="en-US" sz="2400" dirty="0" smtClean="0"/>
              <a:t>values</a:t>
            </a:r>
            <a:r>
              <a:rPr lang="ru-RU" sz="2400" dirty="0" smtClean="0"/>
              <a:t> </a:t>
            </a:r>
            <a:r>
              <a:rPr lang="en-US" sz="2400" dirty="0" smtClean="0"/>
              <a:t>of </a:t>
            </a:r>
            <a:r>
              <a:rPr lang="en-US" sz="2400" dirty="0"/>
              <a:t>another </a:t>
            </a:r>
            <a:r>
              <a:rPr lang="en-US" sz="2400" dirty="0" smtClean="0"/>
              <a:t>feature</a:t>
            </a:r>
            <a:r>
              <a:rPr lang="ru-RU" sz="2400" dirty="0" smtClean="0"/>
              <a:t> (</a:t>
            </a:r>
            <a:r>
              <a:rPr lang="en-US" sz="2400" dirty="0" smtClean="0"/>
              <a:t>the </a:t>
            </a:r>
            <a:r>
              <a:rPr lang="en-US" sz="2400" dirty="0"/>
              <a:t>measure of proximity of the </a:t>
            </a:r>
            <a:r>
              <a:rPr lang="en-US" sz="2400" dirty="0" smtClean="0"/>
              <a:t>features</a:t>
            </a:r>
            <a:r>
              <a:rPr lang="ru-RU" sz="2400" dirty="0" smtClean="0"/>
              <a:t>)</a:t>
            </a:r>
            <a:r>
              <a:rPr lang="en-US" sz="2400" dirty="0" smtClean="0"/>
              <a:t>.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14482" y="3517502"/>
            <a:ext cx="100393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/>
              <a:t>If</a:t>
            </a:r>
            <a:r>
              <a:rPr lang="ru-RU" sz="2400" dirty="0"/>
              <a:t> </a:t>
            </a:r>
            <a:r>
              <a:rPr lang="ru-RU" sz="2400" dirty="0" err="1"/>
              <a:t>metrics</a:t>
            </a:r>
            <a:r>
              <a:rPr lang="ru-RU" sz="2400" dirty="0"/>
              <a:t> </a:t>
            </a:r>
            <a:r>
              <a:rPr lang="ru-RU" sz="2400" dirty="0" err="1"/>
              <a:t>express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degree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proximity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objects</a:t>
            </a:r>
            <a:r>
              <a:rPr lang="ru-RU" sz="2400" dirty="0"/>
              <a:t>, </a:t>
            </a:r>
            <a:r>
              <a:rPr lang="ru-RU" sz="2400" dirty="0" err="1"/>
              <a:t>then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correlation</a:t>
            </a:r>
            <a:r>
              <a:rPr lang="ru-RU" sz="2400" dirty="0"/>
              <a:t> </a:t>
            </a:r>
            <a:r>
              <a:rPr lang="ru-RU" sz="2400" dirty="0" err="1"/>
              <a:t>coefficient</a:t>
            </a:r>
            <a:r>
              <a:rPr lang="ru-RU" sz="2400" dirty="0"/>
              <a:t> </a:t>
            </a:r>
            <a:r>
              <a:rPr lang="ru-RU" sz="2400" dirty="0" err="1"/>
              <a:t>expresses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degree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proximity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features</a:t>
            </a:r>
            <a:r>
              <a:rPr lang="ru-RU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D9A9D-C8C4-8360-6010-17C6CCD77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CF63F6-CFC4-B066-5265-298A8F36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A85E0C-93DB-55D6-B416-1269AD99D08F}"/>
              </a:ext>
            </a:extLst>
          </p:cNvPr>
          <p:cNvSpPr txBox="1"/>
          <p:nvPr/>
        </p:nvSpPr>
        <p:spPr>
          <a:xfrm>
            <a:off x="1368542" y="503880"/>
            <a:ext cx="106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 err="1" smtClean="0">
                <a:solidFill>
                  <a:srgbClr val="00B050"/>
                </a:solidFill>
              </a:rPr>
              <a:t>Сorrelation</a:t>
            </a:r>
            <a:r>
              <a:rPr lang="ru-RU" sz="3600" b="1" dirty="0" smtClean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coefficient</a:t>
            </a:r>
            <a:r>
              <a:rPr lang="ru-RU" sz="3600" b="1" dirty="0" smtClean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and</a:t>
            </a:r>
            <a:r>
              <a:rPr lang="ru-RU" sz="3600" b="1" dirty="0">
                <a:solidFill>
                  <a:srgbClr val="00B050"/>
                </a:solidFill>
              </a:rPr>
              <a:t> </a:t>
            </a:r>
            <a:r>
              <a:rPr lang="ru-RU" sz="3600" b="1" dirty="0" err="1">
                <a:solidFill>
                  <a:srgbClr val="00B050"/>
                </a:solidFill>
              </a:rPr>
              <a:t>rationing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>
            <a:extLst>
              <a:ext uri="{FF2B5EF4-FFF2-40B4-BE49-F238E27FC236}">
                <a16:creationId xmlns:a16="http://schemas.microsoft.com/office/drawing/2014/main" id="{FC8B9E49-D4AB-967D-F357-F6D1DE8CFE63}"/>
              </a:ext>
            </a:extLst>
          </p:cNvPr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DD56F02-E43A-131D-C9EA-D47C3041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8</a:t>
            </a:fld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14055" y="1883538"/>
            <a:ext cx="83681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/>
              <a:t>When</a:t>
            </a:r>
            <a:r>
              <a:rPr lang="ru-RU" sz="2400" dirty="0" smtClean="0"/>
              <a:t> </a:t>
            </a:r>
            <a:r>
              <a:rPr lang="ru-RU" sz="2400" dirty="0" err="1"/>
              <a:t>using</a:t>
            </a:r>
            <a:r>
              <a:rPr lang="ru-RU" sz="2400" dirty="0"/>
              <a:t> </a:t>
            </a:r>
            <a:r>
              <a:rPr lang="en-US" sz="2400" b="1" i="1" dirty="0"/>
              <a:t>r</a:t>
            </a:r>
            <a:r>
              <a:rPr lang="ru-RU" sz="2400" dirty="0" smtClean="0"/>
              <a:t> </a:t>
            </a:r>
            <a:r>
              <a:rPr lang="ru-RU" sz="2400" dirty="0" err="1"/>
              <a:t>in</a:t>
            </a:r>
            <a:r>
              <a:rPr lang="ru-RU" sz="2400" dirty="0"/>
              <a:t> </a:t>
            </a:r>
            <a:r>
              <a:rPr lang="ru-RU" sz="2400" dirty="0" err="1"/>
              <a:t>working</a:t>
            </a:r>
            <a:r>
              <a:rPr lang="ru-RU" sz="2400" dirty="0"/>
              <a:t> </a:t>
            </a:r>
            <a:r>
              <a:rPr lang="ru-RU" sz="2400" dirty="0" err="1"/>
              <a:t>with</a:t>
            </a:r>
            <a:r>
              <a:rPr lang="ru-RU" sz="2400" dirty="0"/>
              <a:t> </a:t>
            </a:r>
            <a:r>
              <a:rPr lang="ru-RU" sz="2400" dirty="0" err="1"/>
              <a:t>data</a:t>
            </a:r>
            <a:r>
              <a:rPr lang="ru-RU" sz="2400" dirty="0"/>
              <a:t>,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signs</a:t>
            </a:r>
            <a:r>
              <a:rPr lang="ru-RU" sz="2400" dirty="0"/>
              <a:t> </a:t>
            </a:r>
            <a:r>
              <a:rPr lang="ru-RU" sz="2400" dirty="0" err="1"/>
              <a:t>may</a:t>
            </a:r>
            <a:r>
              <a:rPr lang="ru-RU" sz="2400" dirty="0"/>
              <a:t> </a:t>
            </a:r>
            <a:r>
              <a:rPr lang="ru-RU" sz="2400" dirty="0" err="1" smtClean="0"/>
              <a:t>not</a:t>
            </a:r>
            <a:r>
              <a:rPr lang="ru-RU" sz="2400" dirty="0" smtClean="0"/>
              <a:t> </a:t>
            </a:r>
            <a:r>
              <a:rPr lang="ru-RU" sz="2400" dirty="0" err="1" smtClean="0"/>
              <a:t>be</a:t>
            </a:r>
            <a:r>
              <a:rPr lang="ru-RU" sz="2400" dirty="0" smtClean="0"/>
              <a:t> </a:t>
            </a:r>
            <a:r>
              <a:rPr lang="ru-RU" sz="2400" dirty="0" err="1"/>
              <a:t>normalized</a:t>
            </a:r>
            <a:r>
              <a:rPr lang="ru-RU" sz="2400" dirty="0" smtClean="0"/>
              <a:t>.</a:t>
            </a:r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400" dirty="0" err="1" smtClean="0"/>
              <a:t>The</a:t>
            </a:r>
            <a:r>
              <a:rPr lang="ru-RU" sz="2400" dirty="0" smtClean="0"/>
              <a:t> </a:t>
            </a:r>
            <a:r>
              <a:rPr lang="ru-RU" sz="2400" dirty="0" err="1" smtClean="0">
                <a:solidFill>
                  <a:schemeClr val="accent6">
                    <a:lumMod val="75000"/>
                  </a:schemeClr>
                </a:solidFill>
              </a:rPr>
              <a:t>сorrelation</a:t>
            </a:r>
            <a:r>
              <a:rPr lang="ru-RU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accent6">
                    <a:lumMod val="75000"/>
                  </a:schemeClr>
                </a:solidFill>
              </a:rPr>
              <a:t>coefficient</a:t>
            </a:r>
            <a:r>
              <a:rPr lang="ru-RU" sz="2400" dirty="0" smtClean="0"/>
              <a:t> </a:t>
            </a:r>
            <a:r>
              <a:rPr lang="ru-RU" sz="2400" dirty="0" err="1"/>
              <a:t>will</a:t>
            </a:r>
            <a:r>
              <a:rPr lang="ru-RU" sz="2400" dirty="0"/>
              <a:t> </a:t>
            </a:r>
            <a:r>
              <a:rPr lang="ru-RU" sz="2400" dirty="0" err="1"/>
              <a:t>also</a:t>
            </a:r>
            <a:r>
              <a:rPr lang="ru-RU" sz="2400" dirty="0"/>
              <a:t> </a:t>
            </a:r>
            <a:r>
              <a:rPr lang="ru-RU" sz="2400" dirty="0" err="1"/>
              <a:t>not</a:t>
            </a:r>
            <a:r>
              <a:rPr lang="ru-RU" sz="2400" dirty="0"/>
              <a:t> </a:t>
            </a:r>
            <a:r>
              <a:rPr lang="ru-RU" sz="2400" dirty="0" err="1"/>
              <a:t>change</a:t>
            </a:r>
            <a:r>
              <a:rPr lang="ru-RU" sz="2400" dirty="0"/>
              <a:t> </a:t>
            </a:r>
            <a:r>
              <a:rPr lang="ru-RU" sz="2400" dirty="0" err="1"/>
              <a:t>when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scale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features</a:t>
            </a:r>
            <a:r>
              <a:rPr lang="ru-RU" sz="2400" dirty="0"/>
              <a:t> </a:t>
            </a:r>
            <a:r>
              <a:rPr lang="ru-RU" sz="2400" dirty="0" err="1"/>
              <a:t>is</a:t>
            </a:r>
            <a:r>
              <a:rPr lang="ru-RU" sz="2400" dirty="0"/>
              <a:t> </a:t>
            </a:r>
            <a:r>
              <a:rPr lang="ru-RU" sz="2400" dirty="0" err="1"/>
              <a:t>changed</a:t>
            </a:r>
            <a:r>
              <a:rPr lang="ru-RU" sz="2400" dirty="0"/>
              <a:t> </a:t>
            </a:r>
            <a:r>
              <a:rPr lang="ru-RU" sz="2400" dirty="0" err="1" smtClean="0"/>
              <a:t>and</a:t>
            </a:r>
            <a:r>
              <a:rPr lang="ru-RU" sz="2400" dirty="0" smtClean="0"/>
              <a:t> </a:t>
            </a:r>
            <a:r>
              <a:rPr lang="ru-RU" sz="2400" dirty="0" err="1" smtClean="0"/>
              <a:t>the</a:t>
            </a:r>
            <a:r>
              <a:rPr lang="ru-RU" sz="2400" dirty="0" smtClean="0"/>
              <a:t> </a:t>
            </a:r>
            <a:r>
              <a:rPr lang="ru-RU" sz="2400" dirty="0" err="1"/>
              <a:t>features</a:t>
            </a:r>
            <a:r>
              <a:rPr lang="ru-RU" sz="2400" dirty="0"/>
              <a:t> </a:t>
            </a:r>
            <a:r>
              <a:rPr lang="ru-RU" sz="2400" dirty="0" err="1"/>
              <a:t>are</a:t>
            </a:r>
            <a:r>
              <a:rPr lang="ru-RU" sz="2400" dirty="0"/>
              <a:t> </a:t>
            </a:r>
            <a:r>
              <a:rPr lang="ru-RU" sz="2400" dirty="0" err="1"/>
              <a:t>translated</a:t>
            </a:r>
            <a:r>
              <a:rPr lang="ru-RU" sz="2400" dirty="0"/>
              <a:t> </a:t>
            </a:r>
            <a:r>
              <a:rPr lang="ru-RU" sz="2400" dirty="0" err="1"/>
              <a:t>into</a:t>
            </a:r>
            <a:r>
              <a:rPr lang="ru-RU" sz="2400" dirty="0"/>
              <a:t> </a:t>
            </a:r>
            <a:r>
              <a:rPr lang="ru-RU" sz="2400" dirty="0" err="1"/>
              <a:t>other</a:t>
            </a:r>
            <a:r>
              <a:rPr lang="ru-RU" sz="2400" dirty="0"/>
              <a:t> </a:t>
            </a:r>
            <a:r>
              <a:rPr lang="ru-RU" sz="2400" dirty="0" err="1"/>
              <a:t>units</a:t>
            </a:r>
            <a:r>
              <a:rPr lang="ru-RU" sz="2400" dirty="0"/>
              <a:t>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measurement</a:t>
            </a:r>
            <a:r>
              <a:rPr lang="ru-RU" sz="2400" dirty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186" y="2763829"/>
            <a:ext cx="4381177" cy="104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9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3919"/>
            <a:ext cx="6828112" cy="3840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4360" y="298283"/>
            <a:ext cx="10685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ru-RU" sz="3600" b="1" dirty="0">
                <a:solidFill>
                  <a:srgbClr val="009B4A"/>
                </a:solidFill>
                <a:ea typeface="Open Sans ExtraBold" panose="020B0606030504020204"/>
                <a:cs typeface="Open Sans ExtraBold" panose="020B0606030504020204"/>
                <a:sym typeface="+mn-ea"/>
              </a:rPr>
              <a:t>Data recovery using other columns</a:t>
            </a:r>
            <a:endParaRPr lang="ru-RU" sz="3600" b="1" dirty="0">
              <a:solidFill>
                <a:srgbClr val="00B050"/>
              </a:solidFill>
            </a:endParaRPr>
          </a:p>
        </p:txBody>
      </p:sp>
      <p:sp>
        <p:nvSpPr>
          <p:cNvPr id="11" name="Пятиугольник 6"/>
          <p:cNvSpPr/>
          <p:nvPr/>
        </p:nvSpPr>
        <p:spPr>
          <a:xfrm>
            <a:off x="10980823" y="6375981"/>
            <a:ext cx="518791" cy="325862"/>
          </a:xfrm>
          <a:prstGeom prst="homePlate">
            <a:avLst/>
          </a:prstGeom>
          <a:solidFill>
            <a:srgbClr val="00B050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6710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ru-RU" sz="148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0E7B4-FE83-4DBD-8C12-306C62A7D307}" type="slidenum">
              <a:rPr lang="ru-RU" sz="1400" smtClean="0">
                <a:solidFill>
                  <a:schemeClr val="bg1"/>
                </a:solidFill>
              </a:rPr>
              <a:t>9</a:t>
            </a:fld>
            <a:endParaRPr lang="ru-RU" sz="1400" dirty="0">
              <a:solidFill>
                <a:schemeClr val="bg1"/>
              </a:solidFill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12920"/>
              </p:ext>
            </p:extLst>
          </p:nvPr>
        </p:nvGraphicFramePr>
        <p:xfrm>
          <a:off x="939049" y="1114760"/>
          <a:ext cx="691728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880">
                  <a:extLst>
                    <a:ext uri="{9D8B030D-6E8A-4147-A177-3AD203B41FA5}">
                      <a16:colId xmlns:a16="http://schemas.microsoft.com/office/drawing/2014/main" val="3548220005"/>
                    </a:ext>
                  </a:extLst>
                </a:gridCol>
                <a:gridCol w="1152880">
                  <a:extLst>
                    <a:ext uri="{9D8B030D-6E8A-4147-A177-3AD203B41FA5}">
                      <a16:colId xmlns:a16="http://schemas.microsoft.com/office/drawing/2014/main" val="1646534250"/>
                    </a:ext>
                  </a:extLst>
                </a:gridCol>
                <a:gridCol w="1152880">
                  <a:extLst>
                    <a:ext uri="{9D8B030D-6E8A-4147-A177-3AD203B41FA5}">
                      <a16:colId xmlns:a16="http://schemas.microsoft.com/office/drawing/2014/main" val="2950718336"/>
                    </a:ext>
                  </a:extLst>
                </a:gridCol>
                <a:gridCol w="1152880">
                  <a:extLst>
                    <a:ext uri="{9D8B030D-6E8A-4147-A177-3AD203B41FA5}">
                      <a16:colId xmlns:a16="http://schemas.microsoft.com/office/drawing/2014/main" val="1899803551"/>
                    </a:ext>
                  </a:extLst>
                </a:gridCol>
                <a:gridCol w="1152880">
                  <a:extLst>
                    <a:ext uri="{9D8B030D-6E8A-4147-A177-3AD203B41FA5}">
                      <a16:colId xmlns:a16="http://schemas.microsoft.com/office/drawing/2014/main" val="1408187169"/>
                    </a:ext>
                  </a:extLst>
                </a:gridCol>
                <a:gridCol w="1152880">
                  <a:extLst>
                    <a:ext uri="{9D8B030D-6E8A-4147-A177-3AD203B41FA5}">
                      <a16:colId xmlns:a16="http://schemas.microsoft.com/office/drawing/2014/main" val="3028685459"/>
                    </a:ext>
                  </a:extLst>
                </a:gridCol>
              </a:tblGrid>
              <a:tr h="347193"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Woman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Chest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Waist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Hips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Height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err="1" smtClean="0"/>
                        <a:t>Weight</a:t>
                      </a:r>
                      <a:endParaRPr lang="ru-RU" sz="2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99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160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8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2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89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58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89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48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95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64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165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7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170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152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84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157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44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42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53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86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175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56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269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7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?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91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165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33109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742908" y="5390521"/>
            <a:ext cx="101664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is necessary to calculate for each column its average and the correlation coefficient of </a:t>
            </a:r>
            <a:r>
              <a:rPr lang="en-US" sz="2400" dirty="0" smtClean="0"/>
              <a:t>all</a:t>
            </a:r>
            <a:r>
              <a:rPr lang="ru-RU" sz="2400" dirty="0" smtClean="0"/>
              <a:t> </a:t>
            </a:r>
            <a:r>
              <a:rPr lang="en-US" sz="2400" dirty="0" smtClean="0"/>
              <a:t>columns </a:t>
            </a:r>
            <a:r>
              <a:rPr lang="en-US" sz="2400" dirty="0"/>
              <a:t>with the 1st column (without using the </a:t>
            </a:r>
            <a:r>
              <a:rPr lang="en-US" sz="2400" dirty="0" smtClean="0"/>
              <a:t>last</a:t>
            </a:r>
            <a:r>
              <a:rPr lang="ru-RU" sz="2400" dirty="0" smtClean="0"/>
              <a:t> </a:t>
            </a:r>
            <a:r>
              <a:rPr lang="en-US" sz="2400" dirty="0" smtClean="0"/>
              <a:t>row</a:t>
            </a:r>
            <a:r>
              <a:rPr lang="en-US" sz="2400" dirty="0"/>
              <a:t>).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13715"/>
              </p:ext>
            </p:extLst>
          </p:nvPr>
        </p:nvGraphicFramePr>
        <p:xfrm>
          <a:off x="8417731" y="1108066"/>
          <a:ext cx="256309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546">
                  <a:extLst>
                    <a:ext uri="{9D8B030D-6E8A-4147-A177-3AD203B41FA5}">
                      <a16:colId xmlns:a16="http://schemas.microsoft.com/office/drawing/2014/main" val="3323404019"/>
                    </a:ext>
                  </a:extLst>
                </a:gridCol>
                <a:gridCol w="1281546">
                  <a:extLst>
                    <a:ext uri="{9D8B030D-6E8A-4147-A177-3AD203B41FA5}">
                      <a16:colId xmlns:a16="http://schemas.microsoft.com/office/drawing/2014/main" val="195381795"/>
                    </a:ext>
                  </a:extLst>
                </a:gridCol>
              </a:tblGrid>
              <a:tr h="217670">
                <a:tc>
                  <a:txBody>
                    <a:bodyPr/>
                    <a:lstStyle/>
                    <a:p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А</a:t>
                      </a:r>
                      <a:r>
                        <a:rPr lang="en-US" sz="2400" dirty="0" err="1" smtClean="0"/>
                        <a:t>verage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5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err="1" smtClean="0"/>
                        <a:t>Chest</a:t>
                      </a:r>
                      <a:endParaRPr lang="ru-RU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92,17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69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err="1" smtClean="0"/>
                        <a:t>Waist</a:t>
                      </a:r>
                      <a:endParaRPr lang="ru-RU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/>
                        <a:t>56,33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182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err="1" smtClean="0"/>
                        <a:t>Hips</a:t>
                      </a:r>
                      <a:endParaRPr lang="ru-RU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88,67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26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400" dirty="0" err="1" smtClean="0"/>
                        <a:t>Height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164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9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err="1" smtClean="0"/>
                        <a:t>Weight</a:t>
                      </a:r>
                      <a:endParaRPr lang="ru-RU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52,33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45297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3023</Words>
  <Application>Microsoft Office PowerPoint</Application>
  <PresentationFormat>Широкоэкранный</PresentationFormat>
  <Paragraphs>584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Cambria Math</vt:lpstr>
      <vt:lpstr>Open Sans</vt:lpstr>
      <vt:lpstr>Open Sans ExtraBold</vt:lpstr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Александр Ляпин</dc:creator>
  <cp:lastModifiedBy>user</cp:lastModifiedBy>
  <cp:revision>79</cp:revision>
  <dcterms:created xsi:type="dcterms:W3CDTF">2024-02-08T12:18:00Z</dcterms:created>
  <dcterms:modified xsi:type="dcterms:W3CDTF">2025-02-01T16:49:31Z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0D493EF3AA4F4CC7BF9324C37A2E316C_12</vt:lpwstr>
  </property>
  <property fmtid="{D5CDD505-2E9C-101B-9397-08002B2CF9AE}" pid="3" name="KSOProductBuildVer">
    <vt:lpwstr>1033-12.2.0.13431</vt:lpwstr>
  </property>
</Properties>
</file>