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5" r:id="rId3"/>
    <p:sldId id="335" r:id="rId5"/>
    <p:sldId id="337" r:id="rId6"/>
    <p:sldId id="338" r:id="rId7"/>
    <p:sldId id="345" r:id="rId8"/>
    <p:sldId id="340" r:id="rId9"/>
    <p:sldId id="341" r:id="rId10"/>
    <p:sldId id="342" r:id="rId11"/>
    <p:sldId id="34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13" autoAdjust="0"/>
    <p:restoredTop sz="94027" autoAdjust="0"/>
  </p:normalViewPr>
  <p:slideViewPr>
    <p:cSldViewPr snapToGrid="0">
      <p:cViewPr varScale="1">
        <p:scale>
          <a:sx n="69" d="100"/>
          <a:sy n="69" d="100"/>
        </p:scale>
        <p:origin x="114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3552" y="-4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4ECF0-BC62-4327-8293-2EA0443F8D0F}" type="datetimeFigureOut">
              <a:rPr lang="ru-RU" smtClean="0"/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204D9-EAE2-4F35-AFEB-5316CEB5C21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8080: The world’s first general- purpose microprocessor. This was an 8-bit</a:t>
            </a:r>
            <a:endParaRPr lang="en-US" dirty="0"/>
          </a:p>
          <a:p>
            <a:r>
              <a:rPr lang="en-US" dirty="0"/>
              <a:t>machine, with an 8-bit data path to memory. The 8080 was used in the first</a:t>
            </a:r>
            <a:endParaRPr lang="en-US" dirty="0"/>
          </a:p>
          <a:p>
            <a:r>
              <a:rPr lang="en-US" dirty="0"/>
              <a:t>personal computer, the Altair.</a:t>
            </a:r>
            <a:endParaRPr lang="en-US" dirty="0"/>
          </a:p>
          <a:p>
            <a:endParaRPr lang="en-US" dirty="0"/>
          </a:p>
          <a:p>
            <a:r>
              <a:rPr lang="en-US" dirty="0"/>
              <a:t>8086: A far more powerful, 16-bit machine. In addition to a wider data path and larger registers, the 8086 sported an instruction cache, or queue, that prefetches a few instructions before they are executed. </a:t>
            </a:r>
            <a:endParaRPr lang="en-US" dirty="0"/>
          </a:p>
          <a:p>
            <a:endParaRPr lang="en-US" dirty="0"/>
          </a:p>
          <a:p>
            <a:r>
              <a:rPr lang="en-US" dirty="0"/>
              <a:t>80486: The 80486 introduced the use of much more sophisticated and powerful cache technology and sophisticated instruction pipelining. The 80486 also offered a built-in math coprocessor, offloading complex math operations from the main CPU.</a:t>
            </a:r>
            <a:endParaRPr lang="en-US" dirty="0"/>
          </a:p>
          <a:p>
            <a:endParaRPr lang="en-US" dirty="0"/>
          </a:p>
          <a:p>
            <a:r>
              <a:rPr lang="en-US" dirty="0"/>
              <a:t>Pentium: With the Pentium, Intel introduced the use of superscalar techniques, which allow multiple instructions to execute in parallel.</a:t>
            </a:r>
            <a:endParaRPr lang="en-US" dirty="0"/>
          </a:p>
          <a:p>
            <a:endParaRPr lang="en-US" dirty="0"/>
          </a:p>
          <a:p>
            <a:r>
              <a:rPr lang="en-US" dirty="0"/>
              <a:t>Pentium Pro: The Pentium Pro continued the move into superscalar organization begun with the Pentium, with aggressive use of register renaming, branch</a:t>
            </a:r>
            <a:endParaRPr lang="en-US" dirty="0"/>
          </a:p>
          <a:p>
            <a:r>
              <a:rPr lang="en-US" dirty="0"/>
              <a:t>prediction, data flow analysis, and speculative execution.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Pentium II: The Pentium II incorporated Intel MMX technology, which is designed specifically to process video, audio, and graphics data efficiently.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Moore observed that the number of transistors that could be</a:t>
            </a:r>
            <a:endParaRPr lang="en-US" dirty="0"/>
          </a:p>
          <a:p>
            <a:r>
              <a:rPr lang="en-US" dirty="0"/>
              <a:t>put on a single chip was doubling every year, and correctly predicted that this pace</a:t>
            </a:r>
            <a:endParaRPr lang="en-US" dirty="0"/>
          </a:p>
          <a:p>
            <a:r>
              <a:rPr lang="en-US" dirty="0"/>
              <a:t>would continue into the near future.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3. The computer becomes smaller, making it more convenient to place in a variety of environments.</a:t>
            </a:r>
            <a:endParaRPr lang="en-US" dirty="0"/>
          </a:p>
          <a:p>
            <a:r>
              <a:rPr lang="en-US" dirty="0"/>
              <a:t>4. There is a reduction in power requirements.</a:t>
            </a:r>
            <a:endParaRPr lang="en-US" dirty="0"/>
          </a:p>
          <a:p>
            <a:r>
              <a:rPr lang="en-US" dirty="0"/>
              <a:t>5. The interconnections on the integrated circuit are much more reliable than</a:t>
            </a:r>
            <a:endParaRPr lang="en-US" dirty="0"/>
          </a:p>
          <a:p>
            <a:r>
              <a:rPr lang="en-US" dirty="0"/>
              <a:t>solder connections. With more circuitry on each chip, there are fewer </a:t>
            </a:r>
            <a:r>
              <a:rPr lang="en-US" dirty="0" err="1"/>
              <a:t>interchip</a:t>
            </a:r>
            <a:r>
              <a:rPr lang="en-US" dirty="0"/>
              <a:t> connections.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microcontroller chip makes a substantially different use of the logic space available. Microcontrollers are heavily utilized in automation processes.</a:t>
            </a:r>
            <a:endParaRPr lang="en-US" dirty="0"/>
          </a:p>
          <a:p>
            <a:r>
              <a:rPr lang="en-US" dirty="0"/>
              <a:t>Another typical feature of a microcontroller is that it does not provide for human interaction. The microcontroller is programmed for a specific task, embedded in its device, and executes as and when required.</a:t>
            </a:r>
            <a:endParaRPr lang="en-US" dirty="0"/>
          </a:p>
          <a:p>
            <a:endParaRPr lang="en-US" dirty="0"/>
          </a:p>
          <a:p>
            <a:r>
              <a:rPr lang="en-US" dirty="0"/>
              <a:t>A microcontroller is a single chip that contains the processor,</a:t>
            </a:r>
            <a:endParaRPr lang="en-US" dirty="0"/>
          </a:p>
          <a:p>
            <a:r>
              <a:rPr lang="en-US" dirty="0"/>
              <a:t>non-volatile memory for the program (ROM), volatile memory for input and output</a:t>
            </a:r>
            <a:endParaRPr lang="en-US" dirty="0"/>
          </a:p>
          <a:p>
            <a:r>
              <a:rPr lang="en-US" dirty="0"/>
              <a:t>(RAM), a clock, and an I/O control unit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processor portion of the microcontroller has a much lower silicon area than other microprocessors and much higher energy efficiency.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microcontroller chip makes a substantially different use of the logic space available. Microcontrollers are heavily utilized in automation processes.</a:t>
            </a:r>
            <a:endParaRPr lang="en-US" dirty="0"/>
          </a:p>
          <a:p>
            <a:r>
              <a:rPr lang="en-US" dirty="0"/>
              <a:t>Another typical feature of a microcontroller is that it does not provide for human interaction. The microcontroller is programmed for a specific task, embedded in its device, and executes as and when required.</a:t>
            </a:r>
            <a:endParaRPr lang="en-US" dirty="0"/>
          </a:p>
          <a:p>
            <a:endParaRPr lang="en-US" dirty="0"/>
          </a:p>
          <a:p>
            <a:r>
              <a:rPr lang="en-US" dirty="0"/>
              <a:t>A microcontroller is a single chip that contains the processor,</a:t>
            </a:r>
            <a:endParaRPr lang="en-US" dirty="0"/>
          </a:p>
          <a:p>
            <a:r>
              <a:rPr lang="en-US" dirty="0"/>
              <a:t>non-volatile memory for the program (ROM), volatile memory for input and output</a:t>
            </a:r>
            <a:endParaRPr lang="en-US" dirty="0"/>
          </a:p>
          <a:p>
            <a:r>
              <a:rPr lang="en-US" dirty="0"/>
              <a:t>(RAM), a clock, and an I/O control unit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processor portion of the microcontroller has a much lower silicon area than other microprocessors and much higher energy efficiency.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microcontroller chip makes a substantially different use of the logic space available. Microcontrollers are heavily utilized in automation processes.</a:t>
            </a:r>
            <a:endParaRPr lang="en-US" dirty="0"/>
          </a:p>
          <a:p>
            <a:r>
              <a:rPr lang="en-US" dirty="0"/>
              <a:t>Another typical feature of a microcontroller is that it does not provide for human interaction. The microcontroller is programmed for a specific task, embedded in its device, and executes as and when required.</a:t>
            </a:r>
            <a:endParaRPr lang="en-US" dirty="0"/>
          </a:p>
          <a:p>
            <a:endParaRPr lang="en-US" dirty="0"/>
          </a:p>
          <a:p>
            <a:r>
              <a:rPr lang="en-US" dirty="0"/>
              <a:t>A microcontroller is a single chip that contains the processor,</a:t>
            </a:r>
            <a:endParaRPr lang="en-US" dirty="0"/>
          </a:p>
          <a:p>
            <a:r>
              <a:rPr lang="en-US" dirty="0"/>
              <a:t>non-volatile memory for the program (ROM), volatile memory for input and output</a:t>
            </a:r>
            <a:endParaRPr lang="en-US" dirty="0"/>
          </a:p>
          <a:p>
            <a:r>
              <a:rPr lang="en-US" dirty="0"/>
              <a:t>(RAM), a clock, and an I/O control unit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processor portion of the microcontroller has a much lower silicon area than other microprocessors and much higher energy efficiency.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microcontroller chip makes a substantially different use of the logic space available. Microcontrollers are heavily utilized in automation processes.</a:t>
            </a:r>
            <a:endParaRPr lang="en-US" dirty="0"/>
          </a:p>
          <a:p>
            <a:r>
              <a:rPr lang="en-US" dirty="0"/>
              <a:t>Another typical feature of a microcontroller is that it does not provide for human interaction. The microcontroller is programmed for a specific task, embedded in its device, and executes as and when required.</a:t>
            </a:r>
            <a:endParaRPr lang="en-US" dirty="0"/>
          </a:p>
          <a:p>
            <a:endParaRPr lang="en-US" dirty="0"/>
          </a:p>
          <a:p>
            <a:r>
              <a:rPr lang="en-US" dirty="0"/>
              <a:t>A microcontroller is a single chip that contains the processor,</a:t>
            </a:r>
            <a:endParaRPr lang="en-US" dirty="0"/>
          </a:p>
          <a:p>
            <a:r>
              <a:rPr lang="en-US" dirty="0"/>
              <a:t>non-volatile memory for the program (ROM), volatile memory for input and output</a:t>
            </a:r>
            <a:endParaRPr lang="en-US" dirty="0"/>
          </a:p>
          <a:p>
            <a:r>
              <a:rPr lang="en-US" dirty="0"/>
              <a:t>(RAM), a clock, and an I/O control unit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processor portion of the microcontroller has a much lower silicon area than other microprocessors and much higher energy efficiency.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microcontroller chip makes a substantially different use of the logic space available. Microcontrollers are heavily utilized in automation processes.</a:t>
            </a:r>
            <a:endParaRPr lang="en-US" dirty="0"/>
          </a:p>
          <a:p>
            <a:r>
              <a:rPr lang="en-US" dirty="0"/>
              <a:t>Another typical feature of a microcontroller is that it does not provide for human interaction. The microcontroller is programmed for a specific task, embedded in its device, and executes as and when required.</a:t>
            </a:r>
            <a:endParaRPr lang="en-US" dirty="0"/>
          </a:p>
          <a:p>
            <a:endParaRPr lang="en-US" dirty="0"/>
          </a:p>
          <a:p>
            <a:r>
              <a:rPr lang="en-US" dirty="0"/>
              <a:t>A microcontroller is a single chip that contains the processor,</a:t>
            </a:r>
            <a:endParaRPr lang="en-US" dirty="0"/>
          </a:p>
          <a:p>
            <a:r>
              <a:rPr lang="en-US" dirty="0"/>
              <a:t>non-volatile memory for the program (ROM), volatile memory for input and output</a:t>
            </a:r>
            <a:endParaRPr lang="en-US" dirty="0"/>
          </a:p>
          <a:p>
            <a:r>
              <a:rPr lang="en-US" dirty="0"/>
              <a:t>(RAM), a clock, and an I/O control unit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processor portion of the microcontroller has a much lower silicon area than other microprocessors and much higher energy efficiency.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microcontroller chip makes a substantially different use of the logic space available. Microcontrollers are heavily utilized in automation processes.</a:t>
            </a:r>
            <a:endParaRPr lang="en-US" dirty="0"/>
          </a:p>
          <a:p>
            <a:r>
              <a:rPr lang="en-US" dirty="0"/>
              <a:t>Another typical feature of a microcontroller is that it does not provide for human interaction. The microcontroller is programmed for a specific task, embedded in its device, and executes as and when required.</a:t>
            </a:r>
            <a:endParaRPr lang="en-US" dirty="0"/>
          </a:p>
          <a:p>
            <a:endParaRPr lang="en-US" dirty="0"/>
          </a:p>
          <a:p>
            <a:r>
              <a:rPr lang="en-US" dirty="0"/>
              <a:t>A microcontroller is a single chip that contains the processor,</a:t>
            </a:r>
            <a:endParaRPr lang="en-US" dirty="0"/>
          </a:p>
          <a:p>
            <a:r>
              <a:rPr lang="en-US" dirty="0"/>
              <a:t>non-volatile memory for the program (ROM), volatile memory for input and output</a:t>
            </a:r>
            <a:endParaRPr lang="en-US" dirty="0"/>
          </a:p>
          <a:p>
            <a:r>
              <a:rPr lang="en-US" dirty="0"/>
              <a:t>(RAM), a clock, and an I/O control unit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processor portion of the microcontroller has a much lower silicon area than other microprocessors and much higher energy efficiency.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microcontroller chip makes a substantially different use of the logic space available. Microcontrollers are heavily utilized in automation processes.</a:t>
            </a:r>
            <a:endParaRPr lang="en-US" dirty="0"/>
          </a:p>
          <a:p>
            <a:r>
              <a:rPr lang="en-US" dirty="0"/>
              <a:t>Another typical feature of a microcontroller is that it does not provide for human interaction. The microcontroller is programmed for a specific task, embedded in its device, and executes as and when required.</a:t>
            </a:r>
            <a:endParaRPr lang="en-US" dirty="0"/>
          </a:p>
          <a:p>
            <a:endParaRPr lang="en-US" dirty="0"/>
          </a:p>
          <a:p>
            <a:r>
              <a:rPr lang="en-US" dirty="0"/>
              <a:t>A microcontroller is a single chip that contains the processor,</a:t>
            </a:r>
            <a:endParaRPr lang="en-US" dirty="0"/>
          </a:p>
          <a:p>
            <a:r>
              <a:rPr lang="en-US" dirty="0"/>
              <a:t>non-volatile memory for the program (ROM), volatile memory for input and output</a:t>
            </a:r>
            <a:endParaRPr lang="en-US" dirty="0"/>
          </a:p>
          <a:p>
            <a:r>
              <a:rPr lang="en-US" dirty="0"/>
              <a:t>(RAM), a clock, and an I/O control unit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processor portion of the microcontroller has a much lower silicon area than other microprocessors and much higher energy efficiency.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E40-0079-4623-A8D2-ED64CC8CC1AB}" type="datetime1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B23-79E3-43FB-9FF5-CA9F85B05C7A}" type="datetime1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A6E7-50D7-4888-81C3-9A3D3C081361}" type="datetime1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FE19-64E9-491E-A351-E3D6814C0857}" type="datetime1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D480-C43D-405C-BAAE-B6B07BBFF3D1}" type="datetime1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7A6C-7F6C-4017-97FD-DBEF4A7698B5}" type="datetime1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17B-2189-4687-B551-35F7E5AB3F4C}" type="datetime1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DF35-3664-4FC5-B7C5-F2E1E670CCA9}" type="datetime1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6061-F91C-4C42-898A-7EC5F3DBDA11}" type="datetime1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8478-337B-4BCE-9FFF-60C7B0D48ECC}" type="datetime1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2DD7-8A3B-423E-B43A-14E80FA8EB4A}" type="datetime1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558DE-1CD6-45CF-B587-7F928EA63F60}" type="datetime1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0E7B4-FE83-4DBD-8C12-306C62A7D307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63780" y="322592"/>
            <a:ext cx="11678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B050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ISSUE</a:t>
            </a:r>
            <a:r>
              <a:rPr lang="en-US" altLang="ru-RU" sz="3600" b="1" dirty="0">
                <a:solidFill>
                  <a:srgbClr val="00B050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 2</a:t>
            </a:r>
            <a:r>
              <a:rPr lang="en-US" altLang="ru-RU" sz="3600" b="1" dirty="0" smtClean="0">
                <a:solidFill>
                  <a:srgbClr val="00B050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:</a:t>
            </a:r>
            <a:endParaRPr lang="ru-RU" sz="3600" b="1" dirty="0">
              <a:solidFill>
                <a:srgbClr val="00B050"/>
              </a:solidFill>
            </a:endParaRPr>
          </a:p>
          <a:p>
            <a:r>
              <a:rPr lang="en-US" altLang="ru-RU" sz="3600" b="1" dirty="0">
                <a:solidFill>
                  <a:srgbClr val="00B050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Non-linear</a:t>
            </a:r>
            <a:r>
              <a:rPr lang="ru-RU" altLang="ru-RU" sz="3600" b="1" dirty="0">
                <a:solidFill>
                  <a:srgbClr val="00B050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 </a:t>
            </a:r>
            <a:r>
              <a:rPr lang="en-US" sz="3600" b="1" dirty="0">
                <a:solidFill>
                  <a:srgbClr val="00B050"/>
                </a:solidFill>
              </a:rPr>
              <a:t>SVM algorithm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1316181" y="1755372"/>
            <a:ext cx="906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Suppose we are given the following positively labeled data points: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16181" y="3076922"/>
            <a:ext cx="62392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nd the </a:t>
            </a:r>
            <a:r>
              <a:rPr lang="en-US" sz="2400" dirty="0"/>
              <a:t>following </a:t>
            </a:r>
            <a:r>
              <a:rPr lang="en-US" sz="2400" dirty="0" smtClean="0"/>
              <a:t>negatively </a:t>
            </a:r>
            <a:r>
              <a:rPr lang="en-US" sz="2400" dirty="0"/>
              <a:t>labeled data points: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46248" y="2413251"/>
            <a:ext cx="3371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(3;-2) (4;2) (-1;3) (-3;-2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423192" y="3825028"/>
            <a:ext cx="3294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(0;1) (0;-1) (-1;-1) (-1;1).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76303" y="4690704"/>
            <a:ext cx="7179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Let's</a:t>
            </a:r>
            <a:r>
              <a:rPr lang="ru-RU" sz="2400" dirty="0"/>
              <a:t> </a:t>
            </a:r>
            <a:r>
              <a:rPr lang="ru-RU" sz="2400" dirty="0" err="1"/>
              <a:t>plot</a:t>
            </a:r>
            <a:r>
              <a:rPr lang="ru-RU" sz="2400" dirty="0"/>
              <a:t> </a:t>
            </a:r>
            <a:r>
              <a:rPr lang="ru-RU" sz="2400" dirty="0" err="1"/>
              <a:t>these</a:t>
            </a:r>
            <a:r>
              <a:rPr lang="ru-RU" sz="2400" dirty="0"/>
              <a:t> </a:t>
            </a:r>
            <a:r>
              <a:rPr lang="ru-RU" sz="2400" dirty="0" err="1"/>
              <a:t>points</a:t>
            </a:r>
            <a:r>
              <a:rPr lang="ru-RU" sz="2400" dirty="0"/>
              <a:t> </a:t>
            </a:r>
            <a:r>
              <a:rPr lang="ru-RU" sz="2400" dirty="0" err="1"/>
              <a:t>on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coordinate</a:t>
            </a:r>
            <a:r>
              <a:rPr lang="ru-RU" sz="2400" dirty="0"/>
              <a:t> </a:t>
            </a:r>
            <a:r>
              <a:rPr lang="ru-RU" sz="2400" dirty="0" err="1"/>
              <a:t>plane</a:t>
            </a:r>
            <a:r>
              <a:rPr lang="ru-RU" sz="2400" dirty="0"/>
              <a:t>.</a:t>
            </a:r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2112" y="221481"/>
            <a:ext cx="100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3600" b="1" dirty="0">
                <a:solidFill>
                  <a:srgbClr val="00B050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Non-linear</a:t>
            </a:r>
            <a:r>
              <a:rPr lang="ru-RU" altLang="ru-RU" sz="3600" b="1" dirty="0">
                <a:solidFill>
                  <a:srgbClr val="00B050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 </a:t>
            </a:r>
            <a:r>
              <a:rPr lang="en-US" sz="3600" b="1" dirty="0">
                <a:solidFill>
                  <a:srgbClr val="00B050"/>
                </a:solidFill>
              </a:rPr>
              <a:t>SVM algorithm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</a:fld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006" y="832528"/>
            <a:ext cx="7124700" cy="554345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32112" y="4186776"/>
            <a:ext cx="3424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These</a:t>
            </a:r>
            <a:r>
              <a:rPr lang="ru-RU" sz="2400" dirty="0"/>
              <a:t> </a:t>
            </a:r>
            <a:r>
              <a:rPr lang="ru-RU" sz="2400" dirty="0" err="1"/>
              <a:t>classes</a:t>
            </a:r>
            <a:r>
              <a:rPr lang="ru-RU" sz="2400" dirty="0"/>
              <a:t> </a:t>
            </a:r>
            <a:r>
              <a:rPr lang="ru-RU" sz="2400" dirty="0" err="1"/>
              <a:t>turned</a:t>
            </a:r>
            <a:r>
              <a:rPr lang="ru-RU" sz="2400" dirty="0"/>
              <a:t> </a:t>
            </a:r>
            <a:r>
              <a:rPr lang="ru-RU" sz="2400" dirty="0" err="1"/>
              <a:t>out</a:t>
            </a:r>
            <a:r>
              <a:rPr lang="ru-RU" sz="2400" dirty="0"/>
              <a:t> </a:t>
            </a:r>
            <a:r>
              <a:rPr lang="ru-RU" sz="2400" dirty="0" err="1"/>
              <a:t>to</a:t>
            </a:r>
            <a:r>
              <a:rPr lang="ru-RU" sz="2400" dirty="0"/>
              <a:t> </a:t>
            </a:r>
            <a:r>
              <a:rPr lang="ru-RU" sz="2400" dirty="0" err="1"/>
              <a:t>be</a:t>
            </a:r>
            <a:r>
              <a:rPr lang="ru-RU" sz="2400" dirty="0"/>
              <a:t> </a:t>
            </a:r>
            <a:r>
              <a:rPr lang="ru-RU" sz="2400" dirty="0" err="1"/>
              <a:t>linearly</a:t>
            </a:r>
            <a:r>
              <a:rPr lang="ru-RU" sz="2400" dirty="0"/>
              <a:t> </a:t>
            </a:r>
            <a:r>
              <a:rPr lang="ru-RU" sz="2400" dirty="0" err="1"/>
              <a:t>inseparable</a:t>
            </a:r>
            <a:r>
              <a:rPr lang="ru-RU" sz="2400" dirty="0"/>
              <a:t>. </a:t>
            </a:r>
            <a:endParaRPr lang="en-US" sz="2400" dirty="0" smtClean="0"/>
          </a:p>
          <a:p>
            <a:r>
              <a:rPr lang="ru-RU" sz="2400" dirty="0" err="1" smtClean="0"/>
              <a:t>Let's</a:t>
            </a:r>
            <a:r>
              <a:rPr lang="ru-RU" sz="2400" dirty="0" smtClean="0"/>
              <a:t> </a:t>
            </a:r>
            <a:r>
              <a:rPr lang="ru-RU" sz="2400" dirty="0" err="1"/>
              <a:t>introduce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space</a:t>
            </a:r>
            <a:r>
              <a:rPr lang="ru-RU" sz="2400" dirty="0"/>
              <a:t> </a:t>
            </a:r>
            <a:r>
              <a:rPr lang="ru-RU" sz="2400" dirty="0" err="1"/>
              <a:t>distortion</a:t>
            </a:r>
            <a:r>
              <a:rPr lang="ru-RU" sz="2400" dirty="0"/>
              <a:t> </a:t>
            </a:r>
            <a:r>
              <a:rPr lang="ru-RU" sz="2400" dirty="0" err="1"/>
              <a:t>formula</a:t>
            </a:r>
            <a:r>
              <a:rPr lang="ru-RU" sz="2400" dirty="0"/>
              <a:t>.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17110" y="1226554"/>
            <a:ext cx="38121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With</a:t>
            </a:r>
            <a:r>
              <a:rPr lang="ru-RU" sz="2400" dirty="0"/>
              <a:t> </a:t>
            </a:r>
            <a:r>
              <a:rPr lang="ru-RU" sz="2400" dirty="0" err="1"/>
              <a:t>this</a:t>
            </a:r>
            <a:r>
              <a:rPr lang="ru-RU" sz="2400" dirty="0"/>
              <a:t> </a:t>
            </a:r>
            <a:r>
              <a:rPr lang="ru-RU" sz="2400" dirty="0" err="1"/>
              <a:t>arrangement</a:t>
            </a:r>
            <a:r>
              <a:rPr lang="ru-RU" sz="2400" dirty="0"/>
              <a:t>, </a:t>
            </a:r>
            <a:r>
              <a:rPr lang="ru-RU" sz="2400" dirty="0" err="1"/>
              <a:t>it</a:t>
            </a:r>
            <a:r>
              <a:rPr lang="ru-RU" sz="2400" dirty="0"/>
              <a:t> </a:t>
            </a:r>
            <a:r>
              <a:rPr lang="ru-RU" sz="2400" dirty="0" err="1"/>
              <a:t>is</a:t>
            </a:r>
            <a:r>
              <a:rPr lang="ru-RU" sz="2400" dirty="0"/>
              <a:t> </a:t>
            </a:r>
            <a:r>
              <a:rPr lang="ru-RU" sz="2400" dirty="0" err="1"/>
              <a:t>impossible</a:t>
            </a:r>
            <a:r>
              <a:rPr lang="ru-RU" sz="2400" dirty="0"/>
              <a:t> </a:t>
            </a:r>
            <a:r>
              <a:rPr lang="ru-RU" sz="2400" dirty="0" err="1"/>
              <a:t>to</a:t>
            </a:r>
            <a:r>
              <a:rPr lang="ru-RU" sz="2400" dirty="0"/>
              <a:t> </a:t>
            </a:r>
            <a:r>
              <a:rPr lang="ru-RU" sz="2400" dirty="0" err="1"/>
              <a:t>draw</a:t>
            </a:r>
            <a:r>
              <a:rPr lang="ru-RU" sz="2400" dirty="0"/>
              <a:t> a </a:t>
            </a:r>
            <a:r>
              <a:rPr lang="ru-RU" sz="2400" dirty="0" err="1"/>
              <a:t>plane</a:t>
            </a:r>
            <a:r>
              <a:rPr lang="ru-RU" sz="2400" dirty="0"/>
              <a:t> </a:t>
            </a:r>
            <a:r>
              <a:rPr lang="ru-RU" sz="2400" dirty="0" err="1"/>
              <a:t>separating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data</a:t>
            </a:r>
            <a:r>
              <a:rPr lang="ru-RU" sz="2400" dirty="0"/>
              <a:t>. </a:t>
            </a:r>
            <a:r>
              <a:rPr lang="ru-RU" sz="2400" dirty="0" err="1"/>
              <a:t>It</a:t>
            </a:r>
            <a:r>
              <a:rPr lang="ru-RU" sz="2400" dirty="0"/>
              <a:t> </a:t>
            </a:r>
            <a:r>
              <a:rPr lang="ru-RU" sz="2400" dirty="0" err="1"/>
              <a:t>is</a:t>
            </a:r>
            <a:r>
              <a:rPr lang="ru-RU" sz="2400" dirty="0"/>
              <a:t> </a:t>
            </a:r>
            <a:r>
              <a:rPr lang="ru-RU" sz="2400" dirty="0" err="1"/>
              <a:t>necessary</a:t>
            </a:r>
            <a:r>
              <a:rPr lang="ru-RU" sz="2400" dirty="0"/>
              <a:t> </a:t>
            </a:r>
            <a:r>
              <a:rPr lang="ru-RU" sz="2400" dirty="0" err="1"/>
              <a:t>to</a:t>
            </a:r>
            <a:r>
              <a:rPr lang="ru-RU" sz="2400" dirty="0"/>
              <a:t> </a:t>
            </a:r>
            <a:r>
              <a:rPr lang="ru-RU" sz="2400" dirty="0" err="1"/>
              <a:t>transform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space</a:t>
            </a:r>
            <a:r>
              <a:rPr lang="ru-RU" sz="2400" dirty="0"/>
              <a:t> </a:t>
            </a:r>
            <a:r>
              <a:rPr lang="ru-RU" sz="2400" dirty="0" err="1"/>
              <a:t>into</a:t>
            </a:r>
            <a:r>
              <a:rPr lang="ru-RU" sz="2400" dirty="0"/>
              <a:t> </a:t>
            </a:r>
            <a:r>
              <a:rPr lang="ru-RU" sz="2400" dirty="0" err="1"/>
              <a:t>another</a:t>
            </a:r>
            <a:r>
              <a:rPr lang="ru-RU" sz="2400" dirty="0"/>
              <a:t> </a:t>
            </a:r>
            <a:r>
              <a:rPr lang="ru-RU" sz="2400" dirty="0" err="1"/>
              <a:t>one</a:t>
            </a:r>
            <a:r>
              <a:rPr lang="ru-RU" sz="2400" dirty="0"/>
              <a:t>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which</a:t>
            </a:r>
            <a:r>
              <a:rPr lang="ru-RU" sz="2400" dirty="0"/>
              <a:t> </a:t>
            </a:r>
            <a:r>
              <a:rPr lang="ru-RU" sz="2400" dirty="0" err="1"/>
              <a:t>points</a:t>
            </a:r>
            <a:r>
              <a:rPr lang="ru-RU" sz="2400" dirty="0"/>
              <a:t> </a:t>
            </a:r>
            <a:r>
              <a:rPr lang="ru-RU" sz="2400" dirty="0" err="1"/>
              <a:t>can</a:t>
            </a:r>
            <a:r>
              <a:rPr lang="ru-RU" sz="2400" dirty="0"/>
              <a:t> </a:t>
            </a:r>
            <a:r>
              <a:rPr lang="ru-RU" sz="2400" dirty="0" err="1"/>
              <a:t>be</a:t>
            </a:r>
            <a:r>
              <a:rPr lang="ru-RU" sz="2400" dirty="0"/>
              <a:t> </a:t>
            </a:r>
            <a:r>
              <a:rPr lang="ru-RU" sz="2400" dirty="0" err="1"/>
              <a:t>divided</a:t>
            </a:r>
            <a:r>
              <a:rPr lang="ru-RU" sz="2400" dirty="0"/>
              <a:t> </a:t>
            </a:r>
            <a:r>
              <a:rPr lang="ru-RU" sz="2400" dirty="0" err="1"/>
              <a:t>into</a:t>
            </a:r>
            <a:r>
              <a:rPr lang="ru-RU" sz="2400" dirty="0"/>
              <a:t> </a:t>
            </a:r>
            <a:r>
              <a:rPr lang="ru-RU" sz="2400" dirty="0" err="1"/>
              <a:t>two</a:t>
            </a:r>
            <a:r>
              <a:rPr lang="ru-RU" sz="2400" dirty="0"/>
              <a:t> </a:t>
            </a:r>
            <a:r>
              <a:rPr lang="ru-RU" sz="2400" dirty="0" err="1"/>
              <a:t>classes</a:t>
            </a:r>
            <a:r>
              <a:rPr lang="ru-RU" sz="2400" dirty="0"/>
              <a:t>.</a:t>
            </a:r>
            <a:endParaRPr 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6443" y="314687"/>
            <a:ext cx="100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3600" b="1" dirty="0">
                <a:solidFill>
                  <a:srgbClr val="00B050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Non-linear</a:t>
            </a:r>
            <a:r>
              <a:rPr lang="ru-RU" altLang="ru-RU" sz="3600" b="1" dirty="0">
                <a:solidFill>
                  <a:srgbClr val="00B050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 </a:t>
            </a:r>
            <a:r>
              <a:rPr lang="en-US" sz="3600" b="1" dirty="0">
                <a:solidFill>
                  <a:srgbClr val="00B050"/>
                </a:solidFill>
              </a:rPr>
              <a:t>SVM algorithm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5855" y="1319212"/>
            <a:ext cx="10577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Our goal, again, is to discover a separating hyperplane that accurately discriminates two classes.</a:t>
            </a:r>
            <a:endParaRPr lang="en-US" sz="2400" dirty="0" smtClean="0"/>
          </a:p>
          <a:p>
            <a:r>
              <a:rPr lang="en-US" sz="2400" dirty="0" smtClean="0"/>
              <a:t>Of course, it is obvious that no such hyperplane exist in the input space.</a:t>
            </a:r>
            <a:endParaRPr lang="en-US" sz="2400" dirty="0" smtClean="0"/>
          </a:p>
          <a:p>
            <a:r>
              <a:rPr lang="en-US" sz="2400" dirty="0" smtClean="0"/>
              <a:t>Therefore, we must use a nonlinear SVM (that is we need to convert data from one feature space to another.)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060525" y="3450143"/>
                <a:ext cx="9538202" cy="8567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en-US" sz="2400" dirty="0" smtClean="0"/>
                  <a:t>If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rad>
                  </m:oMath>
                </a14:m>
                <a:r>
                  <a:rPr lang="ru-RU" sz="2400" dirty="0"/>
                  <a:t> &gt; 2, </a:t>
                </a:r>
                <a:r>
                  <a:rPr lang="en-US" sz="2400" dirty="0" smtClean="0"/>
                  <a:t>then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ru-RU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ru-RU" sz="2400" dirty="0"/>
                  <a:t>, </a:t>
                </a:r>
                <a:r>
                  <a:rPr lang="en-US" sz="2400" dirty="0"/>
                  <a:t>otherwise  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ru-RU" sz="2400" dirty="0">
                  <a:effectLst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25" y="3450143"/>
                <a:ext cx="9538202" cy="856709"/>
              </a:xfrm>
              <a:prstGeom prst="rect">
                <a:avLst/>
              </a:prstGeom>
              <a:blipFill rotWithShape="1">
                <a:blip r:embed="rId2"/>
                <a:stretch>
                  <a:fillRect l="-1" t="-22" r="6" b="-6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1786689" y="4466413"/>
                <a:ext cx="9194134" cy="2167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ru-RU" sz="2400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 smtClean="0"/>
                  <a:t>          S</a:t>
                </a:r>
                <a:r>
                  <a:rPr lang="ru-RU" sz="2400" baseline="-25000" dirty="0"/>
                  <a:t>2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+|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400" dirty="0" smtClean="0">
                    <a:effectLst/>
                  </a:rPr>
                  <a:t>,</a:t>
                </a:r>
                <a:endParaRPr lang="ru-RU" sz="2400" dirty="0" smtClean="0">
                  <a:effectLst/>
                </a:endParaRPr>
              </a:p>
              <a:p>
                <a:pPr indent="450215" algn="just">
                  <a:lnSpc>
                    <a:spcPct val="150000"/>
                  </a:lnSpc>
                </a:pPr>
                <a:r>
                  <a:rPr lang="en-US" sz="2400" dirty="0"/>
                  <a:t>S</a:t>
                </a:r>
                <a:r>
                  <a:rPr lang="ru-RU" sz="2400" baseline="-25000" dirty="0"/>
                  <a:t>3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+|−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+|−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400" dirty="0" smtClean="0">
                    <a:effectLst/>
                  </a:rPr>
                  <a:t>,</a:t>
                </a:r>
                <a:r>
                  <a:rPr lang="en-US" sz="2400" dirty="0" smtClean="0">
                    <a:effectLst/>
                  </a:rPr>
                  <a:t>          </a:t>
                </a:r>
                <a:r>
                  <a:rPr lang="en-US" sz="2400" dirty="0" smtClean="0"/>
                  <a:t>S</a:t>
                </a:r>
                <a:r>
                  <a:rPr lang="ru-RU" sz="2400" baseline="-25000" dirty="0"/>
                  <a:t>4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+|−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+|−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r>
                  <a:rPr lang="ru-RU" dirty="0" smtClean="0">
                    <a:effectLst/>
                  </a:rPr>
                  <a:t>,</a:t>
                </a:r>
                <a:endParaRPr lang="ru-RU" dirty="0">
                  <a:effectLst/>
                </a:endParaRPr>
              </a:p>
              <a:p>
                <a:pPr indent="450215" algn="just">
                  <a:lnSpc>
                    <a:spcPct val="150000"/>
                  </a:lnSpc>
                </a:pPr>
                <a:endParaRPr lang="ru-RU" dirty="0">
                  <a:effectLst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89" y="4466413"/>
                <a:ext cx="9194134" cy="2167901"/>
              </a:xfrm>
              <a:prstGeom prst="rect">
                <a:avLst/>
              </a:prstGeom>
              <a:blipFill rotWithShape="1">
                <a:blip r:embed="rId3"/>
                <a:stretch>
                  <a:fillRect l="-5" t="-21" r="4" b="-1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6671" y="182707"/>
            <a:ext cx="100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3600" b="1" dirty="0">
                <a:solidFill>
                  <a:srgbClr val="00B050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Non-linear</a:t>
            </a:r>
            <a:r>
              <a:rPr lang="ru-RU" altLang="ru-RU" sz="3600" b="1" dirty="0">
                <a:solidFill>
                  <a:srgbClr val="00B050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 </a:t>
            </a:r>
            <a:r>
              <a:rPr lang="en-US" sz="3600" b="1" dirty="0">
                <a:solidFill>
                  <a:srgbClr val="00B050"/>
                </a:solidFill>
              </a:rPr>
              <a:t>SVM algorithm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</a:fld>
            <a:endParaRPr lang="ru-RU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662837" y="858566"/>
                <a:ext cx="8162507" cy="1368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en-US" sz="2400" dirty="0" smtClean="0"/>
                  <a:t>S</a:t>
                </a:r>
                <a:r>
                  <a:rPr lang="ru-RU" sz="2400" baseline="-25000" dirty="0"/>
                  <a:t>5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,     </m:t>
                    </m:r>
                  </m:oMath>
                </a14:m>
                <a:r>
                  <a:rPr lang="en-US" sz="2400" dirty="0" smtClean="0"/>
                  <a:t>S</a:t>
                </a:r>
                <a:r>
                  <a:rPr lang="ru-RU" sz="2400" baseline="-25000" dirty="0"/>
                  <a:t>6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400" dirty="0" smtClean="0"/>
                  <a:t>, </a:t>
                </a:r>
                <a:endParaRPr lang="ru-RU" sz="2400" dirty="0" smtClean="0"/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2400" dirty="0" smtClean="0"/>
                  <a:t> </a:t>
                </a:r>
                <a:r>
                  <a:rPr lang="en-US" sz="2400" dirty="0" smtClean="0"/>
                  <a:t>S</a:t>
                </a:r>
                <a:r>
                  <a:rPr lang="ru-RU" sz="2400" baseline="-25000" dirty="0"/>
                  <a:t>7</a:t>
                </a:r>
                <a14:m>
                  <m:oMath xmlns:m="http://schemas.openxmlformats.org/officeDocument/2006/math">
                    <m:r>
                      <a:rPr lang="ru-RU" sz="2400" i="1" baseline="-2500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400" dirty="0" smtClean="0"/>
                  <a:t>,    </a:t>
                </a:r>
                <a:r>
                  <a:rPr lang="en-US" sz="2400" dirty="0" smtClean="0"/>
                  <a:t>S</a:t>
                </a:r>
                <a:r>
                  <a:rPr lang="ru-RU" sz="2400" baseline="-25000" dirty="0"/>
                  <a:t>8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400" dirty="0" smtClean="0"/>
                  <a:t>.</a:t>
                </a:r>
                <a:endParaRPr lang="ru-RU" sz="2400" dirty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37" y="858566"/>
                <a:ext cx="8162507" cy="1368323"/>
              </a:xfrm>
              <a:prstGeom prst="rect">
                <a:avLst/>
              </a:prstGeom>
              <a:blipFill rotWithShape="1">
                <a:blip r:embed="rId2"/>
                <a:stretch>
                  <a:fillRect l="-7" t="-3" r="1" b="-26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1046671" y="2287588"/>
            <a:ext cx="39409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For</a:t>
            </a:r>
            <a:r>
              <a:rPr lang="ru-RU" sz="2400" dirty="0"/>
              <a:t> </a:t>
            </a:r>
            <a:r>
              <a:rPr lang="ru-RU" sz="2400" dirty="0" err="1"/>
              <a:t>negatively</a:t>
            </a:r>
            <a:r>
              <a:rPr lang="ru-RU" sz="2400" dirty="0"/>
              <a:t> </a:t>
            </a:r>
            <a:r>
              <a:rPr lang="ru-RU" sz="2400" dirty="0" err="1"/>
              <a:t>labeled</a:t>
            </a:r>
            <a:r>
              <a:rPr lang="ru-RU" sz="2400" dirty="0"/>
              <a:t> </a:t>
            </a:r>
            <a:r>
              <a:rPr lang="ru-RU" sz="2400" dirty="0" err="1"/>
              <a:t>points</a:t>
            </a:r>
            <a:r>
              <a:rPr lang="ru-RU" sz="2400" dirty="0"/>
              <a:t>,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condition</a:t>
            </a:r>
            <a:r>
              <a:rPr lang="ru-RU" sz="2400" dirty="0"/>
              <a:t> </a:t>
            </a:r>
            <a:r>
              <a:rPr lang="ru-RU" sz="2400" dirty="0" err="1"/>
              <a:t>is</a:t>
            </a:r>
            <a:r>
              <a:rPr lang="ru-RU" sz="2400" dirty="0"/>
              <a:t> </a:t>
            </a:r>
            <a:r>
              <a:rPr lang="ru-RU" sz="2400" dirty="0" err="1"/>
              <a:t>not</a:t>
            </a:r>
            <a:r>
              <a:rPr lang="ru-RU" sz="2400" dirty="0"/>
              <a:t> </a:t>
            </a:r>
            <a:r>
              <a:rPr lang="ru-RU" sz="2400" dirty="0" err="1"/>
              <a:t>met</a:t>
            </a:r>
            <a:r>
              <a:rPr lang="ru-RU" sz="2400" dirty="0"/>
              <a:t>, </a:t>
            </a:r>
            <a:r>
              <a:rPr lang="ru-RU" sz="2400" dirty="0" err="1"/>
              <a:t>so</a:t>
            </a:r>
            <a:r>
              <a:rPr lang="ru-RU" sz="2400" dirty="0"/>
              <a:t> </a:t>
            </a:r>
            <a:r>
              <a:rPr lang="ru-RU" sz="2400" dirty="0" err="1"/>
              <a:t>we</a:t>
            </a:r>
            <a:r>
              <a:rPr lang="ru-RU" sz="2400" dirty="0"/>
              <a:t> </a:t>
            </a:r>
            <a:r>
              <a:rPr lang="ru-RU" sz="2400" dirty="0" err="1"/>
              <a:t>will</a:t>
            </a:r>
            <a:r>
              <a:rPr lang="ru-RU" sz="2400" dirty="0"/>
              <a:t> </a:t>
            </a:r>
            <a:r>
              <a:rPr lang="ru-RU" sz="2400" dirty="0" err="1"/>
              <a:t>leave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negatively</a:t>
            </a:r>
            <a:r>
              <a:rPr lang="ru-RU" sz="2400" dirty="0"/>
              <a:t> </a:t>
            </a:r>
            <a:r>
              <a:rPr lang="ru-RU" sz="2400" dirty="0" err="1"/>
              <a:t>labeled</a:t>
            </a:r>
            <a:r>
              <a:rPr lang="ru-RU" sz="2400" dirty="0"/>
              <a:t> </a:t>
            </a:r>
            <a:r>
              <a:rPr lang="ru-RU" sz="2400" dirty="0" err="1"/>
              <a:t>points</a:t>
            </a:r>
            <a:r>
              <a:rPr lang="ru-RU" sz="2400" dirty="0"/>
              <a:t> </a:t>
            </a:r>
            <a:r>
              <a:rPr lang="ru-RU" sz="2400" dirty="0" err="1"/>
              <a:t>unchanged</a:t>
            </a:r>
            <a:r>
              <a:rPr lang="ru-RU" sz="2400" dirty="0"/>
              <a:t>.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hyperplane</a:t>
            </a:r>
            <a:r>
              <a:rPr lang="ru-RU" sz="2400" dirty="0"/>
              <a:t> </a:t>
            </a:r>
            <a:r>
              <a:rPr lang="ru-RU" sz="2400" dirty="0" err="1"/>
              <a:t>can</a:t>
            </a:r>
            <a:r>
              <a:rPr lang="ru-RU" sz="2400" dirty="0"/>
              <a:t> </a:t>
            </a:r>
            <a:r>
              <a:rPr lang="ru-RU" sz="2400" dirty="0" err="1"/>
              <a:t>be</a:t>
            </a:r>
            <a:r>
              <a:rPr lang="ru-RU" sz="2400" dirty="0"/>
              <a:t> </a:t>
            </a:r>
            <a:r>
              <a:rPr lang="ru-RU" sz="2400" dirty="0" err="1"/>
              <a:t>transformed</a:t>
            </a:r>
            <a:r>
              <a:rPr lang="ru-RU" sz="2400" dirty="0"/>
              <a:t>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some</a:t>
            </a:r>
            <a:r>
              <a:rPr lang="ru-RU" sz="2400" dirty="0"/>
              <a:t> </a:t>
            </a:r>
            <a:r>
              <a:rPr lang="ru-RU" sz="2400" dirty="0" err="1"/>
              <a:t>vector</a:t>
            </a:r>
            <a:r>
              <a:rPr lang="ru-RU" sz="2400" dirty="0"/>
              <a:t> </a:t>
            </a:r>
            <a:r>
              <a:rPr lang="ru-RU" sz="2400" dirty="0" err="1"/>
              <a:t>space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r>
              <a:rPr lang="ru-RU" sz="2400" dirty="0" smtClean="0"/>
              <a:t> </a:t>
            </a:r>
            <a:r>
              <a:rPr lang="ru-RU" sz="2400" dirty="0" err="1"/>
              <a:t>Let's</a:t>
            </a:r>
            <a:r>
              <a:rPr lang="ru-RU" sz="2400" dirty="0"/>
              <a:t> </a:t>
            </a:r>
            <a:r>
              <a:rPr lang="ru-RU" sz="2400" dirty="0" err="1"/>
              <a:t>find</a:t>
            </a:r>
            <a:r>
              <a:rPr lang="ru-RU" sz="2400" dirty="0"/>
              <a:t> a </a:t>
            </a:r>
            <a:r>
              <a:rPr lang="ru-RU" sz="2400" dirty="0" err="1"/>
              <a:t>mapping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object</a:t>
            </a:r>
            <a:r>
              <a:rPr lang="ru-RU" sz="2400" dirty="0"/>
              <a:t> </a:t>
            </a:r>
            <a:r>
              <a:rPr lang="ru-RU" sz="2400" dirty="0" err="1"/>
              <a:t>space</a:t>
            </a:r>
            <a:r>
              <a:rPr lang="ru-RU" sz="2400" dirty="0"/>
              <a:t> </a:t>
            </a:r>
            <a:r>
              <a:rPr lang="ru-RU" sz="2400" dirty="0" err="1"/>
              <a:t>to</a:t>
            </a:r>
            <a:r>
              <a:rPr lang="ru-RU" sz="2400" dirty="0"/>
              <a:t> a </a:t>
            </a:r>
            <a:r>
              <a:rPr lang="ru-RU" sz="2400" dirty="0" err="1"/>
              <a:t>vector</a:t>
            </a:r>
            <a:r>
              <a:rPr lang="ru-RU" sz="2400" dirty="0"/>
              <a:t> </a:t>
            </a:r>
            <a:r>
              <a:rPr lang="ru-RU" sz="2400" dirty="0" err="1"/>
              <a:t>space</a:t>
            </a:r>
            <a:r>
              <a:rPr lang="ru-RU" sz="2400" dirty="0"/>
              <a:t> </a:t>
            </a:r>
            <a:r>
              <a:rPr lang="ru-RU" sz="2400" dirty="0" err="1"/>
              <a:t>with</a:t>
            </a:r>
            <a:r>
              <a:rPr lang="ru-RU" sz="2400" dirty="0"/>
              <a:t> a </a:t>
            </a:r>
            <a:r>
              <a:rPr lang="ru-RU" sz="2400" dirty="0" err="1"/>
              <a:t>transformed</a:t>
            </a:r>
            <a:r>
              <a:rPr lang="ru-RU" sz="2400" dirty="0"/>
              <a:t> </a:t>
            </a:r>
            <a:r>
              <a:rPr lang="ru-RU" sz="2400" dirty="0" err="1"/>
              <a:t>topology</a:t>
            </a:r>
            <a:r>
              <a:rPr lang="ru-RU" sz="2400" dirty="0"/>
              <a:t>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36" y="900290"/>
            <a:ext cx="6840074" cy="52753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5142" y="397218"/>
            <a:ext cx="100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3600" b="1" dirty="0">
                <a:solidFill>
                  <a:srgbClr val="00B050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Non-linear</a:t>
            </a:r>
            <a:r>
              <a:rPr lang="ru-RU" altLang="ru-RU" sz="3600" b="1" dirty="0">
                <a:solidFill>
                  <a:srgbClr val="00B050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 </a:t>
            </a:r>
            <a:r>
              <a:rPr lang="en-US" sz="3600" b="1" dirty="0">
                <a:solidFill>
                  <a:srgbClr val="00B050"/>
                </a:solidFill>
              </a:rPr>
              <a:t>SVM algorithm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9540" y="2642438"/>
            <a:ext cx="6378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Each vector is augmented with a 1 as a bias input: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319540" y="3540254"/>
                <a:ext cx="4189032" cy="1435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So,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ru-RU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 smtClean="0"/>
                  <a:t>   then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  <m:r>
                      <m:rPr>
                        <m:nor/>
                      </m:rPr>
                      <a:rPr lang="en-US" sz="2400" b="0" i="0" baseline="-25000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sz="2400" dirty="0" smtClean="0"/>
                  <a:t>Similarly,</a:t>
                </a:r>
                <a:endParaRPr lang="ru-RU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540" y="3540254"/>
                <a:ext cx="4189032" cy="1435393"/>
              </a:xfrm>
              <a:prstGeom prst="rect">
                <a:avLst/>
              </a:prstGeom>
              <a:blipFill rotWithShape="1">
                <a:blip r:embed="rId2"/>
                <a:stretch>
                  <a:fillRect t="-9" r="-3200" b="-82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5508572" y="3959330"/>
                <a:ext cx="6096000" cy="11250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en-US" sz="2400" dirty="0"/>
                  <a:t>i</a:t>
                </a:r>
                <a:r>
                  <a:rPr lang="en-US" sz="2400" dirty="0" smtClean="0"/>
                  <a:t>f S</a:t>
                </a:r>
                <a:r>
                  <a:rPr lang="ru-RU" sz="2400" baseline="-25000" dirty="0"/>
                  <a:t>2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400" dirty="0" smtClean="0"/>
                  <a:t>,</a:t>
                </a:r>
                <a:r>
                  <a:rPr lang="en-US" sz="2400" dirty="0" smtClean="0"/>
                  <a:t>  then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ru-RU" sz="2400" baseline="-25000" dirty="0" smtClean="0"/>
                  <a:t>2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eqArr>
                              <m:eqArr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en-US" sz="2400" dirty="0" smtClean="0"/>
                  <a:t>.</a:t>
                </a:r>
                <a:endParaRPr lang="ru-RU" sz="24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72" y="3959330"/>
                <a:ext cx="6096000" cy="1125052"/>
              </a:xfrm>
              <a:prstGeom prst="rect">
                <a:avLst/>
              </a:prstGeom>
              <a:blipFill rotWithShape="1">
                <a:blip r:embed="rId3"/>
                <a:stretch>
                  <a:fillRect l="-10" t="-9" r="10" b="-25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60764" y="1413164"/>
                <a:ext cx="8905002" cy="536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Now we can easily identify the support vectors: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ru-RU" sz="2400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400" dirty="0" smtClean="0"/>
                  <a:t>.</a:t>
                </a:r>
                <a:endParaRPr lang="ru-RU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764" y="1413164"/>
                <a:ext cx="8905002" cy="536494"/>
              </a:xfrm>
              <a:prstGeom prst="rect">
                <a:avLst/>
              </a:prstGeom>
              <a:blipFill rotWithShape="1">
                <a:blip r:embed="rId4"/>
                <a:stretch>
                  <a:fillRect l="-3" t="-54" r="-1433" b="-20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6671" y="182707"/>
            <a:ext cx="100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3600" b="1" dirty="0">
                <a:solidFill>
                  <a:srgbClr val="00B050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Non-linear</a:t>
            </a:r>
            <a:r>
              <a:rPr lang="ru-RU" altLang="ru-RU" sz="3600" b="1" dirty="0">
                <a:solidFill>
                  <a:srgbClr val="00B050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 </a:t>
            </a:r>
            <a:r>
              <a:rPr lang="en-US" sz="3600" b="1" dirty="0">
                <a:solidFill>
                  <a:srgbClr val="00B050"/>
                </a:solidFill>
              </a:rPr>
              <a:t>SVM algorithm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</a:fld>
            <a:endParaRPr lang="ru-RU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622907" y="752113"/>
                <a:ext cx="9671020" cy="60530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400" dirty="0" err="1"/>
                  <a:t>Since</a:t>
                </a:r>
                <a:r>
                  <a:rPr lang="ru-RU" sz="2400" dirty="0"/>
                  <a:t> </a:t>
                </a:r>
                <a:r>
                  <a:rPr lang="ru-RU" sz="2400" dirty="0" err="1"/>
                  <a:t>there</a:t>
                </a:r>
                <a:r>
                  <a:rPr lang="ru-RU" sz="2400" dirty="0"/>
                  <a:t> </a:t>
                </a:r>
                <a:r>
                  <a:rPr lang="ru-RU" sz="2400" dirty="0" err="1"/>
                  <a:t>are</a:t>
                </a:r>
                <a:r>
                  <a:rPr lang="ru-RU" sz="2400" dirty="0"/>
                  <a:t> </a:t>
                </a:r>
                <a:r>
                  <a:rPr lang="ru-RU" sz="2400" dirty="0" err="1"/>
                  <a:t>two</a:t>
                </a:r>
                <a:r>
                  <a:rPr lang="ru-RU" sz="2400" dirty="0"/>
                  <a:t> </a:t>
                </a:r>
                <a:r>
                  <a:rPr lang="ru-RU" sz="2400" dirty="0" err="1"/>
                  <a:t>separating</a:t>
                </a:r>
                <a:r>
                  <a:rPr lang="ru-RU" sz="2400" dirty="0"/>
                  <a:t> </a:t>
                </a:r>
                <a:r>
                  <a:rPr lang="ru-RU" sz="2400" dirty="0" err="1"/>
                  <a:t>points</a:t>
                </a:r>
                <a:r>
                  <a:rPr lang="ru-RU" sz="2400" dirty="0"/>
                  <a:t>, </a:t>
                </a:r>
                <a:r>
                  <a:rPr lang="ru-RU" sz="2400" dirty="0" err="1"/>
                  <a:t>we</a:t>
                </a:r>
                <a:r>
                  <a:rPr lang="ru-RU" sz="2400" dirty="0"/>
                  <a:t> </a:t>
                </a:r>
                <a:r>
                  <a:rPr lang="ru-RU" sz="2400" dirty="0" err="1"/>
                  <a:t>will</a:t>
                </a:r>
                <a:r>
                  <a:rPr lang="ru-RU" sz="2400" dirty="0"/>
                  <a:t> </a:t>
                </a:r>
                <a:r>
                  <a:rPr lang="ru-RU" sz="2400" dirty="0" err="1"/>
                  <a:t>compose</a:t>
                </a:r>
                <a:r>
                  <a:rPr lang="ru-RU" sz="2400" dirty="0"/>
                  <a:t> a </a:t>
                </a:r>
                <a:r>
                  <a:rPr lang="ru-RU" sz="2400" dirty="0" err="1"/>
                  <a:t>system</a:t>
                </a:r>
                <a:r>
                  <a:rPr lang="ru-RU" sz="2400" dirty="0"/>
                  <a:t> </a:t>
                </a:r>
                <a:r>
                  <a:rPr lang="ru-RU" sz="2400" dirty="0" err="1"/>
                  <a:t>of</a:t>
                </a:r>
                <a:r>
                  <a:rPr lang="ru-RU" sz="2400" dirty="0"/>
                  <a:t> </a:t>
                </a:r>
                <a:r>
                  <a:rPr lang="ru-RU" sz="2400" dirty="0" err="1"/>
                  <a:t>linear</a:t>
                </a:r>
                <a:r>
                  <a:rPr lang="ru-RU" sz="2400" dirty="0"/>
                  <a:t> </a:t>
                </a:r>
                <a:r>
                  <a:rPr lang="ru-RU" sz="2400" dirty="0" err="1"/>
                  <a:t>algebraic</a:t>
                </a:r>
                <a:r>
                  <a:rPr lang="ru-RU" sz="2400" dirty="0"/>
                  <a:t> </a:t>
                </a:r>
                <a:r>
                  <a:rPr lang="ru-RU" sz="2400" dirty="0" err="1"/>
                  <a:t>equations</a:t>
                </a:r>
                <a:r>
                  <a:rPr lang="ru-RU" sz="2400" dirty="0"/>
                  <a:t> </a:t>
                </a:r>
                <a:r>
                  <a:rPr lang="ru-RU" sz="2400" dirty="0" err="1"/>
                  <a:t>as</a:t>
                </a:r>
                <a:r>
                  <a:rPr lang="ru-RU" sz="2400" dirty="0"/>
                  <a:t> </a:t>
                </a:r>
                <a:r>
                  <a:rPr lang="ru-RU" sz="2400" dirty="0" err="1"/>
                  <a:t>follows</a:t>
                </a:r>
                <a:r>
                  <a:rPr lang="ru-RU" sz="2400" dirty="0"/>
                  <a:t>: </a:t>
                </a:r>
                <a:endParaRPr lang="en-US" sz="2400" dirty="0" smtClean="0"/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∙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∙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∙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∙ 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>
                  <a:effectLst/>
                </a:endParaRPr>
              </a:p>
              <a:p>
                <a:endParaRPr lang="en-US" sz="2400" i="1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∙ 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∙ 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∙ 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∙ </m:t>
                              </m:r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ru-RU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>
                  <a:effectLst/>
                </a:endParaRPr>
              </a:p>
              <a:p>
                <a:endParaRPr lang="en-US" sz="2400" i="1" dirty="0" smtClean="0"/>
              </a:p>
              <a:p>
                <a:r>
                  <a:rPr lang="en-US" sz="2400" dirty="0" smtClean="0"/>
                  <a:t>                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21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ru-RU" sz="2400" dirty="0">
                  <a:effectLst/>
                </a:endParaRPr>
              </a:p>
              <a:p>
                <a:endParaRPr lang="en-US" sz="2400" dirty="0" smtClean="0"/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07" y="752113"/>
                <a:ext cx="9671020" cy="6053067"/>
              </a:xfrm>
              <a:prstGeom prst="rect">
                <a:avLst/>
              </a:prstGeom>
              <a:blipFill rotWithShape="1">
                <a:blip r:embed="rId2"/>
                <a:stretch>
                  <a:fillRect l="-6" t="-5" r="6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735630" y="5544984"/>
            <a:ext cx="38811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For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left</a:t>
            </a:r>
            <a:r>
              <a:rPr lang="ru-RU" sz="2400" dirty="0"/>
              <a:t> </a:t>
            </a:r>
            <a:r>
              <a:rPr lang="ru-RU" sz="2400" dirty="0" err="1"/>
              <a:t>half-plane</a:t>
            </a:r>
            <a:r>
              <a:rPr lang="ru-RU" sz="2400" dirty="0"/>
              <a:t> </a:t>
            </a:r>
            <a:r>
              <a:rPr lang="ru-RU" sz="2400" dirty="0" err="1"/>
              <a:t>it</a:t>
            </a:r>
            <a:r>
              <a:rPr lang="ru-RU" sz="2400" dirty="0"/>
              <a:t> </a:t>
            </a:r>
            <a:r>
              <a:rPr lang="ru-RU" sz="2400" dirty="0" err="1"/>
              <a:t>is</a:t>
            </a:r>
            <a:r>
              <a:rPr lang="ru-RU" sz="2400" dirty="0"/>
              <a:t> -1, </a:t>
            </a:r>
            <a:r>
              <a:rPr lang="ru-RU" sz="2400" dirty="0" err="1"/>
              <a:t>for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right</a:t>
            </a:r>
            <a:r>
              <a:rPr lang="ru-RU" sz="2400" dirty="0"/>
              <a:t> </a:t>
            </a:r>
            <a:r>
              <a:rPr lang="ru-RU" sz="2400" dirty="0" err="1"/>
              <a:t>it</a:t>
            </a:r>
            <a:r>
              <a:rPr lang="ru-RU" sz="2400" dirty="0"/>
              <a:t> </a:t>
            </a:r>
            <a:r>
              <a:rPr lang="ru-RU" sz="2400" dirty="0" err="1"/>
              <a:t>is</a:t>
            </a:r>
            <a:r>
              <a:rPr lang="ru-RU" sz="2400" dirty="0"/>
              <a:t> 1.</a:t>
            </a:r>
            <a:endParaRPr lang="ru-RU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6671" y="182707"/>
            <a:ext cx="100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3600" b="1" dirty="0">
                <a:solidFill>
                  <a:srgbClr val="00B050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Non-linear</a:t>
            </a:r>
            <a:r>
              <a:rPr lang="ru-RU" altLang="ru-RU" sz="3600" b="1" dirty="0">
                <a:solidFill>
                  <a:srgbClr val="00B050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 </a:t>
            </a:r>
            <a:r>
              <a:rPr lang="en-US" sz="3600" b="1" dirty="0">
                <a:solidFill>
                  <a:srgbClr val="00B050"/>
                </a:solidFill>
              </a:rPr>
              <a:t>SVM algorithm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</a:fld>
            <a:endParaRPr lang="ru-RU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рямоугольник 1"/>
              <p:cNvSpPr/>
              <p:nvPr/>
            </p:nvSpPr>
            <p:spPr>
              <a:xfrm>
                <a:off x="471055" y="1118131"/>
                <a:ext cx="10882745" cy="5445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</a:pPr>
                <a:r>
                  <a:rPr lang="ru-RU" sz="2400" dirty="0" smtClean="0"/>
                  <a:t>Let's</a:t>
                </a:r>
                <a:r>
                  <a:rPr lang="ru-RU" sz="2400" dirty="0"/>
                  <a:t> </a:t>
                </a:r>
                <a:r>
                  <a:rPr lang="ru-RU" sz="2400" dirty="0" err="1"/>
                  <a:t>make</a:t>
                </a:r>
                <a:r>
                  <a:rPr lang="ru-RU" sz="2400" dirty="0"/>
                  <a:t> </a:t>
                </a:r>
                <a:r>
                  <a:rPr lang="ru-RU" sz="2400" dirty="0" err="1"/>
                  <a:t>up</a:t>
                </a:r>
                <a:r>
                  <a:rPr lang="ru-RU" sz="2400" dirty="0"/>
                  <a:t> </a:t>
                </a:r>
                <a:r>
                  <a:rPr lang="ru-RU" sz="2400" dirty="0" err="1"/>
                  <a:t>the</a:t>
                </a:r>
                <a:r>
                  <a:rPr lang="ru-RU" sz="2400" dirty="0"/>
                  <a:t> </a:t>
                </a:r>
                <a:r>
                  <a:rPr lang="ru-RU" sz="2400" dirty="0" err="1"/>
                  <a:t>main</a:t>
                </a:r>
                <a:r>
                  <a:rPr lang="ru-RU" sz="2400" dirty="0"/>
                  <a:t> </a:t>
                </a:r>
                <a:r>
                  <a:rPr lang="ru-RU" sz="2400" dirty="0" err="1"/>
                  <a:t>matrix</a:t>
                </a:r>
                <a:r>
                  <a:rPr lang="ru-RU" sz="2400" dirty="0"/>
                  <a:t> </a:t>
                </a:r>
                <a:r>
                  <a:rPr lang="ru-RU" sz="2400" dirty="0" err="1"/>
                  <a:t>of</a:t>
                </a:r>
                <a:r>
                  <a:rPr lang="ru-RU" sz="2400" dirty="0"/>
                  <a:t> </a:t>
                </a:r>
                <a:r>
                  <a:rPr lang="ru-RU" sz="2400" dirty="0" err="1"/>
                  <a:t>the</a:t>
                </a:r>
                <a:r>
                  <a:rPr lang="ru-RU" sz="2400" dirty="0"/>
                  <a:t> </a:t>
                </a:r>
                <a:r>
                  <a:rPr lang="ru-RU" sz="2400" dirty="0" err="1" smtClean="0"/>
                  <a:t>system</a:t>
                </a:r>
                <a:r>
                  <a:rPr lang="en-US" sz="2400" dirty="0"/>
                  <a:t>:</a:t>
                </a:r>
                <a:r>
                  <a:rPr lang="en-US" sz="2400" dirty="0" smtClean="0"/>
                  <a:t>  </a:t>
                </a:r>
                <a:r>
                  <a:rPr lang="ru-RU" sz="2400" dirty="0" smtClean="0"/>
                  <a:t>А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>
                  <a:effectLst/>
                </a:endParaRP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2400" dirty="0" err="1"/>
                  <a:t>Let's</a:t>
                </a:r>
                <a:r>
                  <a:rPr lang="ru-RU" sz="2400" dirty="0"/>
                  <a:t> </a:t>
                </a:r>
                <a:r>
                  <a:rPr lang="ru-RU" sz="2400" dirty="0" err="1"/>
                  <a:t>make</a:t>
                </a:r>
                <a:r>
                  <a:rPr lang="ru-RU" sz="2400" dirty="0"/>
                  <a:t> a </a:t>
                </a:r>
                <a:r>
                  <a:rPr lang="ru-RU" sz="2400" dirty="0" err="1"/>
                  <a:t>vector</a:t>
                </a:r>
                <a:r>
                  <a:rPr lang="ru-RU" sz="2400" dirty="0"/>
                  <a:t> </a:t>
                </a:r>
                <a:r>
                  <a:rPr lang="ru-RU" sz="2400" dirty="0" err="1"/>
                  <a:t>column</a:t>
                </a:r>
                <a:r>
                  <a:rPr lang="ru-RU" sz="2400" dirty="0"/>
                  <a:t> </a:t>
                </a:r>
                <a:r>
                  <a:rPr lang="ru-RU" sz="2400" dirty="0" err="1"/>
                  <a:t>of</a:t>
                </a:r>
                <a:r>
                  <a:rPr lang="ru-RU" sz="2400" dirty="0"/>
                  <a:t> </a:t>
                </a:r>
                <a:r>
                  <a:rPr lang="ru-RU" sz="2400" dirty="0" err="1"/>
                  <a:t>free</a:t>
                </a:r>
                <a:r>
                  <a:rPr lang="ru-RU" sz="2400" dirty="0"/>
                  <a:t> </a:t>
                </a:r>
                <a:r>
                  <a:rPr lang="ru-RU" sz="2400" dirty="0" err="1" smtClean="0"/>
                  <a:t>terms</a:t>
                </a:r>
                <a:r>
                  <a:rPr lang="en-US" sz="2400" dirty="0" smtClean="0"/>
                  <a:t>:   </a:t>
                </a:r>
                <a:r>
                  <a:rPr lang="ru-RU" sz="2400" dirty="0" smtClean="0"/>
                  <a:t>В </a:t>
                </a:r>
                <a:r>
                  <a:rPr lang="ru-RU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effectLst/>
                  </a:rPr>
                  <a:t>.</a:t>
                </a:r>
                <a:endParaRPr lang="ru-RU" sz="2400" dirty="0">
                  <a:effectLst/>
                </a:endParaRPr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2400" dirty="0" err="1" smtClean="0"/>
                  <a:t>Let's</a:t>
                </a:r>
                <a:r>
                  <a:rPr lang="ru-RU" sz="2400" dirty="0" smtClean="0"/>
                  <a:t> </a:t>
                </a:r>
                <a:r>
                  <a:rPr lang="ru-RU" sz="2400" dirty="0" err="1"/>
                  <a:t>make</a:t>
                </a:r>
                <a:r>
                  <a:rPr lang="ru-RU" sz="2400" dirty="0"/>
                  <a:t> </a:t>
                </a:r>
                <a:r>
                  <a:rPr lang="ru-RU" sz="2400" dirty="0" err="1"/>
                  <a:t>up</a:t>
                </a:r>
                <a:r>
                  <a:rPr lang="ru-RU" sz="2400" dirty="0"/>
                  <a:t> </a:t>
                </a:r>
                <a:r>
                  <a:rPr lang="ru-RU" sz="2400" dirty="0" err="1"/>
                  <a:t>the</a:t>
                </a:r>
                <a:r>
                  <a:rPr lang="ru-RU" sz="2400" dirty="0"/>
                  <a:t> </a:t>
                </a:r>
                <a:r>
                  <a:rPr lang="ru-RU" sz="2400" dirty="0" err="1"/>
                  <a:t>basic</a:t>
                </a:r>
                <a:r>
                  <a:rPr lang="ru-RU" sz="2400" dirty="0"/>
                  <a:t> </a:t>
                </a:r>
                <a:r>
                  <a:rPr lang="ru-RU" sz="2400" dirty="0" err="1"/>
                  <a:t>determinant</a:t>
                </a:r>
                <a:r>
                  <a:rPr lang="ru-RU" sz="2400" dirty="0"/>
                  <a:t> </a:t>
                </a:r>
                <a:r>
                  <a:rPr lang="ru-RU" sz="2400" dirty="0" err="1"/>
                  <a:t>of</a:t>
                </a:r>
                <a:r>
                  <a:rPr lang="ru-RU" sz="2400" dirty="0"/>
                  <a:t> </a:t>
                </a:r>
                <a:r>
                  <a:rPr lang="ru-RU" sz="2400" dirty="0" err="1"/>
                  <a:t>the</a:t>
                </a:r>
                <a:r>
                  <a:rPr lang="ru-RU" sz="2400" dirty="0"/>
                  <a:t> </a:t>
                </a:r>
                <a:r>
                  <a:rPr lang="ru-RU" sz="2400" dirty="0" err="1"/>
                  <a:t>matrix</a:t>
                </a:r>
                <a:r>
                  <a:rPr lang="ru-RU" sz="2400" dirty="0"/>
                  <a:t> </a:t>
                </a:r>
                <a:r>
                  <a:rPr lang="ru-RU" sz="2400" dirty="0" err="1"/>
                  <a:t>of</a:t>
                </a:r>
                <a:r>
                  <a:rPr lang="ru-RU" sz="2400" dirty="0"/>
                  <a:t> </a:t>
                </a:r>
                <a:r>
                  <a:rPr lang="ru-RU" sz="2400" dirty="0" err="1"/>
                  <a:t>the</a:t>
                </a:r>
                <a:r>
                  <a:rPr lang="ru-RU" sz="2400" dirty="0"/>
                  <a:t> </a:t>
                </a:r>
                <a:r>
                  <a:rPr lang="ru-RU" sz="2400" dirty="0" err="1"/>
                  <a:t>system</a:t>
                </a:r>
                <a:r>
                  <a:rPr lang="ru-RU" sz="2400" dirty="0"/>
                  <a:t> </a:t>
                </a:r>
                <a:r>
                  <a:rPr lang="en-US" sz="2400" dirty="0"/>
                  <a:t>and solve it</a:t>
                </a:r>
                <a:r>
                  <a:rPr lang="en-US" sz="2400" dirty="0" smtClean="0"/>
                  <a:t>: </a:t>
                </a:r>
                <a:endParaRPr lang="en-US" sz="2400" dirty="0" smtClean="0"/>
              </a:p>
              <a:p>
                <a:pPr indent="450215" algn="just">
                  <a:lnSpc>
                    <a:spcPct val="150000"/>
                  </a:lnSpc>
                </a:pPr>
                <a:r>
                  <a:rPr lang="en-US" sz="2400" dirty="0" smtClean="0"/>
                  <a:t>    </a:t>
                </a:r>
                <a:r>
                  <a:rPr lang="ru-RU" sz="2400" dirty="0" smtClean="0"/>
                  <a:t>Δ </a:t>
                </a:r>
                <a:r>
                  <a:rPr lang="ru-RU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sz="2400" dirty="0"/>
                  <a:t>  = </a:t>
                </a:r>
                <a:r>
                  <a:rPr lang="ru-RU" sz="2400" dirty="0">
                    <a:solidFill>
                      <a:srgbClr val="000000"/>
                    </a:solidFill>
                  </a:rPr>
                  <a:t>2·21 - 3·3 = 42 - 9 = </a:t>
                </a:r>
                <a:r>
                  <a:rPr lang="ru-RU" sz="2400" dirty="0" smtClean="0">
                    <a:solidFill>
                      <a:srgbClr val="000000"/>
                    </a:solidFill>
                  </a:rPr>
                  <a:t>33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.</a:t>
                </a:r>
                <a:endParaRPr lang="en-US" sz="2400" dirty="0" smtClean="0">
                  <a:solidFill>
                    <a:srgbClr val="000000"/>
                  </a:solidFill>
                </a:endParaRPr>
              </a:p>
              <a:p>
                <a:pPr indent="450215" algn="just">
                  <a:lnSpc>
                    <a:spcPct val="150000"/>
                  </a:lnSpc>
                </a:pPr>
                <a:r>
                  <a:rPr lang="en-US" sz="2400" dirty="0"/>
                  <a:t>Let's calculate the </a:t>
                </a:r>
                <a:r>
                  <a:rPr lang="en-US" sz="2400" dirty="0" smtClean="0"/>
                  <a:t>determinants </a:t>
                </a:r>
                <a:r>
                  <a:rPr lang="ru-RU" sz="2400" dirty="0" smtClean="0"/>
                  <a:t>Δ1</a:t>
                </a:r>
                <a:r>
                  <a:rPr lang="en-US" sz="2400" dirty="0" smtClean="0"/>
                  <a:t>, </a:t>
                </a:r>
                <a:r>
                  <a:rPr lang="ru-RU" sz="2400" dirty="0" smtClean="0"/>
                  <a:t>Δ2</a:t>
                </a:r>
                <a:r>
                  <a:rPr lang="en-US" sz="2400" dirty="0" smtClean="0"/>
                  <a:t>:</a:t>
                </a:r>
                <a:endParaRPr lang="en-US" sz="2400" dirty="0" smtClean="0"/>
              </a:p>
              <a:p>
                <a:pPr indent="450215" algn="just">
                  <a:lnSpc>
                    <a:spcPct val="150000"/>
                  </a:lnSpc>
                </a:pPr>
                <a:r>
                  <a:rPr lang="ru-RU" sz="2400" dirty="0"/>
                  <a:t>Δ1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sz="2400" dirty="0"/>
                  <a:t> </a:t>
                </a:r>
                <a:r>
                  <a:rPr lang="ru-RU" sz="2400" dirty="0">
                    <a:solidFill>
                      <a:srgbClr val="000000"/>
                    </a:solidFill>
                  </a:rPr>
                  <a:t>= (-1)·21 - 1·3 = -21 - 3 = -</a:t>
                </a:r>
                <a:r>
                  <a:rPr lang="ru-RU" sz="2400" dirty="0" smtClean="0">
                    <a:solidFill>
                      <a:srgbClr val="000000"/>
                    </a:solidFill>
                  </a:rPr>
                  <a:t>24</a:t>
                </a:r>
                <a:r>
                  <a:rPr lang="en-US" sz="2400" dirty="0" smtClean="0">
                    <a:solidFill>
                      <a:srgbClr val="000000"/>
                    </a:solidFill>
                  </a:rPr>
                  <a:t>,   </a:t>
                </a:r>
                <a:r>
                  <a:rPr lang="ru-RU" sz="2400" dirty="0" smtClean="0"/>
                  <a:t>Δ2 </a:t>
                </a:r>
                <a:r>
                  <a:rPr lang="ru-RU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ru-RU" sz="2400" dirty="0"/>
                  <a:t> = </a:t>
                </a:r>
                <a:r>
                  <a:rPr lang="ru-RU" sz="2400" dirty="0">
                    <a:solidFill>
                      <a:srgbClr val="000000"/>
                    </a:solidFill>
                  </a:rPr>
                  <a:t>2·1 - 3·(-1) = 2 + 3 = 5</a:t>
                </a:r>
                <a:endParaRPr lang="ru-RU" sz="2400" dirty="0"/>
              </a:p>
              <a:p>
                <a:pPr indent="450215" algn="just">
                  <a:lnSpc>
                    <a:spcPct val="150000"/>
                  </a:lnSpc>
                </a:pPr>
                <a:endParaRPr lang="ru-RU" sz="2400" dirty="0">
                  <a:effectLst/>
                </a:endParaRPr>
              </a:p>
            </p:txBody>
          </p:sp>
        </mc:Choice>
        <mc:Fallback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55" y="1118131"/>
                <a:ext cx="10882745" cy="5445658"/>
              </a:xfrm>
              <a:prstGeom prst="rect">
                <a:avLst/>
              </a:prstGeom>
              <a:blipFill rotWithShape="1">
                <a:blip r:embed="rId2"/>
                <a:stretch>
                  <a:fillRect l="-5" t="-10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6671" y="182707"/>
            <a:ext cx="100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3600" b="1" dirty="0">
                <a:solidFill>
                  <a:srgbClr val="00B050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Non-linear</a:t>
            </a:r>
            <a:r>
              <a:rPr lang="ru-RU" altLang="ru-RU" sz="3600" b="1" dirty="0">
                <a:solidFill>
                  <a:srgbClr val="00B050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 </a:t>
            </a:r>
            <a:r>
              <a:rPr lang="en-US" sz="3600" b="1" dirty="0">
                <a:solidFill>
                  <a:srgbClr val="00B050"/>
                </a:solidFill>
              </a:rPr>
              <a:t>SVM algorithm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94223" y="2170700"/>
            <a:ext cx="975110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endParaRPr lang="ru-RU" dirty="0"/>
          </a:p>
          <a:p>
            <a:pPr indent="450215" algn="just">
              <a:lnSpc>
                <a:spcPct val="150000"/>
              </a:lnSpc>
            </a:pPr>
            <a:endParaRPr lang="ru-RU" dirty="0"/>
          </a:p>
          <a:p>
            <a:pPr indent="450215" algn="just">
              <a:lnSpc>
                <a:spcPct val="150000"/>
              </a:lnSpc>
            </a:pP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837435" y="1145575"/>
                <a:ext cx="9557681" cy="994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Now let's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using Kramer's formulas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   </a:t>
                </a:r>
                <a:r>
                  <a:rPr lang="en-US" sz="2400" i="1" dirty="0"/>
                  <a:t>a</a:t>
                </a:r>
                <a:r>
                  <a:rPr lang="ru-RU" sz="2400" baseline="-25000" dirty="0"/>
                  <a:t>1</a:t>
                </a:r>
                <a:r>
                  <a:rPr lang="ru-RU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ru-RU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Δ</m:t>
                        </m:r>
                      </m:den>
                    </m:f>
                  </m:oMath>
                </a14:m>
                <a:r>
                  <a:rPr lang="ru-RU" sz="240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400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33</m:t>
                        </m:r>
                      </m:den>
                    </m:f>
                  </m:oMath>
                </a14:m>
                <a:r>
                  <a:rPr lang="en-US" sz="2400" dirty="0"/>
                  <a:t>,   </a:t>
                </a:r>
                <a:r>
                  <a:rPr lang="en-US" sz="2400" i="1" dirty="0"/>
                  <a:t>a</a:t>
                </a:r>
                <a:r>
                  <a:rPr lang="ru-RU" sz="2400" baseline="-25000" dirty="0"/>
                  <a:t>2</a:t>
                </a:r>
                <a:r>
                  <a:rPr lang="ru-RU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ru-RU" sz="24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ru-RU" sz="2400">
                            <a:latin typeface="Cambria Math" panose="02040503050406030204" pitchFamily="18" charset="0"/>
                          </a:rPr>
                          <m:t>Δ</m:t>
                        </m:r>
                      </m:den>
                    </m:f>
                  </m:oMath>
                </a14:m>
                <a:r>
                  <a:rPr lang="ru-RU" sz="240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33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endParaRPr lang="ru-RU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35" y="1145575"/>
                <a:ext cx="9557681" cy="994631"/>
              </a:xfrm>
              <a:prstGeom prst="rect">
                <a:avLst/>
              </a:prstGeom>
              <a:blipFill rotWithShape="1">
                <a:blip r:embed="rId2"/>
                <a:stretch>
                  <a:fillRect l="-5" t="-4" r="2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3027104" y="1941277"/>
                <a:ext cx="5178341" cy="1845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ru-RU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ru-RU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24</m:t>
                        </m:r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33</m:t>
                        </m:r>
                      </m:den>
                    </m:f>
                    <m:r>
                      <a:rPr lang="ru-RU" sz="2400" i="1">
                        <a:latin typeface="Cambria Math" panose="02040503050406030204" pitchFamily="18" charset="0"/>
                      </a:rPr>
                      <m:t> ∙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33</m:t>
                        </m:r>
                      </m:den>
                    </m:f>
                    <m:r>
                      <a:rPr lang="ru-RU" sz="2400" i="1">
                        <a:latin typeface="Cambria Math" panose="02040503050406030204" pitchFamily="18" charset="0"/>
                      </a:rPr>
                      <m:t> ∙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19</m:t>
                                  </m:r>
                                </m:num>
                                <m:den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/>
                  <a:t>.</a:t>
                </a:r>
                <a:endParaRPr lang="ru-RU" sz="2400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104" y="1941277"/>
                <a:ext cx="5178341" cy="1845762"/>
              </a:xfrm>
              <a:prstGeom prst="rect">
                <a:avLst/>
              </a:prstGeom>
              <a:blipFill rotWithShape="1">
                <a:blip r:embed="rId3"/>
                <a:stretch>
                  <a:fillRect l="-1" t="-4" r="-3790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46671" y="4064550"/>
                <a:ext cx="10880074" cy="3035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Finally, remembering that our vectors are augmented with a bias.</a:t>
                </a:r>
                <a:endParaRPr lang="en-US" sz="2400" dirty="0" smtClean="0"/>
              </a:p>
              <a:p>
                <a:r>
                  <a:rPr lang="en-US" sz="2400" dirty="0" smtClean="0"/>
                  <a:t>We can equate the last entry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2400" dirty="0" smtClean="0"/>
                  <a:t> as the hyperplane offset </a:t>
                </a:r>
                <a:r>
                  <a:rPr lang="en-US" sz="2400" b="1" i="1" dirty="0" smtClean="0"/>
                  <a:t>b</a:t>
                </a:r>
                <a:r>
                  <a:rPr lang="en-US" sz="2400" dirty="0" smtClean="0"/>
                  <a:t> and write the separating.</a:t>
                </a:r>
                <a:endParaRPr lang="en-US" sz="2400" dirty="0" smtClean="0"/>
              </a:p>
              <a:p>
                <a:r>
                  <a:rPr lang="en-US" sz="2400" dirty="0" smtClean="0"/>
                  <a:t>Hyperplane equation </a:t>
                </a:r>
                <a:r>
                  <a:rPr lang="en-US" sz="2400" b="1" i="1" dirty="0" smtClean="0"/>
                  <a:t>y=</a:t>
                </a:r>
                <a:r>
                  <a:rPr lang="en-US" sz="2400" b="1" i="1" dirty="0" err="1" smtClean="0"/>
                  <a:t>wx+b</a:t>
                </a:r>
                <a:endParaRPr lang="en-US" sz="2400" b="1" i="1" dirty="0" smtClean="0"/>
              </a:p>
              <a:p>
                <a:r>
                  <a:rPr lang="en-US" sz="2400" dirty="0"/>
                  <a:t>w</a:t>
                </a:r>
                <a:r>
                  <a:rPr lang="en-US" sz="2400" dirty="0" smtClean="0"/>
                  <a:t>ith</a:t>
                </a:r>
                <a:r>
                  <a:rPr lang="en-US" sz="2400" b="1" i="1" dirty="0" smtClean="0"/>
                  <a:t> w=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num>
                              <m:den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num>
                              <m:den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sz="2400" b="1" i="1" dirty="0" smtClean="0"/>
                  <a:t>  </a:t>
                </a:r>
                <a:r>
                  <a:rPr lang="en-US" sz="2400" dirty="0" smtClean="0"/>
                  <a:t>and</a:t>
                </a:r>
                <a:r>
                  <a:rPr lang="en-US" sz="2400" b="1" i="1" dirty="0" smtClean="0"/>
                  <a:t>  b</a:t>
                </a:r>
                <a:r>
                  <a:rPr lang="en-US" sz="2400" i="1" dirty="0" smtClean="0"/>
                  <a:t> </a:t>
                </a:r>
                <a:r>
                  <a:rPr lang="ru-RU" sz="2400" i="1" dirty="0" smtClean="0"/>
                  <a:t>=</a:t>
                </a:r>
                <a:r>
                  <a:rPr lang="en-US" sz="2400" i="1" dirty="0" smtClean="0"/>
                  <a:t> </a:t>
                </a:r>
                <a:r>
                  <a:rPr lang="en-US" sz="2400" dirty="0" smtClean="0"/>
                  <a:t>- </a:t>
                </a:r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33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𝑡𝑔𝑎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dirty="0" smtClean="0"/>
                  <a:t>, </a:t>
                </a:r>
                <a:r>
                  <a:rPr lang="en-US" sz="2400" i="1" dirty="0"/>
                  <a:t>α</a:t>
                </a:r>
                <a:r>
                  <a:rPr lang="ru-RU" sz="2400" i="1" dirty="0"/>
                  <a:t> = 55</a:t>
                </a:r>
                <a:r>
                  <a:rPr lang="en-US" sz="2400" i="1" baseline="30000" dirty="0" smtClean="0"/>
                  <a:t>o</a:t>
                </a:r>
                <a:r>
                  <a:rPr lang="en-US" sz="2400" dirty="0" smtClean="0"/>
                  <a:t>.   </a:t>
                </a:r>
                <a:endParaRPr lang="ru-RU" sz="2400" dirty="0"/>
              </a:p>
              <a:p>
                <a:endParaRPr lang="ru-RU" sz="2400" dirty="0"/>
              </a:p>
              <a:p>
                <a:endParaRPr lang="ru-RU" b="1" i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71" y="4064550"/>
                <a:ext cx="10880074" cy="3035703"/>
              </a:xfrm>
              <a:prstGeom prst="rect">
                <a:avLst/>
              </a:prstGeom>
              <a:blipFill rotWithShape="1">
                <a:blip r:embed="rId4"/>
                <a:stretch>
                  <a:fillRect l="-2" t="-18" r="2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6671" y="182707"/>
            <a:ext cx="10098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Let's build a hyperplane that will divide the points into classes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</a:fld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718" y="1432193"/>
            <a:ext cx="7270937" cy="5043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3226</Words>
  <Application>WPS 演示</Application>
  <PresentationFormat>Широкоэкранный</PresentationFormat>
  <Paragraphs>112</Paragraphs>
  <Slides>9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Open Sans</vt:lpstr>
      <vt:lpstr>Segoe Print</vt:lpstr>
      <vt:lpstr>Arial</vt:lpstr>
      <vt:lpstr>Open Sans ExtraBold</vt:lpstr>
      <vt:lpstr>Cambria Math</vt:lpstr>
      <vt:lpstr>Times New Roman</vt:lpstr>
      <vt:lpstr>微软雅黑</vt:lpstr>
      <vt:lpstr>Arial Unicode MS</vt:lpstr>
      <vt:lpstr>等线</vt:lpstr>
      <vt:lpstr>Calibri</vt:lpstr>
      <vt:lpstr>-apple-system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Ляпин</dc:creator>
  <cp:lastModifiedBy>还想看我网名?</cp:lastModifiedBy>
  <cp:revision>93</cp:revision>
  <dcterms:created xsi:type="dcterms:W3CDTF">2024-02-08T12:18:00Z</dcterms:created>
  <dcterms:modified xsi:type="dcterms:W3CDTF">2025-02-26T20:29:34Z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2906E7F8A2234A8FBC03F0635DCB3058_12</vt:lpwstr>
  </property>
  <property fmtid="{D5CDD505-2E9C-101B-9397-08002B2CF9AE}" pid="3" name="KSOProductBuildVer">
    <vt:lpwstr>2052-12.1.0.20305</vt:lpwstr>
  </property>
</Properties>
</file>