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18" r:id="rId4"/>
    <p:sldId id="319" r:id="rId6"/>
    <p:sldId id="320" r:id="rId7"/>
    <p:sldId id="322" r:id="rId8"/>
    <p:sldId id="323" r:id="rId9"/>
    <p:sldId id="324" r:id="rId10"/>
    <p:sldId id="321" r:id="rId11"/>
    <p:sldId id="326" r:id="rId12"/>
    <p:sldId id="327" r:id="rId13"/>
    <p:sldId id="328" r:id="rId14"/>
    <p:sldId id="329" r:id="rId15"/>
    <p:sldId id="330" r:id="rId16"/>
    <p:sldId id="331" r:id="rId17"/>
    <p:sldId id="333" r:id="rId18"/>
    <p:sldId id="334" r:id="rId19"/>
    <p:sldId id="335" r:id="rId20"/>
    <p:sldId id="336" r:id="rId21"/>
    <p:sldId id="332" r:id="rId22"/>
  </p:sldIdLst>
  <p:sldSz cx="12192000" cy="6858000"/>
  <p:notesSz cx="6858000" cy="9144000"/>
  <p:custDataLst>
    <p:tags r:id="rId26"/>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13" autoAdjust="0"/>
    <p:restoredTop sz="94027" autoAdjust="0"/>
  </p:normalViewPr>
  <p:slideViewPr>
    <p:cSldViewPr snapToGrid="0">
      <p:cViewPr varScale="1">
        <p:scale>
          <a:sx n="69" d="100"/>
          <a:sy n="69" d="100"/>
        </p:scale>
        <p:origin x="114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52" y="-43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4ECF0-BC62-4327-8293-2EA0443F8D0F}" type="datetimeFigureOut">
              <a:rPr lang="ru-RU" smtClean="0"/>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204D9-EAE2-4F35-AFEB-5316CEB5C218}"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1151875" y="3079575"/>
            <a:ext cx="9215100" cy="291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p3:notes"/>
          <p:cNvSpPr>
            <a:spLocks noGrp="1" noRot="1" noChangeAspect="1"/>
          </p:cNvSpPr>
          <p:nvPr>
            <p:ph type="sldImg" idx="2"/>
          </p:nvPr>
        </p:nvSpPr>
        <p:spPr>
          <a:xfrm>
            <a:off x="1268413" y="357188"/>
            <a:ext cx="4321175" cy="243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Pentium III: The Pentium III incorporates additional floating- point instructions: The Streaming SIMD Extensions (SSE) instruction set extension added 70 new instructions </a:t>
            </a:r>
            <a:endParaRPr lang="en-US" dirty="0"/>
          </a:p>
          <a:p>
            <a:endParaRPr lang="en-US" dirty="0"/>
          </a:p>
          <a:p>
            <a:r>
              <a:rPr lang="en-US" dirty="0"/>
              <a:t>Core: This is the first Intel x86 microprocessor with a dual core, referring to the implementation of two cores on a single chip</a:t>
            </a:r>
            <a:endParaRPr lang="en-US" dirty="0"/>
          </a:p>
          <a:p>
            <a:endParaRPr lang="en-US" dirty="0"/>
          </a:p>
          <a:p>
            <a:r>
              <a:rPr lang="en-US" dirty="0"/>
              <a:t>Core 2: The Core 2 extends the Core architecture to 64 bits.</a:t>
            </a:r>
            <a:endParaRPr lang="en-US" dirty="0"/>
          </a:p>
          <a:p>
            <a:endParaRPr lang="en-US" dirty="0"/>
          </a:p>
          <a:p>
            <a:pPr algn="l"/>
            <a:r>
              <a:rPr lang="en-US" sz="1200" b="1" dirty="0">
                <a:solidFill>
                  <a:schemeClr val="tx1"/>
                </a:solidFill>
                <a:latin typeface="Times New Roman" panose="02020603050405020304" pitchFamily="18" charset="0"/>
                <a:cs typeface="Times New Roman" panose="02020603050405020304" pitchFamily="18" charset="0"/>
              </a:rPr>
              <a:t>Core i9 :   </a:t>
            </a:r>
            <a:endParaRPr lang="ru-RU" sz="1200" b="1" dirty="0">
              <a:solidFill>
                <a:schemeClr val="tx1"/>
              </a:solidFill>
              <a:latin typeface="Times New Roman" panose="02020603050405020304" pitchFamily="18" charset="0"/>
              <a:cs typeface="Times New Roman" panose="02020603050405020304" pitchFamily="18" charset="0"/>
            </a:endParaRPr>
          </a:p>
          <a:p>
            <a:pPr algn="l"/>
            <a:r>
              <a:rPr lang="en-US" dirty="0"/>
              <a:t>Core i9 is a family of high-performance and high core count 64-bit x86 microprocessors introduced by Intel in mid-2017</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endParaRPr lang="en-US" dirty="0"/>
          </a:p>
          <a:p>
            <a:r>
              <a:rPr lang="en-US" dirty="0"/>
              <a:t>Another typical feature of a microcontroller is that it does not provide for human interaction. The microcontroller is programmed for a specific task, embedded in its device, and executes as and when required.</a:t>
            </a:r>
            <a:endParaRPr lang="en-US" dirty="0"/>
          </a:p>
          <a:p>
            <a:endParaRPr lang="en-US" dirty="0"/>
          </a:p>
          <a:p>
            <a:r>
              <a:rPr lang="en-US" dirty="0"/>
              <a:t>A microcontroller is a single chip that contains the processor,</a:t>
            </a:r>
            <a:endParaRPr lang="en-US" dirty="0"/>
          </a:p>
          <a:p>
            <a:r>
              <a:rPr lang="en-US" dirty="0"/>
              <a:t>non-volatile memory for the program (ROM), volatile memory for input and output</a:t>
            </a:r>
            <a:endParaRPr lang="en-US" dirty="0"/>
          </a:p>
          <a:p>
            <a:r>
              <a:rPr lang="en-US" dirty="0"/>
              <a:t>(RAM), a clock, and an I/O control unit</a:t>
            </a:r>
            <a:endParaRPr lang="en-US" dirty="0"/>
          </a:p>
          <a:p>
            <a:endParaRPr lang="en-US" dirty="0"/>
          </a:p>
          <a:p>
            <a:r>
              <a:rPr lang="en-US" dirty="0"/>
              <a:t>The processor portion of the microcontroller has a much lower silicon area than other microprocessors and much higher energy efficiency.</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ARM</a:t>
            </a:r>
            <a:r>
              <a:rPr lang="en-US" dirty="0"/>
              <a:t> is a family of RISC-based microprocessors and microcontrollers designed by ARM Holdings, Cambridge, England. </a:t>
            </a:r>
            <a:endParaRPr lang="en-US" dirty="0"/>
          </a:p>
          <a:p>
            <a:endParaRPr lang="en-US" dirty="0"/>
          </a:p>
          <a:p>
            <a:r>
              <a:rPr lang="en-US" b="1" dirty="0"/>
              <a:t>CORTEX-A: </a:t>
            </a:r>
            <a:r>
              <a:rPr lang="en-US" dirty="0"/>
              <a:t>These processors run at higher clock frequency (over 1 GHz), and support a memory management unit (MMU), which is required for full feature OSs such as Linux, Android, MS Windows, and mobile Oss</a:t>
            </a:r>
            <a:endParaRPr lang="en-US" dirty="0"/>
          </a:p>
          <a:p>
            <a:endParaRPr lang="en-US" dirty="0"/>
          </a:p>
          <a:p>
            <a:r>
              <a:rPr lang="en-US" dirty="0"/>
              <a:t>■ Cortex-M0: Designed for 8- and 16-bit applications, this model emphasizes low cost, ultra low power, and simplicity. It is optimized for small silicon die size (starting from 12k gates) and use in the lowest cost chips. ■ Cortex-M0+: An enhanced version of the M0 that is more energy efficient. </a:t>
            </a:r>
            <a:endParaRPr lang="en-US" dirty="0"/>
          </a:p>
          <a:p>
            <a:r>
              <a:rPr lang="en-US" dirty="0"/>
              <a:t>■ Cortex- M3: Designed for 16- and 32-bit applications, this model emphasizes performance and energy efficiency. It also has comprehensive debug and trace features to enable software developers to develop their applications quickly. </a:t>
            </a:r>
            <a:endParaRPr lang="en-US" dirty="0"/>
          </a:p>
          <a:p>
            <a:r>
              <a:rPr lang="en-US" dirty="0"/>
              <a:t>■ Cortex-M4: This model provides all the features of the Cortex-M3, with additional instructions to support digital signal processing tasks. </a:t>
            </a:r>
            <a:endParaRPr lang="en-US" dirty="0"/>
          </a:p>
          <a:p>
            <a:r>
              <a:rPr lang="en-US" dirty="0"/>
              <a:t>■ Cortex-M7: Provides higher performance than the M4. It is still primarily a 32-bit machine but uses 64-bit wide instruction and data buses. </a:t>
            </a:r>
            <a:endParaRPr lang="en-US" dirty="0"/>
          </a:p>
          <a:p>
            <a:r>
              <a:rPr lang="en-US" dirty="0"/>
              <a:t>■ Cortex-M23: This model is similar to the M0+, and adds integer divide instructions and some security features. </a:t>
            </a:r>
            <a:endParaRPr lang="en-US" dirty="0"/>
          </a:p>
          <a:p>
            <a:r>
              <a:rPr lang="en-US" dirty="0"/>
              <a:t>■ Cortex-M33: This model is similar to the M4, and adds some security features.</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endParaRPr lang="en-US" dirty="0"/>
          </a:p>
          <a:p>
            <a:r>
              <a:rPr lang="en-US" dirty="0"/>
              <a:t>facilitates low- latency exception and interrupt handling, and controls power</a:t>
            </a:r>
            <a:endParaRPr lang="en-US" dirty="0"/>
          </a:p>
          <a:p>
            <a:r>
              <a:rPr lang="en-US" dirty="0"/>
              <a:t>management.</a:t>
            </a:r>
            <a:endParaRPr lang="en-US" dirty="0"/>
          </a:p>
          <a:p>
            <a:r>
              <a:rPr lang="en-US" dirty="0"/>
              <a:t>■ ETM: An optional debug component that enables reconstruction of program</a:t>
            </a:r>
            <a:endParaRPr lang="en-US" dirty="0"/>
          </a:p>
          <a:p>
            <a:r>
              <a:rPr lang="en-US" dirty="0"/>
              <a:t>execution. The ETM is designed to be a high- speed, low- power debug tool</a:t>
            </a:r>
            <a:endParaRPr lang="en-US" dirty="0"/>
          </a:p>
          <a:p>
            <a:r>
              <a:rPr lang="en-US" dirty="0"/>
              <a:t>that only supports instruction trace.</a:t>
            </a:r>
            <a:endParaRPr lang="en-US" dirty="0"/>
          </a:p>
          <a:p>
            <a:r>
              <a:rPr lang="en-US" dirty="0"/>
              <a:t>■ Debug access port (DAP): This provides an interface for external debug</a:t>
            </a:r>
            <a:endParaRPr lang="en-US" dirty="0"/>
          </a:p>
          <a:p>
            <a:r>
              <a:rPr lang="en-US" dirty="0"/>
              <a:t>access to the processor.</a:t>
            </a:r>
            <a:endParaRPr lang="en-US" dirty="0"/>
          </a:p>
          <a:p>
            <a:r>
              <a:rPr lang="en-US" dirty="0"/>
              <a:t>■ Debug logic: Basic debug functionality includes processor halt, single- step,</a:t>
            </a:r>
            <a:endParaRPr lang="en-US" dirty="0"/>
          </a:p>
          <a:p>
            <a:r>
              <a:rPr lang="en-US" dirty="0"/>
              <a:t>processor core register access, unlimited software breakpoints, and full system</a:t>
            </a:r>
            <a:endParaRPr lang="en-US" dirty="0"/>
          </a:p>
          <a:p>
            <a:r>
              <a:rPr lang="en-US" dirty="0"/>
              <a:t>memory access.</a:t>
            </a:r>
            <a:endParaRPr lang="en-US" dirty="0"/>
          </a:p>
          <a:p>
            <a:r>
              <a:rPr lang="en-US" dirty="0"/>
              <a:t>■ </a:t>
            </a:r>
            <a:r>
              <a:rPr lang="en-US" dirty="0" err="1"/>
              <a:t>ICode</a:t>
            </a:r>
            <a:r>
              <a:rPr lang="en-US" dirty="0"/>
              <a:t> interface: Fetches instructions from the code memory space.</a:t>
            </a:r>
            <a:endParaRPr lang="en-US" dirty="0"/>
          </a:p>
          <a:p>
            <a:r>
              <a:rPr lang="en-US" dirty="0"/>
              <a:t>■ SRAM &amp; peripheral interface: Read/write interface to data memory and</a:t>
            </a:r>
            <a:endParaRPr lang="en-US" dirty="0"/>
          </a:p>
          <a:p>
            <a:r>
              <a:rPr lang="en-US" dirty="0"/>
              <a:t>peripheral devices.</a:t>
            </a:r>
            <a:endParaRPr lang="en-US" dirty="0"/>
          </a:p>
          <a:p>
            <a:r>
              <a:rPr lang="en-US" dirty="0"/>
              <a:t>■ Bus matrix: Connects the core and debug interfaces to external buses on the</a:t>
            </a:r>
            <a:endParaRPr lang="en-US" dirty="0"/>
          </a:p>
          <a:p>
            <a:r>
              <a:rPr lang="en-US" dirty="0"/>
              <a:t>microcontroller.</a:t>
            </a:r>
            <a:endParaRPr lang="en-US" dirty="0"/>
          </a:p>
          <a:p>
            <a:r>
              <a:rPr lang="en-US" dirty="0"/>
              <a:t>■ Memory protection unit: Protects critical data used by the operating system</a:t>
            </a:r>
            <a:endParaRPr lang="en-US" dirty="0"/>
          </a:p>
          <a:p>
            <a:r>
              <a:rPr lang="en-US" dirty="0"/>
              <a:t>from user applications, separating processing tasks by disallowing access</a:t>
            </a:r>
            <a:endParaRPr lang="en-US" dirty="0"/>
          </a:p>
          <a:p>
            <a:r>
              <a:rPr lang="en-US" dirty="0"/>
              <a:t>to each other’s data, disabling access to memory regions, allowing memory</a:t>
            </a:r>
            <a:endParaRPr lang="en-US" dirty="0"/>
          </a:p>
          <a:p>
            <a:r>
              <a:rPr lang="en-US" dirty="0"/>
              <a:t>regions to be defined as read-only, and detecting unexpected memory accesses</a:t>
            </a:r>
            <a:endParaRPr lang="en-US" dirty="0"/>
          </a:p>
          <a:p>
            <a:r>
              <a:rPr lang="en-US" dirty="0"/>
              <a:t>that could potentially break the system.</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endParaRPr lang="en-US" dirty="0"/>
          </a:p>
          <a:p>
            <a:r>
              <a:rPr lang="en-US" dirty="0"/>
              <a:t>facilitates low- latency exception and interrupt handling, and controls power</a:t>
            </a:r>
            <a:endParaRPr lang="en-US" dirty="0"/>
          </a:p>
          <a:p>
            <a:r>
              <a:rPr lang="en-US" dirty="0"/>
              <a:t>management.</a:t>
            </a:r>
            <a:endParaRPr lang="en-US" dirty="0"/>
          </a:p>
          <a:p>
            <a:r>
              <a:rPr lang="en-US" dirty="0"/>
              <a:t>■ ETM: An optional debug component that enables reconstruction of program</a:t>
            </a:r>
            <a:endParaRPr lang="en-US" dirty="0"/>
          </a:p>
          <a:p>
            <a:r>
              <a:rPr lang="en-US" dirty="0"/>
              <a:t>execution. The ETM is designed to be a high- speed, low- power debug tool</a:t>
            </a:r>
            <a:endParaRPr lang="en-US" dirty="0"/>
          </a:p>
          <a:p>
            <a:r>
              <a:rPr lang="en-US" dirty="0"/>
              <a:t>that only supports instruction trace.</a:t>
            </a:r>
            <a:endParaRPr lang="en-US" dirty="0"/>
          </a:p>
          <a:p>
            <a:r>
              <a:rPr lang="en-US" dirty="0"/>
              <a:t>■ Debug access port (DAP): This provides an interface for external debug</a:t>
            </a:r>
            <a:endParaRPr lang="en-US" dirty="0"/>
          </a:p>
          <a:p>
            <a:r>
              <a:rPr lang="en-US" dirty="0"/>
              <a:t>access to the processor.</a:t>
            </a:r>
            <a:endParaRPr lang="en-US" dirty="0"/>
          </a:p>
          <a:p>
            <a:r>
              <a:rPr lang="en-US" dirty="0"/>
              <a:t>■ Debug logic: Basic debug functionality includes processor halt, single- step,</a:t>
            </a:r>
            <a:endParaRPr lang="en-US" dirty="0"/>
          </a:p>
          <a:p>
            <a:r>
              <a:rPr lang="en-US" dirty="0"/>
              <a:t>processor core register access, unlimited software breakpoints, and full system</a:t>
            </a:r>
            <a:endParaRPr lang="en-US" dirty="0"/>
          </a:p>
          <a:p>
            <a:r>
              <a:rPr lang="en-US" dirty="0"/>
              <a:t>memory access.</a:t>
            </a:r>
            <a:endParaRPr lang="en-US" dirty="0"/>
          </a:p>
          <a:p>
            <a:r>
              <a:rPr lang="en-US" dirty="0"/>
              <a:t>■ </a:t>
            </a:r>
            <a:r>
              <a:rPr lang="en-US" dirty="0" err="1"/>
              <a:t>ICode</a:t>
            </a:r>
            <a:r>
              <a:rPr lang="en-US" dirty="0"/>
              <a:t> interface: Fetches instructions from the code memory space.</a:t>
            </a:r>
            <a:endParaRPr lang="en-US" dirty="0"/>
          </a:p>
          <a:p>
            <a:r>
              <a:rPr lang="en-US" dirty="0"/>
              <a:t>■ SRAM &amp; peripheral interface: Read/write interface to data memory and</a:t>
            </a:r>
            <a:endParaRPr lang="en-US" dirty="0"/>
          </a:p>
          <a:p>
            <a:r>
              <a:rPr lang="en-US" dirty="0"/>
              <a:t>peripheral devices.</a:t>
            </a:r>
            <a:endParaRPr lang="en-US" dirty="0"/>
          </a:p>
          <a:p>
            <a:r>
              <a:rPr lang="en-US" dirty="0"/>
              <a:t>■ Bus matrix: Connects the core and debug interfaces to external buses on the</a:t>
            </a:r>
            <a:endParaRPr lang="en-US" dirty="0"/>
          </a:p>
          <a:p>
            <a:r>
              <a:rPr lang="en-US" dirty="0"/>
              <a:t>microcontroller.</a:t>
            </a:r>
            <a:endParaRPr lang="en-US" dirty="0"/>
          </a:p>
          <a:p>
            <a:r>
              <a:rPr lang="en-US" dirty="0"/>
              <a:t>■ Memory protection unit: Protects critical data used by the operating system</a:t>
            </a:r>
            <a:endParaRPr lang="en-US" dirty="0"/>
          </a:p>
          <a:p>
            <a:r>
              <a:rPr lang="en-US" dirty="0"/>
              <a:t>from user applications, separating processing tasks by disallowing access</a:t>
            </a:r>
            <a:endParaRPr lang="en-US" dirty="0"/>
          </a:p>
          <a:p>
            <a:r>
              <a:rPr lang="en-US" dirty="0"/>
              <a:t>to each other’s data, disabling access to memory regions, allowing memory</a:t>
            </a:r>
            <a:endParaRPr lang="en-US" dirty="0"/>
          </a:p>
          <a:p>
            <a:r>
              <a:rPr lang="en-US" dirty="0"/>
              <a:t>regions to be defined as read-only, and detecting unexpected memory accesses</a:t>
            </a:r>
            <a:endParaRPr lang="en-US" dirty="0"/>
          </a:p>
          <a:p>
            <a:r>
              <a:rPr lang="en-US" dirty="0"/>
              <a:t>that could potentially break the system.</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endParaRPr lang="en-US" dirty="0"/>
          </a:p>
          <a:p>
            <a:r>
              <a:rPr lang="en-US" dirty="0"/>
              <a:t>facilitates low- latency exception and interrupt handling, and controls power</a:t>
            </a:r>
            <a:endParaRPr lang="en-US" dirty="0"/>
          </a:p>
          <a:p>
            <a:r>
              <a:rPr lang="en-US" dirty="0"/>
              <a:t>management.</a:t>
            </a:r>
            <a:endParaRPr lang="en-US" dirty="0"/>
          </a:p>
          <a:p>
            <a:r>
              <a:rPr lang="en-US" dirty="0"/>
              <a:t>■ ETM: An optional debug component that enables reconstruction of program</a:t>
            </a:r>
            <a:endParaRPr lang="en-US" dirty="0"/>
          </a:p>
          <a:p>
            <a:r>
              <a:rPr lang="en-US" dirty="0"/>
              <a:t>execution. The ETM is designed to be a high- speed, low- power debug tool</a:t>
            </a:r>
            <a:endParaRPr lang="en-US" dirty="0"/>
          </a:p>
          <a:p>
            <a:r>
              <a:rPr lang="en-US" dirty="0"/>
              <a:t>that only supports instruction trace.</a:t>
            </a:r>
            <a:endParaRPr lang="en-US" dirty="0"/>
          </a:p>
          <a:p>
            <a:r>
              <a:rPr lang="en-US" dirty="0"/>
              <a:t>■ Debug access port (DAP): This provides an interface for external debug</a:t>
            </a:r>
            <a:endParaRPr lang="en-US" dirty="0"/>
          </a:p>
          <a:p>
            <a:r>
              <a:rPr lang="en-US" dirty="0"/>
              <a:t>access to the processor.</a:t>
            </a:r>
            <a:endParaRPr lang="en-US" dirty="0"/>
          </a:p>
          <a:p>
            <a:r>
              <a:rPr lang="en-US" dirty="0"/>
              <a:t>■ Debug logic: Basic debug functionality includes processor halt, single- step,</a:t>
            </a:r>
            <a:endParaRPr lang="en-US" dirty="0"/>
          </a:p>
          <a:p>
            <a:r>
              <a:rPr lang="en-US" dirty="0"/>
              <a:t>processor core register access, unlimited software breakpoints, and full system</a:t>
            </a:r>
            <a:endParaRPr lang="en-US" dirty="0"/>
          </a:p>
          <a:p>
            <a:r>
              <a:rPr lang="en-US" dirty="0"/>
              <a:t>memory access.</a:t>
            </a:r>
            <a:endParaRPr lang="en-US" dirty="0"/>
          </a:p>
          <a:p>
            <a:r>
              <a:rPr lang="en-US" dirty="0"/>
              <a:t>■ </a:t>
            </a:r>
            <a:r>
              <a:rPr lang="en-US" dirty="0" err="1"/>
              <a:t>ICode</a:t>
            </a:r>
            <a:r>
              <a:rPr lang="en-US" dirty="0"/>
              <a:t> interface: Fetches instructions from the code memory space.</a:t>
            </a:r>
            <a:endParaRPr lang="en-US" dirty="0"/>
          </a:p>
          <a:p>
            <a:r>
              <a:rPr lang="en-US" dirty="0"/>
              <a:t>■ SRAM &amp; peripheral interface: Read/write interface to data memory and</a:t>
            </a:r>
            <a:endParaRPr lang="en-US" dirty="0"/>
          </a:p>
          <a:p>
            <a:r>
              <a:rPr lang="en-US" dirty="0"/>
              <a:t>peripheral devices.</a:t>
            </a:r>
            <a:endParaRPr lang="en-US" dirty="0"/>
          </a:p>
          <a:p>
            <a:r>
              <a:rPr lang="en-US" dirty="0"/>
              <a:t>■ Bus matrix: Connects the core and debug interfaces to external buses on the</a:t>
            </a:r>
            <a:endParaRPr lang="en-US" dirty="0"/>
          </a:p>
          <a:p>
            <a:r>
              <a:rPr lang="en-US" dirty="0"/>
              <a:t>microcontroller.</a:t>
            </a:r>
            <a:endParaRPr lang="en-US" dirty="0"/>
          </a:p>
          <a:p>
            <a:r>
              <a:rPr lang="en-US" dirty="0"/>
              <a:t>■ Memory protection unit: Protects critical data used by the operating system</a:t>
            </a:r>
            <a:endParaRPr lang="en-US" dirty="0"/>
          </a:p>
          <a:p>
            <a:r>
              <a:rPr lang="en-US" dirty="0"/>
              <a:t>from user applications, separating processing tasks by disallowing access</a:t>
            </a:r>
            <a:endParaRPr lang="en-US" dirty="0"/>
          </a:p>
          <a:p>
            <a:r>
              <a:rPr lang="en-US" dirty="0"/>
              <a:t>to each other’s data, disabling access to memory regions, allowing memory</a:t>
            </a:r>
            <a:endParaRPr lang="en-US" dirty="0"/>
          </a:p>
          <a:p>
            <a:r>
              <a:rPr lang="en-US" dirty="0"/>
              <a:t>regions to be defined as read-only, and detecting unexpected memory accesses</a:t>
            </a:r>
            <a:endParaRPr lang="en-US" dirty="0"/>
          </a:p>
          <a:p>
            <a:r>
              <a:rPr lang="en-US" dirty="0"/>
              <a:t>that could potentially break the system.</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endParaRPr lang="en-US" dirty="0"/>
          </a:p>
          <a:p>
            <a:r>
              <a:rPr lang="en-US" dirty="0"/>
              <a:t>facilitates low- latency exception and interrupt handling, and controls power</a:t>
            </a:r>
            <a:endParaRPr lang="en-US" dirty="0"/>
          </a:p>
          <a:p>
            <a:r>
              <a:rPr lang="en-US" dirty="0"/>
              <a:t>management.</a:t>
            </a:r>
            <a:endParaRPr lang="en-US" dirty="0"/>
          </a:p>
          <a:p>
            <a:r>
              <a:rPr lang="en-US" dirty="0"/>
              <a:t>■ ETM: An optional debug component that enables reconstruction of program</a:t>
            </a:r>
            <a:endParaRPr lang="en-US" dirty="0"/>
          </a:p>
          <a:p>
            <a:r>
              <a:rPr lang="en-US" dirty="0"/>
              <a:t>execution. The ETM is designed to be a high- speed, low- power debug tool</a:t>
            </a:r>
            <a:endParaRPr lang="en-US" dirty="0"/>
          </a:p>
          <a:p>
            <a:r>
              <a:rPr lang="en-US" dirty="0"/>
              <a:t>that only supports instruction trace.</a:t>
            </a:r>
            <a:endParaRPr lang="en-US" dirty="0"/>
          </a:p>
          <a:p>
            <a:r>
              <a:rPr lang="en-US" dirty="0"/>
              <a:t>■ Debug access port (DAP): This provides an interface for external debug</a:t>
            </a:r>
            <a:endParaRPr lang="en-US" dirty="0"/>
          </a:p>
          <a:p>
            <a:r>
              <a:rPr lang="en-US" dirty="0"/>
              <a:t>access to the processor.</a:t>
            </a:r>
            <a:endParaRPr lang="en-US" dirty="0"/>
          </a:p>
          <a:p>
            <a:r>
              <a:rPr lang="en-US" dirty="0"/>
              <a:t>■ Debug logic: Basic debug functionality includes processor halt, single- step,</a:t>
            </a:r>
            <a:endParaRPr lang="en-US" dirty="0"/>
          </a:p>
          <a:p>
            <a:r>
              <a:rPr lang="en-US" dirty="0"/>
              <a:t>processor core register access, unlimited software breakpoints, and full system</a:t>
            </a:r>
            <a:endParaRPr lang="en-US" dirty="0"/>
          </a:p>
          <a:p>
            <a:r>
              <a:rPr lang="en-US" dirty="0"/>
              <a:t>memory access.</a:t>
            </a:r>
            <a:endParaRPr lang="en-US" dirty="0"/>
          </a:p>
          <a:p>
            <a:r>
              <a:rPr lang="en-US" dirty="0"/>
              <a:t>■ </a:t>
            </a:r>
            <a:r>
              <a:rPr lang="en-US" dirty="0" err="1"/>
              <a:t>ICode</a:t>
            </a:r>
            <a:r>
              <a:rPr lang="en-US" dirty="0"/>
              <a:t> interface: Fetches instructions from the code memory space.</a:t>
            </a:r>
            <a:endParaRPr lang="en-US" dirty="0"/>
          </a:p>
          <a:p>
            <a:r>
              <a:rPr lang="en-US" dirty="0"/>
              <a:t>■ SRAM &amp; peripheral interface: Read/write interface to data memory and</a:t>
            </a:r>
            <a:endParaRPr lang="en-US" dirty="0"/>
          </a:p>
          <a:p>
            <a:r>
              <a:rPr lang="en-US" dirty="0"/>
              <a:t>peripheral devices.</a:t>
            </a:r>
            <a:endParaRPr lang="en-US" dirty="0"/>
          </a:p>
          <a:p>
            <a:r>
              <a:rPr lang="en-US" dirty="0"/>
              <a:t>■ Bus matrix: Connects the core and debug interfaces to external buses on the</a:t>
            </a:r>
            <a:endParaRPr lang="en-US" dirty="0"/>
          </a:p>
          <a:p>
            <a:r>
              <a:rPr lang="en-US" dirty="0"/>
              <a:t>microcontroller.</a:t>
            </a:r>
            <a:endParaRPr lang="en-US" dirty="0"/>
          </a:p>
          <a:p>
            <a:r>
              <a:rPr lang="en-US" dirty="0"/>
              <a:t>■ Memory protection unit: Protects critical data used by the operating system</a:t>
            </a:r>
            <a:endParaRPr lang="en-US" dirty="0"/>
          </a:p>
          <a:p>
            <a:r>
              <a:rPr lang="en-US" dirty="0"/>
              <a:t>from user applications, separating processing tasks by disallowing access</a:t>
            </a:r>
            <a:endParaRPr lang="en-US" dirty="0"/>
          </a:p>
          <a:p>
            <a:r>
              <a:rPr lang="en-US" dirty="0"/>
              <a:t>to each other’s data, disabling access to memory regions, allowing memory</a:t>
            </a:r>
            <a:endParaRPr lang="en-US" dirty="0"/>
          </a:p>
          <a:p>
            <a:r>
              <a:rPr lang="en-US" dirty="0"/>
              <a:t>regions to be defined as read-only, and detecting unexpected memory accesses</a:t>
            </a:r>
            <a:endParaRPr lang="en-US" dirty="0"/>
          </a:p>
          <a:p>
            <a:r>
              <a:rPr lang="en-US" dirty="0"/>
              <a:t>that could potentially break the system.</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endParaRPr lang="en-US" dirty="0"/>
          </a:p>
          <a:p>
            <a:r>
              <a:rPr lang="en-US" dirty="0"/>
              <a:t>facilitates low- latency exception and interrupt handling, and controls power</a:t>
            </a:r>
            <a:endParaRPr lang="en-US" dirty="0"/>
          </a:p>
          <a:p>
            <a:r>
              <a:rPr lang="en-US" dirty="0"/>
              <a:t>management.</a:t>
            </a:r>
            <a:endParaRPr lang="en-US" dirty="0"/>
          </a:p>
          <a:p>
            <a:r>
              <a:rPr lang="en-US" dirty="0"/>
              <a:t>■ ETM: An optional debug component that enables reconstruction of program</a:t>
            </a:r>
            <a:endParaRPr lang="en-US" dirty="0"/>
          </a:p>
          <a:p>
            <a:r>
              <a:rPr lang="en-US" dirty="0"/>
              <a:t>execution. The ETM is designed to be a high- speed, low- power debug tool</a:t>
            </a:r>
            <a:endParaRPr lang="en-US" dirty="0"/>
          </a:p>
          <a:p>
            <a:r>
              <a:rPr lang="en-US" dirty="0"/>
              <a:t>that only supports instruction trace.</a:t>
            </a:r>
            <a:endParaRPr lang="en-US" dirty="0"/>
          </a:p>
          <a:p>
            <a:r>
              <a:rPr lang="en-US" dirty="0"/>
              <a:t>■ Debug access port (DAP): This provides an interface for external debug</a:t>
            </a:r>
            <a:endParaRPr lang="en-US" dirty="0"/>
          </a:p>
          <a:p>
            <a:r>
              <a:rPr lang="en-US" dirty="0"/>
              <a:t>access to the processor.</a:t>
            </a:r>
            <a:endParaRPr lang="en-US" dirty="0"/>
          </a:p>
          <a:p>
            <a:r>
              <a:rPr lang="en-US" dirty="0"/>
              <a:t>■ Debug logic: Basic debug functionality includes processor halt, single- step,</a:t>
            </a:r>
            <a:endParaRPr lang="en-US" dirty="0"/>
          </a:p>
          <a:p>
            <a:r>
              <a:rPr lang="en-US" dirty="0"/>
              <a:t>processor core register access, unlimited software breakpoints, and full system</a:t>
            </a:r>
            <a:endParaRPr lang="en-US" dirty="0"/>
          </a:p>
          <a:p>
            <a:r>
              <a:rPr lang="en-US" dirty="0"/>
              <a:t>memory access.</a:t>
            </a:r>
            <a:endParaRPr lang="en-US" dirty="0"/>
          </a:p>
          <a:p>
            <a:r>
              <a:rPr lang="en-US" dirty="0"/>
              <a:t>■ </a:t>
            </a:r>
            <a:r>
              <a:rPr lang="en-US" dirty="0" err="1"/>
              <a:t>ICode</a:t>
            </a:r>
            <a:r>
              <a:rPr lang="en-US" dirty="0"/>
              <a:t> interface: Fetches instructions from the code memory space.</a:t>
            </a:r>
            <a:endParaRPr lang="en-US" dirty="0"/>
          </a:p>
          <a:p>
            <a:r>
              <a:rPr lang="en-US" dirty="0"/>
              <a:t>■ SRAM &amp; peripheral interface: Read/write interface to data memory and</a:t>
            </a:r>
            <a:endParaRPr lang="en-US" dirty="0"/>
          </a:p>
          <a:p>
            <a:r>
              <a:rPr lang="en-US" dirty="0"/>
              <a:t>peripheral devices.</a:t>
            </a:r>
            <a:endParaRPr lang="en-US" dirty="0"/>
          </a:p>
          <a:p>
            <a:r>
              <a:rPr lang="en-US" dirty="0"/>
              <a:t>■ Bus matrix: Connects the core and debug interfaces to external buses on the</a:t>
            </a:r>
            <a:endParaRPr lang="en-US" dirty="0"/>
          </a:p>
          <a:p>
            <a:r>
              <a:rPr lang="en-US" dirty="0"/>
              <a:t>microcontroller.</a:t>
            </a:r>
            <a:endParaRPr lang="en-US" dirty="0"/>
          </a:p>
          <a:p>
            <a:r>
              <a:rPr lang="en-US" dirty="0"/>
              <a:t>■ Memory protection unit: Protects critical data used by the operating system</a:t>
            </a:r>
            <a:endParaRPr lang="en-US" dirty="0"/>
          </a:p>
          <a:p>
            <a:r>
              <a:rPr lang="en-US" dirty="0"/>
              <a:t>from user applications, separating processing tasks by disallowing access</a:t>
            </a:r>
            <a:endParaRPr lang="en-US" dirty="0"/>
          </a:p>
          <a:p>
            <a:r>
              <a:rPr lang="en-US" dirty="0"/>
              <a:t>to each other’s data, disabling access to memory regions, allowing memory</a:t>
            </a:r>
            <a:endParaRPr lang="en-US" dirty="0"/>
          </a:p>
          <a:p>
            <a:r>
              <a:rPr lang="en-US" dirty="0"/>
              <a:t>regions to be defined as read-only, and detecting unexpected memory accesses</a:t>
            </a:r>
            <a:endParaRPr lang="en-US" dirty="0"/>
          </a:p>
          <a:p>
            <a:r>
              <a:rPr lang="en-US" dirty="0"/>
              <a:t>that could potentially break the system.</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2033"/>
                </a:solidFill>
                <a:effectLst/>
                <a:latin typeface="-apple-system"/>
              </a:rPr>
              <a:t>Today we have studied the following concepts</a:t>
            </a:r>
            <a:endParaRPr lang="ru-RU" b="0" i="0" dirty="0">
              <a:solidFill>
                <a:srgbClr val="002033"/>
              </a:solidFill>
              <a:effectLst/>
              <a:latin typeface="-apple-system"/>
            </a:endParaRPr>
          </a:p>
          <a:p>
            <a:endParaRPr lang="ru-RU" dirty="0"/>
          </a:p>
          <a:p>
            <a:r>
              <a:rPr lang="en-US" dirty="0"/>
              <a:t>In the next lecture, we will repeat these concepts. You should explain their meaning in a few words. Everyone understands this ? </a:t>
            </a:r>
            <a:endParaRPr lang="ru-RU" dirty="0"/>
          </a:p>
          <a:p>
            <a:endParaRPr lang="en-US" dirty="0"/>
          </a:p>
          <a:p>
            <a:r>
              <a:rPr lang="en-US" dirty="0"/>
              <a:t>Until the next lecture</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it is an architectural design issue whether a computer will have</a:t>
            </a:r>
            <a:endParaRPr lang="en-US" dirty="0"/>
          </a:p>
          <a:p>
            <a:r>
              <a:rPr lang="en-US" dirty="0"/>
              <a:t>a multiply instruction. It is an organizational issue whether that instruction will be</a:t>
            </a:r>
            <a:endParaRPr lang="en-US" dirty="0"/>
          </a:p>
          <a:p>
            <a:r>
              <a:rPr lang="en-US" dirty="0"/>
              <a:t>implemented by a special multiply unit or by a mechanism that makes repeated</a:t>
            </a:r>
            <a:endParaRPr lang="en-US" dirty="0"/>
          </a:p>
          <a:p>
            <a:r>
              <a:rPr lang="en-US" dirty="0"/>
              <a:t>use of the add unit of the system. The organizational decision may be based on the</a:t>
            </a:r>
            <a:endParaRPr lang="en-US" dirty="0"/>
          </a:p>
          <a:p>
            <a:r>
              <a:rPr lang="en-US" dirty="0"/>
              <a:t>anticipated frequency of use of the multiply instruction, the relative speed of the</a:t>
            </a:r>
            <a:endParaRPr lang="en-US" dirty="0"/>
          </a:p>
          <a:p>
            <a:r>
              <a:rPr lang="en-US" dirty="0"/>
              <a:t>two approaches, and the cost and physical size of a special multiply unit</a:t>
            </a:r>
            <a:endParaRPr lang="en-US" dirty="0"/>
          </a:p>
          <a:p>
            <a:endParaRPr lang="en-US" dirty="0"/>
          </a:p>
          <a:p>
            <a:r>
              <a:rPr lang="en-US" dirty="0"/>
              <a:t>Many computer manufacturers offer a family of computer models, all with the same architecture but with differences in organization.</a:t>
            </a:r>
            <a:endParaRPr lang="en-US" dirty="0"/>
          </a:p>
          <a:p>
            <a:endParaRPr lang="en-US" dirty="0"/>
          </a:p>
          <a:p>
            <a:r>
              <a:rPr lang="en-US" dirty="0"/>
              <a:t>In a class of computers called microcomputers, the relationship between</a:t>
            </a:r>
            <a:endParaRPr lang="en-US" dirty="0"/>
          </a:p>
          <a:p>
            <a:r>
              <a:rPr lang="en-US" dirty="0"/>
              <a:t>architecture and organization is very close. Changes in technology not only influence organization but also result in the introduction of more powerful and more</a:t>
            </a:r>
            <a:endParaRPr lang="en-US" dirty="0"/>
          </a:p>
          <a:p>
            <a:r>
              <a:rPr lang="en-US" dirty="0"/>
              <a:t>complex architectures. Generally, there is less of a requirement for generation to-generation compatibility for these smaller machines. </a:t>
            </a:r>
            <a:endParaRPr lang="en-US" dirty="0"/>
          </a:p>
          <a:p>
            <a:endParaRPr lang="en-US" dirty="0"/>
          </a:p>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terms, there are only four basic functions that a computer can perform.</a:t>
            </a:r>
            <a:endParaRPr lang="en-US" dirty="0"/>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main structural components</a:t>
            </a:r>
            <a:endParaRPr lang="en-US" dirty="0"/>
          </a:p>
          <a:p>
            <a:endParaRPr lang="en-US" dirty="0"/>
          </a:p>
          <a:p>
            <a:r>
              <a:rPr lang="en-US" dirty="0"/>
              <a:t>■ Control unit: Controls the operation of the CPU and hence the computer. </a:t>
            </a:r>
            <a:endParaRPr lang="en-US" dirty="0"/>
          </a:p>
          <a:p>
            <a:r>
              <a:rPr lang="en-US" dirty="0"/>
              <a:t>■ Arithmetic and logic unit (ALU): Performs the computer’s data processing functions.</a:t>
            </a:r>
            <a:endParaRPr lang="en-US" dirty="0"/>
          </a:p>
          <a:p>
            <a:r>
              <a:rPr lang="en-US" dirty="0"/>
              <a:t>■ Registers: Provides storage internal to the CPU. </a:t>
            </a:r>
            <a:endParaRPr lang="en-US" dirty="0"/>
          </a:p>
          <a:p>
            <a:r>
              <a:rPr lang="en-US" dirty="0"/>
              <a:t>■ CPU interconnection: Some mechanism that provides for communication among the control unit, ALU, and registers.</a:t>
            </a:r>
            <a:endParaRPr lang="en-US" dirty="0"/>
          </a:p>
          <a:p>
            <a:endParaRPr lang="en-US" dirty="0"/>
          </a:p>
          <a:p>
            <a:r>
              <a:rPr lang="en-US" dirty="0"/>
              <a:t>In recent years, there has been increasing use of multiple processors in a single computer. Some design issues relating to multiple processors crop up</a:t>
            </a:r>
            <a:endParaRPr lang="ru-RU" dirty="0"/>
          </a:p>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Computers generally have multiple processors. </a:t>
            </a:r>
            <a:endParaRPr lang="en-US" dirty="0"/>
          </a:p>
          <a:p>
            <a:r>
              <a:rPr lang="en-US" dirty="0"/>
              <a:t>When these processors all reside on a single chip, the term multicore computer is used, and each processing unit (consisting of a control unit, ALU, registers, and perhaps cache) is called a core. To clarify the terminology, this text will use the following definitions.</a:t>
            </a:r>
            <a:endParaRPr lang="en-US" dirty="0"/>
          </a:p>
          <a:p>
            <a:endParaRPr lang="en-US" dirty="0"/>
          </a:p>
          <a:p>
            <a:r>
              <a:rPr lang="en-US" dirty="0"/>
              <a:t>The main printed circuit board in a computer is called a </a:t>
            </a:r>
            <a:r>
              <a:rPr lang="en-US" b="1" dirty="0"/>
              <a:t>system board or motherboard</a:t>
            </a:r>
            <a:endParaRPr lang="en-US" b="1" dirty="0"/>
          </a:p>
          <a:p>
            <a:endParaRPr lang="en-US" b="1" dirty="0"/>
          </a:p>
          <a:p>
            <a:r>
              <a:rPr lang="en-US" dirty="0"/>
              <a:t>The motherboard contains a slot or socket for the processor chip, which typically contains multiple individual cores, in what is known as a </a:t>
            </a:r>
            <a:r>
              <a:rPr lang="en-US" b="1" dirty="0"/>
              <a:t>multicore processor. </a:t>
            </a:r>
            <a:endParaRPr lang="en-US" b="1" dirty="0"/>
          </a:p>
          <a:p>
            <a:endParaRPr lang="en-US" b="1" dirty="0"/>
          </a:p>
          <a:p>
            <a:r>
              <a:rPr lang="en-US" dirty="0"/>
              <a:t>A chip is a single piece of semiconducting material, typically silicon, upon which electronic circuits and logic gates are fabricated. The resulting product is referred to as an </a:t>
            </a:r>
            <a:r>
              <a:rPr lang="en-US" b="1" dirty="0"/>
              <a:t>integrated circuit</a:t>
            </a:r>
            <a:r>
              <a:rPr lang="en-US" dirty="0"/>
              <a:t>.</a:t>
            </a:r>
            <a:endParaRPr lang="en-US" b="1" dirty="0"/>
          </a:p>
          <a:p>
            <a:endParaRPr lang="en-US" dirty="0"/>
          </a:p>
          <a:p>
            <a:r>
              <a:rPr lang="en-US" dirty="0"/>
              <a:t>Another prominent feature of contemporary computers is the use of multiple layers of memory, called </a:t>
            </a:r>
            <a:r>
              <a:rPr lang="en-US" b="1" dirty="0"/>
              <a:t>cache memory</a:t>
            </a:r>
            <a:r>
              <a:rPr lang="en-US" dirty="0"/>
              <a:t>, between the processor and main memory. </a:t>
            </a:r>
            <a:endParaRPr lang="en-US" dirty="0"/>
          </a:p>
          <a:p>
            <a:endParaRPr lang="en-US" dirty="0"/>
          </a:p>
          <a:p>
            <a:r>
              <a:rPr lang="en-US" dirty="0"/>
              <a:t>Next, we zoom in on the structure of a single core, which occupies a portion of the processor chip. In general terms, the functional elements of a core are: </a:t>
            </a:r>
            <a:endParaRPr lang="en-US" dirty="0"/>
          </a:p>
          <a:p>
            <a:r>
              <a:rPr lang="en-US" dirty="0"/>
              <a:t>■ Instruction logic: This includes the tasks involved in fetching instructions, and decoding each instruction to determine the instruction operation and the memory locations of any operands. </a:t>
            </a:r>
            <a:endParaRPr lang="en-US" dirty="0"/>
          </a:p>
          <a:p>
            <a:r>
              <a:rPr lang="en-US" dirty="0"/>
              <a:t>■ Arithmetic and logic unit (ALU): Performs the operation specified by an instruction.</a:t>
            </a:r>
            <a:endParaRPr lang="en-US" dirty="0"/>
          </a:p>
          <a:p>
            <a:r>
              <a:rPr lang="en-US" dirty="0"/>
              <a:t>■ Load/store logic: Manages the transfer of data to and from main memory via cache.</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of computers used vacuum tubes for digital logic elements and memory. A number of research and then commercial computers were built using vacuum tubes. For our purposes, it will be instructive to examine perhaps the most</a:t>
            </a:r>
            <a:endParaRPr lang="en-US" dirty="0"/>
          </a:p>
          <a:p>
            <a:r>
              <a:rPr lang="en-US" dirty="0"/>
              <a:t>famous first-generation computer, known as the IAS computer. This example illustrates many of the fundamental concepts found in all computer systems.</a:t>
            </a:r>
            <a:endParaRPr lang="en-US" dirty="0"/>
          </a:p>
          <a:p>
            <a:r>
              <a:rPr lang="en-US" dirty="0"/>
              <a:t>A fundamental design approach first implemented in the IAS computer is known as the stored-program concept. This idea is usually attributed to the mathematician John von Neumann. </a:t>
            </a:r>
            <a:endParaRPr lang="en-US" dirty="0"/>
          </a:p>
          <a:p>
            <a:r>
              <a:rPr lang="en-US" dirty="0"/>
              <a:t>Alan Turing developed the idea at about the same time. </a:t>
            </a:r>
            <a:endParaRPr lang="en-US" dirty="0"/>
          </a:p>
          <a:p>
            <a:endParaRPr lang="en-US" dirty="0"/>
          </a:p>
          <a:p>
            <a:r>
              <a:rPr lang="en-US" dirty="0"/>
              <a:t>The first publication of the idea was in a 1945 proposal by von Neumann for a new computer, the EDVAC (Electronic Discrete Variable Computer).</a:t>
            </a:r>
            <a:endParaRPr lang="en-US" dirty="0"/>
          </a:p>
          <a:p>
            <a:endParaRPr lang="en-US" dirty="0"/>
          </a:p>
          <a:p>
            <a:r>
              <a:rPr lang="en-US" dirty="0"/>
              <a:t>In 1946, von Neumann and his colleagues began the design of a new stored program computer, referred to as the IAS computer, at the Princeton Institute for</a:t>
            </a:r>
            <a:endParaRPr lang="en-US" dirty="0"/>
          </a:p>
          <a:p>
            <a:r>
              <a:rPr lang="en-US" dirty="0"/>
              <a:t>Advanced Studies. The IAS computer, although not completed until 1952, is the</a:t>
            </a:r>
            <a:r>
              <a:rPr lang="en-US" baseline="0" dirty="0"/>
              <a:t> </a:t>
            </a:r>
            <a:r>
              <a:rPr lang="en-US" dirty="0"/>
              <a:t>prototype of all subsequent general-purpose computers.</a:t>
            </a:r>
            <a:endParaRPr lang="en-US" dirty="0"/>
          </a:p>
          <a:p>
            <a:endParaRPr lang="en-US" dirty="0"/>
          </a:p>
          <a:p>
            <a:r>
              <a:rPr lang="en-US" dirty="0"/>
              <a:t>Since the device is primarily a computer, it will have to perform the elementary operations of arithmetic most frequently. These are </a:t>
            </a:r>
            <a:r>
              <a:rPr lang="en-US" b="1" dirty="0"/>
              <a:t>addition, subtraction, multiplication, and division</a:t>
            </a:r>
            <a:r>
              <a:rPr lang="en-US" dirty="0"/>
              <a:t>. </a:t>
            </a:r>
            <a:endParaRPr lang="en-US" dirty="0"/>
          </a:p>
          <a:p>
            <a:endParaRPr lang="en-US" dirty="0"/>
          </a:p>
          <a:p>
            <a:r>
              <a:rPr lang="en-US" dirty="0"/>
              <a:t>■ Memory buffer register (MBR): Contains a word to be stored in memory or sent</a:t>
            </a:r>
            <a:endParaRPr lang="en-US" dirty="0"/>
          </a:p>
          <a:p>
            <a:r>
              <a:rPr lang="en-US" dirty="0"/>
              <a:t>to the I/O unit, or is used to receive a word from memory or from the I/O unit.</a:t>
            </a:r>
            <a:endParaRPr lang="en-US" dirty="0"/>
          </a:p>
          <a:p>
            <a:r>
              <a:rPr lang="en-US" dirty="0"/>
              <a:t>■ Memory address register (MAR): Specifies the address in memory of the word</a:t>
            </a:r>
            <a:endParaRPr lang="en-US" dirty="0"/>
          </a:p>
          <a:p>
            <a:r>
              <a:rPr lang="en-US" dirty="0"/>
              <a:t>to be written from or read into the MBR.</a:t>
            </a:r>
            <a:endParaRPr lang="en-US" dirty="0"/>
          </a:p>
          <a:p>
            <a:r>
              <a:rPr lang="en-US" dirty="0"/>
              <a:t>■ Instruction register (IR): Contains the 8-bit opcode instruction being executed.</a:t>
            </a:r>
            <a:endParaRPr lang="en-US" dirty="0"/>
          </a:p>
          <a:p>
            <a:r>
              <a:rPr lang="en-US" dirty="0"/>
              <a:t>■ Instruction buffer register (IBR): Employed to hold temporarily the righthand instruction from a word in memory.</a:t>
            </a:r>
            <a:endParaRPr lang="en-US" dirty="0"/>
          </a:p>
          <a:p>
            <a:r>
              <a:rPr lang="en-US" dirty="0"/>
              <a:t>■ Program counter (PC): Contains the address of the next instruction pair to be fetched from memory.</a:t>
            </a:r>
            <a:endParaRPr lang="en-US" dirty="0"/>
          </a:p>
          <a:p>
            <a:r>
              <a:rPr lang="en-US" dirty="0"/>
              <a:t>■ Accumulator (AC) and multiplier quotient (MQ): Employed to hold temporarily operands and results of ALU operations. For example, the result of multiplying two 40-bit numbers is an 80-bit number</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integrated circuit exploits the fact that such components as transistors, resistors, and conductors can be fabricated from a semiconductor such as silicon. It is merely an extension of the solid-state art to fabricate an entire circuit in a tiny piece of silicon rather than assemble discrete components made from separate pieces of silicon into the same circuit. Many transistors can be produced at the same time on a single wafer of silicon. Equally important, these transistors can be connected with a process of metallization to form circuits.</a:t>
            </a:r>
            <a:endParaRPr lang="en-US" dirty="0"/>
          </a:p>
          <a:p>
            <a:endParaRPr lang="en-US" dirty="0"/>
          </a:p>
          <a:p>
            <a:r>
              <a:rPr lang="en-US" dirty="0"/>
              <a:t>A thin wafer of silicon is divided into a matrix of small areas, each a few millimeters square. The identical circuit pattern is fabricated in each area, and the wafer is broken up into chips. Each chip consists of many gates and/or memory cells plus a number of input and output attachment points</a:t>
            </a:r>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observed that the number of transistors that could be</a:t>
            </a:r>
            <a:endParaRPr lang="en-US" dirty="0"/>
          </a:p>
          <a:p>
            <a:r>
              <a:rPr lang="en-US" dirty="0"/>
              <a:t>put on a single chip was doubling every year, and correctly predicted that this pace</a:t>
            </a:r>
            <a:endParaRPr lang="en-US" dirty="0"/>
          </a:p>
          <a:p>
            <a:r>
              <a:rPr lang="en-US" dirty="0"/>
              <a:t>would continue into the near future. </a:t>
            </a:r>
            <a:endParaRPr lang="en-US" dirty="0"/>
          </a:p>
          <a:p>
            <a:endParaRPr lang="en-US" dirty="0"/>
          </a:p>
          <a:p>
            <a:endParaRPr lang="en-US" dirty="0"/>
          </a:p>
          <a:p>
            <a:r>
              <a:rPr lang="en-US" dirty="0"/>
              <a:t>3. The computer becomes smaller, making it more convenient to place in a variety of environments.</a:t>
            </a:r>
            <a:endParaRPr lang="en-US" dirty="0"/>
          </a:p>
          <a:p>
            <a:r>
              <a:rPr lang="en-US" dirty="0"/>
              <a:t>4. There is a reduction in power requirements.</a:t>
            </a:r>
            <a:endParaRPr lang="en-US" dirty="0"/>
          </a:p>
          <a:p>
            <a:r>
              <a:rPr lang="en-US" dirty="0"/>
              <a:t>5. The interconnections on the integrated circuit are much more reliable than</a:t>
            </a:r>
            <a:endParaRPr lang="en-US" dirty="0"/>
          </a:p>
          <a:p>
            <a:r>
              <a:rPr lang="en-US" dirty="0"/>
              <a:t>solder connections. With more circuitry on each chip, there are fewer </a:t>
            </a:r>
            <a:r>
              <a:rPr lang="en-US" dirty="0" err="1"/>
              <a:t>interchip</a:t>
            </a:r>
            <a:r>
              <a:rPr lang="en-US" dirty="0"/>
              <a:t> connections.</a:t>
            </a:r>
            <a:endParaRPr lang="en-US" dirty="0"/>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52647E40-0079-4623-A8D2-ED64CC8CC1AB}" type="datetime1">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4" name="Date Placeholder 3"/>
          <p:cNvSpPr>
            <a:spLocks noGrp="1"/>
          </p:cNvSpPr>
          <p:nvPr>
            <p:ph type="dt" sz="half" idx="10"/>
          </p:nvPr>
        </p:nvSpPr>
        <p:spPr/>
        <p:txBody>
          <a:bodyPr/>
          <a:lstStyle/>
          <a:p>
            <a:fld id="{624E8B23-79E3-43FB-9FF5-CA9F85B05C7A}" type="datetime1">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4" name="Date Placeholder 3"/>
          <p:cNvSpPr>
            <a:spLocks noGrp="1"/>
          </p:cNvSpPr>
          <p:nvPr>
            <p:ph type="dt" sz="half" idx="10"/>
          </p:nvPr>
        </p:nvSpPr>
        <p:spPr/>
        <p:txBody>
          <a:bodyPr/>
          <a:lstStyle/>
          <a:p>
            <a:fld id="{04C7A6E7-50D7-4888-81C3-9A3D3C081361}" type="datetime1">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showMasterSp="0" matchingName="Blank">
  <p:cSld name="Blank">
    <p:bg>
      <p:bgPr>
        <a:solidFill>
          <a:schemeClr val="lt1"/>
        </a:solidFill>
        <a:effectLst/>
      </p:bgPr>
    </p:bg>
    <p:spTree>
      <p:nvGrpSpPr>
        <p:cNvPr id="1" name="Shape 12"/>
        <p:cNvGrpSpPr/>
        <p:nvPr/>
      </p:nvGrpSpPr>
      <p:grpSpPr>
        <a:xfrm>
          <a:off x="0" y="0"/>
          <a:ext cx="0" cy="0"/>
          <a:chOff x="0" y="0"/>
          <a:chExt cx="0" cy="0"/>
        </a:xfrm>
      </p:grpSpPr>
      <p:sp>
        <p:nvSpPr>
          <p:cNvPr id="13" name="Google Shape;13;p7"/>
          <p:cNvSpPr/>
          <p:nvPr/>
        </p:nvSpPr>
        <p:spPr>
          <a:xfrm>
            <a:off x="6712675" y="0"/>
            <a:ext cx="5481023" cy="6854642"/>
          </a:xfrm>
          <a:custGeom>
            <a:avLst/>
            <a:gdLst/>
            <a:ahLst/>
            <a:cxnLst/>
            <a:rect l="l" t="t" r="r" b="b"/>
            <a:pathLst>
              <a:path w="5178425" h="6480175" extrusionOk="0">
                <a:moveTo>
                  <a:pt x="5177917" y="0"/>
                </a:moveTo>
                <a:lnTo>
                  <a:pt x="0" y="0"/>
                </a:lnTo>
                <a:lnTo>
                  <a:pt x="2043137" y="6479997"/>
                </a:lnTo>
                <a:lnTo>
                  <a:pt x="5177917" y="6479997"/>
                </a:lnTo>
                <a:lnTo>
                  <a:pt x="5177917" y="0"/>
                </a:lnTo>
                <a:close/>
              </a:path>
            </a:pathLst>
          </a:custGeom>
          <a:solidFill>
            <a:srgbClr val="37B4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905"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7"/>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7"/>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8E68888-6DAE-40B1-ACC3-616DF3300757}" type="datetime1">
              <a:rPr lang="ru-RU" smtClean="0"/>
            </a:fld>
            <a:endParaRPr dirty="0"/>
          </a:p>
        </p:txBody>
      </p:sp>
      <p:sp>
        <p:nvSpPr>
          <p:cNvPr id="16" name="Google Shape;16;p7"/>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a:spLocks noGrp="1"/>
          </p:cNvSpPr>
          <p:nvPr>
            <p:ph type="body" idx="1"/>
          </p:nvPr>
        </p:nvSpPr>
        <p:spPr>
          <a:xfrm>
            <a:off x="865674" y="2405210"/>
            <a:ext cx="10467373"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b="0" i="0">
                <a:solidFill>
                  <a:schemeClr val="dk1"/>
                </a:solidFill>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p:txBody>
      </p:sp>
      <p:sp>
        <p:nvSpPr>
          <p:cNvPr id="26" name="Google Shape;26;p9"/>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9"/>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F36EFE1-3F68-408B-8CA0-59F6ED696B78}" type="datetime1">
              <a:rPr lang="ru-RU" smtClean="0"/>
            </a:fld>
            <a:endParaRPr dirty="0"/>
          </a:p>
        </p:txBody>
      </p:sp>
      <p:sp>
        <p:nvSpPr>
          <p:cNvPr id="28" name="Google Shape;28;p9"/>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a:spLocks noGrp="1"/>
          </p:cNvSpPr>
          <p:nvPr>
            <p:ph type="body" idx="1"/>
          </p:nvPr>
        </p:nvSpPr>
        <p:spPr>
          <a:xfrm>
            <a:off x="609935" y="1577340"/>
            <a:ext cx="5306444"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p:txBody>
      </p:sp>
      <p:sp>
        <p:nvSpPr>
          <p:cNvPr id="32" name="Google Shape;32;p10"/>
          <p:cNvSpPr txBox="1">
            <a:spLocks noGrp="1"/>
          </p:cNvSpPr>
          <p:nvPr>
            <p:ph type="body" idx="2"/>
          </p:nvPr>
        </p:nvSpPr>
        <p:spPr>
          <a:xfrm>
            <a:off x="6282341" y="1577340"/>
            <a:ext cx="5306444"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p:txBody>
      </p:sp>
      <p:sp>
        <p:nvSpPr>
          <p:cNvPr id="33" name="Google Shape;33;p10"/>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10"/>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5770CB4-A034-44FD-A52D-AB7E48FA20CB}" type="datetime1">
              <a:rPr lang="ru-RU" smtClean="0"/>
            </a:fld>
            <a:endParaRPr dirty="0"/>
          </a:p>
        </p:txBody>
      </p:sp>
      <p:sp>
        <p:nvSpPr>
          <p:cNvPr id="35" name="Google Shape;35;p10"/>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1"/>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02C8FFF-FCBE-42F7-B966-53572C2C2B31}" type="datetime1">
              <a:rPr lang="ru-RU" smtClean="0"/>
            </a:fld>
            <a:endParaRPr dirty="0"/>
          </a:p>
        </p:txBody>
      </p:sp>
      <p:sp>
        <p:nvSpPr>
          <p:cNvPr id="40" name="Google Shape;40;p11"/>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4" name="Date Placeholder 3"/>
          <p:cNvSpPr>
            <a:spLocks noGrp="1"/>
          </p:cNvSpPr>
          <p:nvPr>
            <p:ph type="dt" sz="half" idx="10"/>
          </p:nvPr>
        </p:nvSpPr>
        <p:spPr/>
        <p:txBody>
          <a:bodyPr/>
          <a:lstStyle/>
          <a:p>
            <a:fld id="{6093FE19-64E9-491E-A351-E3D6814C0857}" type="datetime1">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DCD480-C43D-405C-BAAE-B6B07BBFF3D1}" type="datetime1">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5" name="Date Placeholder 4"/>
          <p:cNvSpPr>
            <a:spLocks noGrp="1"/>
          </p:cNvSpPr>
          <p:nvPr>
            <p:ph type="dt" sz="half" idx="10"/>
          </p:nvPr>
        </p:nvSpPr>
        <p:spPr/>
        <p:txBody>
          <a:bodyPr/>
          <a:lstStyle/>
          <a:p>
            <a:fld id="{2BA07A6C-7F6C-4017-97FD-DBEF4A7698B5}" type="datetime1">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7" name="Date Placeholder 6"/>
          <p:cNvSpPr>
            <a:spLocks noGrp="1"/>
          </p:cNvSpPr>
          <p:nvPr>
            <p:ph type="dt" sz="half" idx="10"/>
          </p:nvPr>
        </p:nvSpPr>
        <p:spPr/>
        <p:txBody>
          <a:bodyPr/>
          <a:lstStyle/>
          <a:p>
            <a:fld id="{ECB9D17B-2189-4687-B551-35F7E5AB3F4C}" type="datetime1">
              <a:rPr lang="ru-RU" smtClean="0"/>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7A5BDF35-3664-4FC5-B7C5-F2E1E670CCA9}" type="datetime1">
              <a:rPr lang="ru-RU" smtClean="0"/>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F6061-F91C-4C42-898A-7EC5F3DBDA11}" type="datetime1">
              <a:rPr lang="ru-RU" smtClean="0"/>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DDA8478-337B-4BCE-9FFF-60C7B0D48ECC}" type="datetime1">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6D92DD7-8A3B-423E-B43A-14E80FA8EB4A}" type="datetime1">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558DE-1CD6-45CF-B587-7F928EA63F60}" type="datetime1">
              <a:rPr lang="ru-RU" smtClean="0"/>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0E7B4-FE83-4DBD-8C12-306C62A7D307}"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0" y="0"/>
            <a:ext cx="9037135" cy="6854642"/>
          </a:xfrm>
          <a:custGeom>
            <a:avLst/>
            <a:gdLst/>
            <a:ahLst/>
            <a:cxnLst/>
            <a:rect l="l" t="t" r="r" b="b"/>
            <a:pathLst>
              <a:path w="8538210" h="6480175" extrusionOk="0">
                <a:moveTo>
                  <a:pt x="6495084" y="0"/>
                </a:moveTo>
                <a:lnTo>
                  <a:pt x="0" y="0"/>
                </a:lnTo>
                <a:lnTo>
                  <a:pt x="0" y="6479997"/>
                </a:lnTo>
                <a:lnTo>
                  <a:pt x="8538210" y="6479997"/>
                </a:lnTo>
                <a:lnTo>
                  <a:pt x="6495084" y="0"/>
                </a:lnTo>
                <a:close/>
              </a:path>
            </a:pathLst>
          </a:custGeom>
          <a:solidFill>
            <a:srgbClr val="37B4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905"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7;p6"/>
          <p:cNvSpPr txBox="1">
            <a:spLocks noGrp="1"/>
          </p:cNvSpPr>
          <p:nvPr>
            <p:ph type="title"/>
          </p:nvPr>
        </p:nvSpPr>
        <p:spPr>
          <a:xfrm>
            <a:off x="865674" y="482263"/>
            <a:ext cx="10467373" cy="55399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6"/>
          <p:cNvSpPr txBox="1">
            <a:spLocks noGrp="1"/>
          </p:cNvSpPr>
          <p:nvPr>
            <p:ph type="body" idx="1"/>
          </p:nvPr>
        </p:nvSpPr>
        <p:spPr>
          <a:xfrm>
            <a:off x="865674" y="2405210"/>
            <a:ext cx="10467373" cy="27699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9" name="Google Shape;9;p6"/>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10" name="Google Shape;10;p6"/>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C6BB3936-6FCE-466A-8A0C-D70B5A5CB83E}" type="datetime1">
              <a:rPr lang="ru-RU" smtClean="0"/>
            </a:fld>
            <a:endParaRPr dirty="0"/>
          </a:p>
        </p:txBody>
      </p:sp>
      <p:sp>
        <p:nvSpPr>
          <p:cNvPr id="11" name="Google Shape;11;p6"/>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dirty="0"/>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9" name="Рисунок 8" descr="LuMaxArt FS Collection Orange0010 | Flickr - Photo Shar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6252" y="1545738"/>
            <a:ext cx="2802370" cy="2802370"/>
          </a:xfrm>
          <a:prstGeom prst="rect">
            <a:avLst/>
          </a:prstGeom>
        </p:spPr>
      </p:pic>
      <p:sp>
        <p:nvSpPr>
          <p:cNvPr id="64" name="Google Shape;64;p3"/>
          <p:cNvSpPr/>
          <p:nvPr/>
        </p:nvSpPr>
        <p:spPr>
          <a:xfrm>
            <a:off x="3731" y="6260165"/>
            <a:ext cx="7221386" cy="406375"/>
          </a:xfrm>
          <a:custGeom>
            <a:avLst/>
            <a:gdLst/>
            <a:ahLst/>
            <a:cxnLst/>
            <a:rect l="l" t="t" r="r" b="b"/>
            <a:pathLst>
              <a:path w="6826884" h="384175" extrusionOk="0">
                <a:moveTo>
                  <a:pt x="0" y="383578"/>
                </a:moveTo>
                <a:lnTo>
                  <a:pt x="6826796" y="383578"/>
                </a:lnTo>
                <a:lnTo>
                  <a:pt x="6826796" y="0"/>
                </a:lnTo>
                <a:lnTo>
                  <a:pt x="0" y="0"/>
                </a:lnTo>
                <a:lnTo>
                  <a:pt x="0" y="383578"/>
                </a:lnTo>
                <a:close/>
              </a:path>
            </a:pathLst>
          </a:custGeom>
          <a:solidFill>
            <a:srgbClr val="37B446"/>
          </a:solidFill>
          <a:ln>
            <a:noFill/>
          </a:ln>
        </p:spPr>
        <p:txBody>
          <a:bodyPr spcFirstLastPara="1" wrap="square" lIns="0" tIns="0" rIns="0" bIns="0" anchor="t" anchorCtr="0">
            <a:noAutofit/>
          </a:bodyPr>
          <a:lstStyle/>
          <a:p>
            <a:pPr defTabSz="967105">
              <a:buClr>
                <a:srgbClr val="000000"/>
              </a:buClr>
            </a:pPr>
            <a:endParaRPr sz="1905"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 name="Прямоугольник 4"/>
          <p:cNvSpPr/>
          <p:nvPr/>
        </p:nvSpPr>
        <p:spPr>
          <a:xfrm>
            <a:off x="1770968" y="321995"/>
            <a:ext cx="9078997" cy="873829"/>
          </a:xfrm>
          <a:prstGeom prst="rect">
            <a:avLst/>
          </a:prstGeom>
        </p:spPr>
        <p:txBody>
          <a:bodyPr wrap="square">
            <a:spAutoFit/>
          </a:bodyPr>
          <a:lstStyle/>
          <a:p>
            <a:pPr marL="13335" defTabSz="967105">
              <a:buClr>
                <a:srgbClr val="000000"/>
              </a:buClr>
            </a:pPr>
            <a:r>
              <a:rPr lang="ru-RU" sz="2540" b="1" kern="0" dirty="0" err="1">
                <a:solidFill>
                  <a:srgbClr val="000000"/>
                </a:solidFill>
                <a:latin typeface="Calibri" panose="020F0502020204030204"/>
                <a:ea typeface="Open Sans" panose="020B0606030504020204"/>
                <a:cs typeface="Open Sans" panose="020B0606030504020204"/>
                <a:sym typeface="Arial" panose="020B0604020202020204"/>
              </a:rPr>
              <a:t>Course</a:t>
            </a:r>
            <a:r>
              <a:rPr lang="ru-RU"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smtClean="0">
                <a:solidFill>
                  <a:srgbClr val="000000"/>
                </a:solidFill>
                <a:latin typeface="Calibri" panose="020F0502020204030204"/>
                <a:ea typeface="Open Sans" panose="020B0606030504020204"/>
                <a:cs typeface="Open Sans" panose="020B0606030504020204"/>
                <a:sym typeface="Open Sans" panose="020B0606030504020204"/>
              </a:rPr>
              <a:t>Data Mining</a:t>
            </a:r>
            <a:endParaRPr lang="en-US" sz="2540" b="1" kern="0" dirty="0">
              <a:solidFill>
                <a:srgbClr val="000000"/>
              </a:solidFill>
              <a:latin typeface="Calibri" panose="020F0502020204030204"/>
              <a:ea typeface="Open Sans" panose="020B0606030504020204"/>
              <a:cs typeface="Open Sans" panose="020B0606030504020204"/>
              <a:sym typeface="Open Sans" panose="020B0606030504020204"/>
            </a:endParaRPr>
          </a:p>
          <a:p>
            <a:pPr marL="13335" defTabSz="967105">
              <a:buClr>
                <a:srgbClr val="000000"/>
              </a:buClr>
            </a:pP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Bachelor S</a:t>
            </a:r>
            <a:r>
              <a:rPr lang="en-GB" sz="2540" b="1" kern="0" dirty="0" err="1">
                <a:solidFill>
                  <a:srgbClr val="000000"/>
                </a:solidFill>
                <a:latin typeface="Calibri" panose="020F0502020204030204"/>
                <a:ea typeface="Open Sans" panose="020B0606030504020204"/>
                <a:cs typeface="Open Sans" panose="020B0606030504020204"/>
                <a:sym typeface="Arial" panose="020B0604020202020204"/>
              </a:rPr>
              <a:t>tudy</a:t>
            </a:r>
            <a:r>
              <a:rPr lang="en-GB"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err="1">
                <a:solidFill>
                  <a:srgbClr val="000000"/>
                </a:solidFill>
                <a:latin typeface="Calibri" panose="020F0502020204030204"/>
                <a:ea typeface="Open Sans" panose="020B0606030504020204"/>
                <a:cs typeface="Open Sans" panose="020B0606030504020204"/>
                <a:sym typeface="Arial" panose="020B0604020202020204"/>
              </a:rPr>
              <a:t>Programme</a:t>
            </a: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a:t>
            </a:r>
            <a:r>
              <a:rPr lang="ru-RU"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Computer Science and Technology </a:t>
            </a:r>
            <a:endParaRPr lang="ru-RU" sz="2540" b="1" kern="0" dirty="0">
              <a:solidFill>
                <a:srgbClr val="000000"/>
              </a:solidFill>
              <a:latin typeface="Calibri" panose="020F0502020204030204"/>
              <a:ea typeface="Open Sans" panose="020B0606030504020204"/>
              <a:cs typeface="Open Sans" panose="020B0606030504020204"/>
              <a:sym typeface="Arial" panose="020B0604020202020204"/>
            </a:endParaRPr>
          </a:p>
        </p:txBody>
      </p:sp>
      <p:sp>
        <p:nvSpPr>
          <p:cNvPr id="7" name="Пятиугольник 6"/>
          <p:cNvSpPr/>
          <p:nvPr/>
        </p:nvSpPr>
        <p:spPr>
          <a:xfrm>
            <a:off x="11326027" y="6361511"/>
            <a:ext cx="518791" cy="325862"/>
          </a:xfrm>
          <a:prstGeom prst="homePlat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67105">
              <a:buClr>
                <a:srgbClr val="000000"/>
              </a:buClr>
            </a:pPr>
            <a:endParaRPr lang="ru-RU" sz="1480" kern="0">
              <a:solidFill>
                <a:srgbClr val="FFFFFF"/>
              </a:solidFill>
              <a:latin typeface="Arial" panose="020B0604020202020204"/>
              <a:sym typeface="Arial" panose="020B0604020202020204"/>
            </a:endParaRPr>
          </a:p>
        </p:txBody>
      </p:sp>
      <p:sp>
        <p:nvSpPr>
          <p:cNvPr id="8" name="Номер слайда 7"/>
          <p:cNvSpPr>
            <a:spLocks noGrp="1"/>
          </p:cNvSpPr>
          <p:nvPr>
            <p:ph type="sldNum" idx="12"/>
          </p:nvPr>
        </p:nvSpPr>
        <p:spPr>
          <a:xfrm>
            <a:off x="8781435" y="6377940"/>
            <a:ext cx="2803988" cy="293029"/>
          </a:xfrm>
        </p:spPr>
        <p:txBody>
          <a:bodyPr/>
          <a:lstStyle/>
          <a:p>
            <a:pPr defTabSz="967105">
              <a:buClr>
                <a:srgbClr val="000000"/>
              </a:buClr>
            </a:pPr>
            <a:fld id="{00000000-1234-1234-1234-123412341234}" type="slidenum">
              <a:rPr lang="en-US" kern="0">
                <a:solidFill>
                  <a:srgbClr val="FFFFFF"/>
                </a:solidFill>
              </a:rPr>
            </a:fld>
            <a:endParaRPr lang="en-US" kern="0" dirty="0">
              <a:solidFill>
                <a:srgbClr val="FFFFFF"/>
              </a:solidFill>
            </a:endParaRPr>
          </a:p>
        </p:txBody>
      </p:sp>
      <p:sp>
        <p:nvSpPr>
          <p:cNvPr id="2" name="Текстовое поле 1"/>
          <p:cNvSpPr txBox="1"/>
          <p:nvPr/>
        </p:nvSpPr>
        <p:spPr>
          <a:xfrm>
            <a:off x="575084" y="3375460"/>
            <a:ext cx="10469029" cy="1420389"/>
          </a:xfrm>
          <a:prstGeom prst="rect">
            <a:avLst/>
          </a:prstGeom>
          <a:noFill/>
        </p:spPr>
        <p:txBody>
          <a:bodyPr wrap="square" rtlCol="0">
            <a:spAutoFit/>
          </a:bodyPr>
          <a:lstStyle/>
          <a:p>
            <a:pPr defTabSz="967105">
              <a:buClr>
                <a:srgbClr val="000000"/>
              </a:buClr>
            </a:pPr>
            <a:r>
              <a:rPr lang="en-US" altLang="ru-RU" sz="4230" kern="0" dirty="0">
                <a:gradFill>
                  <a:gsLst>
                    <a:gs pos="0">
                      <a:srgbClr val="14CD68"/>
                    </a:gs>
                    <a:gs pos="100000">
                      <a:srgbClr val="0B6E38"/>
                    </a:gs>
                  </a:gsLst>
                  <a:lin scaled="0"/>
                </a:gradFill>
                <a:latin typeface="Arial" panose="020B0604020202020204"/>
                <a:cs typeface="Arial" panose="020B0604020202020204"/>
                <a:sym typeface="Arial" panose="020B0604020202020204"/>
              </a:rPr>
              <a:t>Lesson </a:t>
            </a:r>
            <a:r>
              <a:rPr lang="ru-RU" altLang="ru-RU" sz="4230" kern="0" dirty="0">
                <a:gradFill>
                  <a:gsLst>
                    <a:gs pos="0">
                      <a:srgbClr val="14CD68"/>
                    </a:gs>
                    <a:gs pos="100000">
                      <a:srgbClr val="0B6E38"/>
                    </a:gs>
                  </a:gsLst>
                  <a:lin scaled="0"/>
                </a:gradFill>
                <a:latin typeface="Arial" panose="020B0604020202020204"/>
                <a:cs typeface="Arial" panose="020B0604020202020204"/>
                <a:sym typeface="Arial" panose="020B0604020202020204"/>
              </a:rPr>
              <a:t>6</a:t>
            </a:r>
            <a:r>
              <a:rPr lang="en-US" altLang="ru-RU" sz="4230" kern="0" dirty="0" smtClean="0">
                <a:gradFill>
                  <a:gsLst>
                    <a:gs pos="0">
                      <a:srgbClr val="14CD68"/>
                    </a:gs>
                    <a:gs pos="100000">
                      <a:srgbClr val="0B6E38"/>
                    </a:gs>
                  </a:gsLst>
                  <a:lin scaled="0"/>
                </a:gradFill>
                <a:latin typeface="Arial" panose="020B0604020202020204"/>
                <a:cs typeface="Arial" panose="020B0604020202020204"/>
                <a:sym typeface="Arial" panose="020B0604020202020204"/>
              </a:rPr>
              <a:t>:</a:t>
            </a:r>
            <a:r>
              <a:rPr lang="ru-RU" altLang="en-US" sz="4230" kern="0" dirty="0" smtClean="0">
                <a:gradFill>
                  <a:gsLst>
                    <a:gs pos="0">
                      <a:srgbClr val="14CD68"/>
                    </a:gs>
                    <a:gs pos="100000">
                      <a:srgbClr val="0B6E38"/>
                    </a:gs>
                  </a:gsLst>
                  <a:lin scaled="0"/>
                </a:gradFill>
                <a:latin typeface="Arial" panose="020B0604020202020204"/>
                <a:cs typeface="Arial" panose="020B0604020202020204"/>
                <a:sym typeface="Arial" panose="020B0604020202020204"/>
              </a:rPr>
              <a:t>   </a:t>
            </a:r>
            <a:endParaRPr lang="ru-RU" altLang="en-US" sz="4230" kern="0" dirty="0">
              <a:gradFill>
                <a:gsLst>
                  <a:gs pos="0">
                    <a:srgbClr val="14CD68"/>
                  </a:gs>
                  <a:gs pos="100000">
                    <a:srgbClr val="0B6E38"/>
                  </a:gs>
                </a:gsLst>
                <a:lin scaled="0"/>
              </a:gradFill>
              <a:latin typeface="Arial" panose="020B0604020202020204"/>
              <a:cs typeface="Arial" panose="020B0604020202020204"/>
              <a:sym typeface="Arial" panose="020B0604020202020204"/>
            </a:endParaRPr>
          </a:p>
          <a:p>
            <a:pPr defTabSz="967105">
              <a:buClr>
                <a:srgbClr val="000000"/>
              </a:buClr>
            </a:pPr>
            <a:r>
              <a:rPr lang="en-US" altLang="ru-RU" sz="4400" dirty="0" err="1" smtClean="0">
                <a:solidFill>
                  <a:srgbClr val="00B050"/>
                </a:solidFill>
              </a:rPr>
              <a:t>Clusterization</a:t>
            </a:r>
            <a:r>
              <a:rPr lang="en-US" altLang="ru-RU" sz="4400" dirty="0" smtClean="0">
                <a:solidFill>
                  <a:srgbClr val="00B050"/>
                </a:solidFill>
              </a:rPr>
              <a:t>. </a:t>
            </a:r>
            <a:r>
              <a:rPr lang="en-US" altLang="en-US" sz="4230" kern="0" dirty="0" smtClean="0">
                <a:gradFill>
                  <a:gsLst>
                    <a:gs pos="0">
                      <a:srgbClr val="14CD68"/>
                    </a:gs>
                    <a:gs pos="100000">
                      <a:srgbClr val="0B6E38"/>
                    </a:gs>
                  </a:gsLst>
                  <a:lin scaled="0"/>
                </a:gradFill>
                <a:cs typeface="Arial" panose="020B0604020202020204"/>
                <a:sym typeface="Arial" panose="020B0604020202020204"/>
              </a:rPr>
              <a:t>K-Means</a:t>
            </a:r>
            <a:endParaRPr lang="ru-RU" altLang="en-US" sz="4230" kern="0" dirty="0">
              <a:gradFill>
                <a:gsLst>
                  <a:gs pos="0">
                    <a:srgbClr val="14CD68"/>
                  </a:gs>
                  <a:gs pos="100000">
                    <a:srgbClr val="0B6E38"/>
                  </a:gs>
                </a:gsLst>
                <a:lin scaled="0"/>
              </a:gradFill>
              <a:latin typeface="Arial" panose="020B0604020202020204"/>
              <a:cs typeface="Arial" panose="020B0604020202020204"/>
              <a:sym typeface="Arial" panose="020B0604020202020204"/>
            </a:endParaRPr>
          </a:p>
        </p:txBody>
      </p:sp>
      <p:pic>
        <p:nvPicPr>
          <p:cNvPr id="6" name="Picture 5"/>
          <p:cNvPicPr>
            <a:picLocks noChangeAspect="1"/>
          </p:cNvPicPr>
          <p:nvPr/>
        </p:nvPicPr>
        <p:blipFill>
          <a:blip r:embed="rId2"/>
          <a:stretch>
            <a:fillRect/>
          </a:stretch>
        </p:blipFill>
        <p:spPr>
          <a:xfrm>
            <a:off x="10677437" y="256844"/>
            <a:ext cx="1019526" cy="1082083"/>
          </a:xfrm>
          <a:prstGeom prst="rect">
            <a:avLst/>
          </a:prstGeom>
        </p:spPr>
      </p:pic>
      <p:pic>
        <p:nvPicPr>
          <p:cNvPr id="14" name="Picture 13"/>
          <p:cNvPicPr>
            <a:picLocks noChangeAspect="1"/>
          </p:cNvPicPr>
          <p:nvPr/>
        </p:nvPicPr>
        <p:blipFill>
          <a:blip r:embed="rId3"/>
          <a:stretch>
            <a:fillRect/>
          </a:stretch>
        </p:blipFill>
        <p:spPr>
          <a:xfrm>
            <a:off x="385382" y="272434"/>
            <a:ext cx="961181" cy="959455"/>
          </a:xfrm>
          <a:prstGeom prst="rect">
            <a:avLst/>
          </a:prstGeom>
        </p:spPr>
      </p:pic>
      <p:sp>
        <p:nvSpPr>
          <p:cNvPr id="3" name="Прямоугольник 2"/>
          <p:cNvSpPr/>
          <p:nvPr/>
        </p:nvSpPr>
        <p:spPr>
          <a:xfrm>
            <a:off x="723140" y="5019944"/>
            <a:ext cx="2377574" cy="369332"/>
          </a:xfrm>
          <a:prstGeom prst="rect">
            <a:avLst/>
          </a:prstGeom>
        </p:spPr>
        <p:txBody>
          <a:bodyPr wrap="none">
            <a:spAutoFit/>
          </a:bodyPr>
          <a:lstStyle/>
          <a:p>
            <a:r>
              <a:rPr lang="en-US" dirty="0"/>
              <a:t>Ass. prof. E. </a:t>
            </a:r>
            <a:r>
              <a:rPr lang="en-US" dirty="0" err="1"/>
              <a:t>Pinevich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46671" y="406032"/>
            <a:ext cx="10098658" cy="646331"/>
          </a:xfrm>
          <a:prstGeom prst="rect">
            <a:avLst/>
          </a:prstGeom>
          <a:noFill/>
        </p:spPr>
        <p:txBody>
          <a:bodyPr wrap="square" rtlCol="0">
            <a:spAutoFit/>
          </a:bodyPr>
          <a:lstStyle/>
          <a:p>
            <a:r>
              <a:rPr lang="en-US" sz="3600" b="1" dirty="0">
                <a:solidFill>
                  <a:srgbClr val="00B050"/>
                </a:solidFill>
              </a:rPr>
              <a:t>Description of the algorithm</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pic>
        <p:nvPicPr>
          <p:cNvPr id="2" name="Рисунок 1"/>
          <p:cNvPicPr>
            <a:picLocks noChangeAspect="1"/>
          </p:cNvPicPr>
          <p:nvPr/>
        </p:nvPicPr>
        <p:blipFill>
          <a:blip r:embed="rId2"/>
          <a:stretch>
            <a:fillRect/>
          </a:stretch>
        </p:blipFill>
        <p:spPr>
          <a:xfrm>
            <a:off x="7289435" y="1071995"/>
            <a:ext cx="3855894" cy="4647501"/>
          </a:xfrm>
          <a:prstGeom prst="rect">
            <a:avLst/>
          </a:prstGeom>
        </p:spPr>
      </p:pic>
      <p:sp>
        <p:nvSpPr>
          <p:cNvPr id="4" name="Прямоугольник 3"/>
          <p:cNvSpPr/>
          <p:nvPr/>
        </p:nvSpPr>
        <p:spPr>
          <a:xfrm>
            <a:off x="1046671" y="1512562"/>
            <a:ext cx="5174020" cy="830997"/>
          </a:xfrm>
          <a:prstGeom prst="rect">
            <a:avLst/>
          </a:prstGeom>
        </p:spPr>
        <p:txBody>
          <a:bodyPr wrap="square">
            <a:spAutoFit/>
          </a:bodyPr>
          <a:lstStyle/>
          <a:p>
            <a:r>
              <a:rPr lang="ru-RU" sz="2400" dirty="0" err="1"/>
              <a:t>If</a:t>
            </a:r>
            <a:r>
              <a:rPr lang="ru-RU" sz="2400" dirty="0"/>
              <a:t> </a:t>
            </a:r>
            <a:r>
              <a:rPr lang="ru-RU" sz="2400" dirty="0" err="1"/>
              <a:t>the</a:t>
            </a:r>
            <a:r>
              <a:rPr lang="ru-RU" sz="2400" dirty="0"/>
              <a:t> </a:t>
            </a:r>
            <a:r>
              <a:rPr lang="ru-RU" sz="2400" dirty="0" err="1"/>
              <a:t>number</a:t>
            </a:r>
            <a:r>
              <a:rPr lang="ru-RU" sz="2400" dirty="0"/>
              <a:t> 1.4 </a:t>
            </a:r>
            <a:r>
              <a:rPr lang="ru-RU" sz="2400" dirty="0" err="1"/>
              <a:t>is</a:t>
            </a:r>
            <a:r>
              <a:rPr lang="ru-RU" sz="2400" dirty="0"/>
              <a:t> </a:t>
            </a:r>
            <a:r>
              <a:rPr lang="ru-RU" sz="2400" dirty="0" err="1"/>
              <a:t>applied</a:t>
            </a:r>
            <a:r>
              <a:rPr lang="ru-RU" sz="2400" dirty="0"/>
              <a:t> </a:t>
            </a:r>
            <a:r>
              <a:rPr lang="ru-RU" sz="2400" dirty="0" err="1"/>
              <a:t>to</a:t>
            </a:r>
            <a:r>
              <a:rPr lang="ru-RU" sz="2400" dirty="0"/>
              <a:t> </a:t>
            </a:r>
            <a:r>
              <a:rPr lang="ru-RU" sz="2400" dirty="0" err="1"/>
              <a:t>the</a:t>
            </a:r>
            <a:r>
              <a:rPr lang="ru-RU" sz="2400" dirty="0"/>
              <a:t> </a:t>
            </a:r>
            <a:r>
              <a:rPr lang="ru-RU" sz="2400" dirty="0" err="1"/>
              <a:t>input</a:t>
            </a:r>
            <a:r>
              <a:rPr lang="ru-RU" sz="2400" dirty="0"/>
              <a:t> </a:t>
            </a:r>
            <a:r>
              <a:rPr lang="ru-RU" sz="2400" dirty="0" err="1"/>
              <a:t>of</a:t>
            </a:r>
            <a:r>
              <a:rPr lang="ru-RU" sz="2400" dirty="0"/>
              <a:t> </a:t>
            </a:r>
            <a:r>
              <a:rPr lang="ru-RU" sz="2400" dirty="0" err="1"/>
              <a:t>the</a:t>
            </a:r>
            <a:r>
              <a:rPr lang="ru-RU" sz="2400" dirty="0"/>
              <a:t> </a:t>
            </a:r>
            <a:r>
              <a:rPr lang="ru-RU" sz="2400" dirty="0" err="1"/>
              <a:t>algorithm</a:t>
            </a:r>
            <a:r>
              <a:rPr lang="ru-RU" sz="2400" dirty="0"/>
              <a:t>, </a:t>
            </a:r>
            <a:r>
              <a:rPr lang="ru-RU" sz="2400" dirty="0" err="1"/>
              <a:t>we</a:t>
            </a:r>
            <a:r>
              <a:rPr lang="ru-RU" sz="2400" dirty="0"/>
              <a:t> </a:t>
            </a:r>
            <a:r>
              <a:rPr lang="ru-RU" sz="2400" dirty="0" err="1"/>
              <a:t>will</a:t>
            </a:r>
            <a:r>
              <a:rPr lang="ru-RU" sz="2400" dirty="0"/>
              <a:t> </a:t>
            </a:r>
            <a:r>
              <a:rPr lang="ru-RU" sz="2400" dirty="0" err="1"/>
              <a:t>get</a:t>
            </a:r>
            <a:r>
              <a:rPr lang="ru-RU" sz="2400" dirty="0"/>
              <a:t> 4 </a:t>
            </a:r>
            <a:r>
              <a:rPr lang="ru-RU" sz="2400" dirty="0" err="1" smtClean="0"/>
              <a:t>clusters</a:t>
            </a:r>
            <a:r>
              <a:rPr lang="en-US" sz="2400" dirty="0" smtClean="0"/>
              <a:t>.</a:t>
            </a:r>
            <a:endParaRPr lang="ru-RU" sz="2400" dirty="0"/>
          </a:p>
        </p:txBody>
      </p:sp>
      <p:sp>
        <p:nvSpPr>
          <p:cNvPr id="6" name="TextBox 5"/>
          <p:cNvSpPr txBox="1"/>
          <p:nvPr/>
        </p:nvSpPr>
        <p:spPr>
          <a:xfrm flipH="1">
            <a:off x="1046671" y="2785113"/>
            <a:ext cx="3137402" cy="461665"/>
          </a:xfrm>
          <a:prstGeom prst="rect">
            <a:avLst/>
          </a:prstGeom>
          <a:noFill/>
        </p:spPr>
        <p:txBody>
          <a:bodyPr wrap="square" rtlCol="0">
            <a:spAutoFit/>
          </a:bodyPr>
          <a:lstStyle/>
          <a:p>
            <a:r>
              <a:rPr lang="en-US" sz="2400" b="1" dirty="0" smtClean="0"/>
              <a:t>{A,B}, {C,D}, {E}, {F} </a:t>
            </a:r>
            <a:endParaRPr lang="ru-RU" sz="2400" b="1" dirty="0"/>
          </a:p>
        </p:txBody>
      </p:sp>
      <p:sp>
        <p:nvSpPr>
          <p:cNvPr id="7" name="TextBox 6"/>
          <p:cNvSpPr txBox="1"/>
          <p:nvPr/>
        </p:nvSpPr>
        <p:spPr>
          <a:xfrm>
            <a:off x="7176655" y="3519055"/>
            <a:ext cx="303288" cy="338554"/>
          </a:xfrm>
          <a:prstGeom prst="rect">
            <a:avLst/>
          </a:prstGeom>
          <a:noFill/>
        </p:spPr>
        <p:txBody>
          <a:bodyPr wrap="none" rtlCol="0">
            <a:spAutoFit/>
          </a:bodyPr>
          <a:lstStyle/>
          <a:p>
            <a:r>
              <a:rPr lang="en-US" sz="1600" dirty="0" smtClean="0"/>
              <a:t>A</a:t>
            </a:r>
            <a:endParaRPr lang="ru-RU" sz="1600" dirty="0"/>
          </a:p>
        </p:txBody>
      </p:sp>
      <p:sp>
        <p:nvSpPr>
          <p:cNvPr id="13" name="TextBox 12"/>
          <p:cNvSpPr txBox="1"/>
          <p:nvPr/>
        </p:nvSpPr>
        <p:spPr>
          <a:xfrm>
            <a:off x="10915881" y="3519055"/>
            <a:ext cx="277286" cy="338554"/>
          </a:xfrm>
          <a:prstGeom prst="rect">
            <a:avLst/>
          </a:prstGeom>
          <a:noFill/>
        </p:spPr>
        <p:txBody>
          <a:bodyPr wrap="square" rtlCol="0">
            <a:spAutoFit/>
          </a:bodyPr>
          <a:lstStyle/>
          <a:p>
            <a:r>
              <a:rPr lang="en-US" sz="1600" dirty="0" smtClean="0"/>
              <a:t>D</a:t>
            </a:r>
            <a:endParaRPr lang="ru-RU" sz="1600" dirty="0"/>
          </a:p>
        </p:txBody>
      </p:sp>
      <p:sp>
        <p:nvSpPr>
          <p:cNvPr id="16" name="Прямоугольник 15"/>
          <p:cNvSpPr/>
          <p:nvPr/>
        </p:nvSpPr>
        <p:spPr>
          <a:xfrm>
            <a:off x="997527" y="3688332"/>
            <a:ext cx="5389418" cy="1200329"/>
          </a:xfrm>
          <a:prstGeom prst="rect">
            <a:avLst/>
          </a:prstGeom>
        </p:spPr>
        <p:txBody>
          <a:bodyPr wrap="square">
            <a:spAutoFit/>
          </a:bodyPr>
          <a:lstStyle/>
          <a:p>
            <a:r>
              <a:rPr lang="ru-RU" sz="2400" dirty="0" err="1"/>
              <a:t>As</a:t>
            </a:r>
            <a:r>
              <a:rPr lang="ru-RU" sz="2400" dirty="0"/>
              <a:t> </a:t>
            </a:r>
            <a:r>
              <a:rPr lang="ru-RU" sz="2400" dirty="0" err="1"/>
              <a:t>you</a:t>
            </a:r>
            <a:r>
              <a:rPr lang="ru-RU" sz="2400" dirty="0"/>
              <a:t> </a:t>
            </a:r>
            <a:r>
              <a:rPr lang="ru-RU" sz="2400" dirty="0" err="1"/>
              <a:t>can</a:t>
            </a:r>
            <a:r>
              <a:rPr lang="ru-RU" sz="2400" dirty="0"/>
              <a:t> </a:t>
            </a:r>
            <a:r>
              <a:rPr lang="ru-RU" sz="2400" dirty="0" err="1"/>
              <a:t>see</a:t>
            </a:r>
            <a:r>
              <a:rPr lang="ru-RU" sz="2400" dirty="0"/>
              <a:t>, </a:t>
            </a:r>
            <a:r>
              <a:rPr lang="ru-RU" sz="2400" dirty="0" err="1"/>
              <a:t>this</a:t>
            </a:r>
            <a:r>
              <a:rPr lang="ru-RU" sz="2400" dirty="0"/>
              <a:t> </a:t>
            </a:r>
            <a:r>
              <a:rPr lang="ru-RU" sz="2400" dirty="0" err="1"/>
              <a:t>algorithm</a:t>
            </a:r>
            <a:r>
              <a:rPr lang="ru-RU" sz="2400" dirty="0"/>
              <a:t> </a:t>
            </a:r>
            <a:r>
              <a:rPr lang="ru-RU" sz="2400" dirty="0" err="1"/>
              <a:t>does</a:t>
            </a:r>
            <a:r>
              <a:rPr lang="ru-RU" sz="2400" dirty="0"/>
              <a:t> </a:t>
            </a:r>
            <a:r>
              <a:rPr lang="ru-RU" sz="2400" dirty="0" err="1"/>
              <a:t>not</a:t>
            </a:r>
            <a:r>
              <a:rPr lang="ru-RU" sz="2400" dirty="0"/>
              <a:t> </a:t>
            </a:r>
            <a:r>
              <a:rPr lang="ru-RU" sz="2400" dirty="0" err="1"/>
              <a:t>allow</a:t>
            </a:r>
            <a:r>
              <a:rPr lang="ru-RU" sz="2400" dirty="0"/>
              <a:t> </a:t>
            </a:r>
            <a:r>
              <a:rPr lang="ru-RU" sz="2400" dirty="0" err="1"/>
              <a:t>splitting</a:t>
            </a:r>
            <a:r>
              <a:rPr lang="ru-RU" sz="2400" dirty="0"/>
              <a:t> </a:t>
            </a:r>
            <a:r>
              <a:rPr lang="ru-RU" sz="2400" dirty="0" err="1"/>
              <a:t>data</a:t>
            </a:r>
            <a:r>
              <a:rPr lang="ru-RU" sz="2400" dirty="0"/>
              <a:t> </a:t>
            </a:r>
            <a:r>
              <a:rPr lang="ru-RU" sz="2400" dirty="0" err="1"/>
              <a:t>into</a:t>
            </a:r>
            <a:r>
              <a:rPr lang="ru-RU" sz="2400" dirty="0"/>
              <a:t> a </a:t>
            </a:r>
            <a:r>
              <a:rPr lang="ru-RU" sz="2400" dirty="0" err="1"/>
              <a:t>fixed</a:t>
            </a:r>
            <a:r>
              <a:rPr lang="ru-RU" sz="2400" dirty="0"/>
              <a:t> </a:t>
            </a:r>
            <a:r>
              <a:rPr lang="ru-RU" sz="2400" dirty="0" err="1"/>
              <a:t>number</a:t>
            </a:r>
            <a:r>
              <a:rPr lang="ru-RU" sz="2400" dirty="0"/>
              <a:t> </a:t>
            </a:r>
            <a:r>
              <a:rPr lang="ru-RU" sz="2400" dirty="0" err="1"/>
              <a:t>of</a:t>
            </a:r>
            <a:r>
              <a:rPr lang="ru-RU" sz="2400" dirty="0"/>
              <a:t> </a:t>
            </a:r>
            <a:r>
              <a:rPr lang="ru-RU" sz="2400" dirty="0" err="1"/>
              <a:t>clusters</a:t>
            </a:r>
            <a:r>
              <a:rPr lang="ru-RU" sz="2400" dirty="0"/>
              <a:t>.</a:t>
            </a:r>
            <a:endParaRPr lang="ru-RU"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141560" y="634245"/>
            <a:ext cx="10098658" cy="646331"/>
          </a:xfrm>
          <a:prstGeom prst="rect">
            <a:avLst/>
          </a:prstGeom>
          <a:noFill/>
        </p:spPr>
        <p:txBody>
          <a:bodyPr wrap="square" rtlCol="0">
            <a:spAutoFit/>
          </a:bodyPr>
          <a:lstStyle/>
          <a:p>
            <a:r>
              <a:rPr lang="ru-RU" sz="3600" b="1" dirty="0">
                <a:solidFill>
                  <a:srgbClr val="009B4A"/>
                </a:solidFill>
                <a:ea typeface="Open Sans ExtraBold" panose="020B0606030504020204"/>
                <a:cs typeface="Open Sans ExtraBold" panose="020B0606030504020204"/>
                <a:sym typeface="+mn-ea"/>
              </a:rPr>
              <a:t>ISSUE</a:t>
            </a:r>
            <a:r>
              <a:rPr lang="en-US" altLang="ru-RU" sz="3600" b="1" dirty="0">
                <a:solidFill>
                  <a:srgbClr val="009B4A"/>
                </a:solidFill>
                <a:ea typeface="Open Sans ExtraBold" panose="020B0606030504020204"/>
                <a:cs typeface="Open Sans ExtraBold" panose="020B0606030504020204"/>
                <a:sym typeface="+mn-ea"/>
              </a:rPr>
              <a:t> </a:t>
            </a:r>
            <a:r>
              <a:rPr lang="en-US" altLang="ru-RU" sz="3600" b="1" dirty="0" smtClean="0">
                <a:solidFill>
                  <a:srgbClr val="009B4A"/>
                </a:solidFill>
                <a:ea typeface="Open Sans ExtraBold" panose="020B0606030504020204"/>
                <a:cs typeface="Open Sans ExtraBold" panose="020B0606030504020204"/>
                <a:sym typeface="+mn-ea"/>
              </a:rPr>
              <a:t>2</a:t>
            </a:r>
            <a:r>
              <a:rPr lang="en-US" altLang="ru-RU" sz="3600" b="1" dirty="0">
                <a:solidFill>
                  <a:srgbClr val="009B4A"/>
                </a:solidFill>
                <a:ea typeface="Open Sans ExtraBold" panose="020B0606030504020204"/>
                <a:cs typeface="Open Sans ExtraBold" panose="020B0606030504020204"/>
                <a:sym typeface="+mn-ea"/>
              </a:rPr>
              <a:t>: The </a:t>
            </a:r>
            <a:r>
              <a:rPr lang="en-US" altLang="ru-RU" sz="3600" b="1" dirty="0" smtClean="0">
                <a:solidFill>
                  <a:srgbClr val="009B4A"/>
                </a:solidFill>
                <a:ea typeface="Open Sans ExtraBold" panose="020B0606030504020204"/>
                <a:cs typeface="Open Sans ExtraBold" panose="020B0606030504020204"/>
                <a:sym typeface="+mn-ea"/>
              </a:rPr>
              <a:t>K-MEANS </a:t>
            </a:r>
            <a:r>
              <a:rPr lang="en-US" altLang="ru-RU" sz="3600" b="1" dirty="0">
                <a:solidFill>
                  <a:srgbClr val="009B4A"/>
                </a:solidFill>
                <a:ea typeface="Open Sans ExtraBold" panose="020B0606030504020204"/>
                <a:cs typeface="Open Sans ExtraBold" panose="020B0606030504020204"/>
                <a:sym typeface="+mn-ea"/>
              </a:rPr>
              <a:t>algorithm</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4" name="Прямоугольник 3"/>
          <p:cNvSpPr/>
          <p:nvPr/>
        </p:nvSpPr>
        <p:spPr>
          <a:xfrm>
            <a:off x="1655618" y="2149916"/>
            <a:ext cx="8575964" cy="1938992"/>
          </a:xfrm>
          <a:prstGeom prst="rect">
            <a:avLst/>
          </a:prstGeom>
        </p:spPr>
        <p:txBody>
          <a:bodyPr wrap="square">
            <a:spAutoFit/>
          </a:bodyPr>
          <a:lstStyle/>
          <a:p>
            <a:r>
              <a:rPr lang="ru-RU" sz="2400" dirty="0" err="1"/>
              <a:t>The</a:t>
            </a:r>
            <a:r>
              <a:rPr lang="ru-RU" sz="2400" dirty="0"/>
              <a:t> </a:t>
            </a:r>
            <a:r>
              <a:rPr lang="ru-RU" sz="2400" dirty="0" err="1"/>
              <a:t>main</a:t>
            </a:r>
            <a:r>
              <a:rPr lang="ru-RU" sz="2400" dirty="0"/>
              <a:t> </a:t>
            </a:r>
            <a:r>
              <a:rPr lang="ru-RU" sz="2400" dirty="0" err="1"/>
              <a:t>property</a:t>
            </a:r>
            <a:r>
              <a:rPr lang="ru-RU" sz="2400" dirty="0"/>
              <a:t> </a:t>
            </a:r>
            <a:r>
              <a:rPr lang="ru-RU" sz="2400" dirty="0" err="1"/>
              <a:t>of</a:t>
            </a:r>
            <a:r>
              <a:rPr lang="ru-RU" sz="2400" dirty="0"/>
              <a:t> </a:t>
            </a:r>
            <a:r>
              <a:rPr lang="ru-RU" sz="2400" dirty="0" err="1"/>
              <a:t>the</a:t>
            </a:r>
            <a:r>
              <a:rPr lang="ru-RU" sz="2400" dirty="0"/>
              <a:t> </a:t>
            </a:r>
            <a:r>
              <a:rPr lang="ru-RU" sz="2400" dirty="0" err="1"/>
              <a:t>algorithm</a:t>
            </a:r>
            <a:r>
              <a:rPr lang="ru-RU" sz="2400" dirty="0"/>
              <a:t>: </a:t>
            </a:r>
            <a:r>
              <a:rPr lang="ru-RU" sz="2400" dirty="0" err="1"/>
              <a:t>the</a:t>
            </a:r>
            <a:r>
              <a:rPr lang="ru-RU" sz="2400" dirty="0"/>
              <a:t> </a:t>
            </a:r>
            <a:r>
              <a:rPr lang="ru-RU" sz="2400" dirty="0" err="1"/>
              <a:t>number</a:t>
            </a:r>
            <a:r>
              <a:rPr lang="ru-RU" sz="2400" dirty="0"/>
              <a:t> </a:t>
            </a:r>
            <a:r>
              <a:rPr lang="ru-RU" sz="2400" dirty="0" err="1"/>
              <a:t>of</a:t>
            </a:r>
            <a:r>
              <a:rPr lang="ru-RU" sz="2400" dirty="0"/>
              <a:t> </a:t>
            </a:r>
            <a:r>
              <a:rPr lang="ru-RU" sz="2400" dirty="0" err="1" smtClean="0"/>
              <a:t>cluster</a:t>
            </a:r>
            <a:r>
              <a:rPr lang="en-US" sz="2400" dirty="0" smtClean="0"/>
              <a:t>s</a:t>
            </a:r>
            <a:r>
              <a:rPr lang="ru-RU" sz="2400" dirty="0" smtClean="0"/>
              <a:t> </a:t>
            </a:r>
            <a:r>
              <a:rPr lang="ru-RU" sz="2400" dirty="0" err="1" smtClean="0"/>
              <a:t>is</a:t>
            </a:r>
            <a:r>
              <a:rPr lang="ru-RU" sz="2400" dirty="0" smtClean="0"/>
              <a:t> </a:t>
            </a:r>
            <a:r>
              <a:rPr lang="ru-RU" sz="2400" dirty="0" err="1" smtClean="0"/>
              <a:t>determined</a:t>
            </a:r>
            <a:r>
              <a:rPr lang="ru-RU" sz="2400" dirty="0" smtClean="0"/>
              <a:t> </a:t>
            </a:r>
            <a:r>
              <a:rPr lang="ru-RU" sz="2400" dirty="0" err="1" smtClean="0"/>
              <a:t>in</a:t>
            </a:r>
            <a:r>
              <a:rPr lang="ru-RU" sz="2400" dirty="0" smtClean="0"/>
              <a:t> </a:t>
            </a:r>
            <a:r>
              <a:rPr lang="ru-RU" sz="2400" dirty="0" err="1"/>
              <a:t>advance</a:t>
            </a:r>
            <a:r>
              <a:rPr lang="ru-RU" sz="2400" dirty="0" smtClean="0"/>
              <a:t>.</a:t>
            </a:r>
            <a:endParaRPr lang="en-US" sz="2400" dirty="0" smtClean="0"/>
          </a:p>
          <a:p>
            <a:endParaRPr lang="ru-RU" sz="2400" dirty="0" smtClean="0"/>
          </a:p>
          <a:p>
            <a:r>
              <a:rPr lang="ru-RU" sz="2400" dirty="0" err="1" smtClean="0"/>
              <a:t>The</a:t>
            </a:r>
            <a:r>
              <a:rPr lang="ru-RU" sz="2400" dirty="0" smtClean="0"/>
              <a:t> </a:t>
            </a:r>
            <a:r>
              <a:rPr lang="ru-RU" sz="2400" dirty="0" err="1"/>
              <a:t>idea</a:t>
            </a:r>
            <a:r>
              <a:rPr lang="ru-RU" sz="2400" dirty="0"/>
              <a:t> </a:t>
            </a:r>
            <a:r>
              <a:rPr lang="ru-RU" sz="2400" dirty="0" err="1"/>
              <a:t>of</a:t>
            </a:r>
            <a:r>
              <a:rPr lang="ru-RU" sz="2400" dirty="0"/>
              <a:t> </a:t>
            </a:r>
            <a:r>
              <a:rPr lang="ru-RU" sz="2400" dirty="0" err="1"/>
              <a:t>the</a:t>
            </a:r>
            <a:r>
              <a:rPr lang="ru-RU" sz="2400" dirty="0"/>
              <a:t> </a:t>
            </a:r>
            <a:r>
              <a:rPr lang="ru-RU" sz="2400" dirty="0" err="1"/>
              <a:t>implementation</a:t>
            </a:r>
            <a:r>
              <a:rPr lang="ru-RU" sz="2400" dirty="0"/>
              <a:t>: </a:t>
            </a:r>
            <a:r>
              <a:rPr lang="ru-RU" sz="2400" dirty="0" err="1"/>
              <a:t>all</a:t>
            </a:r>
            <a:r>
              <a:rPr lang="ru-RU" sz="2400" dirty="0"/>
              <a:t> </a:t>
            </a:r>
            <a:r>
              <a:rPr lang="ru-RU" sz="2400" dirty="0" err="1"/>
              <a:t>cluster</a:t>
            </a:r>
            <a:r>
              <a:rPr lang="ru-RU" sz="2400" dirty="0"/>
              <a:t> </a:t>
            </a:r>
            <a:r>
              <a:rPr lang="ru-RU" sz="2400" dirty="0" err="1"/>
              <a:t>centers</a:t>
            </a:r>
            <a:r>
              <a:rPr lang="ru-RU" sz="2400" dirty="0"/>
              <a:t> </a:t>
            </a:r>
            <a:r>
              <a:rPr lang="ru-RU" sz="2400" dirty="0" err="1"/>
              <a:t>are</a:t>
            </a:r>
            <a:r>
              <a:rPr lang="ru-RU" sz="2400" dirty="0"/>
              <a:t> </a:t>
            </a:r>
            <a:r>
              <a:rPr lang="ru-RU" sz="2400" dirty="0" err="1"/>
              <a:t>searched</a:t>
            </a:r>
            <a:r>
              <a:rPr lang="ru-RU" sz="2400" dirty="0"/>
              <a:t> </a:t>
            </a:r>
            <a:r>
              <a:rPr lang="ru-RU" sz="2400" dirty="0" err="1"/>
              <a:t>at</a:t>
            </a:r>
            <a:r>
              <a:rPr lang="ru-RU" sz="2400" dirty="0"/>
              <a:t> </a:t>
            </a:r>
            <a:r>
              <a:rPr lang="ru-RU" sz="2400" dirty="0" err="1"/>
              <a:t>the</a:t>
            </a:r>
            <a:r>
              <a:rPr lang="ru-RU" sz="2400" dirty="0"/>
              <a:t> </a:t>
            </a:r>
            <a:r>
              <a:rPr lang="ru-RU" sz="2400" dirty="0" err="1" smtClean="0"/>
              <a:t>same</a:t>
            </a:r>
            <a:r>
              <a:rPr lang="ru-RU" sz="2400" dirty="0" smtClean="0"/>
              <a:t> </a:t>
            </a:r>
            <a:r>
              <a:rPr lang="ru-RU" sz="2400" dirty="0" err="1" smtClean="0"/>
              <a:t>time</a:t>
            </a:r>
            <a:r>
              <a:rPr lang="ru-RU" sz="2400" dirty="0"/>
              <a:t>.</a:t>
            </a:r>
            <a:endParaRPr lang="ru-RU"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71414" y="381126"/>
            <a:ext cx="10098658" cy="646331"/>
          </a:xfrm>
          <a:prstGeom prst="rect">
            <a:avLst/>
          </a:prstGeom>
          <a:noFill/>
        </p:spPr>
        <p:txBody>
          <a:bodyPr wrap="square" rtlCol="0">
            <a:spAutoFit/>
          </a:bodyPr>
          <a:lstStyle/>
          <a:p>
            <a:r>
              <a:rPr lang="en-US" altLang="ru-RU" sz="3600" b="1" dirty="0">
                <a:solidFill>
                  <a:srgbClr val="009B4A"/>
                </a:solidFill>
                <a:ea typeface="Open Sans ExtraBold" panose="020B0606030504020204"/>
                <a:cs typeface="Open Sans ExtraBold" panose="020B0606030504020204"/>
                <a:sym typeface="+mn-ea"/>
              </a:rPr>
              <a:t>The K-MEANS algorithm</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22" y="1136072"/>
            <a:ext cx="11311242" cy="50030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46671" y="238125"/>
            <a:ext cx="10098658" cy="646331"/>
          </a:xfrm>
          <a:prstGeom prst="rect">
            <a:avLst/>
          </a:prstGeom>
          <a:noFill/>
        </p:spPr>
        <p:txBody>
          <a:bodyPr wrap="square" rtlCol="0">
            <a:spAutoFit/>
          </a:bodyPr>
          <a:lstStyle/>
          <a:p>
            <a:r>
              <a:rPr lang="en-US" altLang="ru-RU" sz="3600" b="1" dirty="0">
                <a:solidFill>
                  <a:srgbClr val="009B4A"/>
                </a:solidFill>
                <a:ea typeface="Open Sans ExtraBold" panose="020B0606030504020204"/>
                <a:cs typeface="Open Sans ExtraBold" panose="020B0606030504020204"/>
                <a:sym typeface="+mn-ea"/>
              </a:rPr>
              <a:t>The K-MEANS </a:t>
            </a:r>
            <a:r>
              <a:rPr lang="en-US" altLang="ru-RU" sz="3600" b="1" dirty="0" smtClean="0">
                <a:solidFill>
                  <a:srgbClr val="009B4A"/>
                </a:solidFill>
                <a:ea typeface="Open Sans ExtraBold" panose="020B0606030504020204"/>
                <a:cs typeface="Open Sans ExtraBold" panose="020B0606030504020204"/>
                <a:sym typeface="+mn-ea"/>
              </a:rPr>
              <a:t>algorithm</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4" name="Прямоугольник 3"/>
          <p:cNvSpPr/>
          <p:nvPr/>
        </p:nvSpPr>
        <p:spPr>
          <a:xfrm>
            <a:off x="468876" y="2361784"/>
            <a:ext cx="2945180" cy="3416320"/>
          </a:xfrm>
          <a:prstGeom prst="rect">
            <a:avLst/>
          </a:prstGeom>
        </p:spPr>
        <p:txBody>
          <a:bodyPr wrap="square">
            <a:spAutoFit/>
          </a:bodyPr>
          <a:lstStyle/>
          <a:p>
            <a:r>
              <a:rPr lang="ru-RU" sz="2400" dirty="0" err="1" smtClean="0"/>
              <a:t>Since</a:t>
            </a:r>
            <a:r>
              <a:rPr lang="ru-RU" sz="2400" dirty="0" smtClean="0"/>
              <a:t> </a:t>
            </a:r>
            <a:r>
              <a:rPr lang="ru-RU" sz="2400" dirty="0" err="1"/>
              <a:t>there</a:t>
            </a:r>
            <a:r>
              <a:rPr lang="ru-RU" sz="2400" dirty="0"/>
              <a:t> </a:t>
            </a:r>
            <a:r>
              <a:rPr lang="ru-RU" sz="2400" dirty="0" err="1"/>
              <a:t>are</a:t>
            </a:r>
            <a:r>
              <a:rPr lang="ru-RU" sz="2400" dirty="0"/>
              <a:t> </a:t>
            </a:r>
            <a:r>
              <a:rPr lang="en-US" sz="2400" dirty="0" smtClean="0"/>
              <a:t>5</a:t>
            </a:r>
            <a:r>
              <a:rPr lang="ru-RU" sz="2400" dirty="0" smtClean="0"/>
              <a:t> </a:t>
            </a:r>
            <a:r>
              <a:rPr lang="ru-RU" sz="2400" dirty="0" err="1"/>
              <a:t>points</a:t>
            </a:r>
            <a:r>
              <a:rPr lang="ru-RU" sz="2400" dirty="0"/>
              <a:t> </a:t>
            </a:r>
            <a:r>
              <a:rPr lang="ru-RU" sz="2400" dirty="0" err="1"/>
              <a:t>in</a:t>
            </a:r>
            <a:r>
              <a:rPr lang="ru-RU" sz="2400" dirty="0"/>
              <a:t> </a:t>
            </a:r>
            <a:r>
              <a:rPr lang="ru-RU" sz="2400" dirty="0" err="1"/>
              <a:t>the</a:t>
            </a:r>
            <a:r>
              <a:rPr lang="ru-RU" sz="2400" dirty="0"/>
              <a:t> </a:t>
            </a:r>
            <a:r>
              <a:rPr lang="ru-RU" sz="2400" dirty="0" err="1"/>
              <a:t>second</a:t>
            </a:r>
            <a:r>
              <a:rPr lang="ru-RU" sz="2400" dirty="0"/>
              <a:t> </a:t>
            </a:r>
            <a:r>
              <a:rPr lang="ru-RU" sz="2400" dirty="0" err="1" smtClean="0"/>
              <a:t>cluster</a:t>
            </a:r>
            <a:r>
              <a:rPr lang="en-US" sz="2400" dirty="0" smtClean="0"/>
              <a:t>.</a:t>
            </a:r>
            <a:endParaRPr lang="en-US" sz="2400" dirty="0" smtClean="0"/>
          </a:p>
          <a:p>
            <a:r>
              <a:rPr lang="en-US" sz="2400" dirty="0" smtClean="0"/>
              <a:t>L</a:t>
            </a:r>
            <a:r>
              <a:rPr lang="ru-RU" sz="2400" dirty="0" err="1" smtClean="0"/>
              <a:t>et's</a:t>
            </a:r>
            <a:r>
              <a:rPr lang="ru-RU" sz="2400" dirty="0" smtClean="0"/>
              <a:t> </a:t>
            </a:r>
            <a:r>
              <a:rPr lang="ru-RU" sz="2400" dirty="0" err="1"/>
              <a:t>calculate</a:t>
            </a:r>
            <a:r>
              <a:rPr lang="ru-RU" sz="2400" dirty="0"/>
              <a:t> </a:t>
            </a:r>
            <a:r>
              <a:rPr lang="ru-RU" sz="2400" dirty="0" err="1"/>
              <a:t>the</a:t>
            </a:r>
            <a:r>
              <a:rPr lang="ru-RU" sz="2400" dirty="0"/>
              <a:t> </a:t>
            </a:r>
            <a:r>
              <a:rPr lang="ru-RU" sz="2400" dirty="0" err="1"/>
              <a:t>arithmetic</a:t>
            </a:r>
            <a:r>
              <a:rPr lang="ru-RU" sz="2400" dirty="0"/>
              <a:t> </a:t>
            </a:r>
            <a:r>
              <a:rPr lang="ru-RU" sz="2400" dirty="0" err="1"/>
              <a:t>mean</a:t>
            </a:r>
            <a:r>
              <a:rPr lang="ru-RU" sz="2400" dirty="0"/>
              <a:t> </a:t>
            </a:r>
            <a:r>
              <a:rPr lang="ru-RU" sz="2400" dirty="0" err="1"/>
              <a:t>of</a:t>
            </a:r>
            <a:r>
              <a:rPr lang="ru-RU" sz="2400" dirty="0"/>
              <a:t> </a:t>
            </a:r>
            <a:r>
              <a:rPr lang="ru-RU" sz="2400" dirty="0" err="1"/>
              <a:t>the</a:t>
            </a:r>
            <a:r>
              <a:rPr lang="ru-RU" sz="2400" dirty="0"/>
              <a:t> </a:t>
            </a:r>
            <a:r>
              <a:rPr lang="ru-RU" sz="2400" dirty="0" err="1"/>
              <a:t>coordinates</a:t>
            </a:r>
            <a:r>
              <a:rPr lang="ru-RU" sz="2400" dirty="0"/>
              <a:t> </a:t>
            </a:r>
            <a:r>
              <a:rPr lang="ru-RU" sz="2400" dirty="0" err="1"/>
              <a:t>of</a:t>
            </a:r>
            <a:r>
              <a:rPr lang="ru-RU" sz="2400" dirty="0"/>
              <a:t> </a:t>
            </a:r>
            <a:r>
              <a:rPr lang="ru-RU" sz="2400" dirty="0" err="1"/>
              <a:t>these</a:t>
            </a:r>
            <a:r>
              <a:rPr lang="ru-RU" sz="2400" dirty="0"/>
              <a:t> </a:t>
            </a:r>
            <a:r>
              <a:rPr lang="ru-RU" sz="2400" dirty="0" err="1"/>
              <a:t>points</a:t>
            </a:r>
            <a:r>
              <a:rPr lang="ru-RU" sz="2400" dirty="0"/>
              <a:t>. </a:t>
            </a:r>
            <a:r>
              <a:rPr lang="ru-RU" sz="2400" dirty="0" err="1"/>
              <a:t>These</a:t>
            </a:r>
            <a:r>
              <a:rPr lang="ru-RU" sz="2400" dirty="0"/>
              <a:t> </a:t>
            </a:r>
            <a:r>
              <a:rPr lang="ru-RU" sz="2400" dirty="0" err="1"/>
              <a:t>will</a:t>
            </a:r>
            <a:r>
              <a:rPr lang="ru-RU" sz="2400" dirty="0"/>
              <a:t> </a:t>
            </a:r>
            <a:r>
              <a:rPr lang="ru-RU" sz="2400" dirty="0" err="1"/>
              <a:t>be</a:t>
            </a:r>
            <a:r>
              <a:rPr lang="ru-RU" sz="2400" dirty="0"/>
              <a:t> </a:t>
            </a:r>
            <a:r>
              <a:rPr lang="ru-RU" sz="2400" dirty="0" err="1"/>
              <a:t>the</a:t>
            </a:r>
            <a:r>
              <a:rPr lang="ru-RU" sz="2400" dirty="0"/>
              <a:t> </a:t>
            </a:r>
            <a:r>
              <a:rPr lang="ru-RU" sz="2400" dirty="0" err="1"/>
              <a:t>new</a:t>
            </a:r>
            <a:r>
              <a:rPr lang="ru-RU" sz="2400" dirty="0"/>
              <a:t> </a:t>
            </a:r>
            <a:r>
              <a:rPr lang="ru-RU" sz="2400" dirty="0" err="1" smtClean="0"/>
              <a:t>centroids</a:t>
            </a:r>
            <a:r>
              <a:rPr lang="en-US" sz="2400" dirty="0"/>
              <a:t>.</a:t>
            </a:r>
            <a:endParaRPr lang="ru-RU" sz="2400" dirty="0"/>
          </a:p>
        </p:txBody>
      </p:sp>
      <p:sp>
        <p:nvSpPr>
          <p:cNvPr id="5" name="Прямоугольник 4"/>
          <p:cNvSpPr/>
          <p:nvPr/>
        </p:nvSpPr>
        <p:spPr>
          <a:xfrm>
            <a:off x="468876" y="884456"/>
            <a:ext cx="11307488" cy="1200329"/>
          </a:xfrm>
          <a:prstGeom prst="rect">
            <a:avLst/>
          </a:prstGeom>
        </p:spPr>
        <p:txBody>
          <a:bodyPr wrap="square">
            <a:spAutoFit/>
          </a:bodyPr>
          <a:lstStyle/>
          <a:p>
            <a:r>
              <a:rPr lang="ru-RU" sz="2400" dirty="0" err="1"/>
              <a:t>Let</a:t>
            </a:r>
            <a:r>
              <a:rPr lang="ru-RU" sz="2400" dirty="0"/>
              <a:t> </a:t>
            </a:r>
            <a:r>
              <a:rPr lang="ru-RU" sz="2400" dirty="0" err="1"/>
              <a:t>the</a:t>
            </a:r>
            <a:r>
              <a:rPr lang="ru-RU" sz="2400" dirty="0"/>
              <a:t> </a:t>
            </a:r>
            <a:r>
              <a:rPr lang="ru-RU" sz="2400" dirty="0" err="1"/>
              <a:t>centroids</a:t>
            </a:r>
            <a:r>
              <a:rPr lang="ru-RU" sz="2400" dirty="0"/>
              <a:t> </a:t>
            </a:r>
            <a:r>
              <a:rPr lang="ru-RU" sz="2400" dirty="0" err="1"/>
              <a:t>be</a:t>
            </a:r>
            <a:r>
              <a:rPr lang="ru-RU" sz="2400" dirty="0"/>
              <a:t> A1, B1, </a:t>
            </a:r>
            <a:r>
              <a:rPr lang="ru-RU" sz="2400" dirty="0" smtClean="0"/>
              <a:t>C1.</a:t>
            </a:r>
            <a:endParaRPr lang="en-US" sz="2400" dirty="0" smtClean="0"/>
          </a:p>
          <a:p>
            <a:r>
              <a:rPr lang="ru-RU" sz="2400" dirty="0" err="1" smtClean="0"/>
              <a:t>Let's</a:t>
            </a:r>
            <a:r>
              <a:rPr lang="ru-RU" sz="2400" dirty="0" smtClean="0"/>
              <a:t> </a:t>
            </a:r>
            <a:r>
              <a:rPr lang="ru-RU" sz="2400" dirty="0" err="1"/>
              <a:t>calculate</a:t>
            </a:r>
            <a:r>
              <a:rPr lang="ru-RU" sz="2400" dirty="0"/>
              <a:t> </a:t>
            </a:r>
            <a:r>
              <a:rPr lang="ru-RU" sz="2400" dirty="0" err="1"/>
              <a:t>the</a:t>
            </a:r>
            <a:r>
              <a:rPr lang="ru-RU" sz="2400" dirty="0"/>
              <a:t> </a:t>
            </a:r>
            <a:r>
              <a:rPr lang="ru-RU" sz="2400" dirty="0" err="1"/>
              <a:t>distances</a:t>
            </a:r>
            <a:r>
              <a:rPr lang="ru-RU" sz="2400" dirty="0"/>
              <a:t> </a:t>
            </a:r>
            <a:r>
              <a:rPr lang="ru-RU" sz="2400" dirty="0" err="1"/>
              <a:t>from</a:t>
            </a:r>
            <a:r>
              <a:rPr lang="ru-RU" sz="2400" dirty="0"/>
              <a:t> </a:t>
            </a:r>
            <a:r>
              <a:rPr lang="ru-RU" sz="2400" dirty="0" err="1"/>
              <a:t>the</a:t>
            </a:r>
            <a:r>
              <a:rPr lang="ru-RU" sz="2400" dirty="0"/>
              <a:t> </a:t>
            </a:r>
            <a:r>
              <a:rPr lang="ru-RU" sz="2400" dirty="0" err="1"/>
              <a:t>points</a:t>
            </a:r>
            <a:r>
              <a:rPr lang="ru-RU" sz="2400" dirty="0"/>
              <a:t> </a:t>
            </a:r>
            <a:r>
              <a:rPr lang="ru-RU" sz="2400" dirty="0" err="1"/>
              <a:t>to</a:t>
            </a:r>
            <a:r>
              <a:rPr lang="ru-RU" sz="2400" dirty="0"/>
              <a:t> </a:t>
            </a:r>
            <a:r>
              <a:rPr lang="ru-RU" sz="2400" dirty="0" err="1"/>
              <a:t>the</a:t>
            </a:r>
            <a:r>
              <a:rPr lang="ru-RU" sz="2400" dirty="0"/>
              <a:t> </a:t>
            </a:r>
            <a:r>
              <a:rPr lang="ru-RU" sz="2400" dirty="0" err="1"/>
              <a:t>centroids</a:t>
            </a:r>
            <a:r>
              <a:rPr lang="ru-RU" sz="2400" dirty="0"/>
              <a:t>. </a:t>
            </a:r>
            <a:endParaRPr lang="en-US" sz="2400" dirty="0" smtClean="0"/>
          </a:p>
          <a:p>
            <a:r>
              <a:rPr lang="ru-RU" sz="2400" b="1" dirty="0" err="1" smtClean="0">
                <a:solidFill>
                  <a:srgbClr val="002060"/>
                </a:solidFill>
              </a:rPr>
              <a:t>The</a:t>
            </a:r>
            <a:r>
              <a:rPr lang="ru-RU" sz="2400" b="1" dirty="0" smtClean="0">
                <a:solidFill>
                  <a:srgbClr val="002060"/>
                </a:solidFill>
              </a:rPr>
              <a:t> </a:t>
            </a:r>
            <a:r>
              <a:rPr lang="ru-RU" sz="2400" b="1" dirty="0" err="1">
                <a:solidFill>
                  <a:srgbClr val="002060"/>
                </a:solidFill>
              </a:rPr>
              <a:t>smallest</a:t>
            </a:r>
            <a:r>
              <a:rPr lang="ru-RU" sz="2400" b="1" dirty="0">
                <a:solidFill>
                  <a:srgbClr val="002060"/>
                </a:solidFill>
              </a:rPr>
              <a:t> </a:t>
            </a:r>
            <a:r>
              <a:rPr lang="ru-RU" sz="2400" b="1" dirty="0" err="1">
                <a:solidFill>
                  <a:srgbClr val="002060"/>
                </a:solidFill>
              </a:rPr>
              <a:t>distance</a:t>
            </a:r>
            <a:r>
              <a:rPr lang="ru-RU" sz="2400" b="1" dirty="0">
                <a:solidFill>
                  <a:srgbClr val="002060"/>
                </a:solidFill>
              </a:rPr>
              <a:t> </a:t>
            </a:r>
            <a:r>
              <a:rPr lang="ru-RU" sz="2400" b="1" dirty="0" err="1">
                <a:solidFill>
                  <a:srgbClr val="002060"/>
                </a:solidFill>
              </a:rPr>
              <a:t>in</a:t>
            </a:r>
            <a:r>
              <a:rPr lang="ru-RU" sz="2400" b="1" dirty="0">
                <a:solidFill>
                  <a:srgbClr val="002060"/>
                </a:solidFill>
              </a:rPr>
              <a:t> </a:t>
            </a:r>
            <a:r>
              <a:rPr lang="ru-RU" sz="2400" b="1" dirty="0" err="1">
                <a:solidFill>
                  <a:srgbClr val="002060"/>
                </a:solidFill>
              </a:rPr>
              <a:t>the</a:t>
            </a:r>
            <a:r>
              <a:rPr lang="ru-RU" sz="2400" b="1" dirty="0">
                <a:solidFill>
                  <a:srgbClr val="002060"/>
                </a:solidFill>
              </a:rPr>
              <a:t> </a:t>
            </a:r>
            <a:r>
              <a:rPr lang="ru-RU" sz="2400" b="1" dirty="0" err="1">
                <a:solidFill>
                  <a:srgbClr val="002060"/>
                </a:solidFill>
              </a:rPr>
              <a:t>row</a:t>
            </a:r>
            <a:r>
              <a:rPr lang="ru-RU" sz="2400" b="1" dirty="0">
                <a:solidFill>
                  <a:srgbClr val="002060"/>
                </a:solidFill>
              </a:rPr>
              <a:t> </a:t>
            </a:r>
            <a:r>
              <a:rPr lang="ru-RU" sz="2400" b="1" dirty="0" err="1">
                <a:solidFill>
                  <a:srgbClr val="002060"/>
                </a:solidFill>
              </a:rPr>
              <a:t>is</a:t>
            </a:r>
            <a:r>
              <a:rPr lang="ru-RU" sz="2400" b="1" dirty="0">
                <a:solidFill>
                  <a:srgbClr val="002060"/>
                </a:solidFill>
              </a:rPr>
              <a:t> </a:t>
            </a:r>
            <a:r>
              <a:rPr lang="ru-RU" sz="2400" b="1" dirty="0" err="1">
                <a:solidFill>
                  <a:srgbClr val="002060"/>
                </a:solidFill>
              </a:rPr>
              <a:t>to</a:t>
            </a:r>
            <a:r>
              <a:rPr lang="ru-RU" sz="2400" b="1" dirty="0">
                <a:solidFill>
                  <a:srgbClr val="002060"/>
                </a:solidFill>
              </a:rPr>
              <a:t> </a:t>
            </a:r>
            <a:r>
              <a:rPr lang="ru-RU" sz="2400" b="1" dirty="0" err="1">
                <a:solidFill>
                  <a:srgbClr val="002060"/>
                </a:solidFill>
              </a:rPr>
              <a:t>determine</a:t>
            </a:r>
            <a:r>
              <a:rPr lang="ru-RU" sz="2400" b="1" dirty="0">
                <a:solidFill>
                  <a:srgbClr val="002060"/>
                </a:solidFill>
              </a:rPr>
              <a:t> </a:t>
            </a:r>
            <a:r>
              <a:rPr lang="ru-RU" sz="2400" b="1" dirty="0" err="1">
                <a:solidFill>
                  <a:srgbClr val="002060"/>
                </a:solidFill>
              </a:rPr>
              <a:t>the</a:t>
            </a:r>
            <a:r>
              <a:rPr lang="ru-RU" sz="2400" b="1" dirty="0">
                <a:solidFill>
                  <a:srgbClr val="002060"/>
                </a:solidFill>
              </a:rPr>
              <a:t> </a:t>
            </a:r>
            <a:r>
              <a:rPr lang="ru-RU" sz="2400" b="1" dirty="0" err="1">
                <a:solidFill>
                  <a:srgbClr val="002060"/>
                </a:solidFill>
              </a:rPr>
              <a:t>cluster</a:t>
            </a:r>
            <a:r>
              <a:rPr lang="ru-RU" sz="2400" b="1" dirty="0">
                <a:solidFill>
                  <a:srgbClr val="002060"/>
                </a:solidFill>
              </a:rPr>
              <a:t> </a:t>
            </a:r>
            <a:r>
              <a:rPr lang="ru-RU" sz="2400" b="1" dirty="0" err="1">
                <a:solidFill>
                  <a:srgbClr val="002060"/>
                </a:solidFill>
              </a:rPr>
              <a:t>number</a:t>
            </a:r>
            <a:r>
              <a:rPr lang="ru-RU" sz="2400" dirty="0">
                <a:solidFill>
                  <a:srgbClr val="002060"/>
                </a:solidFill>
              </a:rPr>
              <a:t>. </a:t>
            </a:r>
            <a:endParaRPr lang="ru-RU" sz="2400" dirty="0">
              <a:solidFill>
                <a:srgbClr val="002060"/>
              </a:solidFill>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056" y="2447391"/>
            <a:ext cx="8270370" cy="39090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141560" y="447128"/>
            <a:ext cx="10098658" cy="646331"/>
          </a:xfrm>
          <a:prstGeom prst="rect">
            <a:avLst/>
          </a:prstGeom>
          <a:noFill/>
        </p:spPr>
        <p:txBody>
          <a:bodyPr wrap="square" rtlCol="0">
            <a:spAutoFit/>
          </a:bodyPr>
          <a:lstStyle/>
          <a:p>
            <a:r>
              <a:rPr lang="en-US" altLang="ru-RU" sz="3600" b="1" dirty="0">
                <a:solidFill>
                  <a:srgbClr val="009B4A"/>
                </a:solidFill>
                <a:ea typeface="Open Sans ExtraBold" panose="020B0606030504020204"/>
                <a:cs typeface="Open Sans ExtraBold" panose="020B0606030504020204"/>
                <a:sym typeface="+mn-ea"/>
              </a:rPr>
              <a:t>The K-MEANS </a:t>
            </a:r>
            <a:r>
              <a:rPr lang="en-US" altLang="ru-RU" sz="3600" b="1" dirty="0" smtClean="0">
                <a:solidFill>
                  <a:srgbClr val="009B4A"/>
                </a:solidFill>
                <a:ea typeface="Open Sans ExtraBold" panose="020B0606030504020204"/>
                <a:cs typeface="Open Sans ExtraBold" panose="020B0606030504020204"/>
                <a:sym typeface="+mn-ea"/>
              </a:rPr>
              <a:t>algorithm</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2" name="Прямоугольник 1"/>
          <p:cNvSpPr/>
          <p:nvPr/>
        </p:nvSpPr>
        <p:spPr>
          <a:xfrm>
            <a:off x="668764" y="2075529"/>
            <a:ext cx="2406946" cy="3416320"/>
          </a:xfrm>
          <a:prstGeom prst="rect">
            <a:avLst/>
          </a:prstGeom>
        </p:spPr>
        <p:txBody>
          <a:bodyPr wrap="square">
            <a:spAutoFit/>
          </a:bodyPr>
          <a:lstStyle/>
          <a:p>
            <a:r>
              <a:rPr lang="ru-RU" sz="2400" dirty="0" err="1"/>
              <a:t>Let's</a:t>
            </a:r>
            <a:r>
              <a:rPr lang="ru-RU" sz="2400" dirty="0"/>
              <a:t> </a:t>
            </a:r>
            <a:r>
              <a:rPr lang="ru-RU" sz="2400" dirty="0" err="1"/>
              <a:t>calculate</a:t>
            </a:r>
            <a:r>
              <a:rPr lang="ru-RU" sz="2400" dirty="0"/>
              <a:t> </a:t>
            </a:r>
            <a:r>
              <a:rPr lang="ru-RU" sz="2400" dirty="0" err="1"/>
              <a:t>the</a:t>
            </a:r>
            <a:r>
              <a:rPr lang="ru-RU" sz="2400" dirty="0"/>
              <a:t> </a:t>
            </a:r>
            <a:r>
              <a:rPr lang="ru-RU" sz="2400" dirty="0" err="1"/>
              <a:t>distances</a:t>
            </a:r>
            <a:r>
              <a:rPr lang="ru-RU" sz="2400" dirty="0"/>
              <a:t> </a:t>
            </a:r>
            <a:r>
              <a:rPr lang="ru-RU" sz="2400" dirty="0" err="1"/>
              <a:t>to</a:t>
            </a:r>
            <a:r>
              <a:rPr lang="ru-RU" sz="2400" dirty="0"/>
              <a:t> </a:t>
            </a:r>
            <a:r>
              <a:rPr lang="ru-RU" sz="2400" dirty="0" err="1"/>
              <a:t>the</a:t>
            </a:r>
            <a:r>
              <a:rPr lang="ru-RU" sz="2400" dirty="0"/>
              <a:t> </a:t>
            </a:r>
            <a:r>
              <a:rPr lang="ru-RU" sz="2400" dirty="0" err="1"/>
              <a:t>new</a:t>
            </a:r>
            <a:r>
              <a:rPr lang="ru-RU" sz="2400" dirty="0"/>
              <a:t> </a:t>
            </a:r>
            <a:r>
              <a:rPr lang="ru-RU" sz="2400" dirty="0" err="1"/>
              <a:t>centroids</a:t>
            </a:r>
            <a:r>
              <a:rPr lang="ru-RU" sz="2400" dirty="0" smtClean="0"/>
              <a:t>.</a:t>
            </a:r>
            <a:endParaRPr lang="en-US" sz="2400" dirty="0" smtClean="0"/>
          </a:p>
          <a:p>
            <a:r>
              <a:rPr lang="ru-RU" sz="2400" dirty="0" err="1" smtClean="0"/>
              <a:t>The</a:t>
            </a:r>
            <a:r>
              <a:rPr lang="ru-RU" sz="2400" dirty="0" smtClean="0"/>
              <a:t> </a:t>
            </a:r>
            <a:r>
              <a:rPr lang="ru-RU" sz="2400" dirty="0" err="1"/>
              <a:t>smallest</a:t>
            </a:r>
            <a:r>
              <a:rPr lang="ru-RU" sz="2400" dirty="0"/>
              <a:t> </a:t>
            </a:r>
            <a:r>
              <a:rPr lang="ru-RU" sz="2400" dirty="0" err="1"/>
              <a:t>distance</a:t>
            </a:r>
            <a:r>
              <a:rPr lang="ru-RU" sz="2400" dirty="0"/>
              <a:t> </a:t>
            </a:r>
            <a:r>
              <a:rPr lang="ru-RU" sz="2400" dirty="0" err="1"/>
              <a:t>in</a:t>
            </a:r>
            <a:r>
              <a:rPr lang="ru-RU" sz="2400" dirty="0"/>
              <a:t> </a:t>
            </a:r>
            <a:r>
              <a:rPr lang="ru-RU" sz="2400" dirty="0" err="1"/>
              <a:t>the</a:t>
            </a:r>
            <a:r>
              <a:rPr lang="ru-RU" sz="2400" dirty="0"/>
              <a:t> </a:t>
            </a:r>
            <a:r>
              <a:rPr lang="ru-RU" sz="2400" dirty="0" err="1"/>
              <a:t>rows</a:t>
            </a:r>
            <a:r>
              <a:rPr lang="ru-RU" sz="2400" dirty="0"/>
              <a:t> </a:t>
            </a:r>
            <a:r>
              <a:rPr lang="ru-RU" sz="2400" dirty="0" err="1"/>
              <a:t>determines</a:t>
            </a:r>
            <a:r>
              <a:rPr lang="ru-RU" sz="2400" dirty="0"/>
              <a:t> </a:t>
            </a:r>
            <a:r>
              <a:rPr lang="ru-RU" sz="2400" dirty="0" err="1"/>
              <a:t>whether</a:t>
            </a:r>
            <a:r>
              <a:rPr lang="ru-RU" sz="2400" dirty="0"/>
              <a:t> </a:t>
            </a:r>
            <a:r>
              <a:rPr lang="ru-RU" sz="2400" dirty="0" err="1"/>
              <a:t>it</a:t>
            </a:r>
            <a:r>
              <a:rPr lang="ru-RU" sz="2400" dirty="0"/>
              <a:t> </a:t>
            </a:r>
            <a:r>
              <a:rPr lang="ru-RU" sz="2400" dirty="0" err="1"/>
              <a:t>belongs</a:t>
            </a:r>
            <a:r>
              <a:rPr lang="ru-RU" sz="2400" dirty="0"/>
              <a:t> </a:t>
            </a:r>
            <a:r>
              <a:rPr lang="ru-RU" sz="2400" dirty="0" err="1"/>
              <a:t>to</a:t>
            </a:r>
            <a:r>
              <a:rPr lang="ru-RU" sz="2400" dirty="0"/>
              <a:t> </a:t>
            </a:r>
            <a:r>
              <a:rPr lang="ru-RU" sz="2400" dirty="0" err="1"/>
              <a:t>the</a:t>
            </a:r>
            <a:r>
              <a:rPr lang="ru-RU" sz="2400" dirty="0"/>
              <a:t> </a:t>
            </a:r>
            <a:r>
              <a:rPr lang="ru-RU" sz="2400" dirty="0" err="1"/>
              <a:t>new</a:t>
            </a:r>
            <a:r>
              <a:rPr lang="ru-RU" sz="2400" dirty="0"/>
              <a:t> </a:t>
            </a:r>
            <a:r>
              <a:rPr lang="ru-RU" sz="2400" dirty="0" err="1"/>
              <a:t>clusters</a:t>
            </a:r>
            <a:r>
              <a:rPr lang="ru-RU" sz="2400" dirty="0"/>
              <a:t>.</a:t>
            </a:r>
            <a:endParaRPr lang="ru-RU" sz="2400" dirty="0"/>
          </a:p>
        </p:txBody>
      </p:sp>
      <p:pic>
        <p:nvPicPr>
          <p:cNvPr id="3" name="Рисунок 2"/>
          <p:cNvPicPr>
            <a:picLocks noChangeAspect="1"/>
          </p:cNvPicPr>
          <p:nvPr/>
        </p:nvPicPr>
        <p:blipFill>
          <a:blip r:embed="rId2"/>
          <a:stretch>
            <a:fillRect/>
          </a:stretch>
        </p:blipFill>
        <p:spPr>
          <a:xfrm>
            <a:off x="3200401" y="1609963"/>
            <a:ext cx="8573076" cy="44167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46671" y="238125"/>
            <a:ext cx="10098658" cy="646331"/>
          </a:xfrm>
          <a:prstGeom prst="rect">
            <a:avLst/>
          </a:prstGeom>
          <a:noFill/>
        </p:spPr>
        <p:txBody>
          <a:bodyPr wrap="square" rtlCol="0">
            <a:spAutoFit/>
          </a:bodyPr>
          <a:lstStyle/>
          <a:p>
            <a:r>
              <a:rPr lang="en-US" altLang="ru-RU" sz="3600" b="1" dirty="0">
                <a:solidFill>
                  <a:srgbClr val="009B4A"/>
                </a:solidFill>
                <a:ea typeface="Open Sans ExtraBold" panose="020B0606030504020204"/>
                <a:cs typeface="Open Sans ExtraBold" panose="020B0606030504020204"/>
                <a:sym typeface="+mn-ea"/>
              </a:rPr>
              <a:t>The K-MEANS </a:t>
            </a:r>
            <a:r>
              <a:rPr lang="en-US" altLang="ru-RU" sz="3600" b="1" dirty="0" smtClean="0">
                <a:solidFill>
                  <a:srgbClr val="009B4A"/>
                </a:solidFill>
                <a:ea typeface="Open Sans ExtraBold" panose="020B0606030504020204"/>
                <a:cs typeface="Open Sans ExtraBold" panose="020B0606030504020204"/>
                <a:sym typeface="+mn-ea"/>
              </a:rPr>
              <a:t>algorithm</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2" name="Прямоугольник 1"/>
          <p:cNvSpPr/>
          <p:nvPr/>
        </p:nvSpPr>
        <p:spPr>
          <a:xfrm>
            <a:off x="664582" y="1971027"/>
            <a:ext cx="2749474" cy="3416320"/>
          </a:xfrm>
          <a:prstGeom prst="rect">
            <a:avLst/>
          </a:prstGeom>
        </p:spPr>
        <p:txBody>
          <a:bodyPr wrap="square">
            <a:spAutoFit/>
          </a:bodyPr>
          <a:lstStyle/>
          <a:p>
            <a:r>
              <a:rPr lang="ru-RU" sz="2400" dirty="0" err="1"/>
              <a:t>Since</a:t>
            </a:r>
            <a:r>
              <a:rPr lang="ru-RU" sz="2400" dirty="0"/>
              <a:t> </a:t>
            </a:r>
            <a:r>
              <a:rPr lang="ru-RU" sz="2400" dirty="0" err="1"/>
              <a:t>the</a:t>
            </a:r>
            <a:r>
              <a:rPr lang="ru-RU" sz="2400" dirty="0"/>
              <a:t> </a:t>
            </a:r>
            <a:r>
              <a:rPr lang="ru-RU" sz="2400" dirty="0" err="1"/>
              <a:t>values</a:t>
            </a:r>
            <a:r>
              <a:rPr lang="ru-RU" sz="2400" dirty="0"/>
              <a:t> </a:t>
            </a:r>
            <a:r>
              <a:rPr lang="ru-RU" sz="2400" dirty="0" err="1"/>
              <a:t>in</a:t>
            </a:r>
            <a:r>
              <a:rPr lang="ru-RU" sz="2400" dirty="0"/>
              <a:t> </a:t>
            </a:r>
            <a:r>
              <a:rPr lang="ru-RU" sz="2400" dirty="0" err="1"/>
              <a:t>the</a:t>
            </a:r>
            <a:r>
              <a:rPr lang="ru-RU" sz="2400" dirty="0"/>
              <a:t> </a:t>
            </a:r>
            <a:r>
              <a:rPr lang="ru-RU" sz="2400" dirty="0" err="1"/>
              <a:t>last</a:t>
            </a:r>
            <a:r>
              <a:rPr lang="ru-RU" sz="2400" dirty="0"/>
              <a:t> </a:t>
            </a:r>
            <a:r>
              <a:rPr lang="ru-RU" sz="2400" dirty="0" err="1"/>
              <a:t>two</a:t>
            </a:r>
            <a:r>
              <a:rPr lang="ru-RU" sz="2400" dirty="0"/>
              <a:t> </a:t>
            </a:r>
            <a:r>
              <a:rPr lang="ru-RU" sz="2400" dirty="0" err="1"/>
              <a:t>columns</a:t>
            </a:r>
            <a:r>
              <a:rPr lang="ru-RU" sz="2400" dirty="0"/>
              <a:t> </a:t>
            </a:r>
            <a:r>
              <a:rPr lang="ru-RU" sz="2400" dirty="0" err="1"/>
              <a:t>did</a:t>
            </a:r>
            <a:r>
              <a:rPr lang="ru-RU" sz="2400" dirty="0"/>
              <a:t> </a:t>
            </a:r>
            <a:r>
              <a:rPr lang="ru-RU" sz="2400" dirty="0" err="1"/>
              <a:t>not</a:t>
            </a:r>
            <a:r>
              <a:rPr lang="ru-RU" sz="2400" dirty="0"/>
              <a:t> </a:t>
            </a:r>
            <a:r>
              <a:rPr lang="ru-RU" sz="2400" dirty="0" err="1"/>
              <a:t>match</a:t>
            </a:r>
            <a:r>
              <a:rPr lang="ru-RU" sz="2400" dirty="0"/>
              <a:t>, </a:t>
            </a:r>
            <a:r>
              <a:rPr lang="ru-RU" sz="2400" dirty="0" err="1"/>
              <a:t>we</a:t>
            </a:r>
            <a:r>
              <a:rPr lang="ru-RU" sz="2400" dirty="0"/>
              <a:t> </a:t>
            </a:r>
            <a:r>
              <a:rPr lang="ru-RU" sz="2400" dirty="0" err="1"/>
              <a:t>calculate</a:t>
            </a:r>
            <a:r>
              <a:rPr lang="ru-RU" sz="2400" dirty="0"/>
              <a:t> </a:t>
            </a:r>
            <a:r>
              <a:rPr lang="ru-RU" sz="2400" dirty="0" err="1"/>
              <a:t>the</a:t>
            </a:r>
            <a:r>
              <a:rPr lang="ru-RU" sz="2400" dirty="0"/>
              <a:t> </a:t>
            </a:r>
            <a:r>
              <a:rPr lang="ru-RU" sz="2400" dirty="0" err="1"/>
              <a:t>arithmetic</a:t>
            </a:r>
            <a:r>
              <a:rPr lang="ru-RU" sz="2400" dirty="0"/>
              <a:t> </a:t>
            </a:r>
            <a:r>
              <a:rPr lang="ru-RU" sz="2400" dirty="0" err="1"/>
              <a:t>mean</a:t>
            </a:r>
            <a:r>
              <a:rPr lang="ru-RU" sz="2400" dirty="0"/>
              <a:t> </a:t>
            </a:r>
            <a:r>
              <a:rPr lang="ru-RU" sz="2400" dirty="0" err="1"/>
              <a:t>of</a:t>
            </a:r>
            <a:r>
              <a:rPr lang="ru-RU" sz="2400" dirty="0"/>
              <a:t> </a:t>
            </a:r>
            <a:r>
              <a:rPr lang="ru-RU" sz="2400" dirty="0" err="1"/>
              <a:t>the</a:t>
            </a:r>
            <a:r>
              <a:rPr lang="ru-RU" sz="2400" dirty="0"/>
              <a:t> </a:t>
            </a:r>
            <a:r>
              <a:rPr lang="ru-RU" sz="2400" dirty="0" err="1"/>
              <a:t>coordinates</a:t>
            </a:r>
            <a:r>
              <a:rPr lang="ru-RU" sz="2400" dirty="0"/>
              <a:t> </a:t>
            </a:r>
            <a:r>
              <a:rPr lang="ru-RU" sz="2400" dirty="0" err="1"/>
              <a:t>inside</a:t>
            </a:r>
            <a:r>
              <a:rPr lang="ru-RU" sz="2400" dirty="0"/>
              <a:t> </a:t>
            </a:r>
            <a:r>
              <a:rPr lang="ru-RU" sz="2400" dirty="0" err="1"/>
              <a:t>the</a:t>
            </a:r>
            <a:r>
              <a:rPr lang="ru-RU" sz="2400" dirty="0"/>
              <a:t> </a:t>
            </a:r>
            <a:r>
              <a:rPr lang="ru-RU" sz="2400" dirty="0" err="1"/>
              <a:t>clusters</a:t>
            </a:r>
            <a:r>
              <a:rPr lang="ru-RU" sz="2400" dirty="0"/>
              <a:t> </a:t>
            </a:r>
            <a:r>
              <a:rPr lang="ru-RU" sz="2400" dirty="0" err="1"/>
              <a:t>and</a:t>
            </a:r>
            <a:r>
              <a:rPr lang="ru-RU" sz="2400" dirty="0"/>
              <a:t> </a:t>
            </a:r>
            <a:r>
              <a:rPr lang="ru-RU" sz="2400" dirty="0" err="1"/>
              <a:t>get</a:t>
            </a:r>
            <a:r>
              <a:rPr lang="ru-RU" sz="2400" dirty="0"/>
              <a:t> </a:t>
            </a:r>
            <a:r>
              <a:rPr lang="ru-RU" sz="2400" dirty="0" err="1"/>
              <a:t>new</a:t>
            </a:r>
            <a:r>
              <a:rPr lang="ru-RU" sz="2400" dirty="0"/>
              <a:t> </a:t>
            </a:r>
            <a:r>
              <a:rPr lang="ru-RU" sz="2400" dirty="0" err="1"/>
              <a:t>centroids</a:t>
            </a:r>
            <a:r>
              <a:rPr lang="ru-RU" sz="2400" dirty="0"/>
              <a:t>.</a:t>
            </a:r>
            <a:endParaRPr lang="ru-RU" sz="24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891" y="1775463"/>
            <a:ext cx="8470698" cy="41958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46671" y="238125"/>
            <a:ext cx="10098658" cy="646331"/>
          </a:xfrm>
          <a:prstGeom prst="rect">
            <a:avLst/>
          </a:prstGeom>
          <a:noFill/>
        </p:spPr>
        <p:txBody>
          <a:bodyPr wrap="square" rtlCol="0">
            <a:spAutoFit/>
          </a:bodyPr>
          <a:lstStyle/>
          <a:p>
            <a:r>
              <a:rPr lang="en-US" altLang="ru-RU" sz="3600" b="1" dirty="0">
                <a:solidFill>
                  <a:srgbClr val="009B4A"/>
                </a:solidFill>
                <a:ea typeface="Open Sans ExtraBold" panose="020B0606030504020204"/>
                <a:cs typeface="Open Sans ExtraBold" panose="020B0606030504020204"/>
                <a:sym typeface="+mn-ea"/>
              </a:rPr>
              <a:t>The K-MEANS </a:t>
            </a:r>
            <a:r>
              <a:rPr lang="en-US" altLang="ru-RU" sz="3600" b="1" dirty="0" smtClean="0">
                <a:solidFill>
                  <a:srgbClr val="009B4A"/>
                </a:solidFill>
                <a:ea typeface="Open Sans ExtraBold" panose="020B0606030504020204"/>
                <a:cs typeface="Open Sans ExtraBold" panose="020B0606030504020204"/>
                <a:sym typeface="+mn-ea"/>
              </a:rPr>
              <a:t>algorithm</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2" name="Прямоугольник 1"/>
          <p:cNvSpPr/>
          <p:nvPr/>
        </p:nvSpPr>
        <p:spPr>
          <a:xfrm>
            <a:off x="741868" y="1901662"/>
            <a:ext cx="2153730" cy="3785652"/>
          </a:xfrm>
          <a:prstGeom prst="rect">
            <a:avLst/>
          </a:prstGeom>
        </p:spPr>
        <p:txBody>
          <a:bodyPr wrap="square">
            <a:spAutoFit/>
          </a:bodyPr>
          <a:lstStyle/>
          <a:p>
            <a:r>
              <a:rPr lang="ru-RU" sz="2400" dirty="0" err="1"/>
              <a:t>Since</a:t>
            </a:r>
            <a:r>
              <a:rPr lang="ru-RU" sz="2400" dirty="0"/>
              <a:t> </a:t>
            </a:r>
            <a:r>
              <a:rPr lang="ru-RU" sz="2400" dirty="0" err="1"/>
              <a:t>point</a:t>
            </a:r>
            <a:r>
              <a:rPr lang="ru-RU" sz="2400" dirty="0"/>
              <a:t> B1 </a:t>
            </a:r>
            <a:r>
              <a:rPr lang="ru-RU" sz="2400" dirty="0" err="1"/>
              <a:t>has</a:t>
            </a:r>
            <a:r>
              <a:rPr lang="ru-RU" sz="2400" dirty="0"/>
              <a:t> </a:t>
            </a:r>
            <a:r>
              <a:rPr lang="ru-RU" sz="2400" dirty="0" err="1"/>
              <a:t>changed</a:t>
            </a:r>
            <a:r>
              <a:rPr lang="ru-RU" sz="2400" dirty="0"/>
              <a:t> </a:t>
            </a:r>
            <a:r>
              <a:rPr lang="ru-RU" sz="2400" dirty="0" err="1"/>
              <a:t>the</a:t>
            </a:r>
            <a:r>
              <a:rPr lang="ru-RU" sz="2400" dirty="0"/>
              <a:t> </a:t>
            </a:r>
            <a:r>
              <a:rPr lang="ru-RU" sz="2400" dirty="0" err="1"/>
              <a:t>cluster</a:t>
            </a:r>
            <a:r>
              <a:rPr lang="ru-RU" sz="2400" dirty="0"/>
              <a:t> </a:t>
            </a:r>
            <a:r>
              <a:rPr lang="ru-RU" sz="2400" dirty="0" err="1"/>
              <a:t>number</a:t>
            </a:r>
            <a:r>
              <a:rPr lang="ru-RU" sz="2400" dirty="0"/>
              <a:t>. </a:t>
            </a:r>
            <a:endParaRPr lang="en-US" sz="2400" dirty="0" smtClean="0"/>
          </a:p>
          <a:p>
            <a:r>
              <a:rPr lang="ru-RU" sz="2400" dirty="0" err="1" smtClean="0"/>
              <a:t>Let's</a:t>
            </a:r>
            <a:r>
              <a:rPr lang="ru-RU" sz="2400" dirty="0" smtClean="0"/>
              <a:t> </a:t>
            </a:r>
            <a:r>
              <a:rPr lang="ru-RU" sz="2400" dirty="0" err="1"/>
              <a:t>calculate</a:t>
            </a:r>
            <a:r>
              <a:rPr lang="ru-RU" sz="2400" dirty="0"/>
              <a:t> </a:t>
            </a:r>
            <a:r>
              <a:rPr lang="ru-RU" sz="2400" dirty="0" err="1"/>
              <a:t>the</a:t>
            </a:r>
            <a:r>
              <a:rPr lang="ru-RU" sz="2400" dirty="0"/>
              <a:t> </a:t>
            </a:r>
            <a:r>
              <a:rPr lang="ru-RU" sz="2400" dirty="0" err="1"/>
              <a:t>arithmetic</a:t>
            </a:r>
            <a:r>
              <a:rPr lang="ru-RU" sz="2400" dirty="0"/>
              <a:t> </a:t>
            </a:r>
            <a:r>
              <a:rPr lang="ru-RU" sz="2400" dirty="0" err="1"/>
              <a:t>mean</a:t>
            </a:r>
            <a:r>
              <a:rPr lang="ru-RU" sz="2400" dirty="0"/>
              <a:t> </a:t>
            </a:r>
            <a:r>
              <a:rPr lang="ru-RU" sz="2400" dirty="0" err="1"/>
              <a:t>of</a:t>
            </a:r>
            <a:r>
              <a:rPr lang="ru-RU" sz="2400" dirty="0"/>
              <a:t> </a:t>
            </a:r>
            <a:r>
              <a:rPr lang="ru-RU" sz="2400" dirty="0" err="1"/>
              <a:t>the</a:t>
            </a:r>
            <a:r>
              <a:rPr lang="ru-RU" sz="2400" dirty="0"/>
              <a:t> </a:t>
            </a:r>
            <a:r>
              <a:rPr lang="ru-RU" sz="2400" dirty="0" err="1"/>
              <a:t>coordinates</a:t>
            </a:r>
            <a:r>
              <a:rPr lang="ru-RU" sz="2400" dirty="0"/>
              <a:t> </a:t>
            </a:r>
            <a:r>
              <a:rPr lang="ru-RU" sz="2400" dirty="0" err="1"/>
              <a:t>inside</a:t>
            </a:r>
            <a:r>
              <a:rPr lang="ru-RU" sz="2400" dirty="0"/>
              <a:t> </a:t>
            </a:r>
            <a:r>
              <a:rPr lang="ru-RU" sz="2400" dirty="0" err="1"/>
              <a:t>the</a:t>
            </a:r>
            <a:r>
              <a:rPr lang="ru-RU" sz="2400" dirty="0"/>
              <a:t> </a:t>
            </a:r>
            <a:r>
              <a:rPr lang="ru-RU" sz="2400" dirty="0" err="1" smtClean="0"/>
              <a:t>clusters</a:t>
            </a:r>
            <a:r>
              <a:rPr lang="en-US" sz="2400" dirty="0"/>
              <a:t>.</a:t>
            </a:r>
            <a:endParaRPr lang="ru-RU" sz="24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598" y="1658173"/>
            <a:ext cx="8995749" cy="42726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46671" y="238125"/>
            <a:ext cx="10098658" cy="646331"/>
          </a:xfrm>
          <a:prstGeom prst="rect">
            <a:avLst/>
          </a:prstGeom>
          <a:noFill/>
        </p:spPr>
        <p:txBody>
          <a:bodyPr wrap="square" rtlCol="0">
            <a:spAutoFit/>
          </a:bodyPr>
          <a:lstStyle/>
          <a:p>
            <a:r>
              <a:rPr lang="en-US" altLang="ru-RU" sz="3600" b="1" dirty="0">
                <a:solidFill>
                  <a:srgbClr val="009B4A"/>
                </a:solidFill>
                <a:ea typeface="Open Sans ExtraBold" panose="020B0606030504020204"/>
                <a:cs typeface="Open Sans ExtraBold" panose="020B0606030504020204"/>
                <a:sym typeface="+mn-ea"/>
              </a:rPr>
              <a:t>The K-MEANS </a:t>
            </a:r>
            <a:r>
              <a:rPr lang="en-US" altLang="ru-RU" sz="3600" b="1" dirty="0" smtClean="0">
                <a:solidFill>
                  <a:srgbClr val="009B4A"/>
                </a:solidFill>
                <a:ea typeface="Open Sans ExtraBold" panose="020B0606030504020204"/>
                <a:cs typeface="Open Sans ExtraBold" panose="020B0606030504020204"/>
                <a:sym typeface="+mn-ea"/>
              </a:rPr>
              <a:t>algorithm</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2" name="Прямоугольник 1"/>
          <p:cNvSpPr/>
          <p:nvPr/>
        </p:nvSpPr>
        <p:spPr>
          <a:xfrm>
            <a:off x="898367" y="2087565"/>
            <a:ext cx="2662251" cy="2677656"/>
          </a:xfrm>
          <a:prstGeom prst="rect">
            <a:avLst/>
          </a:prstGeom>
        </p:spPr>
        <p:txBody>
          <a:bodyPr wrap="square">
            <a:spAutoFit/>
          </a:bodyPr>
          <a:lstStyle/>
          <a:p>
            <a:r>
              <a:rPr lang="ru-RU" sz="2400" dirty="0" err="1"/>
              <a:t>When</a:t>
            </a:r>
            <a:r>
              <a:rPr lang="ru-RU" sz="2400" dirty="0"/>
              <a:t> </a:t>
            </a:r>
            <a:r>
              <a:rPr lang="ru-RU" sz="2400" dirty="0" err="1"/>
              <a:t>the</a:t>
            </a:r>
            <a:r>
              <a:rPr lang="ru-RU" sz="2400" dirty="0"/>
              <a:t> </a:t>
            </a:r>
            <a:r>
              <a:rPr lang="ru-RU" sz="2400" dirty="0" err="1"/>
              <a:t>process</a:t>
            </a:r>
            <a:r>
              <a:rPr lang="ru-RU" sz="2400" dirty="0"/>
              <a:t> </a:t>
            </a:r>
            <a:r>
              <a:rPr lang="ru-RU" sz="2400" dirty="0" err="1"/>
              <a:t>is</a:t>
            </a:r>
            <a:r>
              <a:rPr lang="ru-RU" sz="2400" dirty="0"/>
              <a:t> </a:t>
            </a:r>
            <a:r>
              <a:rPr lang="ru-RU" sz="2400" dirty="0" err="1"/>
              <a:t>established</a:t>
            </a:r>
            <a:r>
              <a:rPr lang="ru-RU" sz="2400" dirty="0"/>
              <a:t>: </a:t>
            </a:r>
            <a:r>
              <a:rPr lang="ru-RU" sz="2400" dirty="0" err="1"/>
              <a:t>the</a:t>
            </a:r>
            <a:r>
              <a:rPr lang="ru-RU" sz="2400" dirty="0"/>
              <a:t> </a:t>
            </a:r>
            <a:r>
              <a:rPr lang="ru-RU" sz="2400" dirty="0" err="1"/>
              <a:t>values</a:t>
            </a:r>
            <a:r>
              <a:rPr lang="ru-RU" sz="2400" dirty="0"/>
              <a:t> </a:t>
            </a:r>
            <a:r>
              <a:rPr lang="ru-RU" sz="2400" dirty="0" err="1"/>
              <a:t>in</a:t>
            </a:r>
            <a:r>
              <a:rPr lang="ru-RU" sz="2400" dirty="0"/>
              <a:t> </a:t>
            </a:r>
            <a:r>
              <a:rPr lang="ru-RU" sz="2400" dirty="0" err="1"/>
              <a:t>the</a:t>
            </a:r>
            <a:r>
              <a:rPr lang="ru-RU" sz="2400" dirty="0"/>
              <a:t> </a:t>
            </a:r>
            <a:r>
              <a:rPr lang="ru-RU" sz="2400" dirty="0" err="1"/>
              <a:t>old</a:t>
            </a:r>
            <a:r>
              <a:rPr lang="ru-RU" sz="2400" dirty="0"/>
              <a:t> </a:t>
            </a:r>
            <a:r>
              <a:rPr lang="ru-RU" sz="2400" dirty="0" err="1"/>
              <a:t>clusters</a:t>
            </a:r>
            <a:r>
              <a:rPr lang="ru-RU" sz="2400" dirty="0"/>
              <a:t> </a:t>
            </a:r>
            <a:r>
              <a:rPr lang="ru-RU" sz="2400" dirty="0" err="1"/>
              <a:t>will</a:t>
            </a:r>
            <a:r>
              <a:rPr lang="ru-RU" sz="2400" dirty="0"/>
              <a:t> </a:t>
            </a:r>
            <a:r>
              <a:rPr lang="ru-RU" sz="2400" dirty="0" err="1"/>
              <a:t>match</a:t>
            </a:r>
            <a:r>
              <a:rPr lang="ru-RU" sz="2400" dirty="0"/>
              <a:t> </a:t>
            </a:r>
            <a:r>
              <a:rPr lang="ru-RU" sz="2400" dirty="0" err="1"/>
              <a:t>the</a:t>
            </a:r>
            <a:r>
              <a:rPr lang="ru-RU" sz="2400" dirty="0"/>
              <a:t> </a:t>
            </a:r>
            <a:r>
              <a:rPr lang="ru-RU" sz="2400" dirty="0" err="1"/>
              <a:t>values</a:t>
            </a:r>
            <a:r>
              <a:rPr lang="ru-RU" sz="2400" dirty="0"/>
              <a:t> </a:t>
            </a:r>
            <a:r>
              <a:rPr lang="ru-RU" sz="2400" dirty="0" err="1"/>
              <a:t>in</a:t>
            </a:r>
            <a:r>
              <a:rPr lang="ru-RU" sz="2400" dirty="0"/>
              <a:t> </a:t>
            </a:r>
            <a:r>
              <a:rPr lang="ru-RU" sz="2400" dirty="0" err="1"/>
              <a:t>the</a:t>
            </a:r>
            <a:r>
              <a:rPr lang="ru-RU" sz="2400" dirty="0"/>
              <a:t> </a:t>
            </a:r>
            <a:r>
              <a:rPr lang="ru-RU" sz="2400" dirty="0" err="1"/>
              <a:t>new</a:t>
            </a:r>
            <a:r>
              <a:rPr lang="ru-RU" sz="2400" dirty="0"/>
              <a:t> </a:t>
            </a:r>
            <a:r>
              <a:rPr lang="ru-RU" sz="2400" dirty="0" err="1"/>
              <a:t>clusters</a:t>
            </a:r>
            <a:r>
              <a:rPr lang="ru-RU" sz="2400" dirty="0"/>
              <a:t>, </a:t>
            </a:r>
            <a:r>
              <a:rPr lang="ru-RU" sz="2400" dirty="0" err="1"/>
              <a:t>the</a:t>
            </a:r>
            <a:r>
              <a:rPr lang="ru-RU" sz="2400" dirty="0"/>
              <a:t> </a:t>
            </a:r>
            <a:r>
              <a:rPr lang="ru-RU" sz="2400" dirty="0" err="1"/>
              <a:t>problem</a:t>
            </a:r>
            <a:r>
              <a:rPr lang="ru-RU" sz="2400" dirty="0"/>
              <a:t> </a:t>
            </a:r>
            <a:r>
              <a:rPr lang="ru-RU" sz="2400" dirty="0" err="1"/>
              <a:t>is</a:t>
            </a:r>
            <a:r>
              <a:rPr lang="ru-RU" sz="2400" dirty="0"/>
              <a:t> </a:t>
            </a:r>
            <a:r>
              <a:rPr lang="ru-RU" sz="2400" dirty="0" err="1"/>
              <a:t>solved</a:t>
            </a:r>
            <a:r>
              <a:rPr lang="ru-RU" sz="2400" dirty="0"/>
              <a:t>.</a:t>
            </a:r>
            <a:endParaRPr lang="ru-RU" sz="2400" dirty="0"/>
          </a:p>
        </p:txBody>
      </p:sp>
      <p:pic>
        <p:nvPicPr>
          <p:cNvPr id="3" name="Рисунок 2"/>
          <p:cNvPicPr>
            <a:picLocks noChangeAspect="1"/>
          </p:cNvPicPr>
          <p:nvPr/>
        </p:nvPicPr>
        <p:blipFill>
          <a:blip r:embed="rId2"/>
          <a:stretch>
            <a:fillRect/>
          </a:stretch>
        </p:blipFill>
        <p:spPr>
          <a:xfrm>
            <a:off x="3414056" y="1241737"/>
            <a:ext cx="8395241" cy="46397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828233" y="505604"/>
            <a:ext cx="10098658" cy="646331"/>
          </a:xfrm>
          <a:prstGeom prst="rect">
            <a:avLst/>
          </a:prstGeom>
          <a:noFill/>
        </p:spPr>
        <p:txBody>
          <a:bodyPr wrap="square" rtlCol="0">
            <a:spAutoFit/>
          </a:bodyPr>
          <a:lstStyle/>
          <a:p>
            <a:r>
              <a:rPr lang="en-US" sz="3600" b="1" dirty="0">
                <a:solidFill>
                  <a:srgbClr val="00B050"/>
                </a:solidFill>
              </a:rPr>
              <a:t>Key Terms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graphicFrame>
        <p:nvGraphicFramePr>
          <p:cNvPr id="6" name="Table 5"/>
          <p:cNvGraphicFramePr>
            <a:graphicFrameLocks noGrp="1"/>
          </p:cNvGraphicFramePr>
          <p:nvPr/>
        </p:nvGraphicFramePr>
        <p:xfrm>
          <a:off x="828233" y="1615290"/>
          <a:ext cx="10671381" cy="3674340"/>
        </p:xfrm>
        <a:graphic>
          <a:graphicData uri="http://schemas.openxmlformats.org/drawingml/2006/table">
            <a:tbl>
              <a:tblPr firstRow="1" bandRow="1">
                <a:tableStyleId>{16D9F66E-5EB9-4882-86FB-DCBF35E3C3E4}</a:tableStyleId>
              </a:tblPr>
              <a:tblGrid>
                <a:gridCol w="3557127"/>
                <a:gridCol w="3557127"/>
                <a:gridCol w="3557127"/>
              </a:tblGrid>
              <a:tr h="36743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ru-RU" sz="2400" b="0" dirty="0" smtClean="0">
                          <a:solidFill>
                            <a:schemeClr val="tx1"/>
                          </a:solidFill>
                          <a:ea typeface="Open Sans ExtraBold" panose="020B0606030504020204"/>
                          <a:cs typeface="Open Sans ExtraBold" panose="020B0606030504020204"/>
                          <a:sym typeface="+mn-ea"/>
                        </a:rPr>
                        <a:t>algorithm</a:t>
                      </a:r>
                      <a:endParaRPr lang="ru-RU" sz="2400" b="0" dirty="0" smtClean="0">
                        <a:solidFill>
                          <a:schemeClr val="tx1"/>
                        </a:solidFill>
                      </a:endParaRPr>
                    </a:p>
                    <a:p>
                      <a:r>
                        <a:rPr lang="en-US" sz="2400" b="0" dirty="0" smtClean="0">
                          <a:solidFill>
                            <a:schemeClr val="tx1"/>
                          </a:solidFill>
                        </a:rPr>
                        <a:t>m</a:t>
                      </a:r>
                      <a:r>
                        <a:rPr lang="ru-RU" sz="2400" b="0" dirty="0" err="1" smtClean="0">
                          <a:solidFill>
                            <a:schemeClr val="tx1"/>
                          </a:solidFill>
                        </a:rPr>
                        <a:t>ean</a:t>
                      </a:r>
                      <a:endParaRPr lang="ru-RU" sz="2400" b="0" dirty="0" smtClean="0">
                        <a:solidFill>
                          <a:schemeClr val="tx1"/>
                        </a:solidFill>
                      </a:endParaRPr>
                    </a:p>
                    <a:p>
                      <a:r>
                        <a:rPr lang="en-US" sz="2400" b="0" dirty="0" smtClean="0">
                          <a:solidFill>
                            <a:schemeClr val="tx1"/>
                          </a:solidFill>
                        </a:rPr>
                        <a:t>d</a:t>
                      </a:r>
                      <a:r>
                        <a:rPr lang="ru-RU" sz="2400" b="0" dirty="0" err="1" smtClean="0">
                          <a:solidFill>
                            <a:schemeClr val="tx1"/>
                          </a:solidFill>
                        </a:rPr>
                        <a:t>istance</a:t>
                      </a:r>
                      <a:endParaRPr lang="en-US" sz="2400" b="0" dirty="0" smtClean="0">
                        <a:solidFill>
                          <a:schemeClr val="tx1"/>
                        </a:solidFill>
                      </a:endParaRPr>
                    </a:p>
                    <a:p>
                      <a:r>
                        <a:rPr lang="en-US" sz="2400" b="0" dirty="0" smtClean="0">
                          <a:solidFill>
                            <a:schemeClr val="tx1"/>
                          </a:solidFill>
                        </a:rPr>
                        <a:t>f</a:t>
                      </a:r>
                      <a:r>
                        <a:rPr lang="ru-RU" sz="2400" b="0" dirty="0" err="1" smtClean="0">
                          <a:solidFill>
                            <a:schemeClr val="tx1"/>
                          </a:solidFill>
                        </a:rPr>
                        <a:t>eature</a:t>
                      </a:r>
                      <a:endParaRPr lang="en-US" sz="2400" b="0" dirty="0" smtClean="0">
                        <a:solidFill>
                          <a:schemeClr val="tx1"/>
                        </a:solidFill>
                      </a:endParaRPr>
                    </a:p>
                    <a:p>
                      <a:r>
                        <a:rPr lang="en-US" sz="2400" b="0" dirty="0" smtClean="0">
                          <a:solidFill>
                            <a:schemeClr val="tx1"/>
                          </a:solidFill>
                        </a:rPr>
                        <a:t>o</a:t>
                      </a:r>
                      <a:r>
                        <a:rPr lang="ru-RU" sz="2400" b="0" dirty="0" err="1" smtClean="0">
                          <a:solidFill>
                            <a:schemeClr val="tx1"/>
                          </a:solidFill>
                        </a:rPr>
                        <a:t>bject</a:t>
                      </a:r>
                      <a:endParaRPr lang="en-US" sz="2400" b="0" dirty="0" smtClean="0">
                        <a:solidFill>
                          <a:schemeClr val="tx1"/>
                        </a:solidFill>
                      </a:endParaRPr>
                    </a:p>
                    <a:p>
                      <a:r>
                        <a:rPr lang="en-US" sz="2400" b="0" dirty="0" smtClean="0">
                          <a:solidFill>
                            <a:schemeClr val="tx1"/>
                          </a:solidFill>
                        </a:rPr>
                        <a:t>s</a:t>
                      </a:r>
                      <a:r>
                        <a:rPr lang="ru-RU" sz="2400" b="0" dirty="0" err="1" smtClean="0">
                          <a:solidFill>
                            <a:schemeClr val="tx1"/>
                          </a:solidFill>
                        </a:rPr>
                        <a:t>olve</a:t>
                      </a:r>
                      <a:endParaRPr lang="en-US" sz="2400" b="0" dirty="0" smtClean="0">
                        <a:solidFill>
                          <a:schemeClr val="tx1"/>
                        </a:solidFill>
                      </a:endParaRPr>
                    </a:p>
                    <a:p>
                      <a:r>
                        <a:rPr lang="ru-RU" sz="2400" b="0" dirty="0" err="1" smtClean="0">
                          <a:solidFill>
                            <a:schemeClr val="tx1"/>
                          </a:solidFill>
                        </a:rPr>
                        <a:t>value</a:t>
                      </a:r>
                      <a:endParaRPr lang="ru-RU" sz="2400" b="0" dirty="0">
                        <a:solidFill>
                          <a:schemeClr val="tx1"/>
                        </a:solidFill>
                      </a:endParaRPr>
                    </a:p>
                  </a:txBody>
                  <a:tcPr/>
                </a:tc>
                <a:tc>
                  <a:txBody>
                    <a:bodyPr/>
                    <a:lstStyle/>
                    <a:p>
                      <a:r>
                        <a:rPr lang="en-US" altLang="ru-RU" sz="2400" b="0" dirty="0" smtClean="0">
                          <a:solidFill>
                            <a:schemeClr val="tx1"/>
                          </a:solidFill>
                          <a:ea typeface="Open Sans ExtraBold" panose="020B0606030504020204"/>
                          <a:cs typeface="Open Sans ExtraBold" panose="020B0606030504020204"/>
                          <a:sym typeface="+mn-ea"/>
                        </a:rPr>
                        <a:t>k-means</a:t>
                      </a:r>
                      <a:endParaRPr lang="ru-RU" altLang="ru-RU" sz="2400" b="0" dirty="0" smtClean="0">
                        <a:solidFill>
                          <a:schemeClr val="tx1"/>
                        </a:solidFill>
                        <a:ea typeface="Open Sans ExtraBold" panose="020B0606030504020204"/>
                        <a:cs typeface="Open Sans ExtraBold" panose="020B0606030504020204"/>
                        <a:sym typeface="+mn-ea"/>
                      </a:endParaRPr>
                    </a:p>
                    <a:p>
                      <a:r>
                        <a:rPr lang="en-US" sz="2400" b="0" dirty="0" smtClean="0">
                          <a:solidFill>
                            <a:schemeClr val="tx1"/>
                          </a:solidFill>
                        </a:rPr>
                        <a:t>c</a:t>
                      </a:r>
                      <a:r>
                        <a:rPr lang="ru-RU" sz="2400" b="0" dirty="0" err="1" smtClean="0">
                          <a:solidFill>
                            <a:schemeClr val="tx1"/>
                          </a:solidFill>
                        </a:rPr>
                        <a:t>entroid</a:t>
                      </a:r>
                      <a:endParaRPr lang="ru-RU" sz="2400" b="0" dirty="0" smtClean="0">
                        <a:solidFill>
                          <a:schemeClr val="tx1"/>
                        </a:solidFill>
                      </a:endParaRPr>
                    </a:p>
                    <a:p>
                      <a:r>
                        <a:rPr lang="en-US" sz="2400" b="0" dirty="0" smtClean="0">
                          <a:solidFill>
                            <a:schemeClr val="tx1"/>
                          </a:solidFill>
                        </a:rPr>
                        <a:t>c</a:t>
                      </a:r>
                      <a:r>
                        <a:rPr lang="ru-RU" sz="2400" b="0" dirty="0" err="1" smtClean="0">
                          <a:solidFill>
                            <a:schemeClr val="tx1"/>
                          </a:solidFill>
                        </a:rPr>
                        <a:t>luster</a:t>
                      </a:r>
                      <a:endParaRPr lang="en-US" sz="2400" b="0" dirty="0" smtClean="0">
                        <a:solidFill>
                          <a:schemeClr val="tx1"/>
                        </a:solidFill>
                      </a:endParaRPr>
                    </a:p>
                    <a:p>
                      <a:r>
                        <a:rPr lang="ru-RU" sz="2400" b="0" dirty="0" err="1" smtClean="0">
                          <a:solidFill>
                            <a:schemeClr val="tx1"/>
                          </a:solidFill>
                        </a:rPr>
                        <a:t>point</a:t>
                      </a:r>
                      <a:r>
                        <a:rPr lang="ru-RU" sz="2400" b="0" dirty="0" smtClean="0">
                          <a:solidFill>
                            <a:schemeClr val="tx1"/>
                          </a:solidFill>
                        </a:rPr>
                        <a:t> </a:t>
                      </a:r>
                      <a:endParaRPr lang="en-US" sz="2400" b="0" dirty="0" smtClean="0">
                        <a:solidFill>
                          <a:schemeClr val="tx1"/>
                        </a:solidFill>
                      </a:endParaRPr>
                    </a:p>
                    <a:p>
                      <a:r>
                        <a:rPr lang="en-US" sz="2400" b="0" dirty="0" smtClean="0">
                          <a:solidFill>
                            <a:schemeClr val="tx1"/>
                          </a:solidFill>
                        </a:rPr>
                        <a:t>s</a:t>
                      </a:r>
                      <a:r>
                        <a:rPr lang="ru-RU" sz="2400" b="0" dirty="0" err="1" smtClean="0">
                          <a:solidFill>
                            <a:schemeClr val="tx1"/>
                          </a:solidFill>
                        </a:rPr>
                        <a:t>earch</a:t>
                      </a:r>
                      <a:endParaRPr lang="en-US" sz="2400" b="0" dirty="0" smtClean="0">
                        <a:solidFill>
                          <a:schemeClr val="tx1"/>
                        </a:solidFill>
                      </a:endParaRPr>
                    </a:p>
                    <a:p>
                      <a:r>
                        <a:rPr lang="en-US" sz="2400" b="0" dirty="0" smtClean="0">
                          <a:solidFill>
                            <a:schemeClr val="tx1"/>
                          </a:solidFill>
                        </a:rPr>
                        <a:t>e</a:t>
                      </a:r>
                      <a:r>
                        <a:rPr lang="ru-RU" sz="2400" b="0" dirty="0" err="1" smtClean="0">
                          <a:solidFill>
                            <a:schemeClr val="tx1"/>
                          </a:solidFill>
                        </a:rPr>
                        <a:t>dge</a:t>
                      </a:r>
                      <a:endParaRPr lang="en-US" sz="2400" b="0" dirty="0" smtClean="0">
                        <a:solidFill>
                          <a:schemeClr val="tx1"/>
                        </a:solidFill>
                      </a:endParaRPr>
                    </a:p>
                    <a:p>
                      <a:r>
                        <a:rPr lang="ru-RU" sz="2400" b="0" dirty="0" err="1" smtClean="0"/>
                        <a:t>group</a:t>
                      </a:r>
                      <a:endParaRPr lang="ru-RU" sz="2400" b="0" dirty="0">
                        <a:solidFill>
                          <a:schemeClr val="tx1"/>
                        </a:solidFill>
                      </a:endParaRPr>
                    </a:p>
                  </a:txBody>
                  <a:tcPr/>
                </a:tc>
                <a:tc>
                  <a:txBody>
                    <a:bodyPr/>
                    <a:lstStyle/>
                    <a:p>
                      <a:r>
                        <a:rPr lang="en-US" sz="2400" b="0" dirty="0" smtClean="0">
                          <a:solidFill>
                            <a:schemeClr val="tx1"/>
                          </a:solidFill>
                        </a:rPr>
                        <a:t>components of the graph</a:t>
                      </a:r>
                      <a:endParaRPr lang="ru-RU" sz="24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smtClean="0">
                          <a:solidFill>
                            <a:schemeClr val="tx1"/>
                          </a:solidFill>
                        </a:rPr>
                        <a:t>d</a:t>
                      </a:r>
                      <a:r>
                        <a:rPr lang="ru-RU" sz="2400" b="0" dirty="0" err="1" smtClean="0">
                          <a:solidFill>
                            <a:schemeClr val="tx1"/>
                          </a:solidFill>
                        </a:rPr>
                        <a:t>ata</a:t>
                      </a:r>
                      <a:r>
                        <a:rPr lang="ru-RU" sz="2400" b="0" dirty="0" smtClean="0">
                          <a:solidFill>
                            <a:schemeClr val="tx1"/>
                          </a:solidFill>
                        </a:rPr>
                        <a:t> </a:t>
                      </a:r>
                      <a:r>
                        <a:rPr lang="ru-RU" sz="2400" b="0" dirty="0" err="1" smtClean="0">
                          <a:solidFill>
                            <a:schemeClr val="tx1"/>
                          </a:solidFill>
                        </a:rPr>
                        <a:t>presentation</a:t>
                      </a:r>
                      <a:endParaRPr lang="ru-RU" sz="24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smtClean="0">
                          <a:solidFill>
                            <a:schemeClr val="tx1"/>
                          </a:solidFill>
                        </a:rPr>
                        <a:t>c</a:t>
                      </a:r>
                      <a:r>
                        <a:rPr lang="ru-RU" sz="2400" b="0" dirty="0" err="1" smtClean="0">
                          <a:solidFill>
                            <a:schemeClr val="tx1"/>
                          </a:solidFill>
                        </a:rPr>
                        <a:t>luster</a:t>
                      </a:r>
                      <a:r>
                        <a:rPr lang="en-US" sz="2400" b="0" dirty="0" smtClean="0">
                          <a:solidFill>
                            <a:schemeClr val="tx1"/>
                          </a:solidFill>
                        </a:rPr>
                        <a:t> </a:t>
                      </a:r>
                      <a:r>
                        <a:rPr lang="ru-RU" sz="2400" b="0" dirty="0" err="1" smtClean="0">
                          <a:solidFill>
                            <a:schemeClr val="tx1"/>
                          </a:solidFill>
                        </a:rPr>
                        <a:t>point</a:t>
                      </a:r>
                      <a:r>
                        <a:rPr lang="en-US" sz="2400" b="0" dirty="0" smtClean="0">
                          <a:solidFill>
                            <a:schemeClr val="tx1"/>
                          </a:solidFill>
                        </a:rPr>
                        <a:t>s</a:t>
                      </a:r>
                      <a:endParaRPr lang="en-US" sz="24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ru-RU" sz="2400" b="0" dirty="0" err="1" smtClean="0">
                          <a:solidFill>
                            <a:schemeClr val="tx1"/>
                          </a:solidFill>
                        </a:rPr>
                        <a:t>present</a:t>
                      </a:r>
                      <a:r>
                        <a:rPr lang="ru-RU" sz="2400" b="0" dirty="0" smtClean="0">
                          <a:solidFill>
                            <a:schemeClr val="tx1"/>
                          </a:solidFill>
                        </a:rPr>
                        <a:t> </a:t>
                      </a:r>
                      <a:r>
                        <a:rPr lang="ru-RU" sz="2400" b="0" dirty="0" err="1" smtClean="0">
                          <a:solidFill>
                            <a:schemeClr val="tx1"/>
                          </a:solidFill>
                        </a:rPr>
                        <a:t>data</a:t>
                      </a:r>
                      <a:endParaRPr lang="en-US" sz="2400" b="0" dirty="0" smtClean="0">
                        <a:solidFill>
                          <a:schemeClr val="tx1"/>
                        </a:solidFill>
                      </a:endParaRPr>
                    </a:p>
                    <a:p>
                      <a:r>
                        <a:rPr lang="ru-RU" sz="2400" b="0" dirty="0" err="1" smtClean="0">
                          <a:solidFill>
                            <a:schemeClr val="tx1"/>
                          </a:solidFill>
                        </a:rPr>
                        <a:t>delete</a:t>
                      </a:r>
                      <a:r>
                        <a:rPr lang="ru-RU" sz="2400" b="0" dirty="0" smtClean="0">
                          <a:solidFill>
                            <a:schemeClr val="tx1"/>
                          </a:solidFill>
                        </a:rPr>
                        <a:t> </a:t>
                      </a:r>
                      <a:r>
                        <a:rPr lang="ru-RU" sz="2400" b="0" dirty="0" err="1" smtClean="0">
                          <a:solidFill>
                            <a:schemeClr val="tx1"/>
                          </a:solidFill>
                        </a:rPr>
                        <a:t>edge</a:t>
                      </a:r>
                      <a:r>
                        <a:rPr lang="ru-RU" sz="2400" b="0" dirty="0" smtClean="0">
                          <a:solidFill>
                            <a:schemeClr val="tx1"/>
                          </a:solidFill>
                        </a:rPr>
                        <a:t> </a:t>
                      </a:r>
                      <a:endParaRPr lang="ru-RU" sz="2400" b="0" dirty="0">
                        <a:solidFill>
                          <a:schemeClr val="tx1"/>
                        </a:solidFill>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6671" y="1121651"/>
            <a:ext cx="10452943" cy="4893647"/>
          </a:xfrm>
          <a:prstGeom prst="rect">
            <a:avLst/>
          </a:prstGeom>
          <a:noFill/>
        </p:spPr>
        <p:txBody>
          <a:bodyPr wrap="square">
            <a:spAutoFit/>
          </a:bodyPr>
          <a:lstStyle/>
          <a:p>
            <a:r>
              <a:rPr lang="en-US" sz="2400" b="1" dirty="0">
                <a:solidFill>
                  <a:srgbClr val="002060"/>
                </a:solidFill>
              </a:rPr>
              <a:t>After studying this lesson, you will know:</a:t>
            </a:r>
            <a:endParaRPr lang="ru-RU" sz="2400" b="1" dirty="0">
              <a:solidFill>
                <a:srgbClr val="002060"/>
              </a:solidFill>
            </a:endParaRPr>
          </a:p>
          <a:p>
            <a:r>
              <a:rPr lang="en-US" sz="2400" dirty="0" smtClean="0"/>
              <a:t>What </a:t>
            </a:r>
            <a:r>
              <a:rPr lang="en-US" sz="2400" dirty="0"/>
              <a:t>is clustering for</a:t>
            </a:r>
            <a:r>
              <a:rPr lang="en-US" sz="2400" dirty="0" smtClean="0"/>
              <a:t>?</a:t>
            </a:r>
            <a:endParaRPr lang="en-US" sz="2400" dirty="0" smtClean="0"/>
          </a:p>
          <a:p>
            <a:r>
              <a:rPr lang="en-US" altLang="ru-RU" sz="2400" dirty="0">
                <a:ea typeface="Open Sans ExtraBold" panose="020B0606030504020204"/>
                <a:cs typeface="Open Sans ExtraBold" panose="020B0606030504020204"/>
                <a:sym typeface="+mn-ea"/>
              </a:rPr>
              <a:t>Definition</a:t>
            </a:r>
            <a:r>
              <a:rPr lang="en-US" altLang="ru-RU" sz="2400" dirty="0">
                <a:sym typeface="+mn-ea"/>
              </a:rPr>
              <a:t> of </a:t>
            </a:r>
            <a:r>
              <a:rPr lang="en-US" sz="2400" dirty="0"/>
              <a:t>c</a:t>
            </a:r>
            <a:r>
              <a:rPr lang="ru-RU" sz="2400" dirty="0" err="1" smtClean="0"/>
              <a:t>lustering</a:t>
            </a:r>
            <a:endParaRPr lang="en-US" sz="2400" dirty="0" smtClean="0"/>
          </a:p>
          <a:p>
            <a:r>
              <a:rPr lang="en-US" altLang="ru-RU" sz="2400" dirty="0"/>
              <a:t>Clustering algorithms are divided </a:t>
            </a:r>
            <a:r>
              <a:rPr lang="en-US" altLang="ru-RU" sz="2400" dirty="0" smtClean="0"/>
              <a:t>into two groups</a:t>
            </a:r>
            <a:endParaRPr lang="en-US" altLang="ru-RU" sz="2400" dirty="0" smtClean="0"/>
          </a:p>
          <a:p>
            <a:r>
              <a:rPr lang="en-US" altLang="ru-RU" sz="2400" dirty="0"/>
              <a:t>Disadvantages of clustering</a:t>
            </a:r>
            <a:endParaRPr lang="en-US" sz="2400" dirty="0" smtClean="0"/>
          </a:p>
          <a:p>
            <a:r>
              <a:rPr lang="en-US" sz="2400" dirty="0" smtClean="0"/>
              <a:t>K-Means algorithm</a:t>
            </a:r>
            <a:endParaRPr lang="en-US" sz="2400" dirty="0"/>
          </a:p>
          <a:p>
            <a:r>
              <a:rPr lang="en-US" sz="2400" dirty="0"/>
              <a:t>Cluster using </a:t>
            </a:r>
            <a:r>
              <a:rPr lang="en-US" sz="2400" dirty="0" smtClean="0"/>
              <a:t>graphs </a:t>
            </a:r>
            <a:r>
              <a:rPr lang="en-US" sz="2400" dirty="0"/>
              <a:t>algorithm</a:t>
            </a:r>
            <a:endParaRPr lang="en-US" sz="2400" dirty="0"/>
          </a:p>
          <a:p>
            <a:endParaRPr lang="en-US" sz="2400" dirty="0"/>
          </a:p>
          <a:p>
            <a:r>
              <a:rPr lang="en-US" sz="2400" b="1" dirty="0" smtClean="0">
                <a:solidFill>
                  <a:srgbClr val="002060"/>
                </a:solidFill>
              </a:rPr>
              <a:t>After </a:t>
            </a:r>
            <a:r>
              <a:rPr lang="en-US" sz="2400" b="1" dirty="0">
                <a:solidFill>
                  <a:srgbClr val="002060"/>
                </a:solidFill>
              </a:rPr>
              <a:t>studying this lesson, you should be able to:</a:t>
            </a:r>
            <a:endParaRPr lang="en-US" sz="2400" b="1" dirty="0">
              <a:solidFill>
                <a:srgbClr val="002060"/>
              </a:solidFill>
            </a:endParaRPr>
          </a:p>
          <a:p>
            <a:r>
              <a:rPr lang="en-US" sz="2400" dirty="0" smtClean="0"/>
              <a:t>Cluster </a:t>
            </a:r>
            <a:r>
              <a:rPr lang="en-US" sz="2400" dirty="0"/>
              <a:t>using </a:t>
            </a:r>
            <a:r>
              <a:rPr lang="en-US" sz="2400" dirty="0" smtClean="0"/>
              <a:t>graphs</a:t>
            </a:r>
            <a:endParaRPr lang="en-US" sz="2400" dirty="0" smtClean="0"/>
          </a:p>
          <a:p>
            <a:r>
              <a:rPr lang="en-US" sz="2400" dirty="0" err="1" smtClean="0"/>
              <a:t>C</a:t>
            </a:r>
            <a:r>
              <a:rPr lang="ru-RU" sz="2400" dirty="0" err="1" smtClean="0"/>
              <a:t>alculate</a:t>
            </a:r>
            <a:r>
              <a:rPr lang="ru-RU" sz="2400" dirty="0" smtClean="0"/>
              <a:t> </a:t>
            </a:r>
            <a:r>
              <a:rPr lang="ru-RU" sz="2400" dirty="0" err="1"/>
              <a:t>the</a:t>
            </a:r>
            <a:r>
              <a:rPr lang="ru-RU" sz="2400" dirty="0"/>
              <a:t> </a:t>
            </a:r>
            <a:r>
              <a:rPr lang="ru-RU" sz="2400" dirty="0" err="1"/>
              <a:t>distances</a:t>
            </a:r>
            <a:r>
              <a:rPr lang="ru-RU" sz="2400" dirty="0"/>
              <a:t> </a:t>
            </a:r>
            <a:r>
              <a:rPr lang="ru-RU" sz="2400" dirty="0" err="1"/>
              <a:t>from</a:t>
            </a:r>
            <a:r>
              <a:rPr lang="ru-RU" sz="2400" dirty="0"/>
              <a:t> </a:t>
            </a:r>
            <a:r>
              <a:rPr lang="ru-RU" sz="2400" dirty="0" err="1"/>
              <a:t>the</a:t>
            </a:r>
            <a:r>
              <a:rPr lang="ru-RU" sz="2400" dirty="0"/>
              <a:t> </a:t>
            </a:r>
            <a:r>
              <a:rPr lang="ru-RU" sz="2400" dirty="0" err="1"/>
              <a:t>points</a:t>
            </a:r>
            <a:r>
              <a:rPr lang="ru-RU" sz="2400" dirty="0"/>
              <a:t> </a:t>
            </a:r>
            <a:r>
              <a:rPr lang="ru-RU" sz="2400" dirty="0" err="1"/>
              <a:t>to</a:t>
            </a:r>
            <a:r>
              <a:rPr lang="ru-RU" sz="2400" dirty="0"/>
              <a:t> </a:t>
            </a:r>
            <a:r>
              <a:rPr lang="ru-RU" sz="2400" dirty="0" err="1"/>
              <a:t>the</a:t>
            </a:r>
            <a:r>
              <a:rPr lang="ru-RU" sz="2400" dirty="0"/>
              <a:t> </a:t>
            </a:r>
            <a:r>
              <a:rPr lang="ru-RU" sz="2400" dirty="0" err="1"/>
              <a:t>centroids</a:t>
            </a:r>
            <a:endParaRPr lang="en-US" sz="2400" dirty="0"/>
          </a:p>
          <a:p>
            <a:r>
              <a:rPr lang="en-US" sz="2400" dirty="0" smtClean="0"/>
              <a:t>Cluster using the </a:t>
            </a:r>
            <a:r>
              <a:rPr lang="en-US" sz="2400" dirty="0"/>
              <a:t>K-Means algorithm</a:t>
            </a:r>
            <a:endParaRPr lang="en-US" sz="2400" dirty="0"/>
          </a:p>
          <a:p>
            <a:pPr marL="285750" indent="-285750">
              <a:buFont typeface="Arial" panose="020B0604020202020204" pitchFamily="34" charset="0"/>
              <a:buChar char="•"/>
            </a:pPr>
            <a:endParaRPr lang="ru-RU" sz="2400" dirty="0"/>
          </a:p>
        </p:txBody>
      </p:sp>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46671" y="238125"/>
            <a:ext cx="6096000" cy="646331"/>
          </a:xfrm>
          <a:prstGeom prst="rect">
            <a:avLst/>
          </a:prstGeom>
          <a:noFill/>
        </p:spPr>
        <p:txBody>
          <a:bodyPr wrap="square" rtlCol="0">
            <a:spAutoFit/>
          </a:bodyPr>
          <a:lstStyle/>
          <a:p>
            <a:r>
              <a:rPr lang="en-US" sz="3600" b="1" dirty="0">
                <a:solidFill>
                  <a:schemeClr val="accent6"/>
                </a:solidFill>
              </a:rPr>
              <a:t>Learning Objectives</a:t>
            </a:r>
            <a:endParaRPr lang="ru-RU" sz="3600" b="1" dirty="0">
              <a:solidFill>
                <a:schemeClr val="accent6"/>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814360" y="492246"/>
            <a:ext cx="10685254" cy="646331"/>
          </a:xfrm>
          <a:prstGeom prst="rect">
            <a:avLst/>
          </a:prstGeom>
          <a:noFill/>
        </p:spPr>
        <p:txBody>
          <a:bodyPr wrap="square" rtlCol="0">
            <a:spAutoFit/>
          </a:bodyPr>
          <a:lstStyle/>
          <a:p>
            <a:r>
              <a:rPr lang="ru-RU" sz="3600" b="1" dirty="0">
                <a:solidFill>
                  <a:srgbClr val="009B4A"/>
                </a:solidFill>
                <a:ea typeface="Open Sans ExtraBold" panose="020B0606030504020204"/>
                <a:cs typeface="Open Sans ExtraBold" panose="020B0606030504020204"/>
                <a:sym typeface="+mn-ea"/>
              </a:rPr>
              <a:t>ISSUE</a:t>
            </a:r>
            <a:r>
              <a:rPr lang="en-US" altLang="ru-RU" sz="3600" b="1" dirty="0">
                <a:solidFill>
                  <a:srgbClr val="009B4A"/>
                </a:solidFill>
                <a:ea typeface="Open Sans ExtraBold" panose="020B0606030504020204"/>
                <a:cs typeface="Open Sans ExtraBold" panose="020B0606030504020204"/>
                <a:sym typeface="+mn-ea"/>
              </a:rPr>
              <a:t> 1:</a:t>
            </a:r>
            <a:r>
              <a:rPr lang="ru-RU" altLang="ru-RU" sz="3600" b="1" dirty="0">
                <a:solidFill>
                  <a:srgbClr val="009B4A"/>
                </a:solidFill>
                <a:ea typeface="Open Sans ExtraBold" panose="020B0606030504020204"/>
                <a:cs typeface="Open Sans ExtraBold" panose="020B0606030504020204"/>
                <a:sym typeface="+mn-ea"/>
              </a:rPr>
              <a:t> </a:t>
            </a:r>
            <a:r>
              <a:rPr lang="en-US" altLang="ru-RU" sz="3600" b="1" dirty="0" smtClean="0">
                <a:solidFill>
                  <a:srgbClr val="009B4A"/>
                </a:solidFill>
                <a:ea typeface="Open Sans ExtraBold" panose="020B0606030504020204"/>
                <a:cs typeface="Open Sans ExtraBold" panose="020B0606030504020204"/>
                <a:sym typeface="+mn-ea"/>
              </a:rPr>
              <a:t>Definition</a:t>
            </a:r>
            <a:r>
              <a:rPr lang="en-US" altLang="ru-RU" sz="3600" b="1" dirty="0" smtClean="0">
                <a:solidFill>
                  <a:srgbClr val="00B050"/>
                </a:solidFill>
                <a:sym typeface="+mn-ea"/>
              </a:rPr>
              <a:t> of </a:t>
            </a:r>
            <a:r>
              <a:rPr lang="en-US" sz="3600" b="1" dirty="0" smtClean="0">
                <a:solidFill>
                  <a:srgbClr val="00B050"/>
                </a:solidFill>
              </a:rPr>
              <a:t>c</a:t>
            </a:r>
            <a:r>
              <a:rPr lang="ru-RU" sz="3600" b="1" dirty="0" err="1" smtClean="0">
                <a:solidFill>
                  <a:srgbClr val="00B050"/>
                </a:solidFill>
              </a:rPr>
              <a:t>lustering</a:t>
            </a:r>
            <a:r>
              <a:rPr lang="ru-RU" sz="3600" b="1" dirty="0" smtClean="0">
                <a:solidFill>
                  <a:srgbClr val="00B050"/>
                </a:solidFill>
              </a:rPr>
              <a:t> </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3" name="Прямоугольник 2"/>
          <p:cNvSpPr/>
          <p:nvPr/>
        </p:nvSpPr>
        <p:spPr>
          <a:xfrm>
            <a:off x="1302327" y="2478159"/>
            <a:ext cx="4585855" cy="1569660"/>
          </a:xfrm>
          <a:prstGeom prst="rect">
            <a:avLst/>
          </a:prstGeom>
        </p:spPr>
        <p:txBody>
          <a:bodyPr wrap="square">
            <a:spAutoFit/>
          </a:bodyPr>
          <a:lstStyle/>
          <a:p>
            <a:r>
              <a:rPr lang="ru-RU" sz="2400" dirty="0" smtClean="0"/>
              <a:t>A </a:t>
            </a:r>
            <a:r>
              <a:rPr lang="ru-RU" sz="2400" dirty="0" err="1"/>
              <a:t>set</a:t>
            </a:r>
            <a:r>
              <a:rPr lang="ru-RU" sz="2400" dirty="0"/>
              <a:t> </a:t>
            </a:r>
            <a:r>
              <a:rPr lang="ru-RU" sz="2400" dirty="0" err="1"/>
              <a:t>of</a:t>
            </a:r>
            <a:r>
              <a:rPr lang="ru-RU" sz="2400" dirty="0"/>
              <a:t> </a:t>
            </a:r>
            <a:r>
              <a:rPr lang="ru-RU" sz="2400" dirty="0" err="1"/>
              <a:t>objects</a:t>
            </a:r>
            <a:r>
              <a:rPr lang="ru-RU" sz="2400" dirty="0"/>
              <a:t> </a:t>
            </a:r>
            <a:r>
              <a:rPr lang="ru-RU" sz="2400" dirty="0" err="1"/>
              <a:t>is</a:t>
            </a:r>
            <a:r>
              <a:rPr lang="ru-RU" sz="2400" dirty="0"/>
              <a:t> </a:t>
            </a:r>
            <a:r>
              <a:rPr lang="ru-RU" sz="2400" dirty="0" err="1"/>
              <a:t>given</a:t>
            </a:r>
            <a:r>
              <a:rPr lang="ru-RU" sz="2400" dirty="0"/>
              <a:t>. </a:t>
            </a:r>
            <a:endParaRPr lang="en-US" sz="2400" dirty="0" smtClean="0"/>
          </a:p>
          <a:p>
            <a:r>
              <a:rPr lang="en-US" sz="2400" dirty="0" smtClean="0"/>
              <a:t>Its</a:t>
            </a:r>
            <a:r>
              <a:rPr lang="ru-RU" sz="2400" dirty="0" smtClean="0"/>
              <a:t> </a:t>
            </a:r>
            <a:r>
              <a:rPr lang="ru-RU" sz="2400" dirty="0" err="1"/>
              <a:t>need</a:t>
            </a:r>
            <a:r>
              <a:rPr lang="ru-RU" sz="2400" dirty="0"/>
              <a:t> </a:t>
            </a:r>
            <a:r>
              <a:rPr lang="ru-RU" sz="2400" dirty="0" err="1"/>
              <a:t>to</a:t>
            </a:r>
            <a:r>
              <a:rPr lang="ru-RU" sz="2400" dirty="0"/>
              <a:t> </a:t>
            </a:r>
            <a:r>
              <a:rPr lang="ru-RU" sz="2400" dirty="0" err="1"/>
              <a:t>be</a:t>
            </a:r>
            <a:r>
              <a:rPr lang="ru-RU" sz="2400" dirty="0"/>
              <a:t> </a:t>
            </a:r>
            <a:r>
              <a:rPr lang="ru-RU" sz="2400" dirty="0" err="1"/>
              <a:t>divided</a:t>
            </a:r>
            <a:r>
              <a:rPr lang="ru-RU" sz="2400" dirty="0"/>
              <a:t> </a:t>
            </a:r>
            <a:r>
              <a:rPr lang="ru-RU" sz="2400" dirty="0" err="1"/>
              <a:t>into</a:t>
            </a:r>
            <a:r>
              <a:rPr lang="ru-RU" sz="2400" dirty="0"/>
              <a:t> </a:t>
            </a:r>
            <a:r>
              <a:rPr lang="ru-RU" sz="2400" dirty="0" err="1"/>
              <a:t>several</a:t>
            </a:r>
            <a:r>
              <a:rPr lang="ru-RU" sz="2400" dirty="0"/>
              <a:t> </a:t>
            </a:r>
            <a:r>
              <a:rPr lang="ru-RU" sz="2400" dirty="0" err="1"/>
              <a:t>groups</a:t>
            </a:r>
            <a:r>
              <a:rPr lang="ru-RU" sz="2400" dirty="0"/>
              <a:t> (</a:t>
            </a:r>
            <a:r>
              <a:rPr lang="ru-RU" sz="2400" dirty="0" err="1"/>
              <a:t>clusters</a:t>
            </a:r>
            <a:r>
              <a:rPr lang="ru-RU" sz="2400" dirty="0"/>
              <a:t>) </a:t>
            </a:r>
            <a:r>
              <a:rPr lang="ru-RU" sz="2400" dirty="0" err="1"/>
              <a:t>consisting</a:t>
            </a:r>
            <a:r>
              <a:rPr lang="ru-RU" sz="2400" dirty="0"/>
              <a:t> </a:t>
            </a:r>
            <a:r>
              <a:rPr lang="ru-RU" sz="2400" dirty="0" err="1"/>
              <a:t>of</a:t>
            </a:r>
            <a:r>
              <a:rPr lang="ru-RU" sz="2400" dirty="0"/>
              <a:t> </a:t>
            </a:r>
            <a:r>
              <a:rPr lang="ru-RU" sz="2400" dirty="0" err="1"/>
              <a:t>objects</a:t>
            </a:r>
            <a:r>
              <a:rPr lang="ru-RU" sz="2400" dirty="0"/>
              <a:t> </a:t>
            </a:r>
            <a:r>
              <a:rPr lang="ru-RU" sz="2400" dirty="0" err="1"/>
              <a:t>similar</a:t>
            </a:r>
            <a:r>
              <a:rPr lang="ru-RU" sz="2400" dirty="0"/>
              <a:t> </a:t>
            </a:r>
            <a:r>
              <a:rPr lang="ru-RU" sz="2400" dirty="0" err="1"/>
              <a:t>to</a:t>
            </a:r>
            <a:r>
              <a:rPr lang="ru-RU" sz="2400" dirty="0"/>
              <a:t> </a:t>
            </a:r>
            <a:r>
              <a:rPr lang="ru-RU" sz="2400" dirty="0" err="1"/>
              <a:t>each</a:t>
            </a:r>
            <a:r>
              <a:rPr lang="ru-RU" sz="2400" dirty="0"/>
              <a:t> </a:t>
            </a:r>
            <a:r>
              <a:rPr lang="ru-RU" sz="2400" dirty="0" err="1"/>
              <a:t>other</a:t>
            </a:r>
            <a:r>
              <a:rPr lang="ru-RU" sz="2400" dirty="0"/>
              <a:t>.</a:t>
            </a:r>
            <a:endParaRPr lang="ru-RU" sz="2400" dirty="0"/>
          </a:p>
        </p:txBody>
      </p:sp>
      <p:pic>
        <p:nvPicPr>
          <p:cNvPr id="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31186" y="1725495"/>
            <a:ext cx="3449637" cy="307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46671" y="238125"/>
            <a:ext cx="6096000" cy="646331"/>
          </a:xfrm>
          <a:prstGeom prst="rect">
            <a:avLst/>
          </a:prstGeom>
          <a:noFill/>
        </p:spPr>
        <p:txBody>
          <a:bodyPr wrap="square" rtlCol="0">
            <a:spAutoFit/>
          </a:bodyPr>
          <a:lstStyle/>
          <a:p>
            <a:r>
              <a:rPr lang="en-US" sz="3600" b="1" dirty="0">
                <a:solidFill>
                  <a:srgbClr val="00B050"/>
                </a:solidFill>
              </a:rPr>
              <a:t>What is clustering for?</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3" name="Rectangle 2"/>
          <p:cNvSpPr/>
          <p:nvPr/>
        </p:nvSpPr>
        <p:spPr>
          <a:xfrm>
            <a:off x="11353800" y="5261113"/>
            <a:ext cx="493643" cy="39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797289" y="1047698"/>
            <a:ext cx="10314056" cy="5262979"/>
          </a:xfrm>
          <a:prstGeom prst="rect">
            <a:avLst/>
          </a:prstGeom>
        </p:spPr>
        <p:txBody>
          <a:bodyPr wrap="square">
            <a:spAutoFit/>
          </a:bodyPr>
          <a:lstStyle/>
          <a:p>
            <a:pPr marL="342900" indent="-342900">
              <a:buAutoNum type="arabicPeriod"/>
            </a:pPr>
            <a:r>
              <a:rPr lang="ru-RU" sz="2400" dirty="0" err="1" smtClean="0"/>
              <a:t>To</a:t>
            </a:r>
            <a:r>
              <a:rPr lang="ru-RU" sz="2400" dirty="0" smtClean="0"/>
              <a:t> </a:t>
            </a:r>
            <a:r>
              <a:rPr lang="ru-RU" sz="2400" dirty="0" err="1"/>
              <a:t>calculate</a:t>
            </a:r>
            <a:r>
              <a:rPr lang="ru-RU" sz="2400" dirty="0"/>
              <a:t> </a:t>
            </a:r>
            <a:r>
              <a:rPr lang="ru-RU" sz="2400" dirty="0" err="1"/>
              <a:t>the</a:t>
            </a:r>
            <a:r>
              <a:rPr lang="ru-RU" sz="2400" dirty="0"/>
              <a:t> </a:t>
            </a:r>
            <a:r>
              <a:rPr lang="ru-RU" sz="2400" dirty="0" err="1"/>
              <a:t>degree</a:t>
            </a:r>
            <a:r>
              <a:rPr lang="ru-RU" sz="2400" dirty="0"/>
              <a:t> </a:t>
            </a:r>
            <a:r>
              <a:rPr lang="ru-RU" sz="2400" dirty="0" err="1"/>
              <a:t>of</a:t>
            </a:r>
            <a:r>
              <a:rPr lang="ru-RU" sz="2400" dirty="0"/>
              <a:t> </a:t>
            </a:r>
            <a:r>
              <a:rPr lang="ru-RU" sz="2400" dirty="0" err="1"/>
              <a:t>similarity</a:t>
            </a:r>
            <a:r>
              <a:rPr lang="ru-RU" sz="2400" dirty="0"/>
              <a:t> </a:t>
            </a:r>
            <a:r>
              <a:rPr lang="ru-RU" sz="2400" dirty="0" err="1"/>
              <a:t>of</a:t>
            </a:r>
            <a:r>
              <a:rPr lang="ru-RU" sz="2400" dirty="0"/>
              <a:t> </a:t>
            </a:r>
            <a:r>
              <a:rPr lang="ru-RU" sz="2400" dirty="0" err="1"/>
              <a:t>objects</a:t>
            </a:r>
            <a:r>
              <a:rPr lang="ru-RU" sz="2400" dirty="0"/>
              <a:t>. </a:t>
            </a:r>
            <a:endParaRPr lang="ru-RU" sz="2400" dirty="0" smtClean="0"/>
          </a:p>
          <a:p>
            <a:r>
              <a:rPr lang="ru-RU" sz="2400" dirty="0" err="1" smtClean="0"/>
              <a:t>For</a:t>
            </a:r>
            <a:r>
              <a:rPr lang="ru-RU" sz="2400" dirty="0" smtClean="0"/>
              <a:t> </a:t>
            </a:r>
            <a:r>
              <a:rPr lang="ru-RU" sz="2400" dirty="0" err="1"/>
              <a:t>example</a:t>
            </a:r>
            <a:r>
              <a:rPr lang="ru-RU" sz="2400" dirty="0"/>
              <a:t>: </a:t>
            </a:r>
            <a:r>
              <a:rPr lang="ru-RU" sz="2400" dirty="0" err="1"/>
              <a:t>the</a:t>
            </a:r>
            <a:r>
              <a:rPr lang="ru-RU" sz="2400" dirty="0"/>
              <a:t> </a:t>
            </a:r>
            <a:r>
              <a:rPr lang="ru-RU" sz="2400" dirty="0" err="1"/>
              <a:t>content</a:t>
            </a:r>
            <a:r>
              <a:rPr lang="ru-RU" sz="2400" dirty="0"/>
              <a:t> </a:t>
            </a:r>
            <a:r>
              <a:rPr lang="ru-RU" sz="2400" dirty="0" err="1" smtClean="0"/>
              <a:t>of</a:t>
            </a:r>
            <a:r>
              <a:rPr lang="ru-RU" sz="2400" dirty="0" smtClean="0"/>
              <a:t> </a:t>
            </a:r>
            <a:r>
              <a:rPr lang="ru-RU" sz="2400" dirty="0" err="1"/>
              <a:t>web</a:t>
            </a:r>
            <a:r>
              <a:rPr lang="ru-RU" sz="2400" dirty="0"/>
              <a:t> </a:t>
            </a:r>
            <a:r>
              <a:rPr lang="ru-RU" sz="2400" dirty="0" err="1"/>
              <a:t>pages</a:t>
            </a:r>
            <a:r>
              <a:rPr lang="ru-RU" sz="2400" dirty="0"/>
              <a:t> </a:t>
            </a:r>
            <a:r>
              <a:rPr lang="ru-RU" sz="2400" dirty="0" err="1"/>
              <a:t>are</a:t>
            </a:r>
            <a:r>
              <a:rPr lang="ru-RU" sz="2400" dirty="0"/>
              <a:t> </a:t>
            </a:r>
            <a:r>
              <a:rPr lang="ru-RU" sz="2400" dirty="0" err="1"/>
              <a:t>close</a:t>
            </a:r>
            <a:r>
              <a:rPr lang="ru-RU" sz="2400" dirty="0"/>
              <a:t> </a:t>
            </a:r>
            <a:r>
              <a:rPr lang="ru-RU" sz="2400" dirty="0" err="1"/>
              <a:t>to</a:t>
            </a:r>
            <a:r>
              <a:rPr lang="ru-RU" sz="2400" dirty="0"/>
              <a:t> </a:t>
            </a:r>
            <a:r>
              <a:rPr lang="ru-RU" sz="2400" dirty="0" err="1"/>
              <a:t>each</a:t>
            </a:r>
            <a:r>
              <a:rPr lang="ru-RU" sz="2400" dirty="0"/>
              <a:t> </a:t>
            </a:r>
            <a:r>
              <a:rPr lang="ru-RU" sz="2400" dirty="0" err="1"/>
              <a:t>other</a:t>
            </a:r>
            <a:r>
              <a:rPr lang="ru-RU" sz="2400" dirty="0"/>
              <a:t>, </a:t>
            </a:r>
            <a:r>
              <a:rPr lang="ru-RU" sz="2400" dirty="0" err="1"/>
              <a:t>which</a:t>
            </a:r>
            <a:r>
              <a:rPr lang="ru-RU" sz="2400" dirty="0"/>
              <a:t> </a:t>
            </a:r>
            <a:r>
              <a:rPr lang="ru-RU" sz="2400" dirty="0" err="1"/>
              <a:t>users</a:t>
            </a:r>
            <a:r>
              <a:rPr lang="ru-RU" sz="2400" dirty="0"/>
              <a:t> </a:t>
            </a:r>
            <a:r>
              <a:rPr lang="ru-RU" sz="2400" dirty="0" err="1"/>
              <a:t>of</a:t>
            </a:r>
            <a:r>
              <a:rPr lang="ru-RU" sz="2400" dirty="0"/>
              <a:t> </a:t>
            </a:r>
            <a:r>
              <a:rPr lang="ru-RU" sz="2400" dirty="0" err="1"/>
              <a:t>the</a:t>
            </a:r>
            <a:r>
              <a:rPr lang="ru-RU" sz="2400" dirty="0"/>
              <a:t> </a:t>
            </a:r>
            <a:r>
              <a:rPr lang="ru-RU" sz="2400" dirty="0" err="1"/>
              <a:t>social</a:t>
            </a:r>
            <a:r>
              <a:rPr lang="ru-RU" sz="2400" dirty="0"/>
              <a:t> </a:t>
            </a:r>
            <a:r>
              <a:rPr lang="ru-RU" sz="2400" dirty="0" err="1"/>
              <a:t>network</a:t>
            </a:r>
            <a:r>
              <a:rPr lang="ru-RU" sz="2400" dirty="0"/>
              <a:t> </a:t>
            </a:r>
            <a:r>
              <a:rPr lang="ru-RU" sz="2400" dirty="0" err="1"/>
              <a:t>are</a:t>
            </a:r>
            <a:r>
              <a:rPr lang="ru-RU" sz="2400" dirty="0"/>
              <a:t> </a:t>
            </a:r>
            <a:r>
              <a:rPr lang="ru-RU" sz="2400" dirty="0" err="1"/>
              <a:t>close</a:t>
            </a:r>
            <a:r>
              <a:rPr lang="ru-RU" sz="2400" dirty="0"/>
              <a:t> </a:t>
            </a:r>
            <a:r>
              <a:rPr lang="ru-RU" sz="2400" dirty="0" err="1"/>
              <a:t>to</a:t>
            </a:r>
            <a:r>
              <a:rPr lang="ru-RU" sz="2400" dirty="0"/>
              <a:t> </a:t>
            </a:r>
            <a:r>
              <a:rPr lang="ru-RU" sz="2400" dirty="0" err="1"/>
              <a:t>each</a:t>
            </a:r>
            <a:r>
              <a:rPr lang="ru-RU" sz="2400" dirty="0"/>
              <a:t> </a:t>
            </a:r>
            <a:r>
              <a:rPr lang="ru-RU" sz="2400" dirty="0" err="1"/>
              <a:t>other</a:t>
            </a:r>
            <a:r>
              <a:rPr lang="ru-RU" sz="2400" dirty="0"/>
              <a:t> </a:t>
            </a:r>
            <a:r>
              <a:rPr lang="ru-RU" sz="2400" dirty="0" err="1"/>
              <a:t>in</a:t>
            </a:r>
            <a:r>
              <a:rPr lang="ru-RU" sz="2400" dirty="0"/>
              <a:t> </a:t>
            </a:r>
            <a:r>
              <a:rPr lang="ru-RU" sz="2400" dirty="0" err="1"/>
              <a:t>interests</a:t>
            </a:r>
            <a:r>
              <a:rPr lang="ru-RU" sz="2400" dirty="0"/>
              <a:t> </a:t>
            </a:r>
            <a:r>
              <a:rPr lang="ru-RU" sz="2400" dirty="0" smtClean="0"/>
              <a:t>...</a:t>
            </a:r>
            <a:endParaRPr lang="ru-RU" sz="2400" dirty="0" smtClean="0"/>
          </a:p>
          <a:p>
            <a:endParaRPr lang="ru-RU" sz="2400" dirty="0" smtClean="0"/>
          </a:p>
          <a:p>
            <a:r>
              <a:rPr lang="ru-RU" sz="2400" dirty="0" smtClean="0"/>
              <a:t>2</a:t>
            </a:r>
            <a:r>
              <a:rPr lang="ru-RU" sz="2400" dirty="0"/>
              <a:t>. </a:t>
            </a:r>
            <a:r>
              <a:rPr lang="ru-RU" sz="2400" dirty="0" err="1"/>
              <a:t>Simplify</a:t>
            </a:r>
            <a:r>
              <a:rPr lang="ru-RU" sz="2400" dirty="0"/>
              <a:t> </a:t>
            </a:r>
            <a:r>
              <a:rPr lang="ru-RU" sz="2400" dirty="0" err="1"/>
              <a:t>further</a:t>
            </a:r>
            <a:r>
              <a:rPr lang="ru-RU" sz="2400" dirty="0"/>
              <a:t> </a:t>
            </a:r>
            <a:r>
              <a:rPr lang="ru-RU" sz="2400" dirty="0" err="1"/>
              <a:t>data</a:t>
            </a:r>
            <a:r>
              <a:rPr lang="ru-RU" sz="2400" dirty="0"/>
              <a:t> </a:t>
            </a:r>
            <a:r>
              <a:rPr lang="ru-RU" sz="2400" dirty="0" err="1"/>
              <a:t>processing</a:t>
            </a:r>
            <a:r>
              <a:rPr lang="ru-RU" sz="2400" dirty="0"/>
              <a:t>, </a:t>
            </a:r>
            <a:r>
              <a:rPr lang="ru-RU" sz="2400" dirty="0" err="1"/>
              <a:t>divide</a:t>
            </a:r>
            <a:r>
              <a:rPr lang="ru-RU" sz="2400" dirty="0"/>
              <a:t> </a:t>
            </a:r>
            <a:r>
              <a:rPr lang="ru-RU" sz="2400" dirty="0" err="1"/>
              <a:t>the</a:t>
            </a:r>
            <a:r>
              <a:rPr lang="ru-RU" sz="2400" dirty="0"/>
              <a:t> </a:t>
            </a:r>
            <a:r>
              <a:rPr lang="ru-RU" sz="2400" dirty="0" err="1"/>
              <a:t>set</a:t>
            </a:r>
            <a:r>
              <a:rPr lang="ru-RU" sz="2400" dirty="0"/>
              <a:t> </a:t>
            </a:r>
            <a:r>
              <a:rPr lang="ru-RU" sz="2400" dirty="0" err="1"/>
              <a:t>into</a:t>
            </a:r>
            <a:r>
              <a:rPr lang="ru-RU" sz="2400" dirty="0"/>
              <a:t> </a:t>
            </a:r>
            <a:r>
              <a:rPr lang="ru-RU" sz="2400" dirty="0" err="1"/>
              <a:t>groups</a:t>
            </a:r>
            <a:r>
              <a:rPr lang="ru-RU" sz="2400" dirty="0"/>
              <a:t> </a:t>
            </a:r>
            <a:r>
              <a:rPr lang="ru-RU" sz="2400" dirty="0" err="1"/>
              <a:t>of</a:t>
            </a:r>
            <a:r>
              <a:rPr lang="ru-RU" sz="2400" dirty="0"/>
              <a:t> </a:t>
            </a:r>
            <a:r>
              <a:rPr lang="ru-RU" sz="2400" dirty="0" err="1"/>
              <a:t>similar</a:t>
            </a:r>
            <a:r>
              <a:rPr lang="ru-RU" sz="2400" dirty="0"/>
              <a:t> </a:t>
            </a:r>
            <a:r>
              <a:rPr lang="ru-RU" sz="2400" dirty="0" err="1"/>
              <a:t>objects</a:t>
            </a:r>
            <a:r>
              <a:rPr lang="ru-RU" sz="2400" dirty="0"/>
              <a:t> </a:t>
            </a:r>
            <a:r>
              <a:rPr lang="ru-RU" sz="2400" dirty="0" err="1"/>
              <a:t>in</a:t>
            </a:r>
            <a:r>
              <a:rPr lang="ru-RU" sz="2400" dirty="0"/>
              <a:t> </a:t>
            </a:r>
            <a:r>
              <a:rPr lang="ru-RU" sz="2400" dirty="0" err="1"/>
              <a:t>order</a:t>
            </a:r>
            <a:r>
              <a:rPr lang="ru-RU" sz="2400" dirty="0"/>
              <a:t> </a:t>
            </a:r>
            <a:r>
              <a:rPr lang="ru-RU" sz="2400" dirty="0" err="1"/>
              <a:t>to</a:t>
            </a:r>
            <a:r>
              <a:rPr lang="ru-RU" sz="2400" dirty="0"/>
              <a:t> </a:t>
            </a:r>
            <a:r>
              <a:rPr lang="ru-RU" sz="2400" dirty="0" err="1"/>
              <a:t>work</a:t>
            </a:r>
            <a:r>
              <a:rPr lang="ru-RU" sz="2400" dirty="0"/>
              <a:t> </a:t>
            </a:r>
            <a:r>
              <a:rPr lang="ru-RU" sz="2400" dirty="0" err="1"/>
              <a:t>with</a:t>
            </a:r>
            <a:r>
              <a:rPr lang="ru-RU" sz="2400" dirty="0"/>
              <a:t> </a:t>
            </a:r>
            <a:r>
              <a:rPr lang="ru-RU" sz="2400" dirty="0" err="1"/>
              <a:t>each</a:t>
            </a:r>
            <a:r>
              <a:rPr lang="ru-RU" sz="2400" dirty="0"/>
              <a:t> </a:t>
            </a:r>
            <a:r>
              <a:rPr lang="ru-RU" sz="2400" dirty="0" err="1"/>
              <a:t>group</a:t>
            </a:r>
            <a:r>
              <a:rPr lang="ru-RU" sz="2400" dirty="0"/>
              <a:t> </a:t>
            </a:r>
            <a:r>
              <a:rPr lang="ru-RU" sz="2400" dirty="0" err="1"/>
              <a:t>separately</a:t>
            </a:r>
            <a:r>
              <a:rPr lang="ru-RU" sz="2400" dirty="0" smtClean="0"/>
              <a:t>.</a:t>
            </a:r>
            <a:endParaRPr lang="ru-RU" sz="2400" dirty="0" smtClean="0"/>
          </a:p>
          <a:p>
            <a:endParaRPr lang="ru-RU" sz="2400" dirty="0" smtClean="0"/>
          </a:p>
          <a:p>
            <a:r>
              <a:rPr lang="ru-RU" sz="2400" dirty="0" smtClean="0"/>
              <a:t>3</a:t>
            </a:r>
            <a:r>
              <a:rPr lang="ru-RU" sz="2400" dirty="0"/>
              <a:t>. </a:t>
            </a:r>
            <a:r>
              <a:rPr lang="ru-RU" sz="2400" dirty="0" err="1"/>
              <a:t>Reduce</a:t>
            </a:r>
            <a:r>
              <a:rPr lang="ru-RU" sz="2400" dirty="0"/>
              <a:t> </a:t>
            </a:r>
            <a:r>
              <a:rPr lang="ru-RU" sz="2400" dirty="0" err="1"/>
              <a:t>the</a:t>
            </a:r>
            <a:r>
              <a:rPr lang="ru-RU" sz="2400" dirty="0"/>
              <a:t> </a:t>
            </a:r>
            <a:r>
              <a:rPr lang="ru-RU" sz="2400" dirty="0" err="1"/>
              <a:t>amount</a:t>
            </a:r>
            <a:r>
              <a:rPr lang="ru-RU" sz="2400" dirty="0"/>
              <a:t> </a:t>
            </a:r>
            <a:r>
              <a:rPr lang="ru-RU" sz="2400" dirty="0" err="1"/>
              <a:t>of</a:t>
            </a:r>
            <a:r>
              <a:rPr lang="ru-RU" sz="2400" dirty="0"/>
              <a:t> </a:t>
            </a:r>
            <a:r>
              <a:rPr lang="ru-RU" sz="2400" dirty="0" err="1"/>
              <a:t>stored</a:t>
            </a:r>
            <a:r>
              <a:rPr lang="ru-RU" sz="2400" dirty="0"/>
              <a:t> </a:t>
            </a:r>
            <a:r>
              <a:rPr lang="ru-RU" sz="2400" dirty="0" err="1"/>
              <a:t>data</a:t>
            </a:r>
            <a:r>
              <a:rPr lang="ru-RU" sz="2400" dirty="0"/>
              <a:t>, </a:t>
            </a:r>
            <a:r>
              <a:rPr lang="ru-RU" sz="2400" dirty="0" err="1"/>
              <a:t>leaving</a:t>
            </a:r>
            <a:r>
              <a:rPr lang="ru-RU" sz="2400" dirty="0"/>
              <a:t> </a:t>
            </a:r>
            <a:r>
              <a:rPr lang="ru-RU" sz="2400" dirty="0" err="1"/>
              <a:t>one</a:t>
            </a:r>
            <a:r>
              <a:rPr lang="ru-RU" sz="2400" dirty="0"/>
              <a:t> </a:t>
            </a:r>
            <a:r>
              <a:rPr lang="ru-RU" sz="2400" dirty="0" err="1"/>
              <a:t>representative</a:t>
            </a:r>
            <a:r>
              <a:rPr lang="ru-RU" sz="2400" dirty="0"/>
              <a:t> (</a:t>
            </a:r>
            <a:r>
              <a:rPr lang="ru-RU" sz="2400" dirty="0" err="1"/>
              <a:t>standard</a:t>
            </a:r>
            <a:r>
              <a:rPr lang="ru-RU" sz="2400" dirty="0"/>
              <a:t>) </a:t>
            </a:r>
            <a:r>
              <a:rPr lang="ru-RU" sz="2400" dirty="0" err="1"/>
              <a:t>from</a:t>
            </a:r>
            <a:r>
              <a:rPr lang="ru-RU" sz="2400" dirty="0"/>
              <a:t> </a:t>
            </a:r>
            <a:r>
              <a:rPr lang="ru-RU" sz="2400" dirty="0" err="1"/>
              <a:t>each</a:t>
            </a:r>
            <a:r>
              <a:rPr lang="ru-RU" sz="2400" dirty="0"/>
              <a:t> </a:t>
            </a:r>
            <a:r>
              <a:rPr lang="ru-RU" sz="2400" dirty="0" err="1"/>
              <a:t>cluster</a:t>
            </a:r>
            <a:r>
              <a:rPr lang="ru-RU" sz="2400" dirty="0"/>
              <a:t> (</a:t>
            </a:r>
            <a:r>
              <a:rPr lang="ru-RU" sz="2400" dirty="0" err="1"/>
              <a:t>data</a:t>
            </a:r>
            <a:r>
              <a:rPr lang="ru-RU" sz="2400" dirty="0"/>
              <a:t> </a:t>
            </a:r>
            <a:r>
              <a:rPr lang="ru-RU" sz="2400" dirty="0" err="1"/>
              <a:t>compression</a:t>
            </a:r>
            <a:r>
              <a:rPr lang="ru-RU" sz="2400" dirty="0"/>
              <a:t> </a:t>
            </a:r>
            <a:r>
              <a:rPr lang="ru-RU" sz="2400" dirty="0" err="1"/>
              <a:t>tasks</a:t>
            </a:r>
            <a:r>
              <a:rPr lang="ru-RU" sz="2400" dirty="0" smtClean="0"/>
              <a:t>).</a:t>
            </a:r>
            <a:endParaRPr lang="ru-RU" sz="2400" dirty="0" smtClean="0"/>
          </a:p>
          <a:p>
            <a:endParaRPr lang="ru-RU" sz="2400" dirty="0" smtClean="0"/>
          </a:p>
          <a:p>
            <a:r>
              <a:rPr lang="ru-RU" sz="2400" dirty="0" smtClean="0"/>
              <a:t>4. </a:t>
            </a:r>
            <a:r>
              <a:rPr lang="ru-RU" sz="2400" dirty="0" err="1" smtClean="0"/>
              <a:t>Search</a:t>
            </a:r>
            <a:r>
              <a:rPr lang="ru-RU" sz="2400" dirty="0" smtClean="0"/>
              <a:t> </a:t>
            </a:r>
            <a:r>
              <a:rPr lang="ru-RU" sz="2400" dirty="0" err="1"/>
              <a:t>for</a:t>
            </a:r>
            <a:r>
              <a:rPr lang="ru-RU" sz="2400" dirty="0"/>
              <a:t> </a:t>
            </a:r>
            <a:r>
              <a:rPr lang="ru-RU" sz="2400" dirty="0" err="1"/>
              <a:t>outliers</a:t>
            </a:r>
            <a:r>
              <a:rPr lang="ru-RU" sz="2400" dirty="0"/>
              <a:t>. </a:t>
            </a:r>
            <a:endParaRPr lang="ru-RU" sz="2400" dirty="0" smtClean="0"/>
          </a:p>
          <a:p>
            <a:endParaRPr lang="ru-RU" sz="2400" dirty="0" smtClean="0"/>
          </a:p>
          <a:p>
            <a:r>
              <a:rPr lang="ru-RU" sz="2400" dirty="0" smtClean="0"/>
              <a:t>5</a:t>
            </a:r>
            <a:r>
              <a:rPr lang="ru-RU" sz="2400" dirty="0"/>
              <a:t>. </a:t>
            </a:r>
            <a:r>
              <a:rPr lang="ru-RU" sz="2400" dirty="0" err="1"/>
              <a:t>Divide</a:t>
            </a:r>
            <a:r>
              <a:rPr lang="ru-RU" sz="2400" dirty="0"/>
              <a:t> </a:t>
            </a:r>
            <a:r>
              <a:rPr lang="ru-RU" sz="2400" dirty="0" err="1"/>
              <a:t>the</a:t>
            </a:r>
            <a:r>
              <a:rPr lang="ru-RU" sz="2400" dirty="0"/>
              <a:t> </a:t>
            </a:r>
            <a:r>
              <a:rPr lang="ru-RU" sz="2400" dirty="0" err="1"/>
              <a:t>features</a:t>
            </a:r>
            <a:r>
              <a:rPr lang="ru-RU" sz="2400" dirty="0"/>
              <a:t> </a:t>
            </a:r>
            <a:r>
              <a:rPr lang="ru-RU" sz="2400" dirty="0" err="1"/>
              <a:t>into</a:t>
            </a:r>
            <a:r>
              <a:rPr lang="ru-RU" sz="2400" dirty="0"/>
              <a:t> </a:t>
            </a:r>
            <a:r>
              <a:rPr lang="ru-RU" sz="2400" dirty="0" err="1"/>
              <a:t>clusters</a:t>
            </a:r>
            <a:r>
              <a:rPr lang="ru-RU" sz="2400" dirty="0"/>
              <a:t> </a:t>
            </a:r>
            <a:r>
              <a:rPr lang="ru-RU" sz="2400" dirty="0" err="1"/>
              <a:t>and</a:t>
            </a:r>
            <a:r>
              <a:rPr lang="ru-RU" sz="2400" dirty="0"/>
              <a:t> </a:t>
            </a:r>
            <a:r>
              <a:rPr lang="ru-RU" sz="2400" dirty="0" err="1"/>
              <a:t>leave</a:t>
            </a:r>
            <a:r>
              <a:rPr lang="ru-RU" sz="2400" dirty="0"/>
              <a:t> </a:t>
            </a:r>
            <a:r>
              <a:rPr lang="ru-RU" sz="2400" dirty="0" err="1"/>
              <a:t>one</a:t>
            </a:r>
            <a:r>
              <a:rPr lang="ru-RU" sz="2400" dirty="0"/>
              <a:t> </a:t>
            </a:r>
            <a:r>
              <a:rPr lang="ru-RU" sz="2400" dirty="0" err="1"/>
              <a:t>feature</a:t>
            </a:r>
            <a:r>
              <a:rPr lang="ru-RU" sz="2400" dirty="0"/>
              <a:t> </a:t>
            </a:r>
            <a:r>
              <a:rPr lang="ru-RU" sz="2400" dirty="0" err="1"/>
              <a:t>from</a:t>
            </a:r>
            <a:r>
              <a:rPr lang="ru-RU" sz="2400" dirty="0"/>
              <a:t> </a:t>
            </a:r>
            <a:r>
              <a:rPr lang="ru-RU" sz="2400" dirty="0" err="1"/>
              <a:t>each</a:t>
            </a:r>
            <a:r>
              <a:rPr lang="ru-RU" sz="2400" dirty="0"/>
              <a:t> </a:t>
            </a:r>
            <a:r>
              <a:rPr lang="ru-RU" sz="2400" dirty="0" err="1"/>
              <a:t>cluster</a:t>
            </a:r>
            <a:r>
              <a:rPr lang="ru-RU" sz="2400" dirty="0"/>
              <a:t> (</a:t>
            </a:r>
            <a:r>
              <a:rPr lang="ru-RU" sz="2400" dirty="0" err="1"/>
              <a:t>feature</a:t>
            </a:r>
            <a:r>
              <a:rPr lang="ru-RU" sz="2400" dirty="0"/>
              <a:t> </a:t>
            </a:r>
            <a:r>
              <a:rPr lang="ru-RU" sz="2400" dirty="0" err="1"/>
              <a:t>selection</a:t>
            </a:r>
            <a:r>
              <a:rPr lang="ru-RU" sz="2400" dirty="0"/>
              <a:t>).</a:t>
            </a:r>
            <a:endParaRPr lang="ru-RU"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963543" y="459797"/>
            <a:ext cx="10882093" cy="646331"/>
          </a:xfrm>
          <a:prstGeom prst="rect">
            <a:avLst/>
          </a:prstGeom>
          <a:noFill/>
        </p:spPr>
        <p:txBody>
          <a:bodyPr wrap="square" rtlCol="0">
            <a:spAutoFit/>
          </a:bodyPr>
          <a:lstStyle/>
          <a:p>
            <a:r>
              <a:rPr lang="en-US" altLang="ru-RU" sz="3600" b="1" dirty="0">
                <a:solidFill>
                  <a:srgbClr val="00B050"/>
                </a:solidFill>
                <a:latin typeface="Segoe UI" panose="020B0502040204020203" pitchFamily="34" charset="0"/>
              </a:rPr>
              <a:t>Clustering algorithms are divided into groups:</a:t>
            </a:r>
            <a:endParaRPr lang="ru-RU" altLang="ru-RU" sz="3600" b="1" dirty="0">
              <a:solidFill>
                <a:srgbClr val="00B050"/>
              </a:solidFill>
              <a:latin typeface="Segoe UI" panose="020B0502040204020203" pitchFamily="34" charset="0"/>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3" name="Прямоугольник 2"/>
          <p:cNvSpPr/>
          <p:nvPr/>
        </p:nvSpPr>
        <p:spPr>
          <a:xfrm>
            <a:off x="1233053" y="1928336"/>
            <a:ext cx="10120747" cy="3416320"/>
          </a:xfrm>
          <a:prstGeom prst="rect">
            <a:avLst/>
          </a:prstGeom>
        </p:spPr>
        <p:txBody>
          <a:bodyPr wrap="square">
            <a:spAutoFit/>
          </a:bodyPr>
          <a:lstStyle/>
          <a:p>
            <a:pPr marL="342900" indent="-342900">
              <a:buAutoNum type="arabicPeriod"/>
            </a:pPr>
            <a:r>
              <a:rPr lang="ru-RU" sz="2400" dirty="0" err="1" smtClean="0"/>
              <a:t>Algorithms</a:t>
            </a:r>
            <a:r>
              <a:rPr lang="ru-RU" sz="2400" dirty="0" smtClean="0"/>
              <a:t> </a:t>
            </a:r>
            <a:r>
              <a:rPr lang="ru-RU" sz="2400" dirty="0" err="1"/>
              <a:t>that</a:t>
            </a:r>
            <a:r>
              <a:rPr lang="ru-RU" sz="2400" dirty="0"/>
              <a:t> </a:t>
            </a:r>
            <a:r>
              <a:rPr lang="ru-RU" sz="2400" dirty="0" err="1"/>
              <a:t>divide</a:t>
            </a:r>
            <a:r>
              <a:rPr lang="ru-RU" sz="2400" dirty="0"/>
              <a:t> </a:t>
            </a:r>
            <a:r>
              <a:rPr lang="ru-RU" sz="2400" dirty="0" err="1"/>
              <a:t>data</a:t>
            </a:r>
            <a:r>
              <a:rPr lang="ru-RU" sz="2400" dirty="0"/>
              <a:t> </a:t>
            </a:r>
            <a:r>
              <a:rPr lang="ru-RU" sz="2400" dirty="0" err="1"/>
              <a:t>into</a:t>
            </a:r>
            <a:r>
              <a:rPr lang="ru-RU" sz="2400" dirty="0"/>
              <a:t> a </a:t>
            </a:r>
            <a:r>
              <a:rPr lang="ru-RU" sz="2400" dirty="0" err="1"/>
              <a:t>given</a:t>
            </a:r>
            <a:r>
              <a:rPr lang="ru-RU" sz="2400" dirty="0"/>
              <a:t> </a:t>
            </a:r>
            <a:r>
              <a:rPr lang="ru-RU" sz="2400" dirty="0" err="1"/>
              <a:t>number</a:t>
            </a:r>
            <a:r>
              <a:rPr lang="ru-RU" sz="2400" dirty="0"/>
              <a:t> </a:t>
            </a:r>
            <a:r>
              <a:rPr lang="ru-RU" sz="2400" dirty="0" err="1"/>
              <a:t>of</a:t>
            </a:r>
            <a:r>
              <a:rPr lang="ru-RU" sz="2400" dirty="0"/>
              <a:t> </a:t>
            </a:r>
            <a:r>
              <a:rPr lang="ru-RU" sz="2400" dirty="0" err="1"/>
              <a:t>clusters</a:t>
            </a:r>
            <a:r>
              <a:rPr lang="ru-RU" sz="2400" dirty="0"/>
              <a:t> (</a:t>
            </a:r>
            <a:r>
              <a:rPr lang="ru-RU" sz="2400" dirty="0" err="1"/>
              <a:t>that</a:t>
            </a:r>
            <a:r>
              <a:rPr lang="ru-RU" sz="2400" dirty="0"/>
              <a:t> </a:t>
            </a:r>
            <a:r>
              <a:rPr lang="ru-RU" sz="2400" dirty="0" err="1"/>
              <a:t>is</a:t>
            </a:r>
            <a:r>
              <a:rPr lang="ru-RU" sz="2400" dirty="0"/>
              <a:t>, </a:t>
            </a:r>
            <a:r>
              <a:rPr lang="ru-RU" sz="2400" dirty="0" err="1" smtClean="0"/>
              <a:t>the</a:t>
            </a:r>
            <a:r>
              <a:rPr lang="ru-RU" sz="2400" dirty="0"/>
              <a:t> </a:t>
            </a:r>
            <a:r>
              <a:rPr lang="ru-RU" sz="2400" dirty="0" err="1" smtClean="0"/>
              <a:t>number</a:t>
            </a:r>
            <a:r>
              <a:rPr lang="ru-RU" sz="2400" dirty="0" smtClean="0"/>
              <a:t> </a:t>
            </a:r>
            <a:r>
              <a:rPr lang="ru-RU" sz="2400" dirty="0" err="1"/>
              <a:t>of</a:t>
            </a:r>
            <a:r>
              <a:rPr lang="ru-RU" sz="2400" dirty="0"/>
              <a:t> </a:t>
            </a:r>
            <a:r>
              <a:rPr lang="ru-RU" sz="2400" dirty="0" err="1"/>
              <a:t>clusters</a:t>
            </a:r>
            <a:r>
              <a:rPr lang="ru-RU" sz="2400" dirty="0"/>
              <a:t> </a:t>
            </a:r>
            <a:r>
              <a:rPr lang="ru-RU" sz="2400" dirty="0" err="1"/>
              <a:t>is</a:t>
            </a:r>
            <a:r>
              <a:rPr lang="ru-RU" sz="2400" dirty="0"/>
              <a:t> </a:t>
            </a:r>
            <a:r>
              <a:rPr lang="ru-RU" sz="2400" dirty="0" err="1"/>
              <a:t>the</a:t>
            </a:r>
            <a:r>
              <a:rPr lang="ru-RU" sz="2400" dirty="0"/>
              <a:t> </a:t>
            </a:r>
            <a:r>
              <a:rPr lang="ru-RU" sz="2400" dirty="0" err="1"/>
              <a:t>input</a:t>
            </a:r>
            <a:r>
              <a:rPr lang="ru-RU" sz="2400" dirty="0"/>
              <a:t> </a:t>
            </a:r>
            <a:r>
              <a:rPr lang="ru-RU" sz="2400" dirty="0" err="1"/>
              <a:t>parameter</a:t>
            </a:r>
            <a:r>
              <a:rPr lang="ru-RU" sz="2400" dirty="0"/>
              <a:t> </a:t>
            </a:r>
            <a:r>
              <a:rPr lang="ru-RU" sz="2400" dirty="0" err="1"/>
              <a:t>of</a:t>
            </a:r>
            <a:r>
              <a:rPr lang="ru-RU" sz="2400" dirty="0"/>
              <a:t> </a:t>
            </a:r>
            <a:r>
              <a:rPr lang="ru-RU" sz="2400" dirty="0" err="1"/>
              <a:t>the</a:t>
            </a:r>
            <a:r>
              <a:rPr lang="ru-RU" sz="2400" dirty="0"/>
              <a:t> </a:t>
            </a:r>
            <a:r>
              <a:rPr lang="ru-RU" sz="2400" dirty="0" err="1"/>
              <a:t>algorithm</a:t>
            </a:r>
            <a:r>
              <a:rPr lang="ru-RU" sz="2400" dirty="0"/>
              <a:t>). </a:t>
            </a:r>
            <a:endParaRPr lang="ru-RU" sz="2400" dirty="0" smtClean="0"/>
          </a:p>
          <a:p>
            <a:endParaRPr lang="ru-RU" sz="2400" dirty="0" smtClean="0"/>
          </a:p>
          <a:p>
            <a:r>
              <a:rPr lang="ru-RU" sz="2400" dirty="0" err="1" smtClean="0"/>
              <a:t>Example</a:t>
            </a:r>
            <a:r>
              <a:rPr lang="ru-RU" sz="2400" dirty="0"/>
              <a:t>: </a:t>
            </a:r>
            <a:r>
              <a:rPr lang="ru-RU" sz="2400" dirty="0" smtClean="0"/>
              <a:t>K-MEANS </a:t>
            </a:r>
            <a:r>
              <a:rPr lang="ru-RU" sz="2400" dirty="0" err="1" smtClean="0"/>
              <a:t>algorithm</a:t>
            </a:r>
            <a:r>
              <a:rPr lang="ru-RU" sz="2400" dirty="0" smtClean="0"/>
              <a:t>.</a:t>
            </a:r>
            <a:endParaRPr lang="ru-RU" sz="2400" dirty="0" smtClean="0"/>
          </a:p>
          <a:p>
            <a:endParaRPr lang="ru-RU" sz="2400" dirty="0" smtClean="0"/>
          </a:p>
          <a:p>
            <a:r>
              <a:rPr lang="ru-RU" sz="2400" dirty="0" smtClean="0"/>
              <a:t>2</a:t>
            </a:r>
            <a:r>
              <a:rPr lang="ru-RU" sz="2400" dirty="0"/>
              <a:t>. </a:t>
            </a:r>
            <a:r>
              <a:rPr lang="ru-RU" sz="2400" dirty="0" err="1"/>
              <a:t>Algorithms</a:t>
            </a:r>
            <a:r>
              <a:rPr lang="ru-RU" sz="2400" dirty="0"/>
              <a:t> </a:t>
            </a:r>
            <a:r>
              <a:rPr lang="ru-RU" sz="2400" dirty="0" err="1"/>
              <a:t>in</a:t>
            </a:r>
            <a:r>
              <a:rPr lang="ru-RU" sz="2400" dirty="0"/>
              <a:t> </a:t>
            </a:r>
            <a:r>
              <a:rPr lang="ru-RU" sz="2400" dirty="0" err="1"/>
              <a:t>which</a:t>
            </a:r>
            <a:r>
              <a:rPr lang="ru-RU" sz="2400" dirty="0"/>
              <a:t> </a:t>
            </a:r>
            <a:r>
              <a:rPr lang="ru-RU" sz="2400" dirty="0" err="1"/>
              <a:t>the</a:t>
            </a:r>
            <a:r>
              <a:rPr lang="ru-RU" sz="2400" dirty="0"/>
              <a:t> </a:t>
            </a:r>
            <a:r>
              <a:rPr lang="ru-RU" sz="2400" dirty="0" err="1"/>
              <a:t>number</a:t>
            </a:r>
            <a:r>
              <a:rPr lang="ru-RU" sz="2400" dirty="0"/>
              <a:t> </a:t>
            </a:r>
            <a:r>
              <a:rPr lang="ru-RU" sz="2400" dirty="0" err="1"/>
              <a:t>of</a:t>
            </a:r>
            <a:r>
              <a:rPr lang="ru-RU" sz="2400" dirty="0"/>
              <a:t> </a:t>
            </a:r>
            <a:r>
              <a:rPr lang="ru-RU" sz="2400" dirty="0" err="1"/>
              <a:t>clusters</a:t>
            </a:r>
            <a:r>
              <a:rPr lang="ru-RU" sz="2400" dirty="0"/>
              <a:t> </a:t>
            </a:r>
            <a:r>
              <a:rPr lang="ru-RU" sz="2400" dirty="0" err="1"/>
              <a:t>is</a:t>
            </a:r>
            <a:r>
              <a:rPr lang="ru-RU" sz="2400" dirty="0"/>
              <a:t> </a:t>
            </a:r>
            <a:r>
              <a:rPr lang="ru-RU" sz="2400" dirty="0" err="1"/>
              <a:t>not</a:t>
            </a:r>
            <a:r>
              <a:rPr lang="ru-RU" sz="2400" dirty="0"/>
              <a:t> </a:t>
            </a:r>
            <a:r>
              <a:rPr lang="ru-RU" sz="2400" dirty="0" err="1"/>
              <a:t>determined</a:t>
            </a:r>
            <a:r>
              <a:rPr lang="ru-RU" sz="2400" dirty="0"/>
              <a:t> </a:t>
            </a:r>
            <a:r>
              <a:rPr lang="ru-RU" sz="2400" dirty="0" err="1"/>
              <a:t>in</a:t>
            </a:r>
            <a:r>
              <a:rPr lang="ru-RU" sz="2400" dirty="0"/>
              <a:t> </a:t>
            </a:r>
            <a:r>
              <a:rPr lang="ru-RU" sz="2400" dirty="0" err="1"/>
              <a:t>advance</a:t>
            </a:r>
            <a:r>
              <a:rPr lang="ru-RU" sz="2400" dirty="0"/>
              <a:t>, </a:t>
            </a:r>
            <a:r>
              <a:rPr lang="ru-RU" sz="2400" dirty="0" smtClean="0"/>
              <a:t>   </a:t>
            </a:r>
            <a:r>
              <a:rPr lang="ru-RU" sz="2400" dirty="0" err="1" smtClean="0"/>
              <a:t>but</a:t>
            </a:r>
            <a:r>
              <a:rPr lang="ru-RU" sz="2400" dirty="0" smtClean="0"/>
              <a:t> </a:t>
            </a:r>
            <a:r>
              <a:rPr lang="ru-RU" sz="2400" dirty="0" err="1"/>
              <a:t>is</a:t>
            </a:r>
            <a:r>
              <a:rPr lang="ru-RU" sz="2400" dirty="0"/>
              <a:t> </a:t>
            </a:r>
            <a:r>
              <a:rPr lang="ru-RU" sz="2400" dirty="0" err="1"/>
              <a:t>calculated</a:t>
            </a:r>
            <a:r>
              <a:rPr lang="ru-RU" sz="2400" dirty="0"/>
              <a:t> </a:t>
            </a:r>
            <a:r>
              <a:rPr lang="ru-RU" sz="2400" dirty="0" err="1"/>
              <a:t>by</a:t>
            </a:r>
            <a:r>
              <a:rPr lang="ru-RU" sz="2400" dirty="0"/>
              <a:t> </a:t>
            </a:r>
            <a:r>
              <a:rPr lang="ru-RU" sz="2400" dirty="0" err="1"/>
              <a:t>the</a:t>
            </a:r>
            <a:r>
              <a:rPr lang="ru-RU" sz="2400" dirty="0"/>
              <a:t> </a:t>
            </a:r>
            <a:r>
              <a:rPr lang="ru-RU" sz="2400" dirty="0" err="1"/>
              <a:t>algorithm</a:t>
            </a:r>
            <a:r>
              <a:rPr lang="ru-RU" sz="2400" dirty="0"/>
              <a:t> </a:t>
            </a:r>
            <a:r>
              <a:rPr lang="ru-RU" sz="2400" dirty="0" err="1"/>
              <a:t>itself</a:t>
            </a:r>
            <a:r>
              <a:rPr lang="ru-RU" sz="2400" dirty="0"/>
              <a:t>. </a:t>
            </a:r>
            <a:endParaRPr lang="ru-RU" sz="2400" dirty="0" smtClean="0"/>
          </a:p>
          <a:p>
            <a:endParaRPr lang="ru-RU" sz="2400" dirty="0" smtClean="0"/>
          </a:p>
          <a:p>
            <a:r>
              <a:rPr lang="ru-RU" sz="2400" dirty="0" err="1" smtClean="0"/>
              <a:t>Example</a:t>
            </a:r>
            <a:r>
              <a:rPr lang="ru-RU" sz="2400" dirty="0"/>
              <a:t>: FOREL </a:t>
            </a:r>
            <a:r>
              <a:rPr lang="ru-RU" sz="2400" dirty="0" err="1" smtClean="0"/>
              <a:t>algorithm</a:t>
            </a:r>
            <a:r>
              <a:rPr lang="ru-RU" sz="2400" dirty="0" smtClean="0"/>
              <a:t>.</a:t>
            </a:r>
            <a:endParaRPr lang="ru-RU"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46671" y="351248"/>
            <a:ext cx="10098658" cy="646331"/>
          </a:xfrm>
          <a:prstGeom prst="rect">
            <a:avLst/>
          </a:prstGeom>
          <a:noFill/>
        </p:spPr>
        <p:txBody>
          <a:bodyPr wrap="square" rtlCol="0">
            <a:spAutoFit/>
          </a:bodyPr>
          <a:lstStyle/>
          <a:p>
            <a:r>
              <a:rPr lang="en-US" altLang="ru-RU" sz="3600" b="1" dirty="0">
                <a:solidFill>
                  <a:srgbClr val="00B050"/>
                </a:solidFill>
                <a:latin typeface="Segoe UI" panose="020B0502040204020203" pitchFamily="34" charset="0"/>
              </a:rPr>
              <a:t>Disadvantages of clustering of each type</a:t>
            </a:r>
            <a:endParaRPr lang="ru-RU" altLang="ru-RU" sz="3600" b="1" dirty="0">
              <a:solidFill>
                <a:srgbClr val="00B050"/>
              </a:solidFill>
              <a:latin typeface="Segoe UI" panose="020B0502040204020203" pitchFamily="34" charset="0"/>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2" name="Прямоугольник 1"/>
          <p:cNvSpPr/>
          <p:nvPr/>
        </p:nvSpPr>
        <p:spPr>
          <a:xfrm>
            <a:off x="1046671" y="1429619"/>
            <a:ext cx="9934152" cy="3416320"/>
          </a:xfrm>
          <a:prstGeom prst="rect">
            <a:avLst/>
          </a:prstGeom>
        </p:spPr>
        <p:txBody>
          <a:bodyPr wrap="square">
            <a:spAutoFit/>
          </a:bodyPr>
          <a:lstStyle/>
          <a:p>
            <a:r>
              <a:rPr lang="ru-RU" sz="2400" dirty="0" smtClean="0"/>
              <a:t>1 (</a:t>
            </a:r>
            <a:r>
              <a:rPr lang="ru-RU" sz="2400" dirty="0" err="1"/>
              <a:t>type</a:t>
            </a:r>
            <a:r>
              <a:rPr lang="ru-RU" sz="2400" dirty="0" smtClean="0"/>
              <a:t>).</a:t>
            </a:r>
            <a:endParaRPr lang="ru-RU" sz="2400" dirty="0" smtClean="0"/>
          </a:p>
          <a:p>
            <a:r>
              <a:rPr lang="ru-RU" sz="2400" dirty="0" smtClean="0"/>
              <a:t>A </a:t>
            </a:r>
            <a:r>
              <a:rPr lang="ru-RU" sz="2400" dirty="0" err="1"/>
              <a:t>person</a:t>
            </a:r>
            <a:r>
              <a:rPr lang="ru-RU" sz="2400" dirty="0"/>
              <a:t> </a:t>
            </a:r>
            <a:r>
              <a:rPr lang="ru-RU" sz="2400" dirty="0" err="1"/>
              <a:t>may</a:t>
            </a:r>
            <a:r>
              <a:rPr lang="ru-RU" sz="2400" dirty="0"/>
              <a:t> </a:t>
            </a:r>
            <a:r>
              <a:rPr lang="ru-RU" sz="2400" dirty="0" err="1"/>
              <a:t>not</a:t>
            </a:r>
            <a:r>
              <a:rPr lang="ru-RU" sz="2400" dirty="0"/>
              <a:t> </a:t>
            </a:r>
            <a:r>
              <a:rPr lang="ru-RU" sz="2400" dirty="0" err="1"/>
              <a:t>guess</a:t>
            </a:r>
            <a:r>
              <a:rPr lang="ru-RU" sz="2400" dirty="0"/>
              <a:t> </a:t>
            </a:r>
            <a:r>
              <a:rPr lang="ru-RU" sz="2400" dirty="0" err="1"/>
              <a:t>the</a:t>
            </a:r>
            <a:r>
              <a:rPr lang="ru-RU" sz="2400" dirty="0"/>
              <a:t> "</a:t>
            </a:r>
            <a:r>
              <a:rPr lang="ru-RU" sz="2400" dirty="0" err="1" smtClean="0"/>
              <a:t>right</a:t>
            </a:r>
            <a:r>
              <a:rPr lang="ru-RU" sz="2400" dirty="0" smtClean="0"/>
              <a:t>"  </a:t>
            </a:r>
            <a:r>
              <a:rPr lang="ru-RU" sz="2400" dirty="0" err="1" smtClean="0"/>
              <a:t>number</a:t>
            </a:r>
            <a:r>
              <a:rPr lang="ru-RU" sz="2400" dirty="0" smtClean="0"/>
              <a:t> </a:t>
            </a:r>
            <a:r>
              <a:rPr lang="ru-RU" sz="2400" dirty="0" err="1"/>
              <a:t>of</a:t>
            </a:r>
            <a:r>
              <a:rPr lang="ru-RU" sz="2400" dirty="0"/>
              <a:t> </a:t>
            </a:r>
            <a:r>
              <a:rPr lang="ru-RU" sz="2400" dirty="0" err="1"/>
              <a:t>clusters</a:t>
            </a:r>
            <a:r>
              <a:rPr lang="ru-RU" sz="2400" dirty="0"/>
              <a:t>. </a:t>
            </a:r>
            <a:endParaRPr lang="ru-RU" sz="2400" dirty="0" smtClean="0"/>
          </a:p>
          <a:p>
            <a:r>
              <a:rPr lang="ru-RU" sz="2400" dirty="0" err="1" smtClean="0"/>
              <a:t>For</a:t>
            </a:r>
            <a:r>
              <a:rPr lang="ru-RU" sz="2400" dirty="0" smtClean="0"/>
              <a:t> </a:t>
            </a:r>
            <a:r>
              <a:rPr lang="ru-RU" sz="2400" dirty="0" err="1"/>
              <a:t>example</a:t>
            </a:r>
            <a:r>
              <a:rPr lang="ru-RU" sz="2400" dirty="0"/>
              <a:t>, </a:t>
            </a:r>
            <a:r>
              <a:rPr lang="ru-RU" sz="2400" dirty="0" err="1"/>
              <a:t>for</a:t>
            </a:r>
            <a:r>
              <a:rPr lang="ru-RU" sz="2400" dirty="0"/>
              <a:t> </a:t>
            </a:r>
            <a:r>
              <a:rPr lang="ru-RU" sz="2400" dirty="0" err="1" smtClean="0"/>
              <a:t>the</a:t>
            </a:r>
            <a:r>
              <a:rPr lang="ru-RU" sz="2400" dirty="0" smtClean="0"/>
              <a:t> </a:t>
            </a:r>
            <a:r>
              <a:rPr lang="ru-RU" sz="2400" dirty="0" err="1" smtClean="0"/>
              <a:t>objects</a:t>
            </a:r>
            <a:r>
              <a:rPr lang="ru-RU" sz="2400" dirty="0" smtClean="0"/>
              <a:t> </a:t>
            </a:r>
            <a:r>
              <a:rPr lang="ru-RU" sz="2400" dirty="0" err="1"/>
              <a:t>in</a:t>
            </a:r>
            <a:r>
              <a:rPr lang="ru-RU" sz="2400" dirty="0"/>
              <a:t> </a:t>
            </a:r>
            <a:r>
              <a:rPr lang="ru-RU" sz="2400" dirty="0" err="1"/>
              <a:t>the</a:t>
            </a:r>
            <a:r>
              <a:rPr lang="ru-RU" sz="2400" dirty="0"/>
              <a:t> </a:t>
            </a:r>
            <a:r>
              <a:rPr lang="ru-RU" sz="2400" dirty="0" err="1"/>
              <a:t>picture</a:t>
            </a:r>
            <a:r>
              <a:rPr lang="ru-RU" sz="2400" dirty="0"/>
              <a:t>, a </a:t>
            </a:r>
            <a:r>
              <a:rPr lang="ru-RU" sz="2400" dirty="0" err="1"/>
              <a:t>person</a:t>
            </a:r>
            <a:r>
              <a:rPr lang="ru-RU" sz="2400" dirty="0"/>
              <a:t> </a:t>
            </a:r>
            <a:r>
              <a:rPr lang="ru-RU" sz="2400" dirty="0" err="1"/>
              <a:t>can</a:t>
            </a:r>
            <a:r>
              <a:rPr lang="ru-RU" sz="2400" dirty="0"/>
              <a:t> </a:t>
            </a:r>
            <a:r>
              <a:rPr lang="ru-RU" sz="2400" dirty="0" err="1" smtClean="0"/>
              <a:t>start</a:t>
            </a:r>
            <a:r>
              <a:rPr lang="ru-RU" sz="2400" dirty="0" smtClean="0"/>
              <a:t> </a:t>
            </a:r>
            <a:r>
              <a:rPr lang="ru-RU" sz="2400" dirty="0" err="1"/>
              <a:t>splitting</a:t>
            </a:r>
            <a:r>
              <a:rPr lang="ru-RU" sz="2400" dirty="0"/>
              <a:t> </a:t>
            </a:r>
            <a:r>
              <a:rPr lang="ru-RU" sz="2400" dirty="0" err="1"/>
              <a:t>into</a:t>
            </a:r>
            <a:r>
              <a:rPr lang="ru-RU" sz="2400" dirty="0"/>
              <a:t> 2 </a:t>
            </a:r>
            <a:r>
              <a:rPr lang="ru-RU" sz="2400" dirty="0" err="1"/>
              <a:t>or</a:t>
            </a:r>
            <a:r>
              <a:rPr lang="ru-RU" sz="2400" dirty="0"/>
              <a:t> 4 </a:t>
            </a:r>
            <a:r>
              <a:rPr lang="en-US" sz="2400" dirty="0" smtClean="0"/>
              <a:t>or</a:t>
            </a:r>
            <a:r>
              <a:rPr lang="ru-RU" sz="2400" dirty="0" smtClean="0"/>
              <a:t> 1 </a:t>
            </a:r>
            <a:r>
              <a:rPr lang="ru-RU" sz="2400" dirty="0" err="1" smtClean="0"/>
              <a:t>clusters</a:t>
            </a:r>
            <a:r>
              <a:rPr lang="ru-RU" sz="2400" dirty="0"/>
              <a:t>. </a:t>
            </a:r>
            <a:endParaRPr lang="ru-RU" sz="2400" dirty="0" smtClean="0"/>
          </a:p>
          <a:p>
            <a:endParaRPr lang="ru-RU" sz="2400" dirty="0" smtClean="0"/>
          </a:p>
          <a:p>
            <a:r>
              <a:rPr lang="ru-RU" sz="2400" dirty="0" smtClean="0"/>
              <a:t>2 (</a:t>
            </a:r>
            <a:r>
              <a:rPr lang="ru-RU" sz="2400" dirty="0" err="1" smtClean="0"/>
              <a:t>type</a:t>
            </a:r>
            <a:r>
              <a:rPr lang="ru-RU" sz="2400" dirty="0"/>
              <a:t>). </a:t>
            </a:r>
            <a:endParaRPr lang="ru-RU" sz="2400" dirty="0" smtClean="0"/>
          </a:p>
          <a:p>
            <a:r>
              <a:rPr lang="ru-RU" sz="2400" dirty="0" err="1" smtClean="0"/>
              <a:t>The</a:t>
            </a:r>
            <a:r>
              <a:rPr lang="ru-RU" sz="2400" dirty="0" smtClean="0"/>
              <a:t> </a:t>
            </a:r>
            <a:r>
              <a:rPr lang="ru-RU" sz="2400" dirty="0" err="1"/>
              <a:t>algorithm</a:t>
            </a:r>
            <a:r>
              <a:rPr lang="ru-RU" sz="2400" dirty="0"/>
              <a:t> </a:t>
            </a:r>
            <a:r>
              <a:rPr lang="ru-RU" sz="2400" dirty="0" err="1"/>
              <a:t>may</a:t>
            </a:r>
            <a:r>
              <a:rPr lang="ru-RU" sz="2400" dirty="0"/>
              <a:t> </a:t>
            </a:r>
            <a:r>
              <a:rPr lang="ru-RU" sz="2400" dirty="0" err="1"/>
              <a:t>output</a:t>
            </a:r>
            <a:r>
              <a:rPr lang="ru-RU" sz="2400" dirty="0"/>
              <a:t> </a:t>
            </a:r>
            <a:r>
              <a:rPr lang="ru-RU" sz="2400" dirty="0" err="1" smtClean="0"/>
              <a:t>too</a:t>
            </a:r>
            <a:r>
              <a:rPr lang="ru-RU" sz="2400" dirty="0" smtClean="0"/>
              <a:t> </a:t>
            </a:r>
            <a:r>
              <a:rPr lang="ru-RU" sz="2400" dirty="0" err="1" smtClean="0"/>
              <a:t>many</a:t>
            </a:r>
            <a:r>
              <a:rPr lang="ru-RU" sz="2400" dirty="0" smtClean="0"/>
              <a:t> </a:t>
            </a:r>
            <a:r>
              <a:rPr lang="ru-RU" sz="2400" dirty="0"/>
              <a:t>(</a:t>
            </a:r>
            <a:r>
              <a:rPr lang="ru-RU" sz="2400" dirty="0" err="1"/>
              <a:t>few</a:t>
            </a:r>
            <a:r>
              <a:rPr lang="ru-RU" sz="2400" dirty="0"/>
              <a:t>) </a:t>
            </a:r>
            <a:r>
              <a:rPr lang="ru-RU" sz="2400" dirty="0" err="1"/>
              <a:t>clusters</a:t>
            </a:r>
            <a:r>
              <a:rPr lang="ru-RU" sz="2400" dirty="0"/>
              <a:t>. </a:t>
            </a:r>
            <a:r>
              <a:rPr lang="ru-RU" sz="2400" dirty="0" err="1"/>
              <a:t>Such</a:t>
            </a:r>
            <a:r>
              <a:rPr lang="ru-RU" sz="2400" dirty="0"/>
              <a:t> </a:t>
            </a:r>
            <a:r>
              <a:rPr lang="ru-RU" sz="2400" dirty="0" err="1"/>
              <a:t>clustering</a:t>
            </a:r>
            <a:r>
              <a:rPr lang="ru-RU" sz="2400" dirty="0"/>
              <a:t> </a:t>
            </a:r>
            <a:r>
              <a:rPr lang="ru-RU" sz="2400" dirty="0" err="1"/>
              <a:t>is</a:t>
            </a:r>
            <a:r>
              <a:rPr lang="ru-RU" sz="2400" dirty="0"/>
              <a:t> </a:t>
            </a:r>
            <a:r>
              <a:rPr lang="ru-RU" sz="2400" dirty="0" err="1"/>
              <a:t>useless</a:t>
            </a:r>
            <a:r>
              <a:rPr lang="ru-RU" sz="2400" dirty="0" smtClean="0"/>
              <a:t>.</a:t>
            </a:r>
            <a:endParaRPr lang="ru-RU" sz="2400" dirty="0" smtClean="0"/>
          </a:p>
          <a:p>
            <a:r>
              <a:rPr lang="ru-RU" sz="2400" dirty="0" smtClean="0"/>
              <a:t> </a:t>
            </a:r>
            <a:r>
              <a:rPr lang="ru-RU" sz="2400" dirty="0" err="1"/>
              <a:t>For</a:t>
            </a:r>
            <a:r>
              <a:rPr lang="ru-RU" sz="2400" dirty="0"/>
              <a:t> </a:t>
            </a:r>
            <a:r>
              <a:rPr lang="ru-RU" sz="2400" dirty="0" err="1"/>
              <a:t>example</a:t>
            </a:r>
            <a:r>
              <a:rPr lang="ru-RU" sz="2400" dirty="0"/>
              <a:t>, </a:t>
            </a:r>
            <a:r>
              <a:rPr lang="ru-RU" sz="2400" dirty="0" err="1"/>
              <a:t>the</a:t>
            </a:r>
            <a:r>
              <a:rPr lang="ru-RU" sz="2400" dirty="0"/>
              <a:t> </a:t>
            </a:r>
            <a:r>
              <a:rPr lang="ru-RU" sz="2400" dirty="0" err="1"/>
              <a:t>objects</a:t>
            </a:r>
            <a:r>
              <a:rPr lang="ru-RU" sz="2400" dirty="0"/>
              <a:t> </a:t>
            </a:r>
            <a:r>
              <a:rPr lang="ru-RU" sz="2400" dirty="0" err="1"/>
              <a:t>in</a:t>
            </a:r>
            <a:r>
              <a:rPr lang="ru-RU" sz="2400" dirty="0"/>
              <a:t> </a:t>
            </a:r>
            <a:r>
              <a:rPr lang="ru-RU" sz="2400" dirty="0" err="1"/>
              <a:t>the</a:t>
            </a:r>
            <a:r>
              <a:rPr lang="ru-RU" sz="2400" dirty="0"/>
              <a:t> </a:t>
            </a:r>
            <a:r>
              <a:rPr lang="ru-RU" sz="2400" dirty="0" err="1"/>
              <a:t>picture</a:t>
            </a:r>
            <a:r>
              <a:rPr lang="ru-RU" sz="2400" dirty="0"/>
              <a:t> </a:t>
            </a:r>
            <a:r>
              <a:rPr lang="ru-RU" sz="2400" dirty="0" err="1"/>
              <a:t>can</a:t>
            </a:r>
            <a:r>
              <a:rPr lang="ru-RU" sz="2400" dirty="0"/>
              <a:t> </a:t>
            </a:r>
            <a:r>
              <a:rPr lang="ru-RU" sz="2400" dirty="0" err="1"/>
              <a:t>be</a:t>
            </a:r>
            <a:r>
              <a:rPr lang="ru-RU" sz="2400" dirty="0"/>
              <a:t> </a:t>
            </a:r>
            <a:r>
              <a:rPr lang="ru-RU" sz="2400" dirty="0" err="1"/>
              <a:t>divided</a:t>
            </a:r>
            <a:r>
              <a:rPr lang="ru-RU" sz="2400" dirty="0"/>
              <a:t> </a:t>
            </a:r>
            <a:r>
              <a:rPr lang="ru-RU" sz="2400" dirty="0" err="1"/>
              <a:t>into</a:t>
            </a:r>
            <a:r>
              <a:rPr lang="ru-RU" sz="2400" dirty="0"/>
              <a:t> 1 </a:t>
            </a:r>
            <a:r>
              <a:rPr lang="ru-RU" sz="2400" dirty="0" err="1"/>
              <a:t>or</a:t>
            </a:r>
            <a:r>
              <a:rPr lang="ru-RU" sz="2400" dirty="0"/>
              <a:t> 10 </a:t>
            </a:r>
            <a:r>
              <a:rPr lang="ru-RU" sz="2400" dirty="0" err="1"/>
              <a:t>clusters</a:t>
            </a:r>
            <a:r>
              <a:rPr lang="ru-RU" sz="2400" dirty="0"/>
              <a:t> (</a:t>
            </a:r>
            <a:r>
              <a:rPr lang="ru-RU" sz="2400" dirty="0" err="1"/>
              <a:t>and</a:t>
            </a:r>
            <a:r>
              <a:rPr lang="ru-RU" sz="2400" dirty="0"/>
              <a:t> </a:t>
            </a:r>
            <a:r>
              <a:rPr lang="ru-RU" sz="2400" dirty="0" err="1"/>
              <a:t>this</a:t>
            </a:r>
            <a:r>
              <a:rPr lang="ru-RU" sz="2400" dirty="0"/>
              <a:t> </a:t>
            </a:r>
            <a:r>
              <a:rPr lang="ru-RU" sz="2400" dirty="0" err="1"/>
              <a:t>is</a:t>
            </a:r>
            <a:r>
              <a:rPr lang="ru-RU" sz="2400" dirty="0"/>
              <a:t> </a:t>
            </a:r>
            <a:r>
              <a:rPr lang="ru-RU" sz="2400" dirty="0" err="1"/>
              <a:t>bad</a:t>
            </a:r>
            <a:r>
              <a:rPr lang="ru-RU" sz="2400" dirty="0"/>
              <a:t>).</a:t>
            </a:r>
            <a:endParaRPr lang="ru-RU"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115944" y="841746"/>
            <a:ext cx="6096000" cy="646331"/>
          </a:xfrm>
          <a:prstGeom prst="rect">
            <a:avLst/>
          </a:prstGeom>
          <a:noFill/>
        </p:spPr>
        <p:txBody>
          <a:bodyPr wrap="square" rtlCol="0">
            <a:spAutoFit/>
          </a:bodyPr>
          <a:lstStyle/>
          <a:p>
            <a:r>
              <a:rPr lang="en-US" sz="3600" b="1" dirty="0">
                <a:solidFill>
                  <a:srgbClr val="00B050"/>
                </a:solidFill>
              </a:rPr>
              <a:t>Don't forget that</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4" name="Прямоугольник 3"/>
          <p:cNvSpPr/>
          <p:nvPr/>
        </p:nvSpPr>
        <p:spPr>
          <a:xfrm>
            <a:off x="1518379" y="2534471"/>
            <a:ext cx="8388274" cy="1200329"/>
          </a:xfrm>
          <a:prstGeom prst="rect">
            <a:avLst/>
          </a:prstGeom>
        </p:spPr>
        <p:txBody>
          <a:bodyPr wrap="square">
            <a:spAutoFit/>
          </a:bodyPr>
          <a:lstStyle/>
          <a:p>
            <a:r>
              <a:rPr lang="ru-RU" sz="2400" dirty="0" err="1"/>
              <a:t>If</a:t>
            </a:r>
            <a:r>
              <a:rPr lang="ru-RU" sz="2400" dirty="0"/>
              <a:t> </a:t>
            </a:r>
            <a:r>
              <a:rPr lang="ru-RU" sz="2400" dirty="0" err="1"/>
              <a:t>the</a:t>
            </a:r>
            <a:r>
              <a:rPr lang="ru-RU" sz="2400" dirty="0"/>
              <a:t> </a:t>
            </a:r>
            <a:r>
              <a:rPr lang="ru-RU" sz="2400" dirty="0" err="1"/>
              <a:t>clustering</a:t>
            </a:r>
            <a:r>
              <a:rPr lang="ru-RU" sz="2400" dirty="0"/>
              <a:t> </a:t>
            </a:r>
            <a:r>
              <a:rPr lang="ru-RU" sz="2400" dirty="0" err="1"/>
              <a:t>algorithm</a:t>
            </a:r>
            <a:r>
              <a:rPr lang="ru-RU" sz="2400" dirty="0"/>
              <a:t> </a:t>
            </a:r>
            <a:r>
              <a:rPr lang="ru-RU" sz="2400" dirty="0" err="1"/>
              <a:t>uses</a:t>
            </a:r>
            <a:r>
              <a:rPr lang="ru-RU" sz="2400" dirty="0"/>
              <a:t> a </a:t>
            </a:r>
            <a:r>
              <a:rPr lang="ru-RU" sz="2400" dirty="0" err="1"/>
              <a:t>metric</a:t>
            </a:r>
            <a:r>
              <a:rPr lang="ru-RU" sz="2400" dirty="0"/>
              <a:t> </a:t>
            </a:r>
            <a:r>
              <a:rPr lang="ru-RU" sz="2400" dirty="0" err="1"/>
              <a:t>on</a:t>
            </a:r>
            <a:r>
              <a:rPr lang="ru-RU" sz="2400" dirty="0"/>
              <a:t> a </a:t>
            </a:r>
            <a:r>
              <a:rPr lang="ru-RU" sz="2400" dirty="0" err="1"/>
              <a:t>set</a:t>
            </a:r>
            <a:r>
              <a:rPr lang="ru-RU" sz="2400" dirty="0"/>
              <a:t> </a:t>
            </a:r>
            <a:r>
              <a:rPr lang="ru-RU" sz="2400" dirty="0" err="1"/>
              <a:t>of</a:t>
            </a:r>
            <a:r>
              <a:rPr lang="ru-RU" sz="2400" dirty="0"/>
              <a:t> </a:t>
            </a:r>
            <a:r>
              <a:rPr lang="ru-RU" sz="2400" dirty="0" err="1"/>
              <a:t>objects</a:t>
            </a:r>
            <a:r>
              <a:rPr lang="ru-RU" sz="2400" dirty="0"/>
              <a:t>, </a:t>
            </a:r>
            <a:endParaRPr lang="en-US" sz="2400" dirty="0" smtClean="0"/>
          </a:p>
          <a:p>
            <a:endParaRPr lang="en-US" sz="2400" dirty="0" smtClean="0"/>
          </a:p>
          <a:p>
            <a:r>
              <a:rPr lang="en-US" sz="2400" dirty="0"/>
              <a:t>t</a:t>
            </a:r>
            <a:r>
              <a:rPr lang="ru-RU" sz="2400" dirty="0" err="1" smtClean="0"/>
              <a:t>hen</a:t>
            </a:r>
            <a:r>
              <a:rPr lang="en-US" sz="2400" dirty="0" smtClean="0"/>
              <a:t> </a:t>
            </a:r>
            <a:r>
              <a:rPr lang="ru-RU" sz="2400" dirty="0" err="1" smtClean="0"/>
              <a:t>the</a:t>
            </a:r>
            <a:r>
              <a:rPr lang="ru-RU" sz="2400" dirty="0" smtClean="0"/>
              <a:t> </a:t>
            </a:r>
            <a:r>
              <a:rPr lang="ru-RU" sz="2400" dirty="0" err="1"/>
              <a:t>values</a:t>
            </a:r>
            <a:r>
              <a:rPr lang="ru-RU" sz="2400" dirty="0"/>
              <a:t> </a:t>
            </a:r>
            <a:r>
              <a:rPr lang="ru-RU" sz="2400" dirty="0" err="1"/>
              <a:t>of</a:t>
            </a:r>
            <a:r>
              <a:rPr lang="ru-RU" sz="2400" dirty="0"/>
              <a:t> </a:t>
            </a:r>
            <a:r>
              <a:rPr lang="ru-RU" sz="2400" dirty="0" err="1"/>
              <a:t>all</a:t>
            </a:r>
            <a:r>
              <a:rPr lang="ru-RU" sz="2400" dirty="0"/>
              <a:t> </a:t>
            </a:r>
            <a:r>
              <a:rPr lang="ru-RU" sz="2400" dirty="0" err="1"/>
              <a:t>features</a:t>
            </a:r>
            <a:r>
              <a:rPr lang="ru-RU" sz="2400" dirty="0"/>
              <a:t> </a:t>
            </a:r>
            <a:r>
              <a:rPr lang="ru-RU" sz="2400" dirty="0" err="1"/>
              <a:t>must</a:t>
            </a:r>
            <a:r>
              <a:rPr lang="ru-RU" sz="2400" dirty="0"/>
              <a:t> </a:t>
            </a:r>
            <a:r>
              <a:rPr lang="ru-RU" sz="2400" dirty="0" err="1"/>
              <a:t>first</a:t>
            </a:r>
            <a:r>
              <a:rPr lang="ru-RU" sz="2400" dirty="0"/>
              <a:t> </a:t>
            </a:r>
            <a:r>
              <a:rPr lang="ru-RU" sz="2400" dirty="0" err="1"/>
              <a:t>be</a:t>
            </a:r>
            <a:r>
              <a:rPr lang="ru-RU" sz="2400" dirty="0"/>
              <a:t> </a:t>
            </a:r>
            <a:r>
              <a:rPr lang="ru-RU" sz="2400" dirty="0" err="1"/>
              <a:t>normalized</a:t>
            </a:r>
            <a:r>
              <a:rPr lang="ru-RU" sz="2400" dirty="0"/>
              <a:t>.</a:t>
            </a:r>
            <a:endParaRPr lang="ru-RU"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894271" y="415275"/>
            <a:ext cx="10098658" cy="646331"/>
          </a:xfrm>
          <a:prstGeom prst="rect">
            <a:avLst/>
          </a:prstGeom>
          <a:noFill/>
        </p:spPr>
        <p:txBody>
          <a:bodyPr wrap="square" rtlCol="0">
            <a:spAutoFit/>
          </a:bodyPr>
          <a:lstStyle/>
          <a:p>
            <a:r>
              <a:rPr lang="ru-RU" sz="3600" b="1" dirty="0">
                <a:solidFill>
                  <a:srgbClr val="00B050"/>
                </a:solidFill>
                <a:ea typeface="Open Sans ExtraBold" panose="020B0606030504020204"/>
                <a:cs typeface="Open Sans ExtraBold" panose="020B0606030504020204"/>
                <a:sym typeface="+mn-ea"/>
              </a:rPr>
              <a:t>ISSUE</a:t>
            </a:r>
            <a:r>
              <a:rPr lang="en-US" altLang="ru-RU" sz="3600" b="1" dirty="0">
                <a:solidFill>
                  <a:srgbClr val="00B050"/>
                </a:solidFill>
                <a:ea typeface="Open Sans ExtraBold" panose="020B0606030504020204"/>
                <a:cs typeface="Open Sans ExtraBold" panose="020B0606030504020204"/>
                <a:sym typeface="+mn-ea"/>
              </a:rPr>
              <a:t> </a:t>
            </a:r>
            <a:r>
              <a:rPr lang="ru-RU" altLang="ru-RU" sz="3600" b="1" dirty="0" smtClean="0">
                <a:solidFill>
                  <a:srgbClr val="00B050"/>
                </a:solidFill>
                <a:ea typeface="Open Sans ExtraBold" panose="020B0606030504020204"/>
                <a:cs typeface="Open Sans ExtraBold" panose="020B0606030504020204"/>
                <a:sym typeface="+mn-ea"/>
              </a:rPr>
              <a:t>2</a:t>
            </a:r>
            <a:r>
              <a:rPr lang="en-US" altLang="ru-RU" sz="3600" b="1" dirty="0" smtClean="0">
                <a:solidFill>
                  <a:srgbClr val="00B050"/>
                </a:solidFill>
                <a:ea typeface="Open Sans ExtraBold" panose="020B0606030504020204"/>
                <a:cs typeface="Open Sans ExtraBold" panose="020B0606030504020204"/>
                <a:sym typeface="+mn-ea"/>
              </a:rPr>
              <a:t>:</a:t>
            </a:r>
            <a:r>
              <a:rPr lang="ru-RU" altLang="ru-RU" sz="3600" b="1" dirty="0" smtClean="0">
                <a:solidFill>
                  <a:srgbClr val="00B050"/>
                </a:solidFill>
                <a:ea typeface="Open Sans ExtraBold" panose="020B0606030504020204"/>
                <a:cs typeface="Open Sans ExtraBold" panose="020B0606030504020204"/>
                <a:sym typeface="+mn-ea"/>
              </a:rPr>
              <a:t> </a:t>
            </a:r>
            <a:r>
              <a:rPr lang="en-US" sz="3600" b="1" dirty="0" smtClean="0">
                <a:solidFill>
                  <a:srgbClr val="00B050"/>
                </a:solidFill>
              </a:rPr>
              <a:t>Clustering </a:t>
            </a:r>
            <a:r>
              <a:rPr lang="en-US" sz="3600" b="1" dirty="0">
                <a:solidFill>
                  <a:srgbClr val="00B050"/>
                </a:solidFill>
              </a:rPr>
              <a:t>using graphs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sp>
        <p:nvSpPr>
          <p:cNvPr id="2" name="Прямоугольник 1"/>
          <p:cNvSpPr/>
          <p:nvPr/>
        </p:nvSpPr>
        <p:spPr>
          <a:xfrm>
            <a:off x="1046671" y="1720602"/>
            <a:ext cx="3249608" cy="584775"/>
          </a:xfrm>
          <a:prstGeom prst="rect">
            <a:avLst/>
          </a:prstGeom>
        </p:spPr>
        <p:txBody>
          <a:bodyPr wrap="none">
            <a:spAutoFit/>
          </a:bodyPr>
          <a:lstStyle/>
          <a:p>
            <a:r>
              <a:rPr lang="ru-RU" sz="3200" b="1" dirty="0" err="1">
                <a:solidFill>
                  <a:srgbClr val="002060"/>
                </a:solidFill>
              </a:rPr>
              <a:t>Data</a:t>
            </a:r>
            <a:r>
              <a:rPr lang="ru-RU" sz="3200" b="1" dirty="0">
                <a:solidFill>
                  <a:srgbClr val="002060"/>
                </a:solidFill>
              </a:rPr>
              <a:t> </a:t>
            </a:r>
            <a:r>
              <a:rPr lang="ru-RU" sz="3200" b="1" dirty="0" err="1">
                <a:solidFill>
                  <a:srgbClr val="002060"/>
                </a:solidFill>
              </a:rPr>
              <a:t>presentation</a:t>
            </a:r>
            <a:endParaRPr lang="ru-RU" sz="3200" b="1" dirty="0">
              <a:solidFill>
                <a:srgbClr val="002060"/>
              </a:solidFill>
            </a:endParaRPr>
          </a:p>
        </p:txBody>
      </p:sp>
      <p:sp>
        <p:nvSpPr>
          <p:cNvPr id="4" name="Прямоугольник 3"/>
          <p:cNvSpPr/>
          <p:nvPr/>
        </p:nvSpPr>
        <p:spPr>
          <a:xfrm>
            <a:off x="1046671" y="2976746"/>
            <a:ext cx="3830129" cy="1569660"/>
          </a:xfrm>
          <a:prstGeom prst="rect">
            <a:avLst/>
          </a:prstGeom>
        </p:spPr>
        <p:txBody>
          <a:bodyPr wrap="square">
            <a:spAutoFit/>
          </a:bodyPr>
          <a:lstStyle/>
          <a:p>
            <a:r>
              <a:rPr lang="ru-RU" sz="2400" dirty="0" err="1"/>
              <a:t>It</a:t>
            </a:r>
            <a:r>
              <a:rPr lang="ru-RU" sz="2400" dirty="0"/>
              <a:t> </a:t>
            </a:r>
            <a:r>
              <a:rPr lang="ru-RU" sz="2400" dirty="0" err="1"/>
              <a:t>is</a:t>
            </a:r>
            <a:r>
              <a:rPr lang="ru-RU" sz="2400" dirty="0"/>
              <a:t> </a:t>
            </a:r>
            <a:r>
              <a:rPr lang="ru-RU" sz="2400" dirty="0" err="1"/>
              <a:t>necessary</a:t>
            </a:r>
            <a:r>
              <a:rPr lang="ru-RU" sz="2400" dirty="0"/>
              <a:t> </a:t>
            </a:r>
            <a:r>
              <a:rPr lang="ru-RU" sz="2400" dirty="0" err="1"/>
              <a:t>to</a:t>
            </a:r>
            <a:r>
              <a:rPr lang="ru-RU" sz="2400" dirty="0"/>
              <a:t> </a:t>
            </a:r>
            <a:r>
              <a:rPr lang="ru-RU" sz="2400" dirty="0" err="1"/>
              <a:t>calculate</a:t>
            </a:r>
            <a:r>
              <a:rPr lang="ru-RU" sz="2400" dirty="0"/>
              <a:t> </a:t>
            </a:r>
            <a:r>
              <a:rPr lang="ru-RU" sz="2400" dirty="0" err="1"/>
              <a:t>the</a:t>
            </a:r>
            <a:r>
              <a:rPr lang="ru-RU" sz="2400" dirty="0"/>
              <a:t> </a:t>
            </a:r>
            <a:r>
              <a:rPr lang="ru-RU" sz="2400" dirty="0" err="1"/>
              <a:t>distance</a:t>
            </a:r>
            <a:r>
              <a:rPr lang="ru-RU" sz="2400" dirty="0"/>
              <a:t> </a:t>
            </a:r>
            <a:r>
              <a:rPr lang="ru-RU" sz="2400" dirty="0" err="1"/>
              <a:t>between</a:t>
            </a:r>
            <a:r>
              <a:rPr lang="ru-RU" sz="2400" dirty="0"/>
              <a:t> </a:t>
            </a:r>
            <a:r>
              <a:rPr lang="ru-RU" sz="2400" dirty="0" err="1"/>
              <a:t>all</a:t>
            </a:r>
            <a:r>
              <a:rPr lang="ru-RU" sz="2400" dirty="0"/>
              <a:t> </a:t>
            </a:r>
            <a:r>
              <a:rPr lang="ru-RU" sz="2400" dirty="0" err="1"/>
              <a:t>pairs</a:t>
            </a:r>
            <a:r>
              <a:rPr lang="ru-RU" sz="2400" dirty="0"/>
              <a:t> </a:t>
            </a:r>
            <a:r>
              <a:rPr lang="ru-RU" sz="2400" dirty="0" err="1"/>
              <a:t>of</a:t>
            </a:r>
            <a:r>
              <a:rPr lang="ru-RU" sz="2400" dirty="0"/>
              <a:t> </a:t>
            </a:r>
            <a:r>
              <a:rPr lang="ru-RU" sz="2400" dirty="0" err="1"/>
              <a:t>objects</a:t>
            </a:r>
            <a:r>
              <a:rPr lang="ru-RU" sz="2400" dirty="0"/>
              <a:t> </a:t>
            </a:r>
            <a:r>
              <a:rPr lang="ru-RU" sz="2400" dirty="0" err="1"/>
              <a:t>and</a:t>
            </a:r>
            <a:r>
              <a:rPr lang="ru-RU" sz="2400" dirty="0"/>
              <a:t> </a:t>
            </a:r>
            <a:r>
              <a:rPr lang="ru-RU" sz="2400" dirty="0" err="1"/>
              <a:t>present</a:t>
            </a:r>
            <a:r>
              <a:rPr lang="ru-RU" sz="2400" dirty="0"/>
              <a:t> </a:t>
            </a:r>
            <a:r>
              <a:rPr lang="ru-RU" sz="2400" dirty="0" err="1"/>
              <a:t>this</a:t>
            </a:r>
            <a:r>
              <a:rPr lang="ru-RU" sz="2400" dirty="0"/>
              <a:t> </a:t>
            </a:r>
            <a:r>
              <a:rPr lang="ru-RU" sz="2400" dirty="0" err="1"/>
              <a:t>data</a:t>
            </a:r>
            <a:r>
              <a:rPr lang="ru-RU" sz="2400" dirty="0"/>
              <a:t> </a:t>
            </a:r>
            <a:r>
              <a:rPr lang="ru-RU" sz="2400" dirty="0" err="1"/>
              <a:t>as</a:t>
            </a:r>
            <a:r>
              <a:rPr lang="ru-RU" sz="2400" dirty="0"/>
              <a:t> a </a:t>
            </a:r>
            <a:r>
              <a:rPr lang="ru-RU" sz="2400" dirty="0" err="1" smtClean="0"/>
              <a:t>graph</a:t>
            </a:r>
            <a:r>
              <a:rPr lang="ru-RU" sz="2400" dirty="0" smtClean="0"/>
              <a:t>.</a:t>
            </a:r>
            <a:endParaRPr lang="ru-RU" sz="2400" dirty="0"/>
          </a:p>
        </p:txBody>
      </p:sp>
      <p:pic>
        <p:nvPicPr>
          <p:cNvPr id="17" name="Рисунок 16"/>
          <p:cNvPicPr>
            <a:picLocks noChangeAspect="1"/>
          </p:cNvPicPr>
          <p:nvPr/>
        </p:nvPicPr>
        <p:blipFill>
          <a:blip r:embed="rId2"/>
          <a:stretch>
            <a:fillRect/>
          </a:stretch>
        </p:blipFill>
        <p:spPr>
          <a:xfrm>
            <a:off x="5943600" y="1011382"/>
            <a:ext cx="5201729" cy="47990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6473919"/>
            <a:ext cx="6828112" cy="384081"/>
          </a:xfrm>
          <a:prstGeom prst="rect">
            <a:avLst/>
          </a:prstGeom>
        </p:spPr>
      </p:pic>
      <p:sp>
        <p:nvSpPr>
          <p:cNvPr id="10" name="TextBox 9"/>
          <p:cNvSpPr txBox="1"/>
          <p:nvPr/>
        </p:nvSpPr>
        <p:spPr>
          <a:xfrm>
            <a:off x="1019129" y="391375"/>
            <a:ext cx="10098658" cy="646331"/>
          </a:xfrm>
          <a:prstGeom prst="rect">
            <a:avLst/>
          </a:prstGeom>
          <a:noFill/>
        </p:spPr>
        <p:txBody>
          <a:bodyPr wrap="square" rtlCol="0">
            <a:spAutoFit/>
          </a:bodyPr>
          <a:lstStyle/>
          <a:p>
            <a:r>
              <a:rPr lang="en-US" sz="3600" b="1" dirty="0">
                <a:solidFill>
                  <a:srgbClr val="00B050"/>
                </a:solidFill>
              </a:rPr>
              <a:t>Description of the algorithm</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fld>
            <a:endParaRPr lang="ru-RU" sz="1400" dirty="0">
              <a:solidFill>
                <a:schemeClr val="bg1"/>
              </a:solidFill>
            </a:endParaRPr>
          </a:p>
        </p:txBody>
      </p:sp>
      <p:pic>
        <p:nvPicPr>
          <p:cNvPr id="2" name="Рисунок 1"/>
          <p:cNvPicPr>
            <a:picLocks noChangeAspect="1"/>
          </p:cNvPicPr>
          <p:nvPr/>
        </p:nvPicPr>
        <p:blipFill>
          <a:blip r:embed="rId2"/>
          <a:stretch>
            <a:fillRect/>
          </a:stretch>
        </p:blipFill>
        <p:spPr>
          <a:xfrm>
            <a:off x="6331527" y="1003010"/>
            <a:ext cx="4786260" cy="5023717"/>
          </a:xfrm>
          <a:prstGeom prst="rect">
            <a:avLst/>
          </a:prstGeom>
        </p:spPr>
      </p:pic>
      <p:sp>
        <p:nvSpPr>
          <p:cNvPr id="4" name="Прямоугольник 3"/>
          <p:cNvSpPr/>
          <p:nvPr/>
        </p:nvSpPr>
        <p:spPr>
          <a:xfrm>
            <a:off x="914401" y="1484898"/>
            <a:ext cx="3837708" cy="2677656"/>
          </a:xfrm>
          <a:prstGeom prst="rect">
            <a:avLst/>
          </a:prstGeom>
        </p:spPr>
        <p:txBody>
          <a:bodyPr wrap="square">
            <a:spAutoFit/>
          </a:bodyPr>
          <a:lstStyle/>
          <a:p>
            <a:r>
              <a:rPr lang="ru-RU" sz="2400" dirty="0" err="1"/>
              <a:t>The</a:t>
            </a:r>
            <a:r>
              <a:rPr lang="ru-RU" sz="2400" dirty="0"/>
              <a:t> </a:t>
            </a:r>
            <a:r>
              <a:rPr lang="ru-RU" sz="2400" dirty="0" err="1"/>
              <a:t>number</a:t>
            </a:r>
            <a:r>
              <a:rPr lang="ru-RU" sz="2400" dirty="0"/>
              <a:t> </a:t>
            </a:r>
            <a:r>
              <a:rPr lang="ru-RU" sz="2400" b="1" i="1" dirty="0"/>
              <a:t>R</a:t>
            </a:r>
            <a:r>
              <a:rPr lang="ru-RU" sz="2400" dirty="0"/>
              <a:t> </a:t>
            </a:r>
            <a:r>
              <a:rPr lang="ru-RU" sz="2400" dirty="0" err="1"/>
              <a:t>is</a:t>
            </a:r>
            <a:r>
              <a:rPr lang="ru-RU" sz="2400" dirty="0"/>
              <a:t> </a:t>
            </a:r>
            <a:r>
              <a:rPr lang="ru-RU" sz="2400" dirty="0" err="1"/>
              <a:t>supplied</a:t>
            </a:r>
            <a:r>
              <a:rPr lang="ru-RU" sz="2400" dirty="0"/>
              <a:t> </a:t>
            </a:r>
            <a:r>
              <a:rPr lang="ru-RU" sz="2400" dirty="0" err="1"/>
              <a:t>to</a:t>
            </a:r>
            <a:r>
              <a:rPr lang="ru-RU" sz="2400" dirty="0"/>
              <a:t> </a:t>
            </a:r>
            <a:r>
              <a:rPr lang="ru-RU" sz="2400" dirty="0" err="1"/>
              <a:t>the</a:t>
            </a:r>
            <a:r>
              <a:rPr lang="ru-RU" sz="2400" dirty="0"/>
              <a:t> </a:t>
            </a:r>
            <a:r>
              <a:rPr lang="ru-RU" sz="2400" dirty="0" err="1"/>
              <a:t>input</a:t>
            </a:r>
            <a:r>
              <a:rPr lang="ru-RU" sz="2400" dirty="0"/>
              <a:t> </a:t>
            </a:r>
            <a:r>
              <a:rPr lang="ru-RU" sz="2400" dirty="0" err="1"/>
              <a:t>of</a:t>
            </a:r>
            <a:r>
              <a:rPr lang="ru-RU" sz="2400" dirty="0"/>
              <a:t> </a:t>
            </a:r>
            <a:r>
              <a:rPr lang="ru-RU" sz="2400" dirty="0" err="1"/>
              <a:t>the</a:t>
            </a:r>
            <a:r>
              <a:rPr lang="ru-RU" sz="2400" dirty="0"/>
              <a:t> </a:t>
            </a:r>
            <a:r>
              <a:rPr lang="ru-RU" sz="2400" dirty="0" err="1"/>
              <a:t>algorithm</a:t>
            </a:r>
            <a:r>
              <a:rPr lang="ru-RU" sz="2400" dirty="0"/>
              <a:t>. </a:t>
            </a:r>
            <a:endParaRPr lang="en-US" sz="2400" dirty="0" smtClean="0"/>
          </a:p>
          <a:p>
            <a:r>
              <a:rPr lang="ru-RU" sz="2400" dirty="0" err="1" smtClean="0"/>
              <a:t>We</a:t>
            </a:r>
            <a:r>
              <a:rPr lang="ru-RU" sz="2400" dirty="0" smtClean="0"/>
              <a:t> </a:t>
            </a:r>
            <a:r>
              <a:rPr lang="ru-RU" sz="2400" dirty="0" err="1"/>
              <a:t>delete</a:t>
            </a:r>
            <a:r>
              <a:rPr lang="ru-RU" sz="2400" dirty="0"/>
              <a:t> </a:t>
            </a:r>
            <a:r>
              <a:rPr lang="ru-RU" sz="2400" dirty="0" err="1"/>
              <a:t>all</a:t>
            </a:r>
            <a:r>
              <a:rPr lang="ru-RU" sz="2400" dirty="0"/>
              <a:t> </a:t>
            </a:r>
            <a:r>
              <a:rPr lang="ru-RU" sz="2400" dirty="0" err="1"/>
              <a:t>edges</a:t>
            </a:r>
            <a:r>
              <a:rPr lang="ru-RU" sz="2400" dirty="0"/>
              <a:t> </a:t>
            </a:r>
            <a:r>
              <a:rPr lang="ru-RU" sz="2400" dirty="0" err="1"/>
              <a:t>in</a:t>
            </a:r>
            <a:r>
              <a:rPr lang="ru-RU" sz="2400" dirty="0"/>
              <a:t> </a:t>
            </a:r>
            <a:r>
              <a:rPr lang="ru-RU" sz="2400" dirty="0" err="1"/>
              <a:t>the</a:t>
            </a:r>
            <a:r>
              <a:rPr lang="ru-RU" sz="2400" dirty="0"/>
              <a:t> </a:t>
            </a:r>
            <a:r>
              <a:rPr lang="ru-RU" sz="2400" dirty="0" err="1"/>
              <a:t>graph</a:t>
            </a:r>
            <a:r>
              <a:rPr lang="ru-RU" sz="2400" dirty="0"/>
              <a:t>, </a:t>
            </a:r>
            <a:r>
              <a:rPr lang="ru-RU" sz="2400" dirty="0" err="1"/>
              <a:t>which</a:t>
            </a:r>
            <a:r>
              <a:rPr lang="ru-RU" sz="2400" dirty="0"/>
              <a:t> </a:t>
            </a:r>
            <a:r>
              <a:rPr lang="ru-RU" sz="2400" dirty="0" err="1"/>
              <a:t>labels</a:t>
            </a:r>
            <a:r>
              <a:rPr lang="ru-RU" sz="2400" dirty="0"/>
              <a:t> </a:t>
            </a:r>
            <a:r>
              <a:rPr lang="ru-RU" sz="2400" dirty="0" err="1"/>
              <a:t>are</a:t>
            </a:r>
            <a:r>
              <a:rPr lang="ru-RU" sz="2400" dirty="0"/>
              <a:t> &gt; </a:t>
            </a:r>
            <a:r>
              <a:rPr lang="ru-RU" sz="2400" b="1" i="1" dirty="0" smtClean="0"/>
              <a:t>R</a:t>
            </a:r>
            <a:r>
              <a:rPr lang="ru-RU" sz="2400" dirty="0" smtClean="0"/>
              <a:t>.</a:t>
            </a:r>
            <a:endParaRPr lang="en-US" sz="2400" dirty="0" smtClean="0"/>
          </a:p>
          <a:p>
            <a:endParaRPr lang="en-US" sz="2400" dirty="0"/>
          </a:p>
          <a:p>
            <a:r>
              <a:rPr lang="ru-RU" sz="2400" dirty="0" err="1" smtClean="0"/>
              <a:t>For</a:t>
            </a:r>
            <a:r>
              <a:rPr lang="ru-RU" sz="2400" dirty="0" smtClean="0"/>
              <a:t> </a:t>
            </a:r>
            <a:r>
              <a:rPr lang="ru-RU" sz="2400" dirty="0" err="1"/>
              <a:t>example</a:t>
            </a:r>
            <a:r>
              <a:rPr lang="ru-RU" sz="2400" dirty="0"/>
              <a:t>, </a:t>
            </a:r>
            <a:r>
              <a:rPr lang="ru-RU" sz="2400" dirty="0" err="1"/>
              <a:t>for</a:t>
            </a:r>
            <a:r>
              <a:rPr lang="ru-RU" sz="2400" dirty="0"/>
              <a:t> </a:t>
            </a:r>
            <a:r>
              <a:rPr lang="ru-RU" sz="2400" b="1" dirty="0"/>
              <a:t>R=2</a:t>
            </a:r>
            <a:r>
              <a:rPr lang="ru-RU" sz="2400" dirty="0"/>
              <a:t> </a:t>
            </a:r>
            <a:r>
              <a:rPr lang="ru-RU" sz="2400" dirty="0" err="1"/>
              <a:t>we</a:t>
            </a:r>
            <a:r>
              <a:rPr lang="ru-RU" sz="2400" dirty="0"/>
              <a:t> </a:t>
            </a:r>
            <a:r>
              <a:rPr lang="ru-RU" sz="2400" dirty="0" err="1"/>
              <a:t>get</a:t>
            </a:r>
            <a:r>
              <a:rPr lang="ru-RU" sz="2400" dirty="0"/>
              <a:t> </a:t>
            </a:r>
            <a:r>
              <a:rPr lang="ru-RU" sz="2400" dirty="0" err="1"/>
              <a:t>the</a:t>
            </a:r>
            <a:r>
              <a:rPr lang="ru-RU" sz="2400" dirty="0"/>
              <a:t> </a:t>
            </a:r>
            <a:r>
              <a:rPr lang="ru-RU" sz="2400" dirty="0" err="1"/>
              <a:t>following</a:t>
            </a:r>
            <a:r>
              <a:rPr lang="ru-RU" sz="2400" dirty="0"/>
              <a:t> </a:t>
            </a:r>
            <a:r>
              <a:rPr lang="ru-RU" sz="2400" dirty="0" err="1"/>
              <a:t>picture</a:t>
            </a:r>
            <a:r>
              <a:rPr lang="ru-RU" sz="2400" dirty="0"/>
              <a:t>:</a:t>
            </a:r>
            <a:endParaRPr lang="ru-RU" sz="2400" dirty="0"/>
          </a:p>
        </p:txBody>
      </p:sp>
      <p:sp>
        <p:nvSpPr>
          <p:cNvPr id="6" name="Прямоугольник 5"/>
          <p:cNvSpPr/>
          <p:nvPr/>
        </p:nvSpPr>
        <p:spPr>
          <a:xfrm>
            <a:off x="817419" y="4457067"/>
            <a:ext cx="4724399" cy="1569660"/>
          </a:xfrm>
          <a:prstGeom prst="rect">
            <a:avLst/>
          </a:prstGeom>
        </p:spPr>
        <p:txBody>
          <a:bodyPr wrap="square">
            <a:spAutoFit/>
          </a:bodyPr>
          <a:lstStyle/>
          <a:p>
            <a:r>
              <a:rPr lang="en-US" sz="2400" b="1" dirty="0">
                <a:solidFill>
                  <a:srgbClr val="002060"/>
                </a:solidFill>
              </a:rPr>
              <a:t>Clusters</a:t>
            </a:r>
            <a:r>
              <a:rPr lang="en-US" sz="2400" dirty="0"/>
              <a:t> are connected components of </a:t>
            </a:r>
            <a:r>
              <a:rPr lang="en-US" sz="2400" dirty="0" smtClean="0"/>
              <a:t>the </a:t>
            </a:r>
            <a:r>
              <a:rPr lang="en-US" sz="2400" dirty="0"/>
              <a:t>graph</a:t>
            </a:r>
            <a:r>
              <a:rPr lang="en-US" sz="2400" dirty="0" smtClean="0"/>
              <a:t>.</a:t>
            </a:r>
            <a:endParaRPr lang="ru-RU" sz="2400" dirty="0" smtClean="0"/>
          </a:p>
          <a:p>
            <a:r>
              <a:rPr lang="en-US" sz="2400" dirty="0" smtClean="0"/>
              <a:t>The </a:t>
            </a:r>
            <a:r>
              <a:rPr lang="en-US" sz="2400" dirty="0"/>
              <a:t>first cluster is </a:t>
            </a:r>
            <a:r>
              <a:rPr lang="en-US" sz="2400" b="1" dirty="0"/>
              <a:t>{A,B,C,D</a:t>
            </a:r>
            <a:r>
              <a:rPr lang="en-US" sz="2400" b="1" dirty="0" smtClean="0"/>
              <a:t>} </a:t>
            </a:r>
            <a:r>
              <a:rPr lang="en-US" sz="2400" dirty="0" smtClean="0"/>
              <a:t>and </a:t>
            </a:r>
            <a:r>
              <a:rPr lang="en-US" sz="2400" dirty="0"/>
              <a:t>the second cluster is </a:t>
            </a:r>
            <a:r>
              <a:rPr lang="en-US" sz="2400" b="1" dirty="0"/>
              <a:t>{E,F</a:t>
            </a:r>
            <a:r>
              <a:rPr lang="en-US" sz="2400" b="1" dirty="0" smtClean="0"/>
              <a:t>}</a:t>
            </a:r>
            <a:r>
              <a:rPr lang="ru-RU" sz="2400" dirty="0" smtClean="0"/>
              <a:t>.</a:t>
            </a:r>
            <a:endParaRPr lang="ru-RU" sz="2400" dirty="0"/>
          </a:p>
        </p:txBody>
      </p:sp>
    </p:spTree>
  </p:cSld>
  <p:clrMapOvr>
    <a:masterClrMapping/>
  </p:clrMapOvr>
</p:sld>
</file>

<file path=ppt/tags/tag1.xml><?xml version="1.0" encoding="utf-8"?>
<p:tagLst xmlns:p="http://schemas.openxmlformats.org/presentationml/2006/main">
  <p:tag name="commondata" val="eyJoZGlkIjoiYjQyNGY2MDY4MTc4MGEzZGRiN2VmZmVmMjdjNjBhMz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4189</Words>
  <Application>WPS 演示</Application>
  <PresentationFormat>Широкоэкранный</PresentationFormat>
  <Paragraphs>191</Paragraphs>
  <Slides>18</Slides>
  <Notes>18</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18</vt:i4>
      </vt:variant>
    </vt:vector>
  </HeadingPairs>
  <TitlesOfParts>
    <vt:vector size="36" baseType="lpstr">
      <vt:lpstr>Arial</vt:lpstr>
      <vt:lpstr>宋体</vt:lpstr>
      <vt:lpstr>Wingdings</vt:lpstr>
      <vt:lpstr>Calibri</vt:lpstr>
      <vt:lpstr>Open Sans</vt:lpstr>
      <vt:lpstr>Segoe Print</vt:lpstr>
      <vt:lpstr>Arial</vt:lpstr>
      <vt:lpstr>Open Sans ExtraBold</vt:lpstr>
      <vt:lpstr>Segoe UI</vt:lpstr>
      <vt:lpstr>Times New Roman</vt:lpstr>
      <vt:lpstr>-apple-system</vt:lpstr>
      <vt:lpstr>微软雅黑</vt:lpstr>
      <vt:lpstr>Arial Unicode MS</vt:lpstr>
      <vt:lpstr>等线</vt:lpstr>
      <vt:lpstr>Calibri Light</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Александр Ляпин</dc:creator>
  <cp:lastModifiedBy>SDJTU</cp:lastModifiedBy>
  <cp:revision>57</cp:revision>
  <dcterms:created xsi:type="dcterms:W3CDTF">2024-02-08T12:18:00Z</dcterms:created>
  <dcterms:modified xsi:type="dcterms:W3CDTF">2025-03-05T01:52:53Z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C01F5EF66D3E4FE78945ED15D365EDD0_12</vt:lpwstr>
  </property>
  <property fmtid="{D5CDD505-2E9C-101B-9397-08002B2CF9AE}" pid="3" name="KSOProductBuildVer">
    <vt:lpwstr>2052-12.1.0.17857</vt:lpwstr>
  </property>
</Properties>
</file>