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8"/>
  </p:notesMasterIdLst>
  <p:sldIdLst>
    <p:sldId id="318" r:id="rId3"/>
    <p:sldId id="333" r:id="rId4"/>
    <p:sldId id="320" r:id="rId5"/>
    <p:sldId id="325" r:id="rId6"/>
    <p:sldId id="322" r:id="rId7"/>
    <p:sldId id="323" r:id="rId8"/>
    <p:sldId id="327" r:id="rId9"/>
    <p:sldId id="321" r:id="rId10"/>
    <p:sldId id="324" r:id="rId11"/>
    <p:sldId id="328" r:id="rId12"/>
    <p:sldId id="330" r:id="rId13"/>
    <p:sldId id="331" r:id="rId14"/>
    <p:sldId id="334" r:id="rId15"/>
    <p:sldId id="335" r:id="rId16"/>
    <p:sldId id="340" r:id="rId17"/>
    <p:sldId id="339" r:id="rId18"/>
    <p:sldId id="342" r:id="rId19"/>
    <p:sldId id="326" r:id="rId20"/>
    <p:sldId id="343" r:id="rId21"/>
    <p:sldId id="344" r:id="rId22"/>
    <p:sldId id="345" r:id="rId23"/>
    <p:sldId id="346" r:id="rId24"/>
    <p:sldId id="347" r:id="rId25"/>
    <p:sldId id="348" r:id="rId26"/>
    <p:sldId id="332" r:id="rId2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BD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50" autoAdjust="0"/>
    <p:restoredTop sz="94027" autoAdjust="0"/>
  </p:normalViewPr>
  <p:slideViewPr>
    <p:cSldViewPr snapToGrid="0">
      <p:cViewPr varScale="1">
        <p:scale>
          <a:sx n="69" d="100"/>
          <a:sy n="69" d="100"/>
        </p:scale>
        <p:origin x="1134"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00" d="100"/>
          <a:sy n="100" d="100"/>
        </p:scale>
        <p:origin x="3552" y="-4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94ECF0-BC62-4327-8293-2EA0443F8D0F}" type="datetimeFigureOut">
              <a:rPr lang="ru-RU" smtClean="0"/>
              <a:t>05.03.2025</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A204D9-EAE2-4F35-AFEB-5316CEB5C218}" type="slidenum">
              <a:rPr lang="ru-RU" smtClean="0"/>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txBox="1">
            <a:spLocks noGrp="1"/>
          </p:cNvSpPr>
          <p:nvPr>
            <p:ph type="body" idx="1"/>
          </p:nvPr>
        </p:nvSpPr>
        <p:spPr>
          <a:xfrm>
            <a:off x="1151875" y="3079575"/>
            <a:ext cx="9215100" cy="291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8" name="Google Shape;58;p3:notes"/>
          <p:cNvSpPr>
            <a:spLocks noGrp="1" noRot="1" noChangeAspect="1"/>
          </p:cNvSpPr>
          <p:nvPr>
            <p:ph type="sldImg" idx="2"/>
          </p:nvPr>
        </p:nvSpPr>
        <p:spPr>
          <a:xfrm>
            <a:off x="1268413" y="357188"/>
            <a:ext cx="4321175" cy="243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Pentium III: The Pentium III incorporates additional floating- point instructions: The Streaming SIMD Extensions (SSE) instruction set extension added 70 new instructions </a:t>
            </a:r>
          </a:p>
          <a:p>
            <a:endParaRPr lang="en-US" dirty="0"/>
          </a:p>
          <a:p>
            <a:r>
              <a:rPr lang="en-US" dirty="0"/>
              <a:t>Core: This is the first Intel x86 microprocessor with a dual core, referring to the implementation of two cores on a single chip</a:t>
            </a:r>
          </a:p>
          <a:p>
            <a:endParaRPr lang="en-US" dirty="0"/>
          </a:p>
          <a:p>
            <a:r>
              <a:rPr lang="en-US" dirty="0"/>
              <a:t>Core 2: The Core 2 extends the Core architecture to 64 bits.</a:t>
            </a:r>
          </a:p>
          <a:p>
            <a:endParaRPr lang="en-US" dirty="0"/>
          </a:p>
          <a:p>
            <a:pPr algn="l"/>
            <a:r>
              <a:rPr lang="en-US" sz="1200" b="1" dirty="0">
                <a:solidFill>
                  <a:schemeClr val="tx1"/>
                </a:solidFill>
                <a:latin typeface="Times New Roman" panose="02020603050405020304" pitchFamily="18" charset="0"/>
                <a:cs typeface="Times New Roman" panose="02020603050405020304" pitchFamily="18" charset="0"/>
              </a:rPr>
              <a:t>Core i9 :   </a:t>
            </a:r>
            <a:endParaRPr lang="ru-RU" sz="1200" b="1" dirty="0">
              <a:solidFill>
                <a:schemeClr val="tx1"/>
              </a:solidFill>
              <a:latin typeface="Times New Roman" panose="02020603050405020304" pitchFamily="18" charset="0"/>
              <a:cs typeface="Times New Roman" panose="02020603050405020304" pitchFamily="18" charset="0"/>
            </a:endParaRPr>
          </a:p>
          <a:p>
            <a:pPr algn="l"/>
            <a:r>
              <a:rPr lang="en-US" dirty="0"/>
              <a:t>Core i9 is a family of high-performance and high core count 64-bit x86 microprocessors introduced by Intel in mid-2017</a:t>
            </a:r>
          </a:p>
        </p:txBody>
      </p:sp>
      <p:sp>
        <p:nvSpPr>
          <p:cNvPr id="4" name="Slide Number Placeholder 3"/>
          <p:cNvSpPr>
            <a:spLocks noGrp="1"/>
          </p:cNvSpPr>
          <p:nvPr>
            <p:ph type="sldNum" sz="quarter" idx="5"/>
          </p:nvPr>
        </p:nvSpPr>
        <p:spPr/>
        <p:txBody>
          <a:bodyPr/>
          <a:lstStyle/>
          <a:p>
            <a:fld id="{02A204D9-EAE2-4F35-AFEB-5316CEB5C218}" type="slidenum">
              <a:rPr lang="ru-RU" smtClean="0"/>
              <a:t>10</a:t>
            </a:fld>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ARM</a:t>
            </a:r>
            <a:r>
              <a:rPr lang="en-US" dirty="0"/>
              <a:t> is a family of RISC-based microprocessors and microcontrollers designed by ARM Holdings, Cambridge, England. </a:t>
            </a:r>
          </a:p>
          <a:p>
            <a:endParaRPr lang="en-US" dirty="0"/>
          </a:p>
          <a:p>
            <a:r>
              <a:rPr lang="en-US" b="1" dirty="0"/>
              <a:t>CORTEX-A: </a:t>
            </a:r>
            <a:r>
              <a:rPr lang="en-US" dirty="0"/>
              <a:t>These processors run at higher clock frequency (over 1 GHz), and support a memory management unit (MMU), which is required for full feature OSs such as Linux, Android, MS Windows, and mobile Oss</a:t>
            </a:r>
          </a:p>
          <a:p>
            <a:endParaRPr lang="en-US" dirty="0"/>
          </a:p>
          <a:p>
            <a:r>
              <a:rPr lang="en-US" dirty="0"/>
              <a:t>■ Cortex-M0: Designed for 8- and 16-bit applications, this model emphasizes low cost, ultra low power, and simplicity. It is optimized for small silicon die size (starting from 12k gates) and use in the lowest cost chips. ■ Cortex-M0+: An enhanced version of the M0 that is more energy efficient. </a:t>
            </a:r>
          </a:p>
          <a:p>
            <a:r>
              <a:rPr lang="en-US" dirty="0"/>
              <a:t>■ Cortex- M3: Designed for 16- and 32-bit applications, this model emphasizes performance and energy efficiency. It also has comprehensive debug and trace features to enable software developers to develop their applications quickly. </a:t>
            </a:r>
          </a:p>
          <a:p>
            <a:r>
              <a:rPr lang="en-US" dirty="0"/>
              <a:t>■ Cortex-M4: This model provides all the features of the Cortex-M3, with additional instructions to support digital signal processing tasks. </a:t>
            </a:r>
          </a:p>
          <a:p>
            <a:r>
              <a:rPr lang="en-US" dirty="0"/>
              <a:t>■ Cortex-M7: Provides higher performance than the M4. It is still primarily a 32-bit machine but uses 64-bit wide instruction and data buses. </a:t>
            </a:r>
          </a:p>
          <a:p>
            <a:r>
              <a:rPr lang="en-US" dirty="0"/>
              <a:t>■ Cortex-M23: This model is similar to the M0+, and adds integer divide instructions and some security features. </a:t>
            </a:r>
          </a:p>
          <a:p>
            <a:r>
              <a:rPr lang="en-US" dirty="0"/>
              <a:t>■ Cortex-M33: This model is similar to the M4, and adds some security features.</a:t>
            </a:r>
          </a:p>
        </p:txBody>
      </p:sp>
      <p:sp>
        <p:nvSpPr>
          <p:cNvPr id="4" name="Slide Number Placeholder 3"/>
          <p:cNvSpPr>
            <a:spLocks noGrp="1"/>
          </p:cNvSpPr>
          <p:nvPr>
            <p:ph type="sldNum" sz="quarter" idx="5"/>
          </p:nvPr>
        </p:nvSpPr>
        <p:spPr/>
        <p:txBody>
          <a:bodyPr/>
          <a:lstStyle/>
          <a:p>
            <a:fld id="{02A204D9-EAE2-4F35-AFEB-5316CEB5C218}" type="slidenum">
              <a:rPr lang="ru-RU" smtClean="0"/>
              <a:t>11</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NVIC: Provides configurable interrupt handling abilities to the processor. It</a:t>
            </a:r>
          </a:p>
          <a:p>
            <a:r>
              <a:rPr lang="en-US" dirty="0"/>
              <a:t>facilitates low- latency exception and interrupt handling, and controls power</a:t>
            </a:r>
          </a:p>
          <a:p>
            <a:r>
              <a:rPr lang="en-US" dirty="0"/>
              <a:t>management.</a:t>
            </a:r>
          </a:p>
          <a:p>
            <a:r>
              <a:rPr lang="en-US" dirty="0"/>
              <a:t>■ ETM: An optional debug component that enables reconstruction of program</a:t>
            </a:r>
          </a:p>
          <a:p>
            <a:r>
              <a:rPr lang="en-US" dirty="0"/>
              <a:t>execution. The ETM is designed to be a high- speed, low- power debug tool</a:t>
            </a:r>
          </a:p>
          <a:p>
            <a:r>
              <a:rPr lang="en-US" dirty="0"/>
              <a:t>that only supports instruction trace.</a:t>
            </a:r>
          </a:p>
          <a:p>
            <a:r>
              <a:rPr lang="en-US" dirty="0"/>
              <a:t>■ Debug access port (DAP): This provides an interface for external debug</a:t>
            </a:r>
          </a:p>
          <a:p>
            <a:r>
              <a:rPr lang="en-US" dirty="0"/>
              <a:t>access to the processor.</a:t>
            </a:r>
          </a:p>
          <a:p>
            <a:r>
              <a:rPr lang="en-US" dirty="0"/>
              <a:t>■ Debug logic: Basic debug functionality includes processor halt, single- step,</a:t>
            </a:r>
          </a:p>
          <a:p>
            <a:r>
              <a:rPr lang="en-US" dirty="0"/>
              <a:t>processor core register access, unlimited software breakpoints, and full system</a:t>
            </a:r>
          </a:p>
          <a:p>
            <a:r>
              <a:rPr lang="en-US" dirty="0"/>
              <a:t>memory access.</a:t>
            </a:r>
          </a:p>
          <a:p>
            <a:r>
              <a:rPr lang="en-US" dirty="0"/>
              <a:t>■ </a:t>
            </a:r>
            <a:r>
              <a:rPr lang="en-US" dirty="0" err="1"/>
              <a:t>ICode</a:t>
            </a:r>
            <a:r>
              <a:rPr lang="en-US" dirty="0"/>
              <a:t> interface: Fetches instructions from the code memory space.</a:t>
            </a:r>
          </a:p>
          <a:p>
            <a:r>
              <a:rPr lang="en-US" dirty="0"/>
              <a:t>■ SRAM &amp; peripheral interface: Read/write interface to data memory and</a:t>
            </a:r>
          </a:p>
          <a:p>
            <a:r>
              <a:rPr lang="en-US" dirty="0"/>
              <a:t>peripheral devices.</a:t>
            </a:r>
          </a:p>
          <a:p>
            <a:r>
              <a:rPr lang="en-US" dirty="0"/>
              <a:t>■ Bus matrix: Connects the core and debug interfaces to external buses on the</a:t>
            </a:r>
          </a:p>
          <a:p>
            <a:r>
              <a:rPr lang="en-US" dirty="0"/>
              <a:t>microcontroller.</a:t>
            </a:r>
          </a:p>
          <a:p>
            <a:r>
              <a:rPr lang="en-US" dirty="0"/>
              <a:t>■ Memory protection unit: Protects critical data used by the operating system</a:t>
            </a:r>
          </a:p>
          <a:p>
            <a:r>
              <a:rPr lang="en-US" dirty="0"/>
              <a:t>from user applications, separating processing tasks by disallowing access</a:t>
            </a:r>
          </a:p>
          <a:p>
            <a:r>
              <a:rPr lang="en-US" dirty="0"/>
              <a:t>to each other’s data, disabling access to memory regions, allowing memory</a:t>
            </a:r>
          </a:p>
          <a:p>
            <a:r>
              <a:rPr lang="en-US" dirty="0"/>
              <a:t>regions to be defined as read-only, and detecting unexpected memory accesses</a:t>
            </a:r>
          </a:p>
          <a:p>
            <a:r>
              <a:rPr lang="en-US" dirty="0"/>
              <a:t>that could potentially break the system.</a:t>
            </a:r>
          </a:p>
        </p:txBody>
      </p:sp>
      <p:sp>
        <p:nvSpPr>
          <p:cNvPr id="4" name="Slide Number Placeholder 3"/>
          <p:cNvSpPr>
            <a:spLocks noGrp="1"/>
          </p:cNvSpPr>
          <p:nvPr>
            <p:ph type="sldNum" sz="quarter" idx="5"/>
          </p:nvPr>
        </p:nvSpPr>
        <p:spPr/>
        <p:txBody>
          <a:bodyPr/>
          <a:lstStyle/>
          <a:p>
            <a:fld id="{02A204D9-EAE2-4F35-AFEB-5316CEB5C218}" type="slidenum">
              <a:rPr lang="ru-RU" smtClean="0"/>
              <a:t>12</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2A204D9-EAE2-4F35-AFEB-5316CEB5C218}" type="slidenum">
              <a:rPr lang="ru-RU" smtClean="0"/>
              <a:t>13</a:t>
            </a:fld>
            <a:endParaRPr lang="ru-RU"/>
          </a:p>
        </p:txBody>
      </p:sp>
    </p:spTree>
    <p:extLst>
      <p:ext uri="{BB962C8B-B14F-4D97-AF65-F5344CB8AC3E}">
        <p14:creationId xmlns:p14="http://schemas.microsoft.com/office/powerpoint/2010/main" val="3281179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2A204D9-EAE2-4F35-AFEB-5316CEB5C218}" type="slidenum">
              <a:rPr lang="ru-RU" smtClean="0"/>
              <a:t>14</a:t>
            </a:fld>
            <a:endParaRPr lang="ru-RU"/>
          </a:p>
        </p:txBody>
      </p:sp>
    </p:spTree>
    <p:extLst>
      <p:ext uri="{BB962C8B-B14F-4D97-AF65-F5344CB8AC3E}">
        <p14:creationId xmlns:p14="http://schemas.microsoft.com/office/powerpoint/2010/main" val="3750085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microcontroller chip makes a substantially different use of the logic space available. Microcontrollers are heavily utilized in automation processes.</a:t>
            </a:r>
          </a:p>
          <a:p>
            <a:r>
              <a:rPr lang="en-US" dirty="0"/>
              <a:t>Another typical feature of a microcontroller is that it does not provide for human interaction. The microcontroller is programmed for a specific task, embedded in its device, and executes as and when required.</a:t>
            </a:r>
          </a:p>
          <a:p>
            <a:endParaRPr lang="en-US" dirty="0"/>
          </a:p>
          <a:p>
            <a:r>
              <a:rPr lang="en-US" dirty="0"/>
              <a:t>A microcontroller is a single chip that contains the processor,</a:t>
            </a:r>
          </a:p>
          <a:p>
            <a:r>
              <a:rPr lang="en-US" dirty="0"/>
              <a:t>non-volatile memory for the program (ROM), volatile memory for input and output</a:t>
            </a:r>
          </a:p>
          <a:p>
            <a:r>
              <a:rPr lang="en-US" dirty="0"/>
              <a:t>(RAM), a clock, and an I/O control unit</a:t>
            </a:r>
          </a:p>
          <a:p>
            <a:endParaRPr lang="en-US" dirty="0"/>
          </a:p>
          <a:p>
            <a:r>
              <a:rPr lang="en-US" dirty="0"/>
              <a:t>The processor portion of the microcontroller has a much lower silicon area than other microprocessors and much higher energy efficiency.</a:t>
            </a:r>
          </a:p>
        </p:txBody>
      </p:sp>
      <p:sp>
        <p:nvSpPr>
          <p:cNvPr id="4" name="Slide Number Placeholder 3"/>
          <p:cNvSpPr>
            <a:spLocks noGrp="1"/>
          </p:cNvSpPr>
          <p:nvPr>
            <p:ph type="sldNum" sz="quarter" idx="5"/>
          </p:nvPr>
        </p:nvSpPr>
        <p:spPr/>
        <p:txBody>
          <a:bodyPr/>
          <a:lstStyle/>
          <a:p>
            <a:fld id="{02A204D9-EAE2-4F35-AFEB-5316CEB5C218}" type="slidenum">
              <a:rPr lang="ru-RU" smtClean="0"/>
              <a:t>15</a:t>
            </a:fld>
            <a:endParaRPr lang="ru-RU"/>
          </a:p>
        </p:txBody>
      </p:sp>
    </p:spTree>
    <p:extLst>
      <p:ext uri="{BB962C8B-B14F-4D97-AF65-F5344CB8AC3E}">
        <p14:creationId xmlns:p14="http://schemas.microsoft.com/office/powerpoint/2010/main" val="52668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microcontroller chip makes a substantially different use of the logic space available. Microcontrollers are heavily utilized in automation processes.</a:t>
            </a:r>
          </a:p>
          <a:p>
            <a:r>
              <a:rPr lang="en-US" dirty="0"/>
              <a:t>Another typical feature of a microcontroller is that it does not provide for human interaction. The microcontroller is programmed for a specific task, embedded in its device, and executes as and when required.</a:t>
            </a:r>
          </a:p>
          <a:p>
            <a:endParaRPr lang="en-US" dirty="0"/>
          </a:p>
          <a:p>
            <a:r>
              <a:rPr lang="en-US" dirty="0"/>
              <a:t>A microcontroller is a single chip that contains the processor,</a:t>
            </a:r>
          </a:p>
          <a:p>
            <a:r>
              <a:rPr lang="en-US" dirty="0"/>
              <a:t>non-volatile memory for the program (ROM), volatile memory for input and output</a:t>
            </a:r>
          </a:p>
          <a:p>
            <a:r>
              <a:rPr lang="en-US" dirty="0"/>
              <a:t>(RAM), a clock, and an I/O control unit</a:t>
            </a:r>
          </a:p>
          <a:p>
            <a:endParaRPr lang="en-US" dirty="0"/>
          </a:p>
          <a:p>
            <a:r>
              <a:rPr lang="en-US" dirty="0"/>
              <a:t>The processor portion of the microcontroller has a much lower silicon area than other microprocessors and much higher energy efficiency.</a:t>
            </a:r>
          </a:p>
        </p:txBody>
      </p:sp>
      <p:sp>
        <p:nvSpPr>
          <p:cNvPr id="4" name="Slide Number Placeholder 3"/>
          <p:cNvSpPr>
            <a:spLocks noGrp="1"/>
          </p:cNvSpPr>
          <p:nvPr>
            <p:ph type="sldNum" sz="quarter" idx="5"/>
          </p:nvPr>
        </p:nvSpPr>
        <p:spPr/>
        <p:txBody>
          <a:bodyPr/>
          <a:lstStyle/>
          <a:p>
            <a:fld id="{02A204D9-EAE2-4F35-AFEB-5316CEB5C218}" type="slidenum">
              <a:rPr lang="ru-RU" smtClean="0"/>
              <a:t>16</a:t>
            </a:fld>
            <a:endParaRPr lang="ru-RU"/>
          </a:p>
        </p:txBody>
      </p:sp>
    </p:spTree>
    <p:extLst>
      <p:ext uri="{BB962C8B-B14F-4D97-AF65-F5344CB8AC3E}">
        <p14:creationId xmlns:p14="http://schemas.microsoft.com/office/powerpoint/2010/main" val="4262606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microcontroller chip makes a substantially different use of the logic space available. Microcontrollers are heavily utilized in automation processes.</a:t>
            </a:r>
          </a:p>
          <a:p>
            <a:r>
              <a:rPr lang="en-US" dirty="0"/>
              <a:t>Another typical feature of a microcontroller is that it does not provide for human interaction. The microcontroller is programmed for a specific task, embedded in its device, and executes as and when required.</a:t>
            </a:r>
          </a:p>
          <a:p>
            <a:endParaRPr lang="en-US" dirty="0"/>
          </a:p>
          <a:p>
            <a:r>
              <a:rPr lang="en-US" dirty="0"/>
              <a:t>A microcontroller is a single chip that contains the processor,</a:t>
            </a:r>
          </a:p>
          <a:p>
            <a:r>
              <a:rPr lang="en-US" dirty="0"/>
              <a:t>non-volatile memory for the program (ROM), volatile memory for input and output</a:t>
            </a:r>
          </a:p>
          <a:p>
            <a:r>
              <a:rPr lang="en-US" dirty="0"/>
              <a:t>(RAM), a clock, and an I/O control unit</a:t>
            </a:r>
          </a:p>
          <a:p>
            <a:endParaRPr lang="en-US" dirty="0"/>
          </a:p>
          <a:p>
            <a:r>
              <a:rPr lang="en-US" dirty="0"/>
              <a:t>The processor portion of the microcontroller has a much lower silicon area than other microprocessors and much higher energy efficiency.</a:t>
            </a:r>
          </a:p>
        </p:txBody>
      </p:sp>
      <p:sp>
        <p:nvSpPr>
          <p:cNvPr id="4" name="Slide Number Placeholder 3"/>
          <p:cNvSpPr>
            <a:spLocks noGrp="1"/>
          </p:cNvSpPr>
          <p:nvPr>
            <p:ph type="sldNum" sz="quarter" idx="5"/>
          </p:nvPr>
        </p:nvSpPr>
        <p:spPr/>
        <p:txBody>
          <a:bodyPr/>
          <a:lstStyle/>
          <a:p>
            <a:fld id="{02A204D9-EAE2-4F35-AFEB-5316CEB5C218}" type="slidenum">
              <a:rPr lang="ru-RU" smtClean="0"/>
              <a:t>17</a:t>
            </a:fld>
            <a:endParaRPr lang="ru-RU"/>
          </a:p>
        </p:txBody>
      </p:sp>
    </p:spTree>
    <p:extLst>
      <p:ext uri="{BB962C8B-B14F-4D97-AF65-F5344CB8AC3E}">
        <p14:creationId xmlns:p14="http://schemas.microsoft.com/office/powerpoint/2010/main" val="2825746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integrated circuit exploits the fact that such components as transistors, resistors, and conductors can be fabricated from a semiconductor such as silicon. It is merely an extension of the solid-state art to fabricate an entire circuit in a tiny piece of silicon rather than assemble discrete components made from separate pieces of silicon into the same circuit. Many transistors can be produced at the same time on a single wafer of silicon. Equally important, these transistors can be connected with a process of metallization to form circuits.</a:t>
            </a:r>
          </a:p>
          <a:p>
            <a:endParaRPr lang="en-US" dirty="0"/>
          </a:p>
          <a:p>
            <a:r>
              <a:rPr lang="en-US" dirty="0"/>
              <a:t>A thin wafer of silicon is divided into a matrix of small areas, each a few millimeters square. The identical circuit pattern is fabricated in each area, and the wafer is broken up into chips. Each chip consists of many gates and/or memory cells plus a number of input and output attachment points</a:t>
            </a:r>
          </a:p>
        </p:txBody>
      </p:sp>
      <p:sp>
        <p:nvSpPr>
          <p:cNvPr id="4" name="Slide Number Placeholder 3"/>
          <p:cNvSpPr>
            <a:spLocks noGrp="1"/>
          </p:cNvSpPr>
          <p:nvPr>
            <p:ph type="sldNum" sz="quarter" idx="5"/>
          </p:nvPr>
        </p:nvSpPr>
        <p:spPr/>
        <p:txBody>
          <a:bodyPr/>
          <a:lstStyle/>
          <a:p>
            <a:fld id="{02A204D9-EAE2-4F35-AFEB-5316CEB5C218}" type="slidenum">
              <a:rPr lang="ru-RU" smtClean="0"/>
              <a:t>18</a:t>
            </a:fld>
            <a:endParaRPr 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microcontroller chip makes a substantially different use of the logic space available. Microcontrollers are heavily utilized in automation processes.</a:t>
            </a:r>
          </a:p>
          <a:p>
            <a:r>
              <a:rPr lang="en-US" dirty="0"/>
              <a:t>Another typical feature of a microcontroller is that it does not provide for human interaction. The microcontroller is programmed for a specific task, embedded in its device, and executes as and when required.</a:t>
            </a:r>
          </a:p>
          <a:p>
            <a:endParaRPr lang="en-US" dirty="0"/>
          </a:p>
          <a:p>
            <a:r>
              <a:rPr lang="en-US" dirty="0"/>
              <a:t>A microcontroller is a single chip that contains the processor,</a:t>
            </a:r>
          </a:p>
          <a:p>
            <a:r>
              <a:rPr lang="en-US" dirty="0"/>
              <a:t>non-volatile memory for the program (ROM), volatile memory for input and output</a:t>
            </a:r>
          </a:p>
          <a:p>
            <a:r>
              <a:rPr lang="en-US" dirty="0"/>
              <a:t>(RAM), a clock, and an I/O control unit</a:t>
            </a:r>
          </a:p>
          <a:p>
            <a:endParaRPr lang="en-US" dirty="0"/>
          </a:p>
          <a:p>
            <a:r>
              <a:rPr lang="en-US" dirty="0"/>
              <a:t>The processor portion of the microcontroller has a much lower silicon area than other microprocessors and much higher energy efficiency.</a:t>
            </a:r>
          </a:p>
        </p:txBody>
      </p:sp>
      <p:sp>
        <p:nvSpPr>
          <p:cNvPr id="4" name="Slide Number Placeholder 3"/>
          <p:cNvSpPr>
            <a:spLocks noGrp="1"/>
          </p:cNvSpPr>
          <p:nvPr>
            <p:ph type="sldNum" sz="quarter" idx="5"/>
          </p:nvPr>
        </p:nvSpPr>
        <p:spPr/>
        <p:txBody>
          <a:bodyPr/>
          <a:lstStyle/>
          <a:p>
            <a:fld id="{02A204D9-EAE2-4F35-AFEB-5316CEB5C218}" type="slidenum">
              <a:rPr lang="ru-RU" smtClean="0"/>
              <a:t>19</a:t>
            </a:fld>
            <a:endParaRPr lang="ru-RU"/>
          </a:p>
        </p:txBody>
      </p:sp>
    </p:spTree>
    <p:extLst>
      <p:ext uri="{BB962C8B-B14F-4D97-AF65-F5344CB8AC3E}">
        <p14:creationId xmlns:p14="http://schemas.microsoft.com/office/powerpoint/2010/main" val="3377341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2A204D9-EAE2-4F35-AFEB-5316CEB5C218}" type="slidenum">
              <a:rPr lang="ru-RU" smtClean="0"/>
              <a:t>2</a:t>
            </a:fld>
            <a:endParaRPr lang="ru-RU"/>
          </a:p>
        </p:txBody>
      </p:sp>
    </p:spTree>
    <p:extLst>
      <p:ext uri="{BB962C8B-B14F-4D97-AF65-F5344CB8AC3E}">
        <p14:creationId xmlns:p14="http://schemas.microsoft.com/office/powerpoint/2010/main" val="3505003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microcontroller chip makes a substantially different use of the logic space available. Microcontrollers are heavily utilized in automation processes.</a:t>
            </a:r>
          </a:p>
          <a:p>
            <a:r>
              <a:rPr lang="en-US" dirty="0"/>
              <a:t>Another typical feature of a microcontroller is that it does not provide for human interaction. The microcontroller is programmed for a specific task, embedded in its device, and executes as and when required.</a:t>
            </a:r>
          </a:p>
          <a:p>
            <a:endParaRPr lang="en-US" dirty="0"/>
          </a:p>
          <a:p>
            <a:r>
              <a:rPr lang="en-US" dirty="0"/>
              <a:t>A microcontroller is a single chip that contains the processor,</a:t>
            </a:r>
          </a:p>
          <a:p>
            <a:r>
              <a:rPr lang="en-US" dirty="0"/>
              <a:t>non-volatile memory for the program (ROM), volatile memory for input and output</a:t>
            </a:r>
          </a:p>
          <a:p>
            <a:r>
              <a:rPr lang="en-US" dirty="0"/>
              <a:t>(RAM), a clock, and an I/O control unit</a:t>
            </a:r>
          </a:p>
          <a:p>
            <a:endParaRPr lang="en-US" dirty="0"/>
          </a:p>
          <a:p>
            <a:r>
              <a:rPr lang="en-US" dirty="0"/>
              <a:t>The processor portion of the microcontroller has a much lower silicon area than other microprocessors and much higher energy efficiency.</a:t>
            </a:r>
          </a:p>
        </p:txBody>
      </p:sp>
      <p:sp>
        <p:nvSpPr>
          <p:cNvPr id="4" name="Slide Number Placeholder 3"/>
          <p:cNvSpPr>
            <a:spLocks noGrp="1"/>
          </p:cNvSpPr>
          <p:nvPr>
            <p:ph type="sldNum" sz="quarter" idx="5"/>
          </p:nvPr>
        </p:nvSpPr>
        <p:spPr/>
        <p:txBody>
          <a:bodyPr/>
          <a:lstStyle/>
          <a:p>
            <a:fld id="{02A204D9-EAE2-4F35-AFEB-5316CEB5C218}" type="slidenum">
              <a:rPr lang="ru-RU" smtClean="0"/>
              <a:t>20</a:t>
            </a:fld>
            <a:endParaRPr lang="ru-RU"/>
          </a:p>
        </p:txBody>
      </p:sp>
    </p:spTree>
    <p:extLst>
      <p:ext uri="{BB962C8B-B14F-4D97-AF65-F5344CB8AC3E}">
        <p14:creationId xmlns:p14="http://schemas.microsoft.com/office/powerpoint/2010/main" val="1081823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microcontroller chip makes a substantially different use of the logic space available. Microcontrollers are heavily utilized in automation processes.</a:t>
            </a:r>
          </a:p>
          <a:p>
            <a:r>
              <a:rPr lang="en-US" dirty="0"/>
              <a:t>Another typical feature of a microcontroller is that it does not provide for human interaction. The microcontroller is programmed for a specific task, embedded in its device, and executes as and when required.</a:t>
            </a:r>
          </a:p>
          <a:p>
            <a:endParaRPr lang="en-US" dirty="0"/>
          </a:p>
          <a:p>
            <a:r>
              <a:rPr lang="en-US" dirty="0"/>
              <a:t>A microcontroller is a single chip that contains the processor,</a:t>
            </a:r>
          </a:p>
          <a:p>
            <a:r>
              <a:rPr lang="en-US" dirty="0"/>
              <a:t>non-volatile memory for the program (ROM), volatile memory for input and output</a:t>
            </a:r>
          </a:p>
          <a:p>
            <a:r>
              <a:rPr lang="en-US" dirty="0"/>
              <a:t>(RAM), a clock, and an I/O control unit</a:t>
            </a:r>
          </a:p>
          <a:p>
            <a:endParaRPr lang="en-US" dirty="0"/>
          </a:p>
          <a:p>
            <a:r>
              <a:rPr lang="en-US" dirty="0"/>
              <a:t>The processor portion of the microcontroller has a much lower silicon area than other microprocessors and much higher energy efficiency.</a:t>
            </a:r>
          </a:p>
        </p:txBody>
      </p:sp>
      <p:sp>
        <p:nvSpPr>
          <p:cNvPr id="4" name="Slide Number Placeholder 3"/>
          <p:cNvSpPr>
            <a:spLocks noGrp="1"/>
          </p:cNvSpPr>
          <p:nvPr>
            <p:ph type="sldNum" sz="quarter" idx="5"/>
          </p:nvPr>
        </p:nvSpPr>
        <p:spPr/>
        <p:txBody>
          <a:bodyPr/>
          <a:lstStyle/>
          <a:p>
            <a:fld id="{02A204D9-EAE2-4F35-AFEB-5316CEB5C218}" type="slidenum">
              <a:rPr lang="ru-RU" smtClean="0"/>
              <a:t>21</a:t>
            </a:fld>
            <a:endParaRPr lang="ru-RU"/>
          </a:p>
        </p:txBody>
      </p:sp>
    </p:spTree>
    <p:extLst>
      <p:ext uri="{BB962C8B-B14F-4D97-AF65-F5344CB8AC3E}">
        <p14:creationId xmlns:p14="http://schemas.microsoft.com/office/powerpoint/2010/main" val="38949779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microcontroller chip makes a substantially different use of the logic space available. Microcontrollers are heavily utilized in automation processes.</a:t>
            </a:r>
          </a:p>
          <a:p>
            <a:r>
              <a:rPr lang="en-US" dirty="0"/>
              <a:t>Another typical feature of a microcontroller is that it does not provide for human interaction. The microcontroller is programmed for a specific task, embedded in its device, and executes as and when required.</a:t>
            </a:r>
          </a:p>
          <a:p>
            <a:endParaRPr lang="en-US" dirty="0"/>
          </a:p>
          <a:p>
            <a:r>
              <a:rPr lang="en-US" dirty="0"/>
              <a:t>A microcontroller is a single chip that contains the processor,</a:t>
            </a:r>
          </a:p>
          <a:p>
            <a:r>
              <a:rPr lang="en-US" dirty="0"/>
              <a:t>non-volatile memory for the program (ROM), volatile memory for input and output</a:t>
            </a:r>
          </a:p>
          <a:p>
            <a:r>
              <a:rPr lang="en-US" dirty="0"/>
              <a:t>(RAM), a clock, and an I/O control unit</a:t>
            </a:r>
          </a:p>
          <a:p>
            <a:endParaRPr lang="en-US" dirty="0"/>
          </a:p>
          <a:p>
            <a:r>
              <a:rPr lang="en-US" dirty="0"/>
              <a:t>The processor portion of the microcontroller has a much lower silicon area than other microprocessors and much higher energy efficiency.</a:t>
            </a:r>
          </a:p>
        </p:txBody>
      </p:sp>
      <p:sp>
        <p:nvSpPr>
          <p:cNvPr id="4" name="Slide Number Placeholder 3"/>
          <p:cNvSpPr>
            <a:spLocks noGrp="1"/>
          </p:cNvSpPr>
          <p:nvPr>
            <p:ph type="sldNum" sz="quarter" idx="5"/>
          </p:nvPr>
        </p:nvSpPr>
        <p:spPr/>
        <p:txBody>
          <a:bodyPr/>
          <a:lstStyle/>
          <a:p>
            <a:fld id="{02A204D9-EAE2-4F35-AFEB-5316CEB5C218}" type="slidenum">
              <a:rPr lang="ru-RU" smtClean="0"/>
              <a:t>22</a:t>
            </a:fld>
            <a:endParaRPr lang="ru-RU"/>
          </a:p>
        </p:txBody>
      </p:sp>
    </p:spTree>
    <p:extLst>
      <p:ext uri="{BB962C8B-B14F-4D97-AF65-F5344CB8AC3E}">
        <p14:creationId xmlns:p14="http://schemas.microsoft.com/office/powerpoint/2010/main" val="2070576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microcontroller chip makes a substantially different use of the logic space available. Microcontrollers are heavily utilized in automation processes.</a:t>
            </a:r>
          </a:p>
          <a:p>
            <a:r>
              <a:rPr lang="en-US" dirty="0"/>
              <a:t>Another typical feature of a microcontroller is that it does not provide for human interaction. The microcontroller is programmed for a specific task, embedded in its device, and executes as and when required.</a:t>
            </a:r>
          </a:p>
          <a:p>
            <a:endParaRPr lang="en-US" dirty="0"/>
          </a:p>
          <a:p>
            <a:r>
              <a:rPr lang="en-US" dirty="0"/>
              <a:t>A microcontroller is a single chip that contains the processor,</a:t>
            </a:r>
          </a:p>
          <a:p>
            <a:r>
              <a:rPr lang="en-US" dirty="0"/>
              <a:t>non-volatile memory for the program (ROM), volatile memory for input and output</a:t>
            </a:r>
          </a:p>
          <a:p>
            <a:r>
              <a:rPr lang="en-US" dirty="0"/>
              <a:t>(RAM), a clock, and an I/O control unit</a:t>
            </a:r>
          </a:p>
          <a:p>
            <a:endParaRPr lang="en-US" dirty="0"/>
          </a:p>
          <a:p>
            <a:r>
              <a:rPr lang="en-US" dirty="0"/>
              <a:t>The processor portion of the microcontroller has a much lower silicon area than other microprocessors and much higher energy efficiency.</a:t>
            </a:r>
          </a:p>
        </p:txBody>
      </p:sp>
      <p:sp>
        <p:nvSpPr>
          <p:cNvPr id="4" name="Slide Number Placeholder 3"/>
          <p:cNvSpPr>
            <a:spLocks noGrp="1"/>
          </p:cNvSpPr>
          <p:nvPr>
            <p:ph type="sldNum" sz="quarter" idx="5"/>
          </p:nvPr>
        </p:nvSpPr>
        <p:spPr/>
        <p:txBody>
          <a:bodyPr/>
          <a:lstStyle/>
          <a:p>
            <a:fld id="{02A204D9-EAE2-4F35-AFEB-5316CEB5C218}" type="slidenum">
              <a:rPr lang="ru-RU" smtClean="0"/>
              <a:t>23</a:t>
            </a:fld>
            <a:endParaRPr lang="ru-RU"/>
          </a:p>
        </p:txBody>
      </p:sp>
    </p:spTree>
    <p:extLst>
      <p:ext uri="{BB962C8B-B14F-4D97-AF65-F5344CB8AC3E}">
        <p14:creationId xmlns:p14="http://schemas.microsoft.com/office/powerpoint/2010/main" val="2525848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microcontroller chip makes a substantially different use of the logic space available. Microcontrollers are heavily utilized in automation processes.</a:t>
            </a:r>
          </a:p>
          <a:p>
            <a:r>
              <a:rPr lang="en-US" dirty="0"/>
              <a:t>Another typical feature of a microcontroller is that it does not provide for human interaction. The microcontroller is programmed for a specific task, embedded in its device, and executes as and when required.</a:t>
            </a:r>
          </a:p>
          <a:p>
            <a:endParaRPr lang="en-US" dirty="0"/>
          </a:p>
          <a:p>
            <a:r>
              <a:rPr lang="en-US" dirty="0"/>
              <a:t>A microcontroller is a single chip that contains the processor,</a:t>
            </a:r>
          </a:p>
          <a:p>
            <a:r>
              <a:rPr lang="en-US" dirty="0"/>
              <a:t>non-volatile memory for the program (ROM), volatile memory for input and output</a:t>
            </a:r>
          </a:p>
          <a:p>
            <a:r>
              <a:rPr lang="en-US" dirty="0"/>
              <a:t>(RAM), a clock, and an I/O control unit</a:t>
            </a:r>
          </a:p>
          <a:p>
            <a:endParaRPr lang="en-US" dirty="0"/>
          </a:p>
          <a:p>
            <a:r>
              <a:rPr lang="en-US" dirty="0"/>
              <a:t>The processor portion of the microcontroller has a much lower silicon area than other microprocessors and much higher energy efficiency.</a:t>
            </a:r>
          </a:p>
        </p:txBody>
      </p:sp>
      <p:sp>
        <p:nvSpPr>
          <p:cNvPr id="4" name="Slide Number Placeholder 3"/>
          <p:cNvSpPr>
            <a:spLocks noGrp="1"/>
          </p:cNvSpPr>
          <p:nvPr>
            <p:ph type="sldNum" sz="quarter" idx="5"/>
          </p:nvPr>
        </p:nvSpPr>
        <p:spPr/>
        <p:txBody>
          <a:bodyPr/>
          <a:lstStyle/>
          <a:p>
            <a:fld id="{02A204D9-EAE2-4F35-AFEB-5316CEB5C218}" type="slidenum">
              <a:rPr lang="ru-RU" smtClean="0"/>
              <a:t>24</a:t>
            </a:fld>
            <a:endParaRPr lang="ru-RU"/>
          </a:p>
        </p:txBody>
      </p:sp>
    </p:spTree>
    <p:extLst>
      <p:ext uri="{BB962C8B-B14F-4D97-AF65-F5344CB8AC3E}">
        <p14:creationId xmlns:p14="http://schemas.microsoft.com/office/powerpoint/2010/main" val="2679325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2033"/>
                </a:solidFill>
                <a:effectLst/>
                <a:latin typeface="-apple-system"/>
              </a:rPr>
              <a:t>Today we have studied the following concepts</a:t>
            </a:r>
            <a:endParaRPr lang="ru-RU" b="0" i="0" dirty="0">
              <a:solidFill>
                <a:srgbClr val="002033"/>
              </a:solidFill>
              <a:effectLst/>
              <a:latin typeface="-apple-system"/>
            </a:endParaRPr>
          </a:p>
          <a:p>
            <a:endParaRPr lang="ru-RU" dirty="0"/>
          </a:p>
          <a:p>
            <a:r>
              <a:rPr lang="en-US" dirty="0"/>
              <a:t>In the next lecture, we will repeat these concepts. You should explain their meaning in a few words. Everyone understands this ? </a:t>
            </a:r>
            <a:endParaRPr lang="ru-RU" dirty="0"/>
          </a:p>
          <a:p>
            <a:endParaRPr lang="en-US" dirty="0"/>
          </a:p>
          <a:p>
            <a:r>
              <a:rPr lang="en-US" dirty="0"/>
              <a:t>Until the next lecture</a:t>
            </a:r>
          </a:p>
        </p:txBody>
      </p:sp>
      <p:sp>
        <p:nvSpPr>
          <p:cNvPr id="4" name="Slide Number Placeholder 3"/>
          <p:cNvSpPr>
            <a:spLocks noGrp="1"/>
          </p:cNvSpPr>
          <p:nvPr>
            <p:ph type="sldNum" sz="quarter" idx="5"/>
          </p:nvPr>
        </p:nvSpPr>
        <p:spPr/>
        <p:txBody>
          <a:bodyPr/>
          <a:lstStyle/>
          <a:p>
            <a:fld id="{02A204D9-EAE2-4F35-AFEB-5316CEB5C218}" type="slidenum">
              <a:rPr lang="ru-RU" smtClean="0"/>
              <a:t>25</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it is an architectural design issue whether a computer will have</a:t>
            </a:r>
          </a:p>
          <a:p>
            <a:r>
              <a:rPr lang="en-US" dirty="0"/>
              <a:t>a multiply instruction. It is an organizational issue whether that instruction will be</a:t>
            </a:r>
          </a:p>
          <a:p>
            <a:r>
              <a:rPr lang="en-US" dirty="0"/>
              <a:t>implemented by a special multiply unit or by a mechanism that makes repeated</a:t>
            </a:r>
          </a:p>
          <a:p>
            <a:r>
              <a:rPr lang="en-US" dirty="0"/>
              <a:t>use of the add unit of the system. The organizational decision may be based on the</a:t>
            </a:r>
          </a:p>
          <a:p>
            <a:r>
              <a:rPr lang="en-US" dirty="0"/>
              <a:t>anticipated frequency of use of the multiply instruction, the relative speed of the</a:t>
            </a:r>
          </a:p>
          <a:p>
            <a:r>
              <a:rPr lang="en-US" dirty="0"/>
              <a:t>two approaches, and the cost and physical size of a special multiply unit</a:t>
            </a:r>
          </a:p>
          <a:p>
            <a:endParaRPr lang="en-US" dirty="0"/>
          </a:p>
          <a:p>
            <a:r>
              <a:rPr lang="en-US" dirty="0"/>
              <a:t>Many computer manufacturers offer a family of computer models, all with the same architecture but with differences in organization.</a:t>
            </a:r>
          </a:p>
          <a:p>
            <a:endParaRPr lang="en-US" dirty="0"/>
          </a:p>
          <a:p>
            <a:r>
              <a:rPr lang="en-US" dirty="0"/>
              <a:t>In a class of computers called microcomputers, the relationship between</a:t>
            </a:r>
          </a:p>
          <a:p>
            <a:r>
              <a:rPr lang="en-US" dirty="0"/>
              <a:t>architecture and organization is very close. Changes in technology not only influence organization but also result in the introduction of more powerful and more</a:t>
            </a:r>
          </a:p>
          <a:p>
            <a:r>
              <a:rPr lang="en-US" dirty="0"/>
              <a:t>complex architectures. Generally, there is less of a requirement for generation to-generation compatibility for these smaller machines. </a:t>
            </a:r>
          </a:p>
          <a:p>
            <a:endParaRPr lang="en-US" dirty="0"/>
          </a:p>
          <a:p>
            <a:endParaRPr lang="ru-RU" dirty="0"/>
          </a:p>
        </p:txBody>
      </p:sp>
      <p:sp>
        <p:nvSpPr>
          <p:cNvPr id="4" name="Slide Number Placeholder 3"/>
          <p:cNvSpPr>
            <a:spLocks noGrp="1"/>
          </p:cNvSpPr>
          <p:nvPr>
            <p:ph type="sldNum" sz="quarter" idx="5"/>
          </p:nvPr>
        </p:nvSpPr>
        <p:spPr/>
        <p:txBody>
          <a:bodyPr/>
          <a:lstStyle/>
          <a:p>
            <a:fld id="{02A204D9-EAE2-4F35-AFEB-5316CEB5C218}" type="slidenum">
              <a:rPr lang="ru-RU" smtClean="0"/>
              <a:t>3</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8080: The world’s first general- purpose microprocessor. This was an 8-bit</a:t>
            </a:r>
          </a:p>
          <a:p>
            <a:r>
              <a:rPr lang="en-US" dirty="0"/>
              <a:t>machine, with an 8-bit data path to memory. The 8080 was used in the first</a:t>
            </a:r>
          </a:p>
          <a:p>
            <a:r>
              <a:rPr lang="en-US" dirty="0"/>
              <a:t>personal computer, the Altair.</a:t>
            </a:r>
          </a:p>
          <a:p>
            <a:endParaRPr lang="en-US" dirty="0"/>
          </a:p>
          <a:p>
            <a:r>
              <a:rPr lang="en-US" dirty="0"/>
              <a:t>8086: A far more powerful, 16-bit machine. In addition to a wider data path and larger registers, the 8086 sported an instruction cache, or queue, that prefetches a few instructions before they are executed. </a:t>
            </a:r>
          </a:p>
          <a:p>
            <a:endParaRPr lang="en-US" dirty="0"/>
          </a:p>
          <a:p>
            <a:r>
              <a:rPr lang="en-US" dirty="0"/>
              <a:t>80486: The 80486 introduced the use of much more sophisticated and powerful cache technology and sophisticated instruction pipelining. The 80486 also offered a built-in math coprocessor, offloading complex math operations from the main CPU.</a:t>
            </a:r>
          </a:p>
          <a:p>
            <a:endParaRPr lang="en-US" dirty="0"/>
          </a:p>
          <a:p>
            <a:r>
              <a:rPr lang="en-US" dirty="0"/>
              <a:t>Pentium: With the Pentium, Intel introduced the use of superscalar techniques, which allow multiple instructions to execute in parallel.</a:t>
            </a:r>
          </a:p>
          <a:p>
            <a:endParaRPr lang="en-US" dirty="0"/>
          </a:p>
          <a:p>
            <a:r>
              <a:rPr lang="en-US" dirty="0"/>
              <a:t>Pentium Pro: The Pentium Pro continued the move into superscalar organization begun with the Pentium, with aggressive use of register renaming, branch</a:t>
            </a:r>
          </a:p>
          <a:p>
            <a:r>
              <a:rPr lang="en-US" dirty="0"/>
              <a:t>prediction, data flow analysis, and speculative execution.</a:t>
            </a:r>
          </a:p>
          <a:p>
            <a:endParaRPr lang="en-US" dirty="0"/>
          </a:p>
          <a:p>
            <a:r>
              <a:rPr lang="en-US" dirty="0"/>
              <a:t>Pentium II: The Pentium II incorporated Intel MMX technology, which is designed specifically to process video, audio, and graphics data efficiently.</a:t>
            </a:r>
          </a:p>
        </p:txBody>
      </p:sp>
      <p:sp>
        <p:nvSpPr>
          <p:cNvPr id="4" name="Slide Number Placeholder 3"/>
          <p:cNvSpPr>
            <a:spLocks noGrp="1"/>
          </p:cNvSpPr>
          <p:nvPr>
            <p:ph type="sldNum" sz="quarter" idx="5"/>
          </p:nvPr>
        </p:nvSpPr>
        <p:spPr/>
        <p:txBody>
          <a:bodyPr/>
          <a:lstStyle/>
          <a:p>
            <a:fld id="{02A204D9-EAE2-4F35-AFEB-5316CEB5C218}" type="slidenum">
              <a:rPr lang="ru-RU" smtClean="0"/>
              <a:t>4</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terms, there are only four basic functions that a computer can perform.</a:t>
            </a:r>
          </a:p>
          <a:p>
            <a:endParaRPr lang="en-US" dirty="0"/>
          </a:p>
        </p:txBody>
      </p:sp>
      <p:sp>
        <p:nvSpPr>
          <p:cNvPr id="4" name="Slide Number Placeholder 3"/>
          <p:cNvSpPr>
            <a:spLocks noGrp="1"/>
          </p:cNvSpPr>
          <p:nvPr>
            <p:ph type="sldNum" sz="quarter" idx="5"/>
          </p:nvPr>
        </p:nvSpPr>
        <p:spPr/>
        <p:txBody>
          <a:bodyPr/>
          <a:lstStyle/>
          <a:p>
            <a:fld id="{02A204D9-EAE2-4F35-AFEB-5316CEB5C218}" type="slidenum">
              <a:rPr lang="ru-RU" smtClean="0"/>
              <a:t>5</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four main structural components</a:t>
            </a:r>
          </a:p>
          <a:p>
            <a:endParaRPr lang="en-US" dirty="0"/>
          </a:p>
          <a:p>
            <a:r>
              <a:rPr lang="en-US" dirty="0"/>
              <a:t>■ Control unit: Controls the operation of the CPU and hence the computer. </a:t>
            </a:r>
          </a:p>
          <a:p>
            <a:r>
              <a:rPr lang="en-US" dirty="0"/>
              <a:t>■ Arithmetic and logic unit (ALU): Performs the computer’s data processing functions.</a:t>
            </a:r>
          </a:p>
          <a:p>
            <a:r>
              <a:rPr lang="en-US" dirty="0"/>
              <a:t>■ Registers: Provides storage internal to the CPU. </a:t>
            </a:r>
          </a:p>
          <a:p>
            <a:r>
              <a:rPr lang="en-US" dirty="0"/>
              <a:t>■ CPU interconnection: Some mechanism that provides for communication among the control unit, ALU, and registers.</a:t>
            </a:r>
          </a:p>
          <a:p>
            <a:endParaRPr lang="en-US" dirty="0"/>
          </a:p>
          <a:p>
            <a:r>
              <a:rPr lang="en-US" dirty="0"/>
              <a:t>In recent years, there has been increasing use of multiple processors in a single computer. Some design issues relating to multiple processors crop up</a:t>
            </a:r>
            <a:endParaRPr lang="ru-RU" dirty="0"/>
          </a:p>
          <a:p>
            <a:endParaRPr lang="ru-RU" dirty="0"/>
          </a:p>
        </p:txBody>
      </p:sp>
      <p:sp>
        <p:nvSpPr>
          <p:cNvPr id="4" name="Slide Number Placeholder 3"/>
          <p:cNvSpPr>
            <a:spLocks noGrp="1"/>
          </p:cNvSpPr>
          <p:nvPr>
            <p:ph type="sldNum" sz="quarter" idx="5"/>
          </p:nvPr>
        </p:nvSpPr>
        <p:spPr/>
        <p:txBody>
          <a:bodyPr/>
          <a:lstStyle/>
          <a:p>
            <a:fld id="{02A204D9-EAE2-4F35-AFEB-5316CEB5C218}" type="slidenum">
              <a:rPr lang="ru-RU" smtClean="0"/>
              <a:t>6</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Moore observed that the number of transistors that could be</a:t>
            </a:r>
          </a:p>
          <a:p>
            <a:r>
              <a:rPr lang="en-US" dirty="0"/>
              <a:t>put on a single chip was doubling every year, and correctly predicted that this pace</a:t>
            </a:r>
          </a:p>
          <a:p>
            <a:r>
              <a:rPr lang="en-US" dirty="0"/>
              <a:t>would continue into the near future. </a:t>
            </a:r>
          </a:p>
          <a:p>
            <a:endParaRPr lang="en-US" dirty="0"/>
          </a:p>
          <a:p>
            <a:endParaRPr lang="en-US" dirty="0"/>
          </a:p>
          <a:p>
            <a:r>
              <a:rPr lang="en-US" dirty="0"/>
              <a:t>3. The computer becomes smaller, making it more convenient to place in a variety of environments.</a:t>
            </a:r>
          </a:p>
          <a:p>
            <a:r>
              <a:rPr lang="en-US" dirty="0"/>
              <a:t>4. There is a reduction in power requirements.</a:t>
            </a:r>
          </a:p>
          <a:p>
            <a:r>
              <a:rPr lang="en-US" dirty="0"/>
              <a:t>5. The interconnections on the integrated circuit are much more reliable than</a:t>
            </a:r>
          </a:p>
          <a:p>
            <a:r>
              <a:rPr lang="en-US" dirty="0"/>
              <a:t>solder connections. With more circuitry on each chip, there are fewer </a:t>
            </a:r>
            <a:r>
              <a:rPr lang="en-US" dirty="0" err="1"/>
              <a:t>interchip</a:t>
            </a:r>
            <a:r>
              <a:rPr lang="en-US" dirty="0"/>
              <a:t> connections.</a:t>
            </a:r>
          </a:p>
          <a:p>
            <a:endParaRPr lang="en-US" dirty="0"/>
          </a:p>
        </p:txBody>
      </p:sp>
      <p:sp>
        <p:nvSpPr>
          <p:cNvPr id="4" name="Slide Number Placeholder 3"/>
          <p:cNvSpPr>
            <a:spLocks noGrp="1"/>
          </p:cNvSpPr>
          <p:nvPr>
            <p:ph type="sldNum" sz="quarter" idx="5"/>
          </p:nvPr>
        </p:nvSpPr>
        <p:spPr/>
        <p:txBody>
          <a:bodyPr/>
          <a:lstStyle/>
          <a:p>
            <a:fld id="{02A204D9-EAE2-4F35-AFEB-5316CEB5C218}" type="slidenum">
              <a:rPr lang="ru-RU" smtClean="0"/>
              <a:t>7</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generation of computers used vacuum tubes for digital logic elements and memory. A number of research and then commercial computers were built using vacuum tubes. For our purposes, it will be instructive to examine perhaps the most</a:t>
            </a:r>
          </a:p>
          <a:p>
            <a:r>
              <a:rPr lang="en-US" dirty="0"/>
              <a:t>famous first-generation computer, known as the IAS computer. This example illustrates many of the fundamental concepts found in all computer systems.</a:t>
            </a:r>
          </a:p>
          <a:p>
            <a:r>
              <a:rPr lang="en-US" dirty="0"/>
              <a:t>A fundamental design approach first implemented in the IAS computer is known as the stored-program concept. This idea is usually attributed to the mathematician John von Neumann. </a:t>
            </a:r>
          </a:p>
          <a:p>
            <a:r>
              <a:rPr lang="en-US" dirty="0"/>
              <a:t>Alan Turing developed the idea at about the same time. </a:t>
            </a:r>
          </a:p>
          <a:p>
            <a:endParaRPr lang="en-US" dirty="0"/>
          </a:p>
          <a:p>
            <a:r>
              <a:rPr lang="en-US" dirty="0"/>
              <a:t>The first publication of the idea was in a 1945 proposal by von Neumann for a new computer, the EDVAC (Electronic Discrete Variable Computer).</a:t>
            </a:r>
          </a:p>
          <a:p>
            <a:endParaRPr lang="en-US" dirty="0"/>
          </a:p>
          <a:p>
            <a:r>
              <a:rPr lang="en-US" dirty="0"/>
              <a:t>In 1946, von Neumann and his colleagues began the design of a new stored program computer, referred to as the IAS computer, at the Princeton Institute for</a:t>
            </a:r>
          </a:p>
          <a:p>
            <a:r>
              <a:rPr lang="en-US" dirty="0"/>
              <a:t>Advanced Studies. The IAS computer, although not completed until 1952, is the</a:t>
            </a:r>
            <a:r>
              <a:rPr lang="en-US" baseline="0" dirty="0"/>
              <a:t> </a:t>
            </a:r>
            <a:r>
              <a:rPr lang="en-US" dirty="0"/>
              <a:t>prototype of all subsequent general-purpose computers.</a:t>
            </a:r>
          </a:p>
          <a:p>
            <a:endParaRPr lang="en-US" dirty="0"/>
          </a:p>
          <a:p>
            <a:r>
              <a:rPr lang="en-US" dirty="0"/>
              <a:t>Since the device is primarily a computer, it will have to perform the elementary operations of arithmetic most frequently. These are </a:t>
            </a:r>
            <a:r>
              <a:rPr lang="en-US" b="1" dirty="0"/>
              <a:t>addition, subtraction, multiplication, and division</a:t>
            </a:r>
            <a:r>
              <a:rPr lang="en-US" dirty="0"/>
              <a:t>. </a:t>
            </a:r>
          </a:p>
          <a:p>
            <a:endParaRPr lang="en-US" dirty="0"/>
          </a:p>
          <a:p>
            <a:r>
              <a:rPr lang="en-US" dirty="0"/>
              <a:t>■ Memory buffer register (MBR): Contains a word to be stored in memory or sent</a:t>
            </a:r>
          </a:p>
          <a:p>
            <a:r>
              <a:rPr lang="en-US" dirty="0"/>
              <a:t>to the I/O unit, or is used to receive a word from memory or from the I/O unit.</a:t>
            </a:r>
          </a:p>
          <a:p>
            <a:r>
              <a:rPr lang="en-US" dirty="0"/>
              <a:t>■ Memory address register (MAR): Specifies the address in memory of the word</a:t>
            </a:r>
          </a:p>
          <a:p>
            <a:r>
              <a:rPr lang="en-US" dirty="0"/>
              <a:t>to be written from or read into the MBR.</a:t>
            </a:r>
          </a:p>
          <a:p>
            <a:r>
              <a:rPr lang="en-US" dirty="0"/>
              <a:t>■ Instruction register (IR): Contains the 8-bit opcode instruction being executed.</a:t>
            </a:r>
          </a:p>
          <a:p>
            <a:r>
              <a:rPr lang="en-US" dirty="0"/>
              <a:t>■ Instruction buffer register (IBR): Employed to hold temporarily the righthand instruction from a word in memory.</a:t>
            </a:r>
          </a:p>
          <a:p>
            <a:r>
              <a:rPr lang="en-US" dirty="0"/>
              <a:t>■ Program counter (PC): Contains the address of the next instruction pair to be fetched from memory.</a:t>
            </a:r>
          </a:p>
          <a:p>
            <a:r>
              <a:rPr lang="en-US" dirty="0"/>
              <a:t>■ Accumulator (AC) and multiplier quotient (MQ): Employed to hold temporarily operands and results of ALU operations. For example, the result of multiplying two 40-bit numbers is an 80-bit number</a:t>
            </a:r>
          </a:p>
        </p:txBody>
      </p:sp>
      <p:sp>
        <p:nvSpPr>
          <p:cNvPr id="4" name="Slide Number Placeholder 3"/>
          <p:cNvSpPr>
            <a:spLocks noGrp="1"/>
          </p:cNvSpPr>
          <p:nvPr>
            <p:ph type="sldNum" sz="quarter" idx="5"/>
          </p:nvPr>
        </p:nvSpPr>
        <p:spPr/>
        <p:txBody>
          <a:bodyPr/>
          <a:lstStyle/>
          <a:p>
            <a:fld id="{02A204D9-EAE2-4F35-AFEB-5316CEB5C218}" type="slidenum">
              <a:rPr lang="ru-RU" smtClean="0"/>
              <a:t>8</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Computers generally have multiple processors. </a:t>
            </a:r>
          </a:p>
          <a:p>
            <a:r>
              <a:rPr lang="en-US" dirty="0"/>
              <a:t>When these processors all reside on a single chip, the term multicore computer is used, and each processing unit (consisting of a control unit, ALU, registers, and perhaps cache) is called a core. To clarify the terminology, this text will use the following definitions.</a:t>
            </a:r>
          </a:p>
          <a:p>
            <a:endParaRPr lang="en-US" dirty="0"/>
          </a:p>
          <a:p>
            <a:r>
              <a:rPr lang="en-US" dirty="0"/>
              <a:t>The main printed circuit board in a computer is called a </a:t>
            </a:r>
            <a:r>
              <a:rPr lang="en-US" b="1" dirty="0"/>
              <a:t>system board or motherboard</a:t>
            </a:r>
          </a:p>
          <a:p>
            <a:endParaRPr lang="en-US" b="1" dirty="0"/>
          </a:p>
          <a:p>
            <a:r>
              <a:rPr lang="en-US" dirty="0"/>
              <a:t>The motherboard contains a slot or socket for the processor chip, which typically contains multiple individual cores, in what is known as a </a:t>
            </a:r>
            <a:r>
              <a:rPr lang="en-US" b="1" dirty="0"/>
              <a:t>multicore processor. </a:t>
            </a:r>
          </a:p>
          <a:p>
            <a:endParaRPr lang="en-US" b="1" dirty="0"/>
          </a:p>
          <a:p>
            <a:r>
              <a:rPr lang="en-US" dirty="0"/>
              <a:t>A chip is a single piece of semiconducting material, typically silicon, upon which electronic circuits and logic gates are fabricated. The resulting product is referred to as an </a:t>
            </a:r>
            <a:r>
              <a:rPr lang="en-US" b="1" dirty="0"/>
              <a:t>integrated circuit</a:t>
            </a:r>
            <a:r>
              <a:rPr lang="en-US" dirty="0"/>
              <a:t>.</a:t>
            </a:r>
            <a:endParaRPr lang="en-US" b="1" dirty="0"/>
          </a:p>
          <a:p>
            <a:endParaRPr lang="en-US" dirty="0"/>
          </a:p>
          <a:p>
            <a:r>
              <a:rPr lang="en-US" dirty="0"/>
              <a:t>Another prominent feature of contemporary computers is the use of multiple layers of memory, called </a:t>
            </a:r>
            <a:r>
              <a:rPr lang="en-US" b="1" dirty="0"/>
              <a:t>cache memory</a:t>
            </a:r>
            <a:r>
              <a:rPr lang="en-US" dirty="0"/>
              <a:t>, between the processor and main memory. </a:t>
            </a:r>
          </a:p>
          <a:p>
            <a:endParaRPr lang="en-US" dirty="0"/>
          </a:p>
          <a:p>
            <a:r>
              <a:rPr lang="en-US" dirty="0"/>
              <a:t>Next, we zoom in on the structure of a single core, which occupies a portion of the processor chip. In general terms, the functional elements of a core are: </a:t>
            </a:r>
          </a:p>
          <a:p>
            <a:r>
              <a:rPr lang="en-US" dirty="0"/>
              <a:t>■ Instruction logic: This includes the tasks involved in fetching instructions, and decoding each instruction to determine the instruction operation and the memory locations of any operands. </a:t>
            </a:r>
          </a:p>
          <a:p>
            <a:r>
              <a:rPr lang="en-US" dirty="0"/>
              <a:t>■ Arithmetic and logic unit (ALU): Performs the operation specified by an instruction.</a:t>
            </a:r>
          </a:p>
          <a:p>
            <a:r>
              <a:rPr lang="en-US" dirty="0"/>
              <a:t>■ Load/store logic: Manages the transfer of data to and from main memory via cache.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2A204D9-EAE2-4F35-AFEB-5316CEB5C218}" type="slidenum">
              <a:rPr lang="ru-RU" smtClean="0"/>
              <a:t>9</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52647E40-0079-4623-A8D2-ED64CC8CC1AB}" type="datetime1">
              <a:rPr lang="ru-RU" smtClean="0"/>
              <a:t>05.03.2025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624E8B23-79E3-43FB-9FF5-CA9F85B05C7A}" type="datetime1">
              <a:rPr lang="ru-RU" smtClean="0"/>
              <a:t>05.03.2025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04C7A6E7-50D7-4888-81C3-9A3D3C081361}" type="datetime1">
              <a:rPr lang="ru-RU" smtClean="0"/>
              <a:t>05.03.2025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Blank" type="obj">
  <p:cSld name="Blank">
    <p:bg>
      <p:bgPr>
        <a:solidFill>
          <a:schemeClr val="lt1"/>
        </a:solidFill>
        <a:effectLst/>
      </p:bgPr>
    </p:bg>
    <p:spTree>
      <p:nvGrpSpPr>
        <p:cNvPr id="1" name="Shape 12"/>
        <p:cNvGrpSpPr/>
        <p:nvPr/>
      </p:nvGrpSpPr>
      <p:grpSpPr>
        <a:xfrm>
          <a:off x="0" y="0"/>
          <a:ext cx="0" cy="0"/>
          <a:chOff x="0" y="0"/>
          <a:chExt cx="0" cy="0"/>
        </a:xfrm>
      </p:grpSpPr>
      <p:sp>
        <p:nvSpPr>
          <p:cNvPr id="13" name="Google Shape;13;p7"/>
          <p:cNvSpPr/>
          <p:nvPr/>
        </p:nvSpPr>
        <p:spPr>
          <a:xfrm>
            <a:off x="6712675" y="0"/>
            <a:ext cx="5481023" cy="6854642"/>
          </a:xfrm>
          <a:custGeom>
            <a:avLst/>
            <a:gdLst/>
            <a:ahLst/>
            <a:cxnLst/>
            <a:rect l="l" t="t" r="r" b="b"/>
            <a:pathLst>
              <a:path w="5178425" h="6480175" extrusionOk="0">
                <a:moveTo>
                  <a:pt x="5177917" y="0"/>
                </a:moveTo>
                <a:lnTo>
                  <a:pt x="0" y="0"/>
                </a:lnTo>
                <a:lnTo>
                  <a:pt x="2043137" y="6479997"/>
                </a:lnTo>
                <a:lnTo>
                  <a:pt x="5177917" y="6479997"/>
                </a:lnTo>
                <a:lnTo>
                  <a:pt x="5177917" y="0"/>
                </a:lnTo>
                <a:close/>
              </a:path>
            </a:pathLst>
          </a:custGeom>
          <a:solidFill>
            <a:srgbClr val="37B44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905"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 name="Google Shape;14;p7"/>
          <p:cNvSpPr txBox="1">
            <a:spLocks noGrp="1"/>
          </p:cNvSpPr>
          <p:nvPr>
            <p:ph type="ftr" idx="11"/>
          </p:nvPr>
        </p:nvSpPr>
        <p:spPr>
          <a:xfrm>
            <a:off x="4147565" y="6377940"/>
            <a:ext cx="3903591" cy="29302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 name="Google Shape;15;p7"/>
          <p:cNvSpPr txBox="1">
            <a:spLocks noGrp="1"/>
          </p:cNvSpPr>
          <p:nvPr>
            <p:ph type="dt" idx="10"/>
          </p:nvPr>
        </p:nvSpPr>
        <p:spPr>
          <a:xfrm>
            <a:off x="609936" y="6377940"/>
            <a:ext cx="2805705" cy="29302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8E68888-6DAE-40B1-ACC3-616DF3300757}" type="datetime1">
              <a:rPr lang="ru-RU" smtClean="0"/>
              <a:t>05.03.2025</a:t>
            </a:fld>
            <a:endParaRPr dirty="0"/>
          </a:p>
        </p:txBody>
      </p:sp>
      <p:sp>
        <p:nvSpPr>
          <p:cNvPr id="16" name="Google Shape;16;p7"/>
          <p:cNvSpPr txBox="1">
            <a:spLocks noGrp="1"/>
          </p:cNvSpPr>
          <p:nvPr>
            <p:ph type="sldNum" idx="12"/>
          </p:nvPr>
        </p:nvSpPr>
        <p:spPr>
          <a:xfrm>
            <a:off x="8783080" y="6377940"/>
            <a:ext cx="2805705" cy="293029"/>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bg>
      <p:bgPr>
        <a:solidFill>
          <a:schemeClr val="lt1"/>
        </a:solidFill>
        <a:effectLst/>
      </p:bgPr>
    </p:bg>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65674" y="482263"/>
            <a:ext cx="10467373" cy="60721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810" b="1" i="0">
                <a:solidFill>
                  <a:schemeClr val="lt1"/>
                </a:solidFill>
                <a:latin typeface="Open Sans" panose="020B0606030504020204"/>
                <a:ea typeface="Open Sans" panose="020B0606030504020204"/>
                <a:cs typeface="Open Sans" panose="020B0606030504020204"/>
                <a:sym typeface="Open Sans" panose="020B0606030504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65674" y="2405210"/>
            <a:ext cx="10467373" cy="276999"/>
          </a:xfrm>
          <a:prstGeom prst="rect">
            <a:avLst/>
          </a:prstGeom>
          <a:noFill/>
          <a:ln>
            <a:noFill/>
          </a:ln>
        </p:spPr>
        <p:txBody>
          <a:bodyPr spcFirstLastPara="1" wrap="square" lIns="0" tIns="0" rIns="0" bIns="0" anchor="t" anchorCtr="0">
            <a:spAutoFit/>
          </a:bodyPr>
          <a:lstStyle>
            <a:lvl1pPr marL="483870" lvl="0" indent="-241935" algn="l">
              <a:spcBef>
                <a:spcPts val="0"/>
              </a:spcBef>
              <a:spcAft>
                <a:spcPts val="0"/>
              </a:spcAft>
              <a:buSzPts val="1400"/>
              <a:buNone/>
              <a:defRPr b="0" i="0">
                <a:solidFill>
                  <a:schemeClr val="dk1"/>
                </a:solidFill>
              </a:defRPr>
            </a:lvl1pPr>
            <a:lvl2pPr marL="967105" lvl="1" indent="-241935" algn="l">
              <a:spcBef>
                <a:spcPts val="0"/>
              </a:spcBef>
              <a:spcAft>
                <a:spcPts val="0"/>
              </a:spcAft>
              <a:buSzPts val="1400"/>
              <a:buNone/>
              <a:defRPr/>
            </a:lvl2pPr>
            <a:lvl3pPr marL="1450975" lvl="2" indent="-241935" algn="l">
              <a:spcBef>
                <a:spcPts val="0"/>
              </a:spcBef>
              <a:spcAft>
                <a:spcPts val="0"/>
              </a:spcAft>
              <a:buSzPts val="1400"/>
              <a:buNone/>
              <a:defRPr/>
            </a:lvl3pPr>
            <a:lvl4pPr marL="1934210" lvl="3" indent="-241935" algn="l">
              <a:spcBef>
                <a:spcPts val="0"/>
              </a:spcBef>
              <a:spcAft>
                <a:spcPts val="0"/>
              </a:spcAft>
              <a:buSzPts val="1400"/>
              <a:buNone/>
              <a:defRPr/>
            </a:lvl4pPr>
            <a:lvl5pPr marL="2418080" lvl="4" indent="-241935" algn="l">
              <a:spcBef>
                <a:spcPts val="0"/>
              </a:spcBef>
              <a:spcAft>
                <a:spcPts val="0"/>
              </a:spcAft>
              <a:buSzPts val="1400"/>
              <a:buNone/>
              <a:defRPr/>
            </a:lvl5pPr>
            <a:lvl6pPr marL="2901950" lvl="5" indent="-241935" algn="l">
              <a:spcBef>
                <a:spcPts val="0"/>
              </a:spcBef>
              <a:spcAft>
                <a:spcPts val="0"/>
              </a:spcAft>
              <a:buSzPts val="1400"/>
              <a:buNone/>
              <a:defRPr/>
            </a:lvl6pPr>
            <a:lvl7pPr marL="3385185" lvl="6" indent="-241935" algn="l">
              <a:spcBef>
                <a:spcPts val="0"/>
              </a:spcBef>
              <a:spcAft>
                <a:spcPts val="0"/>
              </a:spcAft>
              <a:buSzPts val="1400"/>
              <a:buNone/>
              <a:defRPr/>
            </a:lvl7pPr>
            <a:lvl8pPr marL="3869055" lvl="7" indent="-241935" algn="l">
              <a:spcBef>
                <a:spcPts val="0"/>
              </a:spcBef>
              <a:spcAft>
                <a:spcPts val="0"/>
              </a:spcAft>
              <a:buSzPts val="1400"/>
              <a:buNone/>
              <a:defRPr/>
            </a:lvl8pPr>
            <a:lvl9pPr marL="4352925" lvl="8" indent="-241935" algn="l">
              <a:spcBef>
                <a:spcPts val="0"/>
              </a:spcBef>
              <a:spcAft>
                <a:spcPts val="0"/>
              </a:spcAft>
              <a:buSzPts val="1400"/>
              <a:buNone/>
              <a:defRPr/>
            </a:lvl9pPr>
          </a:lstStyle>
          <a:p>
            <a:endParaRPr/>
          </a:p>
        </p:txBody>
      </p:sp>
      <p:sp>
        <p:nvSpPr>
          <p:cNvPr id="26" name="Google Shape;26;p9"/>
          <p:cNvSpPr txBox="1">
            <a:spLocks noGrp="1"/>
          </p:cNvSpPr>
          <p:nvPr>
            <p:ph type="ftr" idx="11"/>
          </p:nvPr>
        </p:nvSpPr>
        <p:spPr>
          <a:xfrm>
            <a:off x="4147565" y="6377940"/>
            <a:ext cx="3903591" cy="29302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7" name="Google Shape;27;p9"/>
          <p:cNvSpPr txBox="1">
            <a:spLocks noGrp="1"/>
          </p:cNvSpPr>
          <p:nvPr>
            <p:ph type="dt" idx="10"/>
          </p:nvPr>
        </p:nvSpPr>
        <p:spPr>
          <a:xfrm>
            <a:off x="609936" y="6377940"/>
            <a:ext cx="2805705" cy="29302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F36EFE1-3F68-408B-8CA0-59F6ED696B78}" type="datetime1">
              <a:rPr lang="ru-RU" smtClean="0"/>
              <a:t>05.03.2025</a:t>
            </a:fld>
            <a:endParaRPr dirty="0"/>
          </a:p>
        </p:txBody>
      </p:sp>
      <p:sp>
        <p:nvSpPr>
          <p:cNvPr id="28" name="Google Shape;28;p9"/>
          <p:cNvSpPr txBox="1">
            <a:spLocks noGrp="1"/>
          </p:cNvSpPr>
          <p:nvPr>
            <p:ph type="sldNum" idx="12"/>
          </p:nvPr>
        </p:nvSpPr>
        <p:spPr>
          <a:xfrm>
            <a:off x="8783080" y="6377940"/>
            <a:ext cx="2805705" cy="293029"/>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65674" y="482263"/>
            <a:ext cx="10467373" cy="60721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810" b="1" i="0">
                <a:solidFill>
                  <a:schemeClr val="lt1"/>
                </a:solidFill>
                <a:latin typeface="Open Sans" panose="020B0606030504020204"/>
                <a:ea typeface="Open Sans" panose="020B0606030504020204"/>
                <a:cs typeface="Open Sans" panose="020B0606030504020204"/>
                <a:sym typeface="Open Sans" panose="020B0606030504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609935" y="1577340"/>
            <a:ext cx="5306444" cy="276999"/>
          </a:xfrm>
          <a:prstGeom prst="rect">
            <a:avLst/>
          </a:prstGeom>
          <a:noFill/>
          <a:ln>
            <a:noFill/>
          </a:ln>
        </p:spPr>
        <p:txBody>
          <a:bodyPr spcFirstLastPara="1" wrap="square" lIns="0" tIns="0" rIns="0" bIns="0" anchor="t" anchorCtr="0">
            <a:spAutoFit/>
          </a:bodyPr>
          <a:lstStyle>
            <a:lvl1pPr marL="483870" lvl="0" indent="-241935" algn="l">
              <a:spcBef>
                <a:spcPts val="0"/>
              </a:spcBef>
              <a:spcAft>
                <a:spcPts val="0"/>
              </a:spcAft>
              <a:buSzPts val="1400"/>
              <a:buNone/>
              <a:defRPr/>
            </a:lvl1pPr>
            <a:lvl2pPr marL="967105" lvl="1" indent="-241935" algn="l">
              <a:spcBef>
                <a:spcPts val="0"/>
              </a:spcBef>
              <a:spcAft>
                <a:spcPts val="0"/>
              </a:spcAft>
              <a:buSzPts val="1400"/>
              <a:buNone/>
              <a:defRPr/>
            </a:lvl2pPr>
            <a:lvl3pPr marL="1450975" lvl="2" indent="-241935" algn="l">
              <a:spcBef>
                <a:spcPts val="0"/>
              </a:spcBef>
              <a:spcAft>
                <a:spcPts val="0"/>
              </a:spcAft>
              <a:buSzPts val="1400"/>
              <a:buNone/>
              <a:defRPr/>
            </a:lvl3pPr>
            <a:lvl4pPr marL="1934210" lvl="3" indent="-241935" algn="l">
              <a:spcBef>
                <a:spcPts val="0"/>
              </a:spcBef>
              <a:spcAft>
                <a:spcPts val="0"/>
              </a:spcAft>
              <a:buSzPts val="1400"/>
              <a:buNone/>
              <a:defRPr/>
            </a:lvl4pPr>
            <a:lvl5pPr marL="2418080" lvl="4" indent="-241935" algn="l">
              <a:spcBef>
                <a:spcPts val="0"/>
              </a:spcBef>
              <a:spcAft>
                <a:spcPts val="0"/>
              </a:spcAft>
              <a:buSzPts val="1400"/>
              <a:buNone/>
              <a:defRPr/>
            </a:lvl5pPr>
            <a:lvl6pPr marL="2901950" lvl="5" indent="-241935" algn="l">
              <a:spcBef>
                <a:spcPts val="0"/>
              </a:spcBef>
              <a:spcAft>
                <a:spcPts val="0"/>
              </a:spcAft>
              <a:buSzPts val="1400"/>
              <a:buNone/>
              <a:defRPr/>
            </a:lvl6pPr>
            <a:lvl7pPr marL="3385185" lvl="6" indent="-241935" algn="l">
              <a:spcBef>
                <a:spcPts val="0"/>
              </a:spcBef>
              <a:spcAft>
                <a:spcPts val="0"/>
              </a:spcAft>
              <a:buSzPts val="1400"/>
              <a:buNone/>
              <a:defRPr/>
            </a:lvl7pPr>
            <a:lvl8pPr marL="3869055" lvl="7" indent="-241935" algn="l">
              <a:spcBef>
                <a:spcPts val="0"/>
              </a:spcBef>
              <a:spcAft>
                <a:spcPts val="0"/>
              </a:spcAft>
              <a:buSzPts val="1400"/>
              <a:buNone/>
              <a:defRPr/>
            </a:lvl8pPr>
            <a:lvl9pPr marL="4352925" lvl="8" indent="-241935" algn="l">
              <a:spcBef>
                <a:spcPts val="0"/>
              </a:spcBef>
              <a:spcAft>
                <a:spcPts val="0"/>
              </a:spcAft>
              <a:buSzPts val="1400"/>
              <a:buNone/>
              <a:defRPr/>
            </a:lvl9pPr>
          </a:lstStyle>
          <a:p>
            <a:endParaRPr/>
          </a:p>
        </p:txBody>
      </p:sp>
      <p:sp>
        <p:nvSpPr>
          <p:cNvPr id="32" name="Google Shape;32;p10"/>
          <p:cNvSpPr txBox="1">
            <a:spLocks noGrp="1"/>
          </p:cNvSpPr>
          <p:nvPr>
            <p:ph type="body" idx="2"/>
          </p:nvPr>
        </p:nvSpPr>
        <p:spPr>
          <a:xfrm>
            <a:off x="6282341" y="1577340"/>
            <a:ext cx="5306444" cy="276999"/>
          </a:xfrm>
          <a:prstGeom prst="rect">
            <a:avLst/>
          </a:prstGeom>
          <a:noFill/>
          <a:ln>
            <a:noFill/>
          </a:ln>
        </p:spPr>
        <p:txBody>
          <a:bodyPr spcFirstLastPara="1" wrap="square" lIns="0" tIns="0" rIns="0" bIns="0" anchor="t" anchorCtr="0">
            <a:spAutoFit/>
          </a:bodyPr>
          <a:lstStyle>
            <a:lvl1pPr marL="483870" lvl="0" indent="-241935" algn="l">
              <a:spcBef>
                <a:spcPts val="0"/>
              </a:spcBef>
              <a:spcAft>
                <a:spcPts val="0"/>
              </a:spcAft>
              <a:buSzPts val="1400"/>
              <a:buNone/>
              <a:defRPr/>
            </a:lvl1pPr>
            <a:lvl2pPr marL="967105" lvl="1" indent="-241935" algn="l">
              <a:spcBef>
                <a:spcPts val="0"/>
              </a:spcBef>
              <a:spcAft>
                <a:spcPts val="0"/>
              </a:spcAft>
              <a:buSzPts val="1400"/>
              <a:buNone/>
              <a:defRPr/>
            </a:lvl2pPr>
            <a:lvl3pPr marL="1450975" lvl="2" indent="-241935" algn="l">
              <a:spcBef>
                <a:spcPts val="0"/>
              </a:spcBef>
              <a:spcAft>
                <a:spcPts val="0"/>
              </a:spcAft>
              <a:buSzPts val="1400"/>
              <a:buNone/>
              <a:defRPr/>
            </a:lvl3pPr>
            <a:lvl4pPr marL="1934210" lvl="3" indent="-241935" algn="l">
              <a:spcBef>
                <a:spcPts val="0"/>
              </a:spcBef>
              <a:spcAft>
                <a:spcPts val="0"/>
              </a:spcAft>
              <a:buSzPts val="1400"/>
              <a:buNone/>
              <a:defRPr/>
            </a:lvl4pPr>
            <a:lvl5pPr marL="2418080" lvl="4" indent="-241935" algn="l">
              <a:spcBef>
                <a:spcPts val="0"/>
              </a:spcBef>
              <a:spcAft>
                <a:spcPts val="0"/>
              </a:spcAft>
              <a:buSzPts val="1400"/>
              <a:buNone/>
              <a:defRPr/>
            </a:lvl5pPr>
            <a:lvl6pPr marL="2901950" lvl="5" indent="-241935" algn="l">
              <a:spcBef>
                <a:spcPts val="0"/>
              </a:spcBef>
              <a:spcAft>
                <a:spcPts val="0"/>
              </a:spcAft>
              <a:buSzPts val="1400"/>
              <a:buNone/>
              <a:defRPr/>
            </a:lvl6pPr>
            <a:lvl7pPr marL="3385185" lvl="6" indent="-241935" algn="l">
              <a:spcBef>
                <a:spcPts val="0"/>
              </a:spcBef>
              <a:spcAft>
                <a:spcPts val="0"/>
              </a:spcAft>
              <a:buSzPts val="1400"/>
              <a:buNone/>
              <a:defRPr/>
            </a:lvl7pPr>
            <a:lvl8pPr marL="3869055" lvl="7" indent="-241935" algn="l">
              <a:spcBef>
                <a:spcPts val="0"/>
              </a:spcBef>
              <a:spcAft>
                <a:spcPts val="0"/>
              </a:spcAft>
              <a:buSzPts val="1400"/>
              <a:buNone/>
              <a:defRPr/>
            </a:lvl8pPr>
            <a:lvl9pPr marL="4352925" lvl="8" indent="-241935" algn="l">
              <a:spcBef>
                <a:spcPts val="0"/>
              </a:spcBef>
              <a:spcAft>
                <a:spcPts val="0"/>
              </a:spcAft>
              <a:buSzPts val="1400"/>
              <a:buNone/>
              <a:defRPr/>
            </a:lvl9pPr>
          </a:lstStyle>
          <a:p>
            <a:endParaRPr/>
          </a:p>
        </p:txBody>
      </p:sp>
      <p:sp>
        <p:nvSpPr>
          <p:cNvPr id="33" name="Google Shape;33;p10"/>
          <p:cNvSpPr txBox="1">
            <a:spLocks noGrp="1"/>
          </p:cNvSpPr>
          <p:nvPr>
            <p:ph type="ftr" idx="11"/>
          </p:nvPr>
        </p:nvSpPr>
        <p:spPr>
          <a:xfrm>
            <a:off x="4147565" y="6377940"/>
            <a:ext cx="3903591" cy="29302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4" name="Google Shape;34;p10"/>
          <p:cNvSpPr txBox="1">
            <a:spLocks noGrp="1"/>
          </p:cNvSpPr>
          <p:nvPr>
            <p:ph type="dt" idx="10"/>
          </p:nvPr>
        </p:nvSpPr>
        <p:spPr>
          <a:xfrm>
            <a:off x="609936" y="6377940"/>
            <a:ext cx="2805705" cy="29302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55770CB4-A034-44FD-A52D-AB7E48FA20CB}" type="datetime1">
              <a:rPr lang="ru-RU" smtClean="0"/>
              <a:t>05.03.2025</a:t>
            </a:fld>
            <a:endParaRPr dirty="0"/>
          </a:p>
        </p:txBody>
      </p:sp>
      <p:sp>
        <p:nvSpPr>
          <p:cNvPr id="35" name="Google Shape;35;p10"/>
          <p:cNvSpPr txBox="1">
            <a:spLocks noGrp="1"/>
          </p:cNvSpPr>
          <p:nvPr>
            <p:ph type="sldNum" idx="12"/>
          </p:nvPr>
        </p:nvSpPr>
        <p:spPr>
          <a:xfrm>
            <a:off x="8783080" y="6377940"/>
            <a:ext cx="2805705" cy="293029"/>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65674" y="482263"/>
            <a:ext cx="10467373" cy="60721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810" b="1" i="0">
                <a:solidFill>
                  <a:schemeClr val="lt1"/>
                </a:solidFill>
                <a:latin typeface="Open Sans" panose="020B0606030504020204"/>
                <a:ea typeface="Open Sans" panose="020B0606030504020204"/>
                <a:cs typeface="Open Sans" panose="020B0606030504020204"/>
                <a:sym typeface="Open Sans" panose="020B0606030504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4147565" y="6377940"/>
            <a:ext cx="3903591" cy="29302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9" name="Google Shape;39;p11"/>
          <p:cNvSpPr txBox="1">
            <a:spLocks noGrp="1"/>
          </p:cNvSpPr>
          <p:nvPr>
            <p:ph type="dt" idx="10"/>
          </p:nvPr>
        </p:nvSpPr>
        <p:spPr>
          <a:xfrm>
            <a:off x="609936" y="6377940"/>
            <a:ext cx="2805705" cy="29302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02C8FFF-FCBE-42F7-B966-53572C2C2B31}" type="datetime1">
              <a:rPr lang="ru-RU" smtClean="0"/>
              <a:t>05.03.2025</a:t>
            </a:fld>
            <a:endParaRPr dirty="0"/>
          </a:p>
        </p:txBody>
      </p:sp>
      <p:sp>
        <p:nvSpPr>
          <p:cNvPr id="40" name="Google Shape;40;p11"/>
          <p:cNvSpPr txBox="1">
            <a:spLocks noGrp="1"/>
          </p:cNvSpPr>
          <p:nvPr>
            <p:ph type="sldNum" idx="12"/>
          </p:nvPr>
        </p:nvSpPr>
        <p:spPr>
          <a:xfrm>
            <a:off x="8783080" y="6377940"/>
            <a:ext cx="2805705" cy="293029"/>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6093FE19-64E9-491E-A351-E3D6814C0857}" type="datetime1">
              <a:rPr lang="ru-RU" smtClean="0"/>
              <a:t>05.03.2025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DCD480-C43D-405C-BAAE-B6B07BBFF3D1}" type="datetime1">
              <a:rPr lang="ru-RU" smtClean="0"/>
              <a:t>05.03.2025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2BA07A6C-7F6C-4017-97FD-DBEF4A7698B5}" type="datetime1">
              <a:rPr lang="ru-RU" smtClean="0"/>
              <a:t>05.03.2025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ECB9D17B-2189-4687-B551-35F7E5AB3F4C}" type="datetime1">
              <a:rPr lang="ru-RU" smtClean="0"/>
              <a:t>05.03.2025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7A5BDF35-3664-4FC5-B7C5-F2E1E670CCA9}" type="datetime1">
              <a:rPr lang="ru-RU" smtClean="0"/>
              <a:t>05.03.2025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9F6061-F91C-4C42-898A-7EC5F3DBDA11}" type="datetime1">
              <a:rPr lang="ru-RU" smtClean="0"/>
              <a:t>05.03.2025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DA8478-337B-4BCE-9FFF-60C7B0D48ECC}" type="datetime1">
              <a:rPr lang="ru-RU" smtClean="0"/>
              <a:t>05.03.2025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D92DD7-8A3B-423E-B43A-14E80FA8EB4A}" type="datetime1">
              <a:rPr lang="ru-RU" smtClean="0"/>
              <a:t>05.03.2025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0558DE-1CD6-45CF-B587-7F928EA63F60}" type="datetime1">
              <a:rPr lang="ru-RU" smtClean="0"/>
              <a:t>05.03.2025</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D0E7B4-FE83-4DBD-8C12-306C62A7D307}"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p:nvPr/>
        </p:nvSpPr>
        <p:spPr>
          <a:xfrm>
            <a:off x="0" y="0"/>
            <a:ext cx="9037135" cy="6854642"/>
          </a:xfrm>
          <a:custGeom>
            <a:avLst/>
            <a:gdLst/>
            <a:ahLst/>
            <a:cxnLst/>
            <a:rect l="l" t="t" r="r" b="b"/>
            <a:pathLst>
              <a:path w="8538210" h="6480175" extrusionOk="0">
                <a:moveTo>
                  <a:pt x="6495084" y="0"/>
                </a:moveTo>
                <a:lnTo>
                  <a:pt x="0" y="0"/>
                </a:lnTo>
                <a:lnTo>
                  <a:pt x="0" y="6479997"/>
                </a:lnTo>
                <a:lnTo>
                  <a:pt x="8538210" y="6479997"/>
                </a:lnTo>
                <a:lnTo>
                  <a:pt x="6495084" y="0"/>
                </a:lnTo>
                <a:close/>
              </a:path>
            </a:pathLst>
          </a:custGeom>
          <a:solidFill>
            <a:srgbClr val="37B44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905"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Google Shape;7;p6"/>
          <p:cNvSpPr txBox="1">
            <a:spLocks noGrp="1"/>
          </p:cNvSpPr>
          <p:nvPr>
            <p:ph type="title"/>
          </p:nvPr>
        </p:nvSpPr>
        <p:spPr>
          <a:xfrm>
            <a:off x="865674" y="482263"/>
            <a:ext cx="10467373" cy="553998"/>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6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6"/>
          <p:cNvSpPr txBox="1">
            <a:spLocks noGrp="1"/>
          </p:cNvSpPr>
          <p:nvPr>
            <p:ph type="body" idx="1"/>
          </p:nvPr>
        </p:nvSpPr>
        <p:spPr>
          <a:xfrm>
            <a:off x="865674" y="2405210"/>
            <a:ext cx="10467373" cy="276999"/>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a:endParaRPr/>
          </a:p>
        </p:txBody>
      </p:sp>
      <p:sp>
        <p:nvSpPr>
          <p:cNvPr id="9" name="Google Shape;9;p6"/>
          <p:cNvSpPr txBox="1">
            <a:spLocks noGrp="1"/>
          </p:cNvSpPr>
          <p:nvPr>
            <p:ph type="ftr" idx="11"/>
          </p:nvPr>
        </p:nvSpPr>
        <p:spPr>
          <a:xfrm>
            <a:off x="4147565" y="6377940"/>
            <a:ext cx="3903591" cy="293029"/>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905">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dirty="0"/>
          </a:p>
        </p:txBody>
      </p:sp>
      <p:sp>
        <p:nvSpPr>
          <p:cNvPr id="10" name="Google Shape;10;p6"/>
          <p:cNvSpPr txBox="1">
            <a:spLocks noGrp="1"/>
          </p:cNvSpPr>
          <p:nvPr>
            <p:ph type="dt" idx="10"/>
          </p:nvPr>
        </p:nvSpPr>
        <p:spPr>
          <a:xfrm>
            <a:off x="609936" y="6377940"/>
            <a:ext cx="2805705" cy="29302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905">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fld id="{C6BB3936-6FCE-466A-8A0C-D70B5A5CB83E}" type="datetime1">
              <a:rPr lang="ru-RU" smtClean="0"/>
              <a:t>05.03.2025</a:t>
            </a:fld>
            <a:endParaRPr dirty="0"/>
          </a:p>
        </p:txBody>
      </p:sp>
      <p:sp>
        <p:nvSpPr>
          <p:cNvPr id="11" name="Google Shape;11;p6"/>
          <p:cNvSpPr txBox="1">
            <a:spLocks noGrp="1"/>
          </p:cNvSpPr>
          <p:nvPr>
            <p:ph type="sldNum" idx="12"/>
          </p:nvPr>
        </p:nvSpPr>
        <p:spPr>
          <a:xfrm>
            <a:off x="8783080" y="6377940"/>
            <a:ext cx="2805705" cy="293029"/>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9pPr>
          </a:lstStyle>
          <a:p>
            <a:fld id="{00000000-1234-1234-1234-123412341234}" type="slidenum">
              <a:rPr lang="en-US" smtClean="0"/>
              <a:t>‹#›</a:t>
            </a:fld>
            <a:endParaRPr lang="en-US" dirty="0"/>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3.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9" name="Рисунок 8" descr="LuMaxArt FS Collection Orange0010 | Flickr - Photo Shar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6252" y="1545738"/>
            <a:ext cx="2802370" cy="2802370"/>
          </a:xfrm>
          <a:prstGeom prst="rect">
            <a:avLst/>
          </a:prstGeom>
        </p:spPr>
      </p:pic>
      <p:sp>
        <p:nvSpPr>
          <p:cNvPr id="64" name="Google Shape;64;p3"/>
          <p:cNvSpPr/>
          <p:nvPr/>
        </p:nvSpPr>
        <p:spPr>
          <a:xfrm>
            <a:off x="3731" y="6260165"/>
            <a:ext cx="7221386" cy="406375"/>
          </a:xfrm>
          <a:custGeom>
            <a:avLst/>
            <a:gdLst/>
            <a:ahLst/>
            <a:cxnLst/>
            <a:rect l="l" t="t" r="r" b="b"/>
            <a:pathLst>
              <a:path w="6826884" h="384175" extrusionOk="0">
                <a:moveTo>
                  <a:pt x="0" y="383578"/>
                </a:moveTo>
                <a:lnTo>
                  <a:pt x="6826796" y="383578"/>
                </a:lnTo>
                <a:lnTo>
                  <a:pt x="6826796" y="0"/>
                </a:lnTo>
                <a:lnTo>
                  <a:pt x="0" y="0"/>
                </a:lnTo>
                <a:lnTo>
                  <a:pt x="0" y="383578"/>
                </a:lnTo>
                <a:close/>
              </a:path>
            </a:pathLst>
          </a:custGeom>
          <a:solidFill>
            <a:srgbClr val="37B446"/>
          </a:solidFill>
          <a:ln>
            <a:noFill/>
          </a:ln>
        </p:spPr>
        <p:txBody>
          <a:bodyPr spcFirstLastPara="1" wrap="square" lIns="0" tIns="0" rIns="0" bIns="0" anchor="t" anchorCtr="0">
            <a:noAutofit/>
          </a:bodyPr>
          <a:lstStyle/>
          <a:p>
            <a:pPr defTabSz="967105">
              <a:buClr>
                <a:srgbClr val="000000"/>
              </a:buClr>
            </a:pPr>
            <a:endParaRPr sz="1905"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 name="Прямоугольник 4"/>
          <p:cNvSpPr/>
          <p:nvPr/>
        </p:nvSpPr>
        <p:spPr>
          <a:xfrm>
            <a:off x="1770968" y="321995"/>
            <a:ext cx="9078997" cy="873829"/>
          </a:xfrm>
          <a:prstGeom prst="rect">
            <a:avLst/>
          </a:prstGeom>
        </p:spPr>
        <p:txBody>
          <a:bodyPr wrap="square">
            <a:spAutoFit/>
          </a:bodyPr>
          <a:lstStyle/>
          <a:p>
            <a:pPr marL="13335" defTabSz="967105">
              <a:buClr>
                <a:srgbClr val="000000"/>
              </a:buClr>
            </a:pPr>
            <a:r>
              <a:rPr lang="ru-RU" sz="2540" b="1" kern="0" dirty="0" err="1">
                <a:solidFill>
                  <a:srgbClr val="000000"/>
                </a:solidFill>
                <a:latin typeface="Calibri" panose="020F0502020204030204"/>
                <a:ea typeface="Open Sans" panose="020B0606030504020204"/>
                <a:cs typeface="Open Sans" panose="020B0606030504020204"/>
                <a:sym typeface="Arial" panose="020B0604020202020204"/>
              </a:rPr>
              <a:t>Course</a:t>
            </a:r>
            <a:r>
              <a:rPr lang="ru-RU" sz="2540" b="1" kern="0" dirty="0">
                <a:solidFill>
                  <a:srgbClr val="000000"/>
                </a:solidFill>
                <a:latin typeface="Calibri" panose="020F0502020204030204"/>
                <a:ea typeface="Open Sans" panose="020B0606030504020204"/>
                <a:cs typeface="Open Sans" panose="020B0606030504020204"/>
                <a:sym typeface="Arial" panose="020B0604020202020204"/>
              </a:rPr>
              <a:t>: </a:t>
            </a:r>
            <a:r>
              <a:rPr lang="en-US" sz="2540" b="1" kern="0" dirty="0" smtClean="0">
                <a:solidFill>
                  <a:srgbClr val="000000"/>
                </a:solidFill>
                <a:latin typeface="Calibri" panose="020F0502020204030204"/>
                <a:ea typeface="Open Sans" panose="020B0606030504020204"/>
                <a:cs typeface="Open Sans" panose="020B0606030504020204"/>
                <a:sym typeface="Open Sans" panose="020B0606030504020204"/>
              </a:rPr>
              <a:t>Data Mining</a:t>
            </a:r>
            <a:endParaRPr lang="en-US" sz="2540" b="1" kern="0" dirty="0">
              <a:solidFill>
                <a:srgbClr val="000000"/>
              </a:solidFill>
              <a:latin typeface="Calibri" panose="020F0502020204030204"/>
              <a:ea typeface="Open Sans" panose="020B0606030504020204"/>
              <a:cs typeface="Open Sans" panose="020B0606030504020204"/>
              <a:sym typeface="Open Sans" panose="020B0606030504020204"/>
            </a:endParaRPr>
          </a:p>
          <a:p>
            <a:pPr marL="13335" defTabSz="967105">
              <a:buClr>
                <a:srgbClr val="000000"/>
              </a:buClr>
            </a:pPr>
            <a:r>
              <a:rPr lang="en-US" sz="2540" b="1" kern="0" dirty="0">
                <a:solidFill>
                  <a:srgbClr val="000000"/>
                </a:solidFill>
                <a:latin typeface="Calibri" panose="020F0502020204030204"/>
                <a:ea typeface="Open Sans" panose="020B0606030504020204"/>
                <a:cs typeface="Open Sans" panose="020B0606030504020204"/>
                <a:sym typeface="Arial" panose="020B0604020202020204"/>
              </a:rPr>
              <a:t>Bachelor S</a:t>
            </a:r>
            <a:r>
              <a:rPr lang="en-GB" sz="2540" b="1" kern="0" dirty="0" err="1">
                <a:solidFill>
                  <a:srgbClr val="000000"/>
                </a:solidFill>
                <a:latin typeface="Calibri" panose="020F0502020204030204"/>
                <a:ea typeface="Open Sans" panose="020B0606030504020204"/>
                <a:cs typeface="Open Sans" panose="020B0606030504020204"/>
                <a:sym typeface="Arial" panose="020B0604020202020204"/>
              </a:rPr>
              <a:t>tudy</a:t>
            </a:r>
            <a:r>
              <a:rPr lang="en-GB" sz="2540" b="1" kern="0" dirty="0">
                <a:solidFill>
                  <a:srgbClr val="000000"/>
                </a:solidFill>
                <a:latin typeface="Calibri" panose="020F0502020204030204"/>
                <a:ea typeface="Open Sans" panose="020B0606030504020204"/>
                <a:cs typeface="Open Sans" panose="020B0606030504020204"/>
                <a:sym typeface="Arial" panose="020B0604020202020204"/>
              </a:rPr>
              <a:t> </a:t>
            </a:r>
            <a:r>
              <a:rPr lang="en-US" sz="2540" b="1" kern="0" dirty="0" err="1">
                <a:solidFill>
                  <a:srgbClr val="000000"/>
                </a:solidFill>
                <a:latin typeface="Calibri" panose="020F0502020204030204"/>
                <a:ea typeface="Open Sans" panose="020B0606030504020204"/>
                <a:cs typeface="Open Sans" panose="020B0606030504020204"/>
                <a:sym typeface="Arial" panose="020B0604020202020204"/>
              </a:rPr>
              <a:t>Programme</a:t>
            </a:r>
            <a:r>
              <a:rPr lang="en-US" sz="2540" b="1" kern="0" dirty="0">
                <a:solidFill>
                  <a:srgbClr val="000000"/>
                </a:solidFill>
                <a:latin typeface="Calibri" panose="020F0502020204030204"/>
                <a:ea typeface="Open Sans" panose="020B0606030504020204"/>
                <a:cs typeface="Open Sans" panose="020B0606030504020204"/>
                <a:sym typeface="Arial" panose="020B0604020202020204"/>
              </a:rPr>
              <a:t>:</a:t>
            </a:r>
            <a:r>
              <a:rPr lang="ru-RU" sz="2540" b="1" kern="0" dirty="0">
                <a:solidFill>
                  <a:srgbClr val="000000"/>
                </a:solidFill>
                <a:latin typeface="Calibri" panose="020F0502020204030204"/>
                <a:ea typeface="Open Sans" panose="020B0606030504020204"/>
                <a:cs typeface="Open Sans" panose="020B0606030504020204"/>
                <a:sym typeface="Arial" panose="020B0604020202020204"/>
              </a:rPr>
              <a:t> </a:t>
            </a:r>
            <a:r>
              <a:rPr lang="en-US" sz="2540" b="1" kern="0" dirty="0">
                <a:solidFill>
                  <a:srgbClr val="000000"/>
                </a:solidFill>
                <a:latin typeface="Calibri" panose="020F0502020204030204"/>
                <a:ea typeface="Open Sans" panose="020B0606030504020204"/>
                <a:cs typeface="Open Sans" panose="020B0606030504020204"/>
                <a:sym typeface="Arial" panose="020B0604020202020204"/>
              </a:rPr>
              <a:t>Computer Science and Technology </a:t>
            </a:r>
            <a:endParaRPr lang="ru-RU" sz="2540" b="1" kern="0" dirty="0">
              <a:solidFill>
                <a:srgbClr val="000000"/>
              </a:solidFill>
              <a:latin typeface="Calibri" panose="020F0502020204030204"/>
              <a:ea typeface="Open Sans" panose="020B0606030504020204"/>
              <a:cs typeface="Open Sans" panose="020B0606030504020204"/>
              <a:sym typeface="Arial" panose="020B0604020202020204"/>
            </a:endParaRPr>
          </a:p>
        </p:txBody>
      </p:sp>
      <p:sp>
        <p:nvSpPr>
          <p:cNvPr id="7" name="Пятиугольник 6"/>
          <p:cNvSpPr/>
          <p:nvPr/>
        </p:nvSpPr>
        <p:spPr>
          <a:xfrm>
            <a:off x="11326027" y="6361511"/>
            <a:ext cx="518791" cy="325862"/>
          </a:xfrm>
          <a:prstGeom prst="homePlate">
            <a:avLst/>
          </a:prstGeom>
          <a:solidFill>
            <a:srgbClr val="00B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67105">
              <a:buClr>
                <a:srgbClr val="000000"/>
              </a:buClr>
            </a:pPr>
            <a:endParaRPr lang="ru-RU" sz="1480" kern="0">
              <a:solidFill>
                <a:srgbClr val="FFFFFF"/>
              </a:solidFill>
              <a:latin typeface="Arial" panose="020B0604020202020204"/>
              <a:sym typeface="Arial" panose="020B0604020202020204"/>
            </a:endParaRPr>
          </a:p>
        </p:txBody>
      </p:sp>
      <p:sp>
        <p:nvSpPr>
          <p:cNvPr id="8" name="Номер слайда 7"/>
          <p:cNvSpPr>
            <a:spLocks noGrp="1"/>
          </p:cNvSpPr>
          <p:nvPr>
            <p:ph type="sldNum" idx="12"/>
          </p:nvPr>
        </p:nvSpPr>
        <p:spPr>
          <a:xfrm>
            <a:off x="8781435" y="6377940"/>
            <a:ext cx="2803988" cy="293029"/>
          </a:xfrm>
        </p:spPr>
        <p:txBody>
          <a:bodyPr/>
          <a:lstStyle/>
          <a:p>
            <a:pPr defTabSz="967105">
              <a:buClr>
                <a:srgbClr val="000000"/>
              </a:buClr>
            </a:pPr>
            <a:fld id="{00000000-1234-1234-1234-123412341234}" type="slidenum">
              <a:rPr lang="en-US" kern="0">
                <a:solidFill>
                  <a:srgbClr val="FFFFFF"/>
                </a:solidFill>
              </a:rPr>
              <a:t>1</a:t>
            </a:fld>
            <a:endParaRPr lang="en-US" kern="0" dirty="0">
              <a:solidFill>
                <a:srgbClr val="FFFFFF"/>
              </a:solidFill>
            </a:endParaRPr>
          </a:p>
        </p:txBody>
      </p:sp>
      <p:sp>
        <p:nvSpPr>
          <p:cNvPr id="2" name="Текстовое поле 1"/>
          <p:cNvSpPr txBox="1"/>
          <p:nvPr/>
        </p:nvSpPr>
        <p:spPr>
          <a:xfrm>
            <a:off x="718171" y="3002722"/>
            <a:ext cx="10469029" cy="2291397"/>
          </a:xfrm>
          <a:prstGeom prst="rect">
            <a:avLst/>
          </a:prstGeom>
          <a:noFill/>
        </p:spPr>
        <p:txBody>
          <a:bodyPr wrap="square" rtlCol="0">
            <a:spAutoFit/>
          </a:bodyPr>
          <a:lstStyle/>
          <a:p>
            <a:pPr defTabSz="967105">
              <a:buClr>
                <a:srgbClr val="000000"/>
              </a:buClr>
            </a:pPr>
            <a:r>
              <a:rPr lang="en-US" altLang="ru-RU" sz="4230" kern="0" dirty="0">
                <a:gradFill>
                  <a:gsLst>
                    <a:gs pos="0">
                      <a:srgbClr val="14CD68"/>
                    </a:gs>
                    <a:gs pos="100000">
                      <a:srgbClr val="0B6E38"/>
                    </a:gs>
                  </a:gsLst>
                  <a:lin scaled="0"/>
                </a:gradFill>
                <a:latin typeface="Arial" panose="020B0604020202020204"/>
                <a:cs typeface="Arial" panose="020B0604020202020204"/>
                <a:sym typeface="Arial" panose="020B0604020202020204"/>
              </a:rPr>
              <a:t>Lesson </a:t>
            </a:r>
            <a:r>
              <a:rPr lang="ru-RU" altLang="ru-RU" sz="4230" kern="0" dirty="0">
                <a:gradFill>
                  <a:gsLst>
                    <a:gs pos="0">
                      <a:srgbClr val="14CD68"/>
                    </a:gs>
                    <a:gs pos="100000">
                      <a:srgbClr val="0B6E38"/>
                    </a:gs>
                  </a:gsLst>
                  <a:lin scaled="0"/>
                </a:gradFill>
                <a:latin typeface="Arial" panose="020B0604020202020204"/>
                <a:cs typeface="Arial" panose="020B0604020202020204"/>
                <a:sym typeface="Arial" panose="020B0604020202020204"/>
              </a:rPr>
              <a:t>7</a:t>
            </a:r>
            <a:r>
              <a:rPr lang="en-US" altLang="ru-RU" sz="4230" kern="0" dirty="0" smtClean="0">
                <a:gradFill>
                  <a:gsLst>
                    <a:gs pos="0">
                      <a:srgbClr val="14CD68"/>
                    </a:gs>
                    <a:gs pos="100000">
                      <a:srgbClr val="0B6E38"/>
                    </a:gs>
                  </a:gsLst>
                  <a:lin scaled="0"/>
                </a:gradFill>
                <a:latin typeface="Arial" panose="020B0604020202020204"/>
                <a:cs typeface="Arial" panose="020B0604020202020204"/>
                <a:sym typeface="Arial" panose="020B0604020202020204"/>
              </a:rPr>
              <a:t>:</a:t>
            </a:r>
            <a:r>
              <a:rPr lang="ru-RU" altLang="en-US" sz="4230" kern="0" dirty="0" smtClean="0">
                <a:gradFill>
                  <a:gsLst>
                    <a:gs pos="0">
                      <a:srgbClr val="14CD68"/>
                    </a:gs>
                    <a:gs pos="100000">
                      <a:srgbClr val="0B6E38"/>
                    </a:gs>
                  </a:gsLst>
                  <a:lin scaled="0"/>
                </a:gradFill>
                <a:latin typeface="Arial" panose="020B0604020202020204"/>
                <a:cs typeface="Arial" panose="020B0604020202020204"/>
                <a:sym typeface="Arial" panose="020B0604020202020204"/>
              </a:rPr>
              <a:t>   </a:t>
            </a:r>
            <a:endParaRPr lang="ru-RU" altLang="en-US" sz="4230" kern="0" dirty="0">
              <a:gradFill>
                <a:gsLst>
                  <a:gs pos="0">
                    <a:srgbClr val="14CD68"/>
                  </a:gs>
                  <a:gs pos="100000">
                    <a:srgbClr val="0B6E38"/>
                  </a:gs>
                </a:gsLst>
                <a:lin scaled="0"/>
              </a:gradFill>
              <a:latin typeface="Arial" panose="020B0604020202020204"/>
              <a:cs typeface="Arial" panose="020B0604020202020204"/>
              <a:sym typeface="Arial" panose="020B0604020202020204"/>
            </a:endParaRPr>
          </a:p>
          <a:p>
            <a:pPr defTabSz="967105">
              <a:buClr>
                <a:srgbClr val="000000"/>
              </a:buClr>
            </a:pPr>
            <a:r>
              <a:rPr lang="en-US" altLang="en-US" sz="4230" kern="0" dirty="0" smtClean="0">
                <a:gradFill>
                  <a:gsLst>
                    <a:gs pos="0">
                      <a:srgbClr val="14CD68"/>
                    </a:gs>
                    <a:gs pos="100000">
                      <a:srgbClr val="0B6E38"/>
                    </a:gs>
                  </a:gsLst>
                  <a:lin scaled="0"/>
                </a:gradFill>
                <a:cs typeface="Arial" panose="020B0604020202020204"/>
                <a:sym typeface="Arial" panose="020B0604020202020204"/>
              </a:rPr>
              <a:t>Regression</a:t>
            </a:r>
          </a:p>
          <a:p>
            <a:pPr defTabSz="967105">
              <a:buClr>
                <a:srgbClr val="000000"/>
              </a:buClr>
            </a:pPr>
            <a:endParaRPr lang="ru-RU" altLang="en-US" sz="4230" kern="0" dirty="0" smtClean="0">
              <a:gradFill>
                <a:gsLst>
                  <a:gs pos="0">
                    <a:srgbClr val="14CD68"/>
                  </a:gs>
                  <a:gs pos="100000">
                    <a:srgbClr val="0B6E38"/>
                  </a:gs>
                </a:gsLst>
                <a:lin scaled="0"/>
              </a:gradFill>
              <a:cs typeface="Arial" panose="020B0604020202020204"/>
              <a:sym typeface="Arial" panose="020B0604020202020204"/>
            </a:endParaRPr>
          </a:p>
          <a:p>
            <a:pPr defTabSz="967105">
              <a:buClr>
                <a:srgbClr val="000000"/>
              </a:buClr>
            </a:pPr>
            <a:r>
              <a:rPr lang="en-US" altLang="en-US" sz="1600" kern="0" dirty="0" smtClean="0">
                <a:latin typeface="Arial" panose="020B0604020202020204"/>
                <a:cs typeface="Arial" panose="020B0604020202020204"/>
                <a:sym typeface="Arial" panose="020B0604020202020204"/>
              </a:rPr>
              <a:t>Ass. </a:t>
            </a:r>
            <a:r>
              <a:rPr lang="en-US" altLang="en-US" sz="1600" kern="0" dirty="0">
                <a:latin typeface="Arial" panose="020B0604020202020204"/>
                <a:cs typeface="Arial" panose="020B0604020202020204"/>
                <a:sym typeface="Arial" panose="020B0604020202020204"/>
              </a:rPr>
              <a:t>p</a:t>
            </a:r>
            <a:r>
              <a:rPr lang="en-US" altLang="en-US" sz="1600" kern="0" dirty="0" smtClean="0">
                <a:latin typeface="Arial" panose="020B0604020202020204"/>
                <a:cs typeface="Arial" panose="020B0604020202020204"/>
                <a:sym typeface="Arial" panose="020B0604020202020204"/>
              </a:rPr>
              <a:t>rof. </a:t>
            </a:r>
            <a:r>
              <a:rPr lang="en-US" altLang="en-US" sz="1600" kern="0" dirty="0">
                <a:latin typeface="Arial" panose="020B0604020202020204"/>
                <a:cs typeface="Arial" panose="020B0604020202020204"/>
                <a:sym typeface="Arial" panose="020B0604020202020204"/>
              </a:rPr>
              <a:t>E</a:t>
            </a:r>
            <a:r>
              <a:rPr lang="en-US" altLang="en-US" sz="1600" kern="0" dirty="0" smtClean="0">
                <a:latin typeface="Arial" panose="020B0604020202020204"/>
                <a:cs typeface="Arial" panose="020B0604020202020204"/>
                <a:sym typeface="Arial" panose="020B0604020202020204"/>
              </a:rPr>
              <a:t>. </a:t>
            </a:r>
            <a:r>
              <a:rPr lang="en-US" altLang="en-US" sz="1600" kern="0" dirty="0" err="1" smtClean="0">
                <a:latin typeface="Arial" panose="020B0604020202020204"/>
                <a:cs typeface="Arial" panose="020B0604020202020204"/>
                <a:sym typeface="Arial" panose="020B0604020202020204"/>
              </a:rPr>
              <a:t>Pinevich</a:t>
            </a:r>
            <a:endParaRPr lang="ru-RU" altLang="en-US" sz="1600" kern="0" dirty="0">
              <a:latin typeface="Arial" panose="020B0604020202020204"/>
              <a:cs typeface="Arial" panose="020B0604020202020204"/>
              <a:sym typeface="Arial" panose="020B0604020202020204"/>
            </a:endParaRPr>
          </a:p>
        </p:txBody>
      </p:sp>
      <p:pic>
        <p:nvPicPr>
          <p:cNvPr id="6" name="Picture 5"/>
          <p:cNvPicPr>
            <a:picLocks noChangeAspect="1"/>
          </p:cNvPicPr>
          <p:nvPr/>
        </p:nvPicPr>
        <p:blipFill>
          <a:blip r:embed="rId4"/>
          <a:stretch>
            <a:fillRect/>
          </a:stretch>
        </p:blipFill>
        <p:spPr>
          <a:xfrm>
            <a:off x="10677437" y="256844"/>
            <a:ext cx="1019526" cy="1082083"/>
          </a:xfrm>
          <a:prstGeom prst="rect">
            <a:avLst/>
          </a:prstGeom>
        </p:spPr>
      </p:pic>
      <p:pic>
        <p:nvPicPr>
          <p:cNvPr id="14" name="Picture 13"/>
          <p:cNvPicPr>
            <a:picLocks noChangeAspect="1"/>
          </p:cNvPicPr>
          <p:nvPr/>
        </p:nvPicPr>
        <p:blipFill>
          <a:blip r:embed="rId5"/>
          <a:stretch>
            <a:fillRect/>
          </a:stretch>
        </p:blipFill>
        <p:spPr>
          <a:xfrm>
            <a:off x="385382" y="272434"/>
            <a:ext cx="961181" cy="9594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36891" y="391956"/>
            <a:ext cx="10098658" cy="646331"/>
          </a:xfrm>
          <a:prstGeom prst="rect">
            <a:avLst/>
          </a:prstGeom>
          <a:noFill/>
        </p:spPr>
        <p:txBody>
          <a:bodyPr wrap="square" rtlCol="0">
            <a:spAutoFit/>
          </a:bodyPr>
          <a:lstStyle/>
          <a:p>
            <a:r>
              <a:rPr lang="ru-RU" sz="3600" b="1" dirty="0">
                <a:solidFill>
                  <a:srgbClr val="00B050"/>
                </a:solidFill>
              </a:rPr>
              <a:t>REGRESSION QUALITY INDICATORS</a:t>
            </a:r>
            <a:endParaRPr lang="en-US"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10</a:t>
            </a:fld>
            <a:endParaRPr lang="ru-RU" sz="1400" dirty="0">
              <a:solidFill>
                <a:schemeClr val="bg1"/>
              </a:solidFill>
            </a:endParaRPr>
          </a:p>
        </p:txBody>
      </p:sp>
      <mc:AlternateContent xmlns:mc="http://schemas.openxmlformats.org/markup-compatibility/2006" xmlns:a14="http://schemas.microsoft.com/office/drawing/2010/main">
        <mc:Choice Requires="a14">
          <p:sp>
            <p:nvSpPr>
              <p:cNvPr id="2" name="TextBox 1"/>
              <p:cNvSpPr txBox="1"/>
              <p:nvPr/>
            </p:nvSpPr>
            <p:spPr>
              <a:xfrm>
                <a:off x="1177637" y="1246909"/>
                <a:ext cx="8309264" cy="3235245"/>
              </a:xfrm>
              <a:prstGeom prst="rect">
                <a:avLst/>
              </a:prstGeom>
              <a:noFill/>
            </p:spPr>
            <p:txBody>
              <a:bodyPr wrap="square" rtlCol="0">
                <a:spAutoFit/>
              </a:bodyPr>
              <a:lstStyle/>
              <a:p>
                <a:r>
                  <a:rPr lang="en-US" sz="2400" b="1" i="1" dirty="0" smtClean="0">
                    <a:solidFill>
                      <a:srgbClr val="002060"/>
                    </a:solidFill>
                  </a:rPr>
                  <a:t>MAPE</a:t>
                </a:r>
                <a:r>
                  <a:rPr lang="en-US" sz="2400" dirty="0"/>
                  <a:t> (Mean</a:t>
                </a:r>
                <a:r>
                  <a:rPr lang="ru-RU" sz="2400" dirty="0"/>
                  <a:t> </a:t>
                </a:r>
                <a:r>
                  <a:rPr lang="en-US" sz="2400" dirty="0"/>
                  <a:t>A</a:t>
                </a:r>
                <a:r>
                  <a:rPr lang="ru-RU" sz="2400" dirty="0" err="1"/>
                  <a:t>bsolute</a:t>
                </a:r>
                <a:r>
                  <a:rPr lang="ru-RU" sz="2400" dirty="0"/>
                  <a:t> </a:t>
                </a:r>
                <a:r>
                  <a:rPr lang="en-US" sz="2400" dirty="0" smtClean="0"/>
                  <a:t>Percentage </a:t>
                </a:r>
                <a:r>
                  <a:rPr lang="en-US" sz="2400" dirty="0"/>
                  <a:t>E</a:t>
                </a:r>
                <a:r>
                  <a:rPr lang="en-US" sz="2400" dirty="0" smtClean="0"/>
                  <a:t>rror </a:t>
                </a:r>
                <a:r>
                  <a:rPr lang="en-US" sz="2400" dirty="0"/>
                  <a:t>):</a:t>
                </a:r>
                <a:endParaRPr lang="en-US" sz="2400" dirty="0" smtClean="0"/>
              </a:p>
              <a:p>
                <a:endParaRPr lang="en-US" sz="2400" dirty="0"/>
              </a:p>
              <a:p>
                <a:endParaRPr lang="en-US" sz="2400" dirty="0" smtClean="0"/>
              </a:p>
              <a:p>
                <a:endParaRPr lang="en-US" sz="2400" dirty="0" smtClean="0"/>
              </a:p>
              <a:p>
                <a:r>
                  <a:rPr lang="en-US" sz="2400" dirty="0" smtClean="0"/>
                  <a:t>Where </a:t>
                </a:r>
                <a:r>
                  <a:rPr lang="en-US" sz="2400" b="1" i="1" dirty="0" smtClean="0"/>
                  <a:t>n</a:t>
                </a:r>
                <a:r>
                  <a:rPr lang="en-US" sz="2400" dirty="0" smtClean="0"/>
                  <a:t> </a:t>
                </a:r>
                <a:r>
                  <a:rPr lang="en-US" sz="2400" dirty="0"/>
                  <a:t>is the volume of the test sample, </a:t>
                </a:r>
                <a:endParaRPr lang="en-US" sz="2400" dirty="0" smtClean="0"/>
              </a:p>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oMath>
                </a14:m>
                <a:r>
                  <a:rPr lang="en-US" sz="2400" dirty="0" smtClean="0"/>
                  <a:t>- true,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smtClean="0"/>
                  <a:t> </a:t>
                </a:r>
                <a:r>
                  <a:rPr lang="en-US" sz="2400" dirty="0"/>
                  <a:t>- predicted </a:t>
                </a:r>
                <a:r>
                  <a:rPr lang="en-US" sz="2400" dirty="0" smtClean="0"/>
                  <a:t>values.</a:t>
                </a:r>
              </a:p>
              <a:p>
                <a:r>
                  <a:rPr lang="en-US" sz="2400" dirty="0" smtClean="0"/>
                  <a:t>In </a:t>
                </a:r>
                <a:r>
                  <a:rPr lang="en-US" sz="2400" dirty="0"/>
                  <a:t>our example: </a:t>
                </a:r>
                <a:endParaRPr lang="en-US" sz="2400" dirty="0" smtClean="0"/>
              </a:p>
              <a:p>
                <a:r>
                  <a:rPr lang="en-US" sz="2400" dirty="0" smtClean="0"/>
                  <a:t>                              </a:t>
                </a:r>
                <a:r>
                  <a:rPr lang="en-US" sz="2400" b="1" i="1" dirty="0" smtClean="0"/>
                  <a:t>MAPE= </a:t>
                </a:r>
                <a14:m>
                  <m:oMath xmlns:m="http://schemas.openxmlformats.org/officeDocument/2006/math">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𝟏</m:t>
                        </m:r>
                      </m:num>
                      <m:den>
                        <m:r>
                          <a:rPr lang="en-US" sz="2400" b="1" i="1" smtClean="0">
                            <a:latin typeface="Cambria Math" panose="02040503050406030204" pitchFamily="18" charset="0"/>
                          </a:rPr>
                          <m:t>𝟐</m:t>
                        </m:r>
                      </m:den>
                    </m:f>
                    <m:d>
                      <m:dPr>
                        <m:ctrlPr>
                          <a:rPr lang="en-US" sz="2400" b="1" i="1" smtClean="0">
                            <a:latin typeface="Cambria Math" panose="02040503050406030204" pitchFamily="18" charset="0"/>
                          </a:rPr>
                        </m:ctrlPr>
                      </m:dPr>
                      <m:e>
                        <m:f>
                          <m:fPr>
                            <m:ctrlPr>
                              <a:rPr lang="en-US" sz="2400" b="1" i="1" smtClean="0">
                                <a:latin typeface="Cambria Math" panose="02040503050406030204" pitchFamily="18" charset="0"/>
                              </a:rPr>
                            </m:ctrlPr>
                          </m:fPr>
                          <m:num>
                            <m:d>
                              <m:dPr>
                                <m:begChr m:val="|"/>
                                <m:endChr m:val="|"/>
                                <m:ctrlPr>
                                  <a:rPr lang="en-US" sz="2400" b="1" i="1" smtClean="0">
                                    <a:latin typeface="Cambria Math" panose="02040503050406030204" pitchFamily="18" charset="0"/>
                                  </a:rPr>
                                </m:ctrlPr>
                              </m:dPr>
                              <m:e>
                                <m:r>
                                  <a:rPr lang="en-US" sz="2400" b="1" i="1" smtClean="0">
                                    <a:latin typeface="Cambria Math" panose="02040503050406030204" pitchFamily="18" charset="0"/>
                                  </a:rPr>
                                  <m:t>𝟏𝟏𝟎</m:t>
                                </m:r>
                                <m:r>
                                  <a:rPr lang="en-US" sz="2400" b="1" i="1" smtClean="0">
                                    <a:latin typeface="Cambria Math" panose="02040503050406030204" pitchFamily="18" charset="0"/>
                                  </a:rPr>
                                  <m:t>−</m:t>
                                </m:r>
                                <m:r>
                                  <a:rPr lang="en-US" sz="2400" b="1" i="1" smtClean="0">
                                    <a:latin typeface="Cambria Math" panose="02040503050406030204" pitchFamily="18" charset="0"/>
                                  </a:rPr>
                                  <m:t>𝟏𝟎𝟎</m:t>
                                </m:r>
                              </m:e>
                            </m:d>
                          </m:num>
                          <m:den>
                            <m:r>
                              <a:rPr lang="en-US" sz="2400" b="1" i="1" smtClean="0">
                                <a:latin typeface="Cambria Math" panose="02040503050406030204" pitchFamily="18" charset="0"/>
                              </a:rPr>
                              <m:t>𝟏𝟏𝟎</m:t>
                            </m:r>
                          </m:den>
                        </m:f>
                        <m:r>
                          <a:rPr lang="en-US" sz="2400" b="1" i="1" smtClean="0">
                            <a:latin typeface="Cambria Math" panose="02040503050406030204" pitchFamily="18" charset="0"/>
                          </a:rPr>
                          <m:t>+</m:t>
                        </m:r>
                        <m:f>
                          <m:fPr>
                            <m:ctrlPr>
                              <a:rPr lang="en-US" sz="2400" b="1" i="1">
                                <a:latin typeface="Cambria Math" panose="02040503050406030204" pitchFamily="18" charset="0"/>
                              </a:rPr>
                            </m:ctrlPr>
                          </m:fPr>
                          <m:num>
                            <m:d>
                              <m:dPr>
                                <m:begChr m:val="|"/>
                                <m:endChr m:val="|"/>
                                <m:ctrlPr>
                                  <a:rPr lang="en-US" sz="2400" b="1" i="1">
                                    <a:latin typeface="Cambria Math" panose="02040503050406030204" pitchFamily="18" charset="0"/>
                                  </a:rPr>
                                </m:ctrlPr>
                              </m:dPr>
                              <m:e>
                                <m:r>
                                  <a:rPr lang="en-US" sz="2400" b="1" i="1" smtClean="0">
                                    <a:latin typeface="Cambria Math" panose="02040503050406030204" pitchFamily="18" charset="0"/>
                                  </a:rPr>
                                  <m:t>𝟓</m:t>
                                </m:r>
                                <m:r>
                                  <a:rPr lang="en-US" sz="2400" b="1" i="1">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𝟕𝟎</m:t>
                                </m:r>
                              </m:e>
                            </m:d>
                          </m:num>
                          <m:den>
                            <m:r>
                              <a:rPr lang="en-US" sz="2400" b="1" i="1" smtClean="0">
                                <a:latin typeface="Cambria Math" panose="02040503050406030204" pitchFamily="18" charset="0"/>
                              </a:rPr>
                              <m:t>𝟓</m:t>
                            </m:r>
                            <m:r>
                              <a:rPr lang="en-US" sz="2400" b="1" i="1">
                                <a:latin typeface="Cambria Math" panose="02040503050406030204" pitchFamily="18" charset="0"/>
                              </a:rPr>
                              <m:t>𝟎</m:t>
                            </m:r>
                          </m:den>
                        </m:f>
                      </m:e>
                    </m:d>
                    <m:r>
                      <a:rPr lang="en-US" sz="2400" b="1" i="1" smtClean="0">
                        <a:latin typeface="Cambria Math" panose="02040503050406030204" pitchFamily="18" charset="0"/>
                        <a:ea typeface="Cambria Math" panose="02040503050406030204" pitchFamily="18" charset="0"/>
                      </a:rPr>
                      <m:t>⋅</m:t>
                    </m:r>
                  </m:oMath>
                </a14:m>
                <a:r>
                  <a:rPr lang="en-US" sz="2400" b="1" i="1" dirty="0" smtClean="0"/>
                  <a:t>100% =  25</a:t>
                </a:r>
                <a:r>
                  <a:rPr lang="en-US" sz="2400" b="1" i="1" dirty="0"/>
                  <a:t>%.</a:t>
                </a:r>
                <a:endParaRPr lang="ru-RU" sz="2400" b="1" i="1" dirty="0"/>
              </a:p>
            </p:txBody>
          </p:sp>
        </mc:Choice>
        <mc:Fallback xmlns="">
          <p:sp>
            <p:nvSpPr>
              <p:cNvPr id="2" name="TextBox 1"/>
              <p:cNvSpPr txBox="1">
                <a:spLocks noRot="1" noChangeAspect="1" noMove="1" noResize="1" noEditPoints="1" noAdjustHandles="1" noChangeArrowheads="1" noChangeShapeType="1" noTextEdit="1"/>
              </p:cNvSpPr>
              <p:nvPr/>
            </p:nvSpPr>
            <p:spPr>
              <a:xfrm>
                <a:off x="1177637" y="1246909"/>
                <a:ext cx="8309264" cy="3235245"/>
              </a:xfrm>
              <a:prstGeom prst="rect">
                <a:avLst/>
              </a:prstGeom>
              <a:blipFill>
                <a:blip r:embed="rId4"/>
                <a:stretch>
                  <a:fillRect l="-1101" t="-1509" b="-943"/>
                </a:stretch>
              </a:blipFill>
            </p:spPr>
            <p:txBody>
              <a:bodyPr/>
              <a:lstStyle/>
              <a:p>
                <a:r>
                  <a:rPr lang="ru-RU">
                    <a:noFill/>
                  </a:rPr>
                  <a:t> </a:t>
                </a:r>
              </a:p>
            </p:txBody>
          </p:sp>
        </mc:Fallback>
      </mc:AlternateContent>
      <p:pic>
        <p:nvPicPr>
          <p:cNvPr id="3" name="Рисунок 2"/>
          <p:cNvPicPr>
            <a:picLocks noChangeAspect="1"/>
          </p:cNvPicPr>
          <p:nvPr/>
        </p:nvPicPr>
        <p:blipFill>
          <a:blip r:embed="rId5"/>
          <a:stretch>
            <a:fillRect/>
          </a:stretch>
        </p:blipFill>
        <p:spPr>
          <a:xfrm>
            <a:off x="6086220" y="1630006"/>
            <a:ext cx="5413394" cy="1127049"/>
          </a:xfrm>
          <a:prstGeom prst="rect">
            <a:avLst/>
          </a:prstGeom>
        </p:spPr>
      </p:pic>
      <p:graphicFrame>
        <p:nvGraphicFramePr>
          <p:cNvPr id="13" name="Таблица 12"/>
          <p:cNvGraphicFramePr>
            <a:graphicFrameLocks noGrp="1"/>
          </p:cNvGraphicFramePr>
          <p:nvPr>
            <p:extLst>
              <p:ext uri="{D42A27DB-BD31-4B8C-83A1-F6EECF244321}">
                <p14:modId xmlns:p14="http://schemas.microsoft.com/office/powerpoint/2010/main" val="3091705542"/>
              </p:ext>
            </p:extLst>
          </p:nvPr>
        </p:nvGraphicFramePr>
        <p:xfrm>
          <a:off x="1462877" y="4685076"/>
          <a:ext cx="9321798" cy="1371600"/>
        </p:xfrm>
        <a:graphic>
          <a:graphicData uri="http://schemas.openxmlformats.org/drawingml/2006/table">
            <a:tbl>
              <a:tblPr firstRow="1" bandRow="1">
                <a:tableStyleId>{5C22544A-7EE6-4342-B048-85BDC9FD1C3A}</a:tableStyleId>
              </a:tblPr>
              <a:tblGrid>
                <a:gridCol w="1553633">
                  <a:extLst>
                    <a:ext uri="{9D8B030D-6E8A-4147-A177-3AD203B41FA5}">
                      <a16:colId xmlns:a16="http://schemas.microsoft.com/office/drawing/2014/main" val="2979379504"/>
                    </a:ext>
                  </a:extLst>
                </a:gridCol>
                <a:gridCol w="1553633">
                  <a:extLst>
                    <a:ext uri="{9D8B030D-6E8A-4147-A177-3AD203B41FA5}">
                      <a16:colId xmlns:a16="http://schemas.microsoft.com/office/drawing/2014/main" val="3661645532"/>
                    </a:ext>
                  </a:extLst>
                </a:gridCol>
                <a:gridCol w="1553633">
                  <a:extLst>
                    <a:ext uri="{9D8B030D-6E8A-4147-A177-3AD203B41FA5}">
                      <a16:colId xmlns:a16="http://schemas.microsoft.com/office/drawing/2014/main" val="3620589645"/>
                    </a:ext>
                  </a:extLst>
                </a:gridCol>
                <a:gridCol w="1553633">
                  <a:extLst>
                    <a:ext uri="{9D8B030D-6E8A-4147-A177-3AD203B41FA5}">
                      <a16:colId xmlns:a16="http://schemas.microsoft.com/office/drawing/2014/main" val="503268264"/>
                    </a:ext>
                  </a:extLst>
                </a:gridCol>
                <a:gridCol w="1091432">
                  <a:extLst>
                    <a:ext uri="{9D8B030D-6E8A-4147-A177-3AD203B41FA5}">
                      <a16:colId xmlns:a16="http://schemas.microsoft.com/office/drawing/2014/main" val="250805536"/>
                    </a:ext>
                  </a:extLst>
                </a:gridCol>
                <a:gridCol w="2015834">
                  <a:extLst>
                    <a:ext uri="{9D8B030D-6E8A-4147-A177-3AD203B41FA5}">
                      <a16:colId xmlns:a16="http://schemas.microsoft.com/office/drawing/2014/main" val="3070851674"/>
                    </a:ext>
                  </a:extLst>
                </a:gridCol>
              </a:tblGrid>
              <a:tr h="370840">
                <a:tc>
                  <a:txBody>
                    <a:bodyPr/>
                    <a:lstStyle/>
                    <a:p>
                      <a:endParaRPr lang="ru-RU" sz="2400" dirty="0"/>
                    </a:p>
                  </a:txBody>
                  <a:tcPr/>
                </a:tc>
                <a:tc>
                  <a:txBody>
                    <a:bodyPr/>
                    <a:lstStyle/>
                    <a:p>
                      <a:r>
                        <a:rPr lang="en-US" sz="2400" dirty="0" smtClean="0"/>
                        <a:t>Height</a:t>
                      </a:r>
                      <a:endParaRPr lang="ru-RU" sz="2400" dirty="0"/>
                    </a:p>
                  </a:txBody>
                  <a:tcPr/>
                </a:tc>
                <a:tc>
                  <a:txBody>
                    <a:bodyPr/>
                    <a:lstStyle/>
                    <a:p>
                      <a:r>
                        <a:rPr lang="en-US" sz="2400" dirty="0" smtClean="0"/>
                        <a:t>Weight</a:t>
                      </a:r>
                      <a:endParaRPr lang="ru-RU"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Gender</a:t>
                      </a:r>
                      <a:endParaRPr lang="ru-RU" sz="2400" dirty="0" smtClean="0"/>
                    </a:p>
                  </a:txBody>
                  <a:tcPr/>
                </a:tc>
                <a:tc>
                  <a:txBody>
                    <a:bodyPr/>
                    <a:lstStyle/>
                    <a:p>
                      <a:r>
                        <a:rPr lang="en-US" sz="2400" dirty="0" smtClean="0"/>
                        <a:t>IQ</a:t>
                      </a:r>
                      <a:endParaRPr lang="ru-RU"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IQ </a:t>
                      </a:r>
                      <a:r>
                        <a:rPr lang="ru-RU" sz="2400" dirty="0" smtClean="0"/>
                        <a:t> </a:t>
                      </a:r>
                      <a:r>
                        <a:rPr lang="en-US" sz="2400" dirty="0" smtClean="0"/>
                        <a:t>predicted</a:t>
                      </a:r>
                      <a:endParaRPr lang="ru-RU" sz="2400" dirty="0"/>
                    </a:p>
                  </a:txBody>
                  <a:tcPr/>
                </a:tc>
                <a:extLst>
                  <a:ext uri="{0D108BD9-81ED-4DB2-BD59-A6C34878D82A}">
                    <a16:rowId xmlns:a16="http://schemas.microsoft.com/office/drawing/2014/main" val="24194498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Masha</a:t>
                      </a:r>
                      <a:endParaRPr lang="ru-RU" sz="2400" dirty="0" smtClean="0"/>
                    </a:p>
                  </a:txBody>
                  <a:tcPr/>
                </a:tc>
                <a:tc>
                  <a:txBody>
                    <a:bodyPr/>
                    <a:lstStyle/>
                    <a:p>
                      <a:r>
                        <a:rPr lang="en-US" sz="2400" dirty="0" smtClean="0"/>
                        <a:t>160</a:t>
                      </a:r>
                      <a:endParaRPr lang="ru-RU" sz="2400" dirty="0"/>
                    </a:p>
                  </a:txBody>
                  <a:tcPr/>
                </a:tc>
                <a:tc>
                  <a:txBody>
                    <a:bodyPr/>
                    <a:lstStyle/>
                    <a:p>
                      <a:r>
                        <a:rPr lang="en-US" sz="2400" dirty="0" smtClean="0"/>
                        <a:t>50</a:t>
                      </a:r>
                      <a:endParaRPr lang="ru-RU" sz="2400" dirty="0"/>
                    </a:p>
                  </a:txBody>
                  <a:tcPr/>
                </a:tc>
                <a:tc>
                  <a:txBody>
                    <a:bodyPr/>
                    <a:lstStyle/>
                    <a:p>
                      <a:r>
                        <a:rPr lang="en-US" sz="2400" dirty="0" smtClean="0"/>
                        <a:t>0</a:t>
                      </a:r>
                      <a:endParaRPr lang="ru-RU" sz="2400" dirty="0"/>
                    </a:p>
                  </a:txBody>
                  <a:tcPr/>
                </a:tc>
                <a:tc>
                  <a:txBody>
                    <a:bodyPr/>
                    <a:lstStyle/>
                    <a:p>
                      <a:r>
                        <a:rPr lang="en-US" sz="2400" dirty="0" smtClean="0"/>
                        <a:t>110</a:t>
                      </a:r>
                      <a:endParaRPr lang="ru-RU" sz="2400" dirty="0"/>
                    </a:p>
                  </a:txBody>
                  <a:tcPr/>
                </a:tc>
                <a:tc>
                  <a:txBody>
                    <a:bodyPr/>
                    <a:lstStyle/>
                    <a:p>
                      <a:r>
                        <a:rPr lang="en-US" sz="2400" dirty="0" smtClean="0"/>
                        <a:t>100</a:t>
                      </a:r>
                      <a:endParaRPr lang="ru-RU" sz="2400" dirty="0"/>
                    </a:p>
                  </a:txBody>
                  <a:tcPr/>
                </a:tc>
                <a:extLst>
                  <a:ext uri="{0D108BD9-81ED-4DB2-BD59-A6C34878D82A}">
                    <a16:rowId xmlns:a16="http://schemas.microsoft.com/office/drawing/2014/main" val="42342528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smtClean="0"/>
                        <a:t>Petya</a:t>
                      </a:r>
                      <a:endParaRPr lang="ru-RU" sz="2400" dirty="0" smtClean="0"/>
                    </a:p>
                  </a:txBody>
                  <a:tcPr/>
                </a:tc>
                <a:tc>
                  <a:txBody>
                    <a:bodyPr/>
                    <a:lstStyle/>
                    <a:p>
                      <a:r>
                        <a:rPr lang="en-US" sz="2400" dirty="0" smtClean="0"/>
                        <a:t>200</a:t>
                      </a:r>
                      <a:endParaRPr lang="ru-RU" sz="2400" dirty="0"/>
                    </a:p>
                  </a:txBody>
                  <a:tcPr/>
                </a:tc>
                <a:tc>
                  <a:txBody>
                    <a:bodyPr/>
                    <a:lstStyle/>
                    <a:p>
                      <a:r>
                        <a:rPr lang="en-US" sz="2400" dirty="0" smtClean="0"/>
                        <a:t>70</a:t>
                      </a:r>
                      <a:endParaRPr lang="ru-RU" sz="2400" dirty="0"/>
                    </a:p>
                  </a:txBody>
                  <a:tcPr/>
                </a:tc>
                <a:tc>
                  <a:txBody>
                    <a:bodyPr/>
                    <a:lstStyle/>
                    <a:p>
                      <a:r>
                        <a:rPr lang="en-US" sz="2400" dirty="0" smtClean="0"/>
                        <a:t>1</a:t>
                      </a:r>
                      <a:endParaRPr lang="ru-RU" sz="2400" dirty="0"/>
                    </a:p>
                  </a:txBody>
                  <a:tcPr/>
                </a:tc>
                <a:tc>
                  <a:txBody>
                    <a:bodyPr/>
                    <a:lstStyle/>
                    <a:p>
                      <a:r>
                        <a:rPr lang="en-US" sz="2400" dirty="0" smtClean="0"/>
                        <a:t>50</a:t>
                      </a:r>
                      <a:endParaRPr lang="ru-RU" sz="2400" dirty="0"/>
                    </a:p>
                  </a:txBody>
                  <a:tcPr/>
                </a:tc>
                <a:tc>
                  <a:txBody>
                    <a:bodyPr/>
                    <a:lstStyle/>
                    <a:p>
                      <a:r>
                        <a:rPr lang="en-US" sz="2400" dirty="0" smtClean="0"/>
                        <a:t>70</a:t>
                      </a:r>
                      <a:endParaRPr lang="ru-RU" sz="2400" dirty="0"/>
                    </a:p>
                  </a:txBody>
                  <a:tcPr/>
                </a:tc>
                <a:extLst>
                  <a:ext uri="{0D108BD9-81ED-4DB2-BD59-A6C34878D82A}">
                    <a16:rowId xmlns:a16="http://schemas.microsoft.com/office/drawing/2014/main" val="203524795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882165" y="422396"/>
            <a:ext cx="10098658" cy="646331"/>
          </a:xfrm>
          <a:prstGeom prst="rect">
            <a:avLst/>
          </a:prstGeom>
          <a:noFill/>
        </p:spPr>
        <p:txBody>
          <a:bodyPr wrap="square" rtlCol="0">
            <a:spAutoFit/>
          </a:bodyPr>
          <a:lstStyle/>
          <a:p>
            <a:r>
              <a:rPr lang="ru-RU" sz="3600" b="1" dirty="0">
                <a:solidFill>
                  <a:srgbClr val="00B050"/>
                </a:solidFill>
              </a:rPr>
              <a:t>HOW CAN </a:t>
            </a:r>
            <a:r>
              <a:rPr lang="en-US" sz="3600" b="1" dirty="0" smtClean="0">
                <a:solidFill>
                  <a:srgbClr val="00B050"/>
                </a:solidFill>
              </a:rPr>
              <a:t>WE</a:t>
            </a:r>
            <a:r>
              <a:rPr lang="ru-RU" sz="3600" b="1" dirty="0" smtClean="0">
                <a:solidFill>
                  <a:srgbClr val="00B050"/>
                </a:solidFill>
              </a:rPr>
              <a:t> </a:t>
            </a:r>
            <a:r>
              <a:rPr lang="ru-RU" sz="3600" b="1" dirty="0">
                <a:solidFill>
                  <a:srgbClr val="00B050"/>
                </a:solidFill>
              </a:rPr>
              <a:t>PREDICT </a:t>
            </a:r>
            <a:r>
              <a:rPr lang="ru-RU" sz="3600" b="1" i="1" dirty="0">
                <a:solidFill>
                  <a:srgbClr val="00B050"/>
                </a:solidFill>
              </a:rPr>
              <a:t>Y</a:t>
            </a:r>
            <a:r>
              <a:rPr lang="ru-RU" sz="3600" b="1" dirty="0">
                <a:solidFill>
                  <a:srgbClr val="00B050"/>
                </a:solidFill>
              </a:rPr>
              <a:t> BY THE VALUE OF </a:t>
            </a:r>
            <a:r>
              <a:rPr lang="ru-RU" sz="3600" b="1" i="1" dirty="0">
                <a:solidFill>
                  <a:srgbClr val="00B050"/>
                </a:solidFill>
              </a:rPr>
              <a:t>X</a:t>
            </a:r>
            <a:r>
              <a:rPr lang="ru-RU" sz="3600" b="1" dirty="0">
                <a:solidFill>
                  <a:srgbClr val="00B050"/>
                </a:solidFill>
              </a:rPr>
              <a:t>?</a:t>
            </a:r>
            <a:endParaRPr lang="en-US"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11</a:t>
            </a:fld>
            <a:endParaRPr lang="ru-RU" sz="1400" dirty="0">
              <a:solidFill>
                <a:schemeClr val="bg1"/>
              </a:solidFill>
            </a:endParaRPr>
          </a:p>
        </p:txBody>
      </p:sp>
      <p:sp>
        <p:nvSpPr>
          <p:cNvPr id="6" name="Прямоугольник 5"/>
          <p:cNvSpPr/>
          <p:nvPr/>
        </p:nvSpPr>
        <p:spPr>
          <a:xfrm>
            <a:off x="947596" y="1693831"/>
            <a:ext cx="3718640" cy="4154984"/>
          </a:xfrm>
          <a:prstGeom prst="rect">
            <a:avLst/>
          </a:prstGeom>
        </p:spPr>
        <p:txBody>
          <a:bodyPr wrap="square">
            <a:spAutoFit/>
          </a:bodyPr>
          <a:lstStyle/>
          <a:p>
            <a:r>
              <a:rPr lang="ru-RU" sz="2400" dirty="0" err="1" smtClean="0"/>
              <a:t>Nodes</a:t>
            </a:r>
            <a:r>
              <a:rPr lang="ru-RU" sz="2400" dirty="0" smtClean="0"/>
              <a:t> </a:t>
            </a:r>
            <a:r>
              <a:rPr lang="ru-RU" sz="2400" dirty="0" err="1"/>
              <a:t>are</a:t>
            </a:r>
            <a:r>
              <a:rPr lang="ru-RU" sz="2400" dirty="0"/>
              <a:t> </a:t>
            </a:r>
            <a:r>
              <a:rPr lang="ru-RU" sz="2400" dirty="0" err="1"/>
              <a:t>objects</a:t>
            </a:r>
            <a:r>
              <a:rPr lang="ru-RU" sz="2400" dirty="0"/>
              <a:t> </a:t>
            </a:r>
            <a:r>
              <a:rPr lang="ru-RU" sz="2400" dirty="0" err="1"/>
              <a:t>of</a:t>
            </a:r>
            <a:r>
              <a:rPr lang="ru-RU" sz="2400" dirty="0"/>
              <a:t> </a:t>
            </a:r>
            <a:r>
              <a:rPr lang="ru-RU" sz="2400" dirty="0" err="1"/>
              <a:t>the</a:t>
            </a:r>
            <a:r>
              <a:rPr lang="ru-RU" sz="2400" dirty="0"/>
              <a:t> </a:t>
            </a:r>
            <a:r>
              <a:rPr lang="ru-RU" sz="2400" dirty="0" err="1"/>
              <a:t>training</a:t>
            </a:r>
            <a:r>
              <a:rPr lang="ru-RU" sz="2400" dirty="0"/>
              <a:t> </a:t>
            </a:r>
            <a:r>
              <a:rPr lang="ru-RU" sz="2400" dirty="0" err="1"/>
              <a:t>sample</a:t>
            </a:r>
            <a:r>
              <a:rPr lang="ru-RU" sz="2400" dirty="0" smtClean="0"/>
              <a:t>.</a:t>
            </a:r>
            <a:endParaRPr lang="en-US" sz="2400" dirty="0" smtClean="0"/>
          </a:p>
          <a:p>
            <a:r>
              <a:rPr lang="ru-RU" sz="2400" dirty="0" err="1" smtClean="0"/>
              <a:t>You</a:t>
            </a:r>
            <a:r>
              <a:rPr lang="ru-RU" sz="2400" dirty="0" smtClean="0"/>
              <a:t> </a:t>
            </a:r>
            <a:r>
              <a:rPr lang="ru-RU" sz="2400" dirty="0" err="1"/>
              <a:t>can</a:t>
            </a:r>
            <a:r>
              <a:rPr lang="ru-RU" sz="2400" dirty="0"/>
              <a:t> </a:t>
            </a:r>
            <a:r>
              <a:rPr lang="ru-RU" sz="2400" dirty="0" err="1"/>
              <a:t>predict</a:t>
            </a:r>
            <a:r>
              <a:rPr lang="ru-RU" sz="2400" dirty="0"/>
              <a:t> </a:t>
            </a:r>
            <a:r>
              <a:rPr lang="ru-RU" sz="2400" dirty="0" err="1"/>
              <a:t>the</a:t>
            </a:r>
            <a:r>
              <a:rPr lang="ru-RU" sz="2400" dirty="0"/>
              <a:t> </a:t>
            </a:r>
            <a:r>
              <a:rPr lang="ru-RU" sz="2400" b="1" i="1" dirty="0"/>
              <a:t>Y</a:t>
            </a:r>
            <a:r>
              <a:rPr lang="ru-RU" sz="2400" dirty="0"/>
              <a:t> </a:t>
            </a:r>
            <a:r>
              <a:rPr lang="ru-RU" sz="2400" dirty="0" err="1"/>
              <a:t>values</a:t>
            </a:r>
            <a:r>
              <a:rPr lang="ru-RU" sz="2400" dirty="0"/>
              <a:t> </a:t>
            </a:r>
            <a:r>
              <a:rPr lang="ru-RU" sz="2400" dirty="0" err="1"/>
              <a:t>at</a:t>
            </a:r>
            <a:r>
              <a:rPr lang="ru-RU" sz="2400" dirty="0"/>
              <a:t> </a:t>
            </a:r>
            <a:r>
              <a:rPr lang="ru-RU" sz="2400" dirty="0" err="1"/>
              <a:t>new</a:t>
            </a:r>
            <a:r>
              <a:rPr lang="ru-RU" sz="2400" dirty="0"/>
              <a:t> </a:t>
            </a:r>
            <a:r>
              <a:rPr lang="ru-RU" sz="2400" dirty="0" err="1"/>
              <a:t>points</a:t>
            </a:r>
            <a:r>
              <a:rPr lang="ru-RU" sz="2400" dirty="0"/>
              <a:t> </a:t>
            </a:r>
            <a:r>
              <a:rPr lang="ru-RU" sz="2400" dirty="0" err="1"/>
              <a:t>using</a:t>
            </a:r>
            <a:r>
              <a:rPr lang="ru-RU" sz="2400" dirty="0" smtClean="0"/>
              <a:t>:</a:t>
            </a:r>
            <a:endParaRPr lang="en-US" sz="2400" dirty="0" smtClean="0"/>
          </a:p>
          <a:p>
            <a:r>
              <a:rPr lang="ru-RU" sz="2400" dirty="0" smtClean="0"/>
              <a:t>a</a:t>
            </a:r>
            <a:r>
              <a:rPr lang="en-US" sz="2400" dirty="0" smtClean="0"/>
              <a:t>) the blue</a:t>
            </a:r>
            <a:r>
              <a:rPr lang="ru-RU" sz="2400" dirty="0" smtClean="0"/>
              <a:t> </a:t>
            </a:r>
            <a:r>
              <a:rPr lang="ru-RU" sz="2400" dirty="0" err="1"/>
              <a:t>polyline</a:t>
            </a:r>
            <a:r>
              <a:rPr lang="ru-RU" sz="2400" dirty="0" smtClean="0"/>
              <a:t>;</a:t>
            </a:r>
            <a:endParaRPr lang="en-US" sz="2400" dirty="0" smtClean="0"/>
          </a:p>
          <a:p>
            <a:r>
              <a:rPr lang="ru-RU" sz="2400" dirty="0" smtClean="0"/>
              <a:t>b</a:t>
            </a:r>
            <a:r>
              <a:rPr lang="ru-RU" sz="2400" dirty="0"/>
              <a:t>) </a:t>
            </a:r>
            <a:r>
              <a:rPr lang="ru-RU" sz="2400" dirty="0" err="1"/>
              <a:t>the</a:t>
            </a:r>
            <a:r>
              <a:rPr lang="ru-RU" sz="2400" dirty="0"/>
              <a:t> </a:t>
            </a:r>
            <a:r>
              <a:rPr lang="ru-RU" sz="2400" dirty="0" err="1"/>
              <a:t>red</a:t>
            </a:r>
            <a:r>
              <a:rPr lang="ru-RU" sz="2400" dirty="0"/>
              <a:t> </a:t>
            </a:r>
            <a:r>
              <a:rPr lang="ru-RU" sz="2400" dirty="0" err="1" smtClean="0"/>
              <a:t>line</a:t>
            </a:r>
            <a:r>
              <a:rPr lang="ru-RU" sz="2400" dirty="0" smtClean="0"/>
              <a:t> </a:t>
            </a:r>
            <a:r>
              <a:rPr lang="en-US" sz="2400" dirty="0" smtClean="0"/>
              <a:t>is regression line</a:t>
            </a:r>
            <a:r>
              <a:rPr lang="ru-RU" sz="2400" dirty="0" smtClean="0"/>
              <a:t>.</a:t>
            </a:r>
            <a:endParaRPr lang="en-US" sz="2400" dirty="0" smtClean="0"/>
          </a:p>
          <a:p>
            <a:endParaRPr lang="ru-RU" sz="2400" dirty="0" smtClean="0"/>
          </a:p>
          <a:p>
            <a:r>
              <a:rPr lang="ru-RU" sz="2400" dirty="0" err="1" smtClean="0"/>
              <a:t>What</a:t>
            </a:r>
            <a:r>
              <a:rPr lang="ru-RU" sz="2400" dirty="0" smtClean="0"/>
              <a:t> </a:t>
            </a:r>
            <a:r>
              <a:rPr lang="ru-RU" sz="2400" dirty="0" err="1"/>
              <a:t>are</a:t>
            </a:r>
            <a:r>
              <a:rPr lang="ru-RU" sz="2400" dirty="0"/>
              <a:t> </a:t>
            </a:r>
            <a:r>
              <a:rPr lang="ru-RU" sz="2400" dirty="0" err="1"/>
              <a:t>the</a:t>
            </a:r>
            <a:r>
              <a:rPr lang="ru-RU" sz="2400" dirty="0"/>
              <a:t> "</a:t>
            </a:r>
            <a:r>
              <a:rPr lang="ru-RU" sz="2400" dirty="0" err="1"/>
              <a:t>disadvantages</a:t>
            </a:r>
            <a:r>
              <a:rPr lang="ru-RU" sz="2400" dirty="0"/>
              <a:t>" </a:t>
            </a:r>
            <a:r>
              <a:rPr lang="ru-RU" sz="2400" dirty="0" err="1" smtClean="0"/>
              <a:t>of</a:t>
            </a:r>
            <a:r>
              <a:rPr lang="en-US" sz="2400" dirty="0" smtClean="0"/>
              <a:t> </a:t>
            </a:r>
            <a:r>
              <a:rPr lang="ru-RU" sz="2400" dirty="0" err="1" smtClean="0"/>
              <a:t>predicting</a:t>
            </a:r>
            <a:r>
              <a:rPr lang="ru-RU" sz="2400" dirty="0" smtClean="0"/>
              <a:t> </a:t>
            </a:r>
            <a:r>
              <a:rPr lang="ru-RU" sz="2400" dirty="0" err="1" smtClean="0"/>
              <a:t>using</a:t>
            </a:r>
            <a:r>
              <a:rPr lang="en-US" sz="2400" dirty="0" smtClean="0"/>
              <a:t> </a:t>
            </a:r>
            <a:r>
              <a:rPr lang="ru-RU" sz="2400" dirty="0" smtClean="0"/>
              <a:t>a </a:t>
            </a:r>
            <a:r>
              <a:rPr lang="ru-RU" sz="2400" dirty="0" err="1"/>
              <a:t>polyline</a:t>
            </a:r>
            <a:r>
              <a:rPr lang="ru-RU" sz="2400" dirty="0"/>
              <a:t>?</a:t>
            </a:r>
          </a:p>
        </p:txBody>
      </p:sp>
      <p:pic>
        <p:nvPicPr>
          <p:cNvPr id="13" name="Рисунок 12"/>
          <p:cNvPicPr>
            <a:picLocks noChangeAspect="1"/>
          </p:cNvPicPr>
          <p:nvPr/>
        </p:nvPicPr>
        <p:blipFill>
          <a:blip r:embed="rId4"/>
          <a:stretch>
            <a:fillRect/>
          </a:stretch>
        </p:blipFill>
        <p:spPr>
          <a:xfrm>
            <a:off x="4860199" y="1290912"/>
            <a:ext cx="7054709" cy="491592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01910" y="438771"/>
            <a:ext cx="10098658" cy="646331"/>
          </a:xfrm>
          <a:prstGeom prst="rect">
            <a:avLst/>
          </a:prstGeom>
          <a:noFill/>
        </p:spPr>
        <p:txBody>
          <a:bodyPr wrap="square" rtlCol="0">
            <a:spAutoFit/>
          </a:bodyPr>
          <a:lstStyle/>
          <a:p>
            <a:r>
              <a:rPr lang="ru-RU" sz="3600" b="1" dirty="0">
                <a:solidFill>
                  <a:srgbClr val="00B050"/>
                </a:solidFill>
              </a:rPr>
              <a:t>THE "CONS" OF A POLYLINE</a:t>
            </a:r>
            <a:endParaRPr lang="en-US"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12</a:t>
            </a:fld>
            <a:endParaRPr lang="ru-RU" sz="1400" dirty="0">
              <a:solidFill>
                <a:schemeClr val="bg1"/>
              </a:solidFill>
            </a:endParaRPr>
          </a:p>
        </p:txBody>
      </p:sp>
      <p:sp>
        <p:nvSpPr>
          <p:cNvPr id="4" name="Прямоугольник 3"/>
          <p:cNvSpPr/>
          <p:nvPr/>
        </p:nvSpPr>
        <p:spPr>
          <a:xfrm>
            <a:off x="1163780" y="1457236"/>
            <a:ext cx="10190020" cy="1569660"/>
          </a:xfrm>
          <a:prstGeom prst="rect">
            <a:avLst/>
          </a:prstGeom>
        </p:spPr>
        <p:txBody>
          <a:bodyPr wrap="square">
            <a:spAutoFit/>
          </a:bodyPr>
          <a:lstStyle/>
          <a:p>
            <a:r>
              <a:rPr lang="ru-RU" sz="2400" dirty="0" smtClean="0"/>
              <a:t>1. </a:t>
            </a:r>
            <a:r>
              <a:rPr lang="ru-RU" sz="2400" dirty="0" err="1"/>
              <a:t>The</a:t>
            </a:r>
            <a:r>
              <a:rPr lang="ru-RU" sz="2400" dirty="0"/>
              <a:t> </a:t>
            </a:r>
            <a:r>
              <a:rPr lang="ru-RU" sz="2400" dirty="0" err="1"/>
              <a:t>prediction</a:t>
            </a:r>
            <a:r>
              <a:rPr lang="ru-RU" sz="2400" dirty="0"/>
              <a:t> </a:t>
            </a:r>
            <a:r>
              <a:rPr lang="ru-RU" sz="2400" dirty="0" err="1"/>
              <a:t>model</a:t>
            </a:r>
            <a:r>
              <a:rPr lang="ru-RU" sz="2400" dirty="0"/>
              <a:t> </a:t>
            </a:r>
            <a:r>
              <a:rPr lang="ru-RU" sz="2400" dirty="0" err="1"/>
              <a:t>has</a:t>
            </a:r>
            <a:r>
              <a:rPr lang="ru-RU" sz="2400" dirty="0"/>
              <a:t> a </a:t>
            </a:r>
            <a:r>
              <a:rPr lang="ru-RU" sz="2400" dirty="0" err="1" smtClean="0"/>
              <a:t>complexity</a:t>
            </a:r>
            <a:r>
              <a:rPr lang="ru-RU" sz="2400" dirty="0" smtClean="0"/>
              <a:t> </a:t>
            </a:r>
            <a:r>
              <a:rPr lang="ru-RU" sz="2400" dirty="0" err="1" smtClean="0"/>
              <a:t>comparable</a:t>
            </a:r>
            <a:r>
              <a:rPr lang="ru-RU" sz="2400" dirty="0" smtClean="0"/>
              <a:t> </a:t>
            </a:r>
            <a:r>
              <a:rPr lang="ru-RU" sz="2400" dirty="0" err="1"/>
              <a:t>to</a:t>
            </a:r>
            <a:r>
              <a:rPr lang="ru-RU" sz="2400" dirty="0"/>
              <a:t> </a:t>
            </a:r>
            <a:r>
              <a:rPr lang="ru-RU" sz="2400" dirty="0" err="1"/>
              <a:t>the</a:t>
            </a:r>
            <a:r>
              <a:rPr lang="ru-RU" sz="2400" dirty="0"/>
              <a:t> </a:t>
            </a:r>
            <a:r>
              <a:rPr lang="ru-RU" sz="2400" dirty="0" err="1"/>
              <a:t>amount</a:t>
            </a:r>
            <a:r>
              <a:rPr lang="ru-RU" sz="2400" dirty="0"/>
              <a:t> </a:t>
            </a:r>
            <a:r>
              <a:rPr lang="ru-RU" sz="2400" dirty="0" err="1"/>
              <a:t>of</a:t>
            </a:r>
            <a:r>
              <a:rPr lang="ru-RU" sz="2400" dirty="0"/>
              <a:t> </a:t>
            </a:r>
            <a:r>
              <a:rPr lang="ru-RU" sz="2400" dirty="0" err="1"/>
              <a:t>data</a:t>
            </a:r>
            <a:r>
              <a:rPr lang="ru-RU" sz="2400" dirty="0" smtClean="0"/>
              <a:t>.</a:t>
            </a:r>
            <a:endParaRPr lang="en-US" sz="2400" dirty="0" smtClean="0"/>
          </a:p>
          <a:p>
            <a:r>
              <a:rPr lang="en-US" sz="2400" dirty="0" smtClean="0"/>
              <a:t>2</a:t>
            </a:r>
            <a:r>
              <a:rPr lang="ru-RU" sz="2400" dirty="0" smtClean="0"/>
              <a:t>. </a:t>
            </a:r>
            <a:r>
              <a:rPr lang="ru-RU" sz="2400" dirty="0" err="1" smtClean="0"/>
              <a:t>The</a:t>
            </a:r>
            <a:r>
              <a:rPr lang="ru-RU" sz="2400" dirty="0" smtClean="0"/>
              <a:t> </a:t>
            </a:r>
            <a:r>
              <a:rPr lang="ru-RU" sz="2400" dirty="0" err="1"/>
              <a:t>model</a:t>
            </a:r>
            <a:r>
              <a:rPr lang="ru-RU" sz="2400" dirty="0"/>
              <a:t> </a:t>
            </a:r>
            <a:r>
              <a:rPr lang="ru-RU" sz="2400" dirty="0" err="1" smtClean="0"/>
              <a:t>cannot</a:t>
            </a:r>
            <a:r>
              <a:rPr lang="en-US" sz="2400" dirty="0" smtClean="0"/>
              <a:t> </a:t>
            </a:r>
            <a:r>
              <a:rPr lang="ru-RU" sz="2400" dirty="0" err="1" smtClean="0"/>
              <a:t>be</a:t>
            </a:r>
            <a:r>
              <a:rPr lang="ru-RU" sz="2400" dirty="0" smtClean="0"/>
              <a:t> </a:t>
            </a:r>
            <a:r>
              <a:rPr lang="ru-RU" sz="2400" dirty="0" err="1"/>
              <a:t>interpreted</a:t>
            </a:r>
            <a:r>
              <a:rPr lang="ru-RU" sz="2400" dirty="0"/>
              <a:t> </a:t>
            </a:r>
            <a:r>
              <a:rPr lang="ru-RU" sz="2400" dirty="0" err="1"/>
              <a:t>in</a:t>
            </a:r>
            <a:r>
              <a:rPr lang="ru-RU" sz="2400" dirty="0"/>
              <a:t> </a:t>
            </a:r>
            <a:r>
              <a:rPr lang="ru-RU" sz="2400" dirty="0" err="1"/>
              <a:t>any</a:t>
            </a:r>
            <a:r>
              <a:rPr lang="ru-RU" sz="2400" dirty="0"/>
              <a:t> </a:t>
            </a:r>
            <a:r>
              <a:rPr lang="ru-RU" sz="2400" dirty="0" err="1"/>
              <a:t>way</a:t>
            </a:r>
            <a:r>
              <a:rPr lang="ru-RU" sz="2400" dirty="0" smtClean="0"/>
              <a:t>.</a:t>
            </a:r>
          </a:p>
          <a:p>
            <a:r>
              <a:rPr lang="ru-RU" sz="2400" dirty="0" smtClean="0"/>
              <a:t>3. </a:t>
            </a:r>
            <a:r>
              <a:rPr lang="ru-RU" sz="2400" dirty="0" err="1" smtClean="0"/>
              <a:t>There</a:t>
            </a:r>
            <a:r>
              <a:rPr lang="ru-RU" sz="2400" dirty="0" smtClean="0"/>
              <a:t> </a:t>
            </a:r>
            <a:r>
              <a:rPr lang="ru-RU" sz="2400" dirty="0" err="1"/>
              <a:t>is</a:t>
            </a:r>
            <a:r>
              <a:rPr lang="ru-RU" sz="2400" dirty="0"/>
              <a:t> </a:t>
            </a:r>
            <a:r>
              <a:rPr lang="ru-RU" sz="2400" dirty="0" err="1"/>
              <a:t>no</a:t>
            </a:r>
            <a:r>
              <a:rPr lang="ru-RU" sz="2400" dirty="0"/>
              <a:t> </a:t>
            </a:r>
            <a:r>
              <a:rPr lang="ru-RU" sz="2400" dirty="0" err="1"/>
              <a:t>certainty</a:t>
            </a:r>
            <a:r>
              <a:rPr lang="ru-RU" sz="2400" dirty="0"/>
              <a:t> </a:t>
            </a:r>
            <a:r>
              <a:rPr lang="ru-RU" sz="2400" dirty="0" err="1" smtClean="0"/>
              <a:t>that</a:t>
            </a:r>
            <a:r>
              <a:rPr lang="ru-RU" sz="2400" dirty="0" smtClean="0"/>
              <a:t> </a:t>
            </a:r>
            <a:r>
              <a:rPr lang="ru-RU" sz="2400" dirty="0" err="1" smtClean="0"/>
              <a:t>there</a:t>
            </a:r>
            <a:r>
              <a:rPr lang="ru-RU" sz="2400" dirty="0" smtClean="0"/>
              <a:t> </a:t>
            </a:r>
            <a:r>
              <a:rPr lang="ru-RU" sz="2400" dirty="0" err="1"/>
              <a:t>will</a:t>
            </a:r>
            <a:r>
              <a:rPr lang="ru-RU" sz="2400" dirty="0"/>
              <a:t> </a:t>
            </a:r>
            <a:r>
              <a:rPr lang="ru-RU" sz="2400" dirty="0" err="1"/>
              <a:t>be</a:t>
            </a:r>
            <a:r>
              <a:rPr lang="ru-RU" sz="2400" dirty="0"/>
              <a:t> </a:t>
            </a:r>
            <a:r>
              <a:rPr lang="ru-RU" sz="2400" dirty="0" err="1"/>
              <a:t>small</a:t>
            </a:r>
            <a:r>
              <a:rPr lang="ru-RU" sz="2400" dirty="0"/>
              <a:t> </a:t>
            </a:r>
            <a:r>
              <a:rPr lang="ru-RU" sz="2400" dirty="0" err="1"/>
              <a:t>errors</a:t>
            </a:r>
            <a:r>
              <a:rPr lang="ru-RU" sz="2400" dirty="0"/>
              <a:t> </a:t>
            </a:r>
            <a:r>
              <a:rPr lang="ru-RU" sz="2400" dirty="0" err="1"/>
              <a:t>in</a:t>
            </a:r>
            <a:r>
              <a:rPr lang="ru-RU" sz="2400" dirty="0"/>
              <a:t> </a:t>
            </a:r>
            <a:r>
              <a:rPr lang="ru-RU" sz="2400" dirty="0" err="1"/>
              <a:t>the</a:t>
            </a:r>
            <a:r>
              <a:rPr lang="ru-RU" sz="2400" dirty="0"/>
              <a:t> </a:t>
            </a:r>
            <a:r>
              <a:rPr lang="ru-RU" sz="2400" dirty="0" err="1"/>
              <a:t>test</a:t>
            </a:r>
            <a:r>
              <a:rPr lang="ru-RU" sz="2400" dirty="0"/>
              <a:t> </a:t>
            </a:r>
            <a:r>
              <a:rPr lang="ru-RU" sz="2400" dirty="0" err="1"/>
              <a:t>sample</a:t>
            </a:r>
            <a:r>
              <a:rPr lang="ru-RU" sz="2400" dirty="0" smtClean="0"/>
              <a:t>.</a:t>
            </a:r>
          </a:p>
          <a:p>
            <a:r>
              <a:rPr lang="ru-RU" sz="2400" dirty="0" smtClean="0"/>
              <a:t>4. </a:t>
            </a:r>
            <a:r>
              <a:rPr lang="en-US" sz="2400" dirty="0"/>
              <a:t>A polyline cannot be </a:t>
            </a:r>
            <a:r>
              <a:rPr lang="en-US" sz="2400" dirty="0" smtClean="0"/>
              <a:t>extrapolated.</a:t>
            </a:r>
            <a:endParaRPr lang="ru-RU" sz="2400" dirty="0"/>
          </a:p>
        </p:txBody>
      </p:sp>
      <p:pic>
        <p:nvPicPr>
          <p:cNvPr id="5" name="Рисунок 4"/>
          <p:cNvPicPr>
            <a:picLocks noChangeAspect="1"/>
          </p:cNvPicPr>
          <p:nvPr/>
        </p:nvPicPr>
        <p:blipFill>
          <a:blip r:embed="rId4"/>
          <a:stretch>
            <a:fillRect/>
          </a:stretch>
        </p:blipFill>
        <p:spPr>
          <a:xfrm>
            <a:off x="2948865" y="3026896"/>
            <a:ext cx="5749104" cy="34119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p:cNvSpPr txBox="1"/>
              <p:nvPr/>
            </p:nvSpPr>
            <p:spPr>
              <a:xfrm>
                <a:off x="1171362" y="1544005"/>
                <a:ext cx="10452943" cy="1200329"/>
              </a:xfrm>
              <a:prstGeom prst="rect">
                <a:avLst/>
              </a:prstGeom>
              <a:noFill/>
            </p:spPr>
            <p:txBody>
              <a:bodyPr wrap="square">
                <a:spAutoFit/>
              </a:bodyPr>
              <a:lstStyle/>
              <a:p>
                <a:r>
                  <a:rPr lang="en-US" sz="2400" dirty="0"/>
                  <a:t>The regression model is called linear if the value of the </a:t>
                </a:r>
                <a:r>
                  <a:rPr lang="en-US" sz="2400" dirty="0" smtClean="0"/>
                  <a:t>predicted feature </a:t>
                </a:r>
                <a:r>
                  <a:rPr lang="en-US" sz="2400" b="1" i="1" dirty="0"/>
                  <a:t>Y </a:t>
                </a:r>
                <a:r>
                  <a:rPr lang="en-US" sz="2400" dirty="0"/>
                  <a:t>is calculated as the sum of the known features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𝟏</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𝟐</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𝒏</m:t>
                        </m:r>
                      </m:sub>
                    </m:sSub>
                  </m:oMath>
                </a14:m>
                <a:r>
                  <a:rPr lang="en-US" sz="2400" b="1" dirty="0"/>
                  <a:t>,</a:t>
                </a:r>
                <a:r>
                  <a:rPr lang="en-US" sz="2400" dirty="0"/>
                  <a:t> taken </a:t>
                </a:r>
                <a:r>
                  <a:rPr lang="en-US" sz="2400" dirty="0" smtClean="0"/>
                  <a:t>with some </a:t>
                </a:r>
                <a:r>
                  <a:rPr lang="en-US" sz="2400" dirty="0"/>
                  <a:t>coefficients.</a:t>
                </a:r>
                <a:endParaRPr lang="ru-RU" sz="2400" dirty="0">
                  <a:solidFill>
                    <a:srgbClr val="FF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171362" y="1544005"/>
                <a:ext cx="10452943" cy="1200329"/>
              </a:xfrm>
              <a:prstGeom prst="rect">
                <a:avLst/>
              </a:prstGeom>
              <a:blipFill>
                <a:blip r:embed="rId3"/>
                <a:stretch>
                  <a:fillRect l="-875" t="-4061" b="-10660"/>
                </a:stretch>
              </a:blipFill>
            </p:spPr>
            <p:txBody>
              <a:bodyPr/>
              <a:lstStyle/>
              <a:p>
                <a:r>
                  <a:rPr lang="ru-RU">
                    <a:noFill/>
                  </a:rPr>
                  <a:t> </a:t>
                </a:r>
              </a:p>
            </p:txBody>
          </p:sp>
        </mc:Fallback>
      </mc:AlternateContent>
      <p:pic>
        <p:nvPicPr>
          <p:cNvPr id="9" name="Picture 8"/>
          <p:cNvPicPr>
            <a:picLocks noChangeAspect="1"/>
          </p:cNvPicPr>
          <p:nvPr/>
        </p:nvPicPr>
        <p:blipFill>
          <a:blip r:embed="rId4"/>
          <a:stretch>
            <a:fillRect/>
          </a:stretch>
        </p:blipFill>
        <p:spPr>
          <a:xfrm>
            <a:off x="0" y="6473919"/>
            <a:ext cx="6828112" cy="384081"/>
          </a:xfrm>
          <a:prstGeom prst="rect">
            <a:avLst/>
          </a:prstGeom>
        </p:spPr>
      </p:pic>
      <p:sp>
        <p:nvSpPr>
          <p:cNvPr id="10" name="TextBox 9"/>
          <p:cNvSpPr txBox="1"/>
          <p:nvPr/>
        </p:nvSpPr>
        <p:spPr>
          <a:xfrm>
            <a:off x="1171362" y="439896"/>
            <a:ext cx="6096000" cy="646331"/>
          </a:xfrm>
          <a:prstGeom prst="rect">
            <a:avLst/>
          </a:prstGeom>
          <a:noFill/>
        </p:spPr>
        <p:txBody>
          <a:bodyPr wrap="square" rtlCol="0">
            <a:spAutoFit/>
          </a:bodyPr>
          <a:lstStyle/>
          <a:p>
            <a:r>
              <a:rPr lang="en-US" sz="3600" b="1" dirty="0" smtClean="0">
                <a:solidFill>
                  <a:srgbClr val="00B050"/>
                </a:solidFill>
              </a:rPr>
              <a:t>Approximation</a:t>
            </a:r>
            <a:endParaRPr lang="en-US"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13</a:t>
            </a:fld>
            <a:endParaRPr lang="ru-RU" sz="1400" dirty="0">
              <a:solidFill>
                <a:schemeClr val="bg1"/>
              </a:solidFill>
            </a:endParaRPr>
          </a:p>
        </p:txBody>
      </p:sp>
      <p:pic>
        <p:nvPicPr>
          <p:cNvPr id="8" name="Объект 4"/>
          <p:cNvPicPr>
            <a:picLocks noChangeAspect="1"/>
          </p:cNvPicPr>
          <p:nvPr/>
        </p:nvPicPr>
        <p:blipFill>
          <a:blip r:embed="rId5"/>
          <a:stretch>
            <a:fillRect/>
          </a:stretch>
        </p:blipFill>
        <p:spPr>
          <a:xfrm>
            <a:off x="2685490" y="2905327"/>
            <a:ext cx="6626418" cy="748144"/>
          </a:xfrm>
          <a:prstGeom prst="rect">
            <a:avLst/>
          </a:prstGeom>
        </p:spPr>
      </p:pic>
      <mc:AlternateContent xmlns:mc="http://schemas.openxmlformats.org/markup-compatibility/2006" xmlns:a14="http://schemas.microsoft.com/office/drawing/2010/main">
        <mc:Choice Requires="a14">
          <p:sp>
            <p:nvSpPr>
              <p:cNvPr id="3" name="Прямоугольник 2"/>
              <p:cNvSpPr/>
              <p:nvPr/>
            </p:nvSpPr>
            <p:spPr>
              <a:xfrm>
                <a:off x="1563267" y="5156880"/>
                <a:ext cx="7045327" cy="461665"/>
              </a:xfrm>
              <a:prstGeom prst="rect">
                <a:avLst/>
              </a:prstGeom>
            </p:spPr>
            <p:txBody>
              <a:bodyPr wrap="none">
                <a:spAutoFit/>
              </a:bodyPr>
              <a:lstStyle/>
              <a:p>
                <a:r>
                  <a:rPr lang="ru-RU" sz="2400" dirty="0" smtClean="0"/>
                  <a:t>The</a:t>
                </a:r>
                <a:r>
                  <a:rPr lang="ru-RU" sz="2400" dirty="0"/>
                  <a:t> </a:t>
                </a:r>
                <a:r>
                  <a:rPr lang="ru-RU" sz="2400" dirty="0" err="1"/>
                  <a:t>task</a:t>
                </a:r>
                <a:r>
                  <a:rPr lang="ru-RU" sz="2400" dirty="0"/>
                  <a:t> </a:t>
                </a:r>
                <a:r>
                  <a:rPr lang="ru-RU" sz="2400" dirty="0" err="1"/>
                  <a:t>is</a:t>
                </a:r>
                <a:r>
                  <a:rPr lang="ru-RU" sz="2400" dirty="0"/>
                  <a:t> </a:t>
                </a:r>
                <a:r>
                  <a:rPr lang="ru-RU" sz="2400" dirty="0" err="1"/>
                  <a:t>to</a:t>
                </a:r>
                <a:r>
                  <a:rPr lang="ru-RU" sz="2400" dirty="0"/>
                  <a:t> </a:t>
                </a:r>
                <a:r>
                  <a:rPr lang="ru-RU" sz="2400" dirty="0" err="1"/>
                  <a:t>find</a:t>
                </a:r>
                <a:r>
                  <a:rPr lang="ru-RU" sz="2400" dirty="0"/>
                  <a:t> </a:t>
                </a:r>
                <a:r>
                  <a:rPr lang="ru-RU" sz="2400" dirty="0" err="1"/>
                  <a:t>the</a:t>
                </a:r>
                <a:r>
                  <a:rPr lang="ru-RU" sz="2400" dirty="0"/>
                  <a:t> </a:t>
                </a:r>
                <a:r>
                  <a:rPr lang="ru-RU" sz="2400" dirty="0" err="1"/>
                  <a:t>optimal</a:t>
                </a:r>
                <a:r>
                  <a:rPr lang="ru-RU" sz="2400" dirty="0"/>
                  <a:t> </a:t>
                </a:r>
                <a:r>
                  <a:rPr lang="ru-RU" sz="2400" dirty="0" err="1"/>
                  <a:t>weights</a:t>
                </a:r>
                <a:r>
                  <a:rPr lang="ru-RU" sz="2400" dirty="0"/>
                  <a:t> (</a:t>
                </a:r>
                <a:r>
                  <a:rPr lang="ru-RU" sz="2400" dirty="0" err="1"/>
                  <a:t>coefficients</a:t>
                </a:r>
                <a:r>
                  <a:rPr lang="ru-RU" sz="2400" dirty="0"/>
                  <a:t>)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sub>
                    </m:sSub>
                  </m:oMath>
                </a14:m>
                <a:endParaRPr lang="ru-RU" sz="2400" dirty="0"/>
              </a:p>
            </p:txBody>
          </p:sp>
        </mc:Choice>
        <mc:Fallback xmlns="">
          <p:sp>
            <p:nvSpPr>
              <p:cNvPr id="3" name="Прямоугольник 2"/>
              <p:cNvSpPr>
                <a:spLocks noRot="1" noChangeAspect="1" noMove="1" noResize="1" noEditPoints="1" noAdjustHandles="1" noChangeArrowheads="1" noChangeShapeType="1" noTextEdit="1"/>
              </p:cNvSpPr>
              <p:nvPr/>
            </p:nvSpPr>
            <p:spPr>
              <a:xfrm>
                <a:off x="1563267" y="5156880"/>
                <a:ext cx="7045327" cy="461665"/>
              </a:xfrm>
              <a:prstGeom prst="rect">
                <a:avLst/>
              </a:prstGeom>
              <a:blipFill>
                <a:blip r:embed="rId6"/>
                <a:stretch>
                  <a:fillRect l="-1298" t="-10526" b="-2894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563267" y="4144659"/>
                <a:ext cx="7481455" cy="830997"/>
              </a:xfrm>
              <a:prstGeom prst="rect">
                <a:avLst/>
              </a:prstGeom>
              <a:noFill/>
            </p:spPr>
            <p:txBody>
              <a:bodyPr wrap="square" rtlCol="0">
                <a:spAutoFit/>
              </a:bodyPr>
              <a:lstStyle/>
              <a:p>
                <a:r>
                  <a:rPr lang="en-US" sz="2400" dirty="0" smtClean="0"/>
                  <a:t>Where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oMath>
                </a14:m>
                <a:r>
                  <a:rPr lang="en-US" sz="2400" dirty="0">
                    <a:latin typeface="Cambria Math" panose="02040503050406030204" pitchFamily="18" charset="0"/>
                  </a:rPr>
                  <a:t>is an inappropriate </a:t>
                </a:r>
                <a:r>
                  <a:rPr lang="en-US" sz="2400" dirty="0" smtClean="0">
                    <a:latin typeface="Cambria Math" panose="02040503050406030204" pitchFamily="18" charset="0"/>
                  </a:rPr>
                  <a:t>feature,</a:t>
                </a:r>
                <a:endParaRPr lang="en-US" sz="2400" b="0" dirty="0" smtClean="0">
                  <a:latin typeface="Cambria Math" panose="02040503050406030204" pitchFamily="18" charset="0"/>
                </a:endParaRPr>
              </a:p>
              <a:p>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oMath>
                </a14:m>
                <a:r>
                  <a:rPr lang="en-US" sz="2400" dirty="0" smtClean="0"/>
                  <a:t> is </a:t>
                </a:r>
                <a:r>
                  <a:rPr lang="ru-RU" sz="2400" dirty="0" err="1" smtClean="0"/>
                  <a:t>weight</a:t>
                </a:r>
                <a:r>
                  <a:rPr lang="en-US" sz="2400" dirty="0" smtClean="0"/>
                  <a:t>.</a:t>
                </a:r>
                <a:r>
                  <a:rPr lang="ru-RU" sz="2400" dirty="0" smtClean="0"/>
                  <a:t> </a:t>
                </a:r>
                <a:endParaRPr lang="ru-RU"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1563267" y="4144659"/>
                <a:ext cx="7481455" cy="830997"/>
              </a:xfrm>
              <a:prstGeom prst="rect">
                <a:avLst/>
              </a:prstGeom>
              <a:blipFill>
                <a:blip r:embed="rId7"/>
                <a:stretch>
                  <a:fillRect l="-1221" t="-7353" b="-16176"/>
                </a:stretch>
              </a:blipFill>
            </p:spPr>
            <p:txBody>
              <a:bodyPr/>
              <a:lstStyle/>
              <a:p>
                <a:r>
                  <a:rPr lang="ru-RU">
                    <a:noFill/>
                  </a:rPr>
                  <a:t> </a:t>
                </a:r>
              </a:p>
            </p:txBody>
          </p:sp>
        </mc:Fallback>
      </mc:AlternateContent>
    </p:spTree>
    <p:extLst>
      <p:ext uri="{BB962C8B-B14F-4D97-AF65-F5344CB8AC3E}">
        <p14:creationId xmlns:p14="http://schemas.microsoft.com/office/powerpoint/2010/main" val="1342028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113765" y="599978"/>
            <a:ext cx="10307129" cy="646331"/>
          </a:xfrm>
          <a:prstGeom prst="rect">
            <a:avLst/>
          </a:prstGeom>
          <a:noFill/>
        </p:spPr>
        <p:txBody>
          <a:bodyPr wrap="square" rtlCol="0">
            <a:spAutoFit/>
          </a:bodyPr>
          <a:lstStyle/>
          <a:p>
            <a:r>
              <a:rPr lang="ru-RU" sz="3600" b="1" dirty="0">
                <a:solidFill>
                  <a:srgbClr val="00B050"/>
                </a:solidFill>
              </a:rPr>
              <a:t>HOW TO SEARCH FOR </a:t>
            </a:r>
            <a:r>
              <a:rPr lang="ru-RU" sz="3600" b="1" dirty="0" smtClean="0">
                <a:solidFill>
                  <a:srgbClr val="00B050"/>
                </a:solidFill>
              </a:rPr>
              <a:t>WEIGHTS</a:t>
            </a:r>
            <a:r>
              <a:rPr lang="ru-RU" sz="3600" b="1" dirty="0">
                <a:solidFill>
                  <a:srgbClr val="00B050"/>
                </a:solidFill>
              </a:rPr>
              <a:t>?</a:t>
            </a: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14</a:t>
            </a:fld>
            <a:endParaRPr lang="ru-RU" sz="1400" dirty="0">
              <a:solidFill>
                <a:schemeClr val="bg1"/>
              </a:solidFill>
            </a:endParaRPr>
          </a:p>
        </p:txBody>
      </p:sp>
      <p:sp>
        <p:nvSpPr>
          <p:cNvPr id="3" name="Прямоугольник 2"/>
          <p:cNvSpPr/>
          <p:nvPr/>
        </p:nvSpPr>
        <p:spPr>
          <a:xfrm>
            <a:off x="913247" y="1951672"/>
            <a:ext cx="4589930" cy="3416320"/>
          </a:xfrm>
          <a:prstGeom prst="rect">
            <a:avLst/>
          </a:prstGeom>
        </p:spPr>
        <p:txBody>
          <a:bodyPr wrap="square">
            <a:spAutoFit/>
          </a:bodyPr>
          <a:lstStyle/>
          <a:p>
            <a:r>
              <a:rPr lang="ru-RU" sz="2400" b="1" dirty="0" err="1">
                <a:solidFill>
                  <a:srgbClr val="002060"/>
                </a:solidFill>
              </a:rPr>
              <a:t>Principle</a:t>
            </a:r>
            <a:r>
              <a:rPr lang="ru-RU" sz="2400" b="1" dirty="0">
                <a:solidFill>
                  <a:srgbClr val="002060"/>
                </a:solidFill>
              </a:rPr>
              <a:t>:</a:t>
            </a:r>
            <a:r>
              <a:rPr lang="ru-RU" sz="2400" dirty="0"/>
              <a:t> </a:t>
            </a:r>
            <a:r>
              <a:rPr lang="ru-RU" sz="2400" dirty="0" err="1" smtClean="0"/>
              <a:t>for</a:t>
            </a:r>
            <a:r>
              <a:rPr lang="en-US" sz="2400" dirty="0" smtClean="0"/>
              <a:t> </a:t>
            </a:r>
            <a:r>
              <a:rPr lang="ru-RU" sz="2400" dirty="0" err="1" smtClean="0"/>
              <a:t>training</a:t>
            </a:r>
            <a:r>
              <a:rPr lang="ru-RU" sz="2400" dirty="0" smtClean="0"/>
              <a:t> </a:t>
            </a:r>
            <a:r>
              <a:rPr lang="ru-RU" sz="2400" dirty="0" err="1"/>
              <a:t>facilities</a:t>
            </a:r>
            <a:r>
              <a:rPr lang="ru-RU" sz="2400" dirty="0"/>
              <a:t>, </a:t>
            </a:r>
            <a:r>
              <a:rPr lang="ru-RU" sz="2400" dirty="0" err="1"/>
              <a:t>it</a:t>
            </a:r>
            <a:r>
              <a:rPr lang="ru-RU" sz="2400" dirty="0"/>
              <a:t> </a:t>
            </a:r>
            <a:r>
              <a:rPr lang="ru-RU" sz="2400" dirty="0" err="1"/>
              <a:t>is</a:t>
            </a:r>
            <a:r>
              <a:rPr lang="ru-RU" sz="2400" dirty="0"/>
              <a:t> </a:t>
            </a:r>
            <a:r>
              <a:rPr lang="ru-RU" sz="2400" dirty="0" err="1" smtClean="0"/>
              <a:t>necessary</a:t>
            </a:r>
            <a:r>
              <a:rPr lang="ru-RU" sz="2400" dirty="0" smtClean="0"/>
              <a:t> </a:t>
            </a:r>
            <a:r>
              <a:rPr lang="ru-RU" sz="2400" dirty="0" err="1" smtClean="0"/>
              <a:t>to</a:t>
            </a:r>
            <a:r>
              <a:rPr lang="ru-RU" sz="2400" dirty="0" smtClean="0"/>
              <a:t> </a:t>
            </a:r>
            <a:r>
              <a:rPr lang="ru-RU" sz="2400" dirty="0" err="1"/>
              <a:t>minimize</a:t>
            </a:r>
            <a:r>
              <a:rPr lang="ru-RU" sz="2400" dirty="0"/>
              <a:t> </a:t>
            </a:r>
            <a:r>
              <a:rPr lang="ru-RU" sz="2400" dirty="0" err="1"/>
              <a:t>the</a:t>
            </a:r>
            <a:r>
              <a:rPr lang="ru-RU" sz="2400" dirty="0"/>
              <a:t> </a:t>
            </a:r>
            <a:r>
              <a:rPr lang="ru-RU" sz="2400" dirty="0" err="1" smtClean="0"/>
              <a:t>deviation</a:t>
            </a:r>
            <a:r>
              <a:rPr lang="ru-RU" sz="2400" dirty="0" smtClean="0"/>
              <a:t> </a:t>
            </a:r>
            <a:r>
              <a:rPr lang="ru-RU" sz="2400" dirty="0" err="1" smtClean="0"/>
              <a:t>of</a:t>
            </a:r>
            <a:r>
              <a:rPr lang="ru-RU" sz="2400" dirty="0" smtClean="0"/>
              <a:t> </a:t>
            </a:r>
            <a:r>
              <a:rPr lang="ru-RU" sz="2400" dirty="0" err="1"/>
              <a:t>the</a:t>
            </a:r>
            <a:r>
              <a:rPr lang="ru-RU" sz="2400" dirty="0"/>
              <a:t> </a:t>
            </a:r>
            <a:r>
              <a:rPr lang="ru-RU" sz="2400" dirty="0" err="1"/>
              <a:t>predicted</a:t>
            </a:r>
            <a:r>
              <a:rPr lang="ru-RU" sz="2400" dirty="0"/>
              <a:t> </a:t>
            </a:r>
            <a:r>
              <a:rPr lang="ru-RU" sz="2400" dirty="0" err="1"/>
              <a:t>values</a:t>
            </a:r>
            <a:r>
              <a:rPr lang="ru-RU" sz="2400" dirty="0"/>
              <a:t> </a:t>
            </a:r>
            <a:r>
              <a:rPr lang="ru-RU" sz="2400" dirty="0" err="1" smtClean="0"/>
              <a:t>from</a:t>
            </a:r>
            <a:r>
              <a:rPr lang="ru-RU" sz="2400" dirty="0" smtClean="0"/>
              <a:t> </a:t>
            </a:r>
            <a:r>
              <a:rPr lang="ru-RU" sz="2400" dirty="0" err="1" smtClean="0"/>
              <a:t>the</a:t>
            </a:r>
            <a:r>
              <a:rPr lang="ru-RU" sz="2400" dirty="0" smtClean="0"/>
              <a:t> </a:t>
            </a:r>
            <a:r>
              <a:rPr lang="ru-RU" sz="2400" dirty="0" err="1"/>
              <a:t>true</a:t>
            </a:r>
            <a:r>
              <a:rPr lang="ru-RU" sz="2400" dirty="0"/>
              <a:t> </a:t>
            </a:r>
            <a:r>
              <a:rPr lang="ru-RU" sz="2400" dirty="0" err="1"/>
              <a:t>values</a:t>
            </a:r>
            <a:r>
              <a:rPr lang="ru-RU" sz="2400" dirty="0"/>
              <a:t> </a:t>
            </a:r>
            <a:r>
              <a:rPr lang="ru-RU" sz="2400" dirty="0" err="1"/>
              <a:t>of</a:t>
            </a:r>
            <a:r>
              <a:rPr lang="ru-RU" sz="2400" dirty="0"/>
              <a:t> </a:t>
            </a:r>
            <a:r>
              <a:rPr lang="ru-RU" sz="2400" b="1" i="1" dirty="0" smtClean="0"/>
              <a:t>Y</a:t>
            </a:r>
            <a:r>
              <a:rPr lang="ru-RU" sz="2400" dirty="0" smtClean="0"/>
              <a:t> </a:t>
            </a:r>
            <a:r>
              <a:rPr lang="ru-RU" sz="2400" dirty="0" err="1"/>
              <a:t>attribute</a:t>
            </a:r>
            <a:r>
              <a:rPr lang="ru-RU" sz="2400" dirty="0" smtClean="0"/>
              <a:t>.</a:t>
            </a:r>
          </a:p>
          <a:p>
            <a:endParaRPr lang="ru-RU" sz="2400" dirty="0" smtClean="0"/>
          </a:p>
          <a:p>
            <a:r>
              <a:rPr lang="ru-RU" sz="2400" b="1" dirty="0" err="1" smtClean="0">
                <a:solidFill>
                  <a:srgbClr val="002060"/>
                </a:solidFill>
              </a:rPr>
              <a:t>Important</a:t>
            </a:r>
            <a:r>
              <a:rPr lang="ru-RU" sz="2400" b="1" dirty="0">
                <a:solidFill>
                  <a:srgbClr val="002060"/>
                </a:solidFill>
              </a:rPr>
              <a:t>: </a:t>
            </a:r>
            <a:r>
              <a:rPr lang="ru-RU" sz="2400" dirty="0" err="1"/>
              <a:t>linear</a:t>
            </a:r>
            <a:r>
              <a:rPr lang="ru-RU" sz="2400" dirty="0"/>
              <a:t> </a:t>
            </a:r>
            <a:r>
              <a:rPr lang="ru-RU" sz="2400" dirty="0" err="1"/>
              <a:t>regressionis</a:t>
            </a:r>
            <a:r>
              <a:rPr lang="ru-RU" sz="2400" dirty="0"/>
              <a:t> </a:t>
            </a:r>
            <a:r>
              <a:rPr lang="ru-RU" sz="2400" dirty="0" err="1"/>
              <a:t>unstable</a:t>
            </a:r>
            <a:r>
              <a:rPr lang="ru-RU" sz="2400" dirty="0"/>
              <a:t> </a:t>
            </a:r>
            <a:r>
              <a:rPr lang="ru-RU" sz="2400" dirty="0" err="1"/>
              <a:t>to</a:t>
            </a:r>
            <a:r>
              <a:rPr lang="ru-RU" sz="2400" dirty="0"/>
              <a:t> </a:t>
            </a:r>
            <a:r>
              <a:rPr lang="ru-RU" sz="2400" dirty="0" err="1" smtClean="0"/>
              <a:t>outliers</a:t>
            </a:r>
            <a:r>
              <a:rPr lang="ru-RU" sz="2400" dirty="0" smtClean="0"/>
              <a:t>.</a:t>
            </a:r>
            <a:endParaRPr lang="en-US" sz="2400" dirty="0" smtClean="0"/>
          </a:p>
          <a:p>
            <a:r>
              <a:rPr lang="en-US" sz="2400" dirty="0" smtClean="0"/>
              <a:t>O</a:t>
            </a:r>
            <a:r>
              <a:rPr lang="ru-RU" sz="2400" dirty="0" err="1" smtClean="0"/>
              <a:t>utliers</a:t>
            </a:r>
            <a:r>
              <a:rPr lang="en-US" sz="2400" dirty="0" smtClean="0"/>
              <a:t> </a:t>
            </a:r>
            <a:r>
              <a:rPr lang="ru-RU" sz="2400" dirty="0" err="1" smtClean="0"/>
              <a:t>need</a:t>
            </a:r>
            <a:r>
              <a:rPr lang="ru-RU" sz="2400" dirty="0" smtClean="0"/>
              <a:t> </a:t>
            </a:r>
            <a:r>
              <a:rPr lang="ru-RU" sz="2400" dirty="0" err="1"/>
              <a:t>to</a:t>
            </a:r>
            <a:r>
              <a:rPr lang="ru-RU" sz="2400" dirty="0"/>
              <a:t> </a:t>
            </a:r>
            <a:r>
              <a:rPr lang="ru-RU" sz="2400" dirty="0" err="1"/>
              <a:t>be</a:t>
            </a:r>
            <a:r>
              <a:rPr lang="ru-RU" sz="2400" dirty="0"/>
              <a:t> </a:t>
            </a:r>
            <a:r>
              <a:rPr lang="ru-RU" sz="2400" dirty="0" err="1"/>
              <a:t>removed</a:t>
            </a:r>
            <a:r>
              <a:rPr lang="ru-RU" sz="2400" dirty="0"/>
              <a:t> </a:t>
            </a:r>
            <a:r>
              <a:rPr lang="ru-RU" sz="2400" dirty="0" err="1"/>
              <a:t>in</a:t>
            </a:r>
            <a:r>
              <a:rPr lang="ru-RU" sz="2400" dirty="0"/>
              <a:t> </a:t>
            </a:r>
            <a:r>
              <a:rPr lang="ru-RU" sz="2400" dirty="0" err="1"/>
              <a:t>advance</a:t>
            </a:r>
            <a:r>
              <a:rPr lang="ru-RU" sz="2400" dirty="0"/>
              <a:t>.</a:t>
            </a:r>
          </a:p>
        </p:txBody>
      </p:sp>
      <p:pic>
        <p:nvPicPr>
          <p:cNvPr id="13" name="Рисунок 12"/>
          <p:cNvPicPr>
            <a:picLocks noChangeAspect="1"/>
          </p:cNvPicPr>
          <p:nvPr/>
        </p:nvPicPr>
        <p:blipFill>
          <a:blip r:embed="rId4"/>
          <a:stretch>
            <a:fillRect/>
          </a:stretch>
        </p:blipFill>
        <p:spPr>
          <a:xfrm>
            <a:off x="5334000" y="1801091"/>
            <a:ext cx="6723077" cy="4114800"/>
          </a:xfrm>
          <a:prstGeom prst="rect">
            <a:avLst/>
          </a:prstGeom>
        </p:spPr>
      </p:pic>
    </p:spTree>
    <p:extLst>
      <p:ext uri="{BB962C8B-B14F-4D97-AF65-F5344CB8AC3E}">
        <p14:creationId xmlns:p14="http://schemas.microsoft.com/office/powerpoint/2010/main" val="842809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46671" y="415580"/>
            <a:ext cx="10098658" cy="646331"/>
          </a:xfrm>
          <a:prstGeom prst="rect">
            <a:avLst/>
          </a:prstGeom>
          <a:noFill/>
        </p:spPr>
        <p:txBody>
          <a:bodyPr wrap="square" rtlCol="0">
            <a:spAutoFit/>
          </a:bodyPr>
          <a:lstStyle/>
          <a:p>
            <a:r>
              <a:rPr lang="ru-RU" sz="3600" b="1" dirty="0">
                <a:solidFill>
                  <a:srgbClr val="009B4A"/>
                </a:solidFill>
                <a:ea typeface="Open Sans ExtraBold" panose="020B0606030504020204"/>
                <a:cs typeface="Open Sans ExtraBold" panose="020B0606030504020204"/>
                <a:sym typeface="+mn-ea"/>
              </a:rPr>
              <a:t>ISSUE</a:t>
            </a:r>
            <a:r>
              <a:rPr lang="en-US" altLang="ru-RU" sz="3600" b="1" dirty="0">
                <a:solidFill>
                  <a:srgbClr val="009B4A"/>
                </a:solidFill>
                <a:ea typeface="Open Sans ExtraBold" panose="020B0606030504020204"/>
                <a:cs typeface="Open Sans ExtraBold" panose="020B0606030504020204"/>
                <a:sym typeface="+mn-ea"/>
              </a:rPr>
              <a:t> 2</a:t>
            </a:r>
            <a:r>
              <a:rPr lang="en-US" altLang="ru-RU" sz="3600" b="1" dirty="0" smtClean="0">
                <a:solidFill>
                  <a:srgbClr val="009B4A"/>
                </a:solidFill>
                <a:ea typeface="Open Sans ExtraBold" panose="020B0606030504020204"/>
                <a:cs typeface="Open Sans ExtraBold" panose="020B0606030504020204"/>
                <a:sym typeface="+mn-ea"/>
              </a:rPr>
              <a:t>:</a:t>
            </a:r>
            <a:r>
              <a:rPr lang="ru-RU" altLang="ru-RU" sz="3600" b="1" dirty="0" smtClean="0">
                <a:solidFill>
                  <a:srgbClr val="009B4A"/>
                </a:solidFill>
                <a:ea typeface="Open Sans ExtraBold" panose="020B0606030504020204"/>
                <a:cs typeface="Open Sans ExtraBold" panose="020B0606030504020204"/>
                <a:sym typeface="+mn-ea"/>
              </a:rPr>
              <a:t> </a:t>
            </a:r>
            <a:r>
              <a:rPr lang="en-US" altLang="ru-RU" sz="3600" b="1" dirty="0">
                <a:solidFill>
                  <a:srgbClr val="009B4A"/>
                </a:solidFill>
                <a:ea typeface="Open Sans ExtraBold" panose="020B0606030504020204"/>
                <a:cs typeface="Open Sans ExtraBold" panose="020B0606030504020204"/>
                <a:sym typeface="+mn-ea"/>
              </a:rPr>
              <a:t>How to build a linear regression model?</a:t>
            </a:r>
            <a:endParaRPr lang="ru-RU" sz="3600" b="1" dirty="0">
              <a:solidFill>
                <a:schemeClr val="accent6">
                  <a:lumMod val="75000"/>
                </a:schemeClr>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15</a:t>
            </a:fld>
            <a:endParaRPr lang="ru-RU" sz="1400" dirty="0">
              <a:solidFill>
                <a:schemeClr val="bg1"/>
              </a:solidFill>
            </a:endParaRPr>
          </a:p>
        </p:txBody>
      </p:sp>
      <mc:AlternateContent xmlns:mc="http://schemas.openxmlformats.org/markup-compatibility/2006" xmlns:a14="http://schemas.microsoft.com/office/drawing/2010/main">
        <mc:Choice Requires="a14">
          <p:sp>
            <p:nvSpPr>
              <p:cNvPr id="3" name="Прямоугольник 2"/>
              <p:cNvSpPr/>
              <p:nvPr/>
            </p:nvSpPr>
            <p:spPr>
              <a:xfrm>
                <a:off x="1046671" y="2203169"/>
                <a:ext cx="6096000" cy="3046988"/>
              </a:xfrm>
              <a:prstGeom prst="rect">
                <a:avLst/>
              </a:prstGeom>
            </p:spPr>
            <p:txBody>
              <a:bodyPr>
                <a:spAutoFit/>
              </a:bodyPr>
              <a:lstStyle/>
              <a:p>
                <a:r>
                  <a:rPr lang="ru-RU" sz="2400" dirty="0" smtClean="0"/>
                  <a:t>There </a:t>
                </a:r>
                <a:r>
                  <a:rPr lang="ru-RU" sz="2400" dirty="0" err="1"/>
                  <a:t>is</a:t>
                </a:r>
                <a:r>
                  <a:rPr lang="ru-RU" sz="2400" dirty="0"/>
                  <a:t> </a:t>
                </a:r>
                <a:r>
                  <a:rPr lang="ru-RU" sz="2400" dirty="0" err="1"/>
                  <a:t>data</a:t>
                </a:r>
                <a:r>
                  <a:rPr lang="ru-RU" sz="2400" dirty="0"/>
                  <a:t> </a:t>
                </a:r>
                <a:r>
                  <a:rPr lang="ru-RU" sz="2400" dirty="0" err="1"/>
                  <a:t>from</a:t>
                </a:r>
                <a:r>
                  <a:rPr lang="ru-RU" sz="2400" dirty="0"/>
                  <a:t> </a:t>
                </a:r>
                <a:r>
                  <a:rPr lang="ru-RU" sz="2400" dirty="0" err="1"/>
                  <a:t>the</a:t>
                </a:r>
                <a:r>
                  <a:rPr lang="ru-RU" sz="2400" dirty="0"/>
                  <a:t> </a:t>
                </a:r>
                <a:r>
                  <a:rPr lang="ru-RU" sz="2400" dirty="0" err="1"/>
                  <a:t>training</a:t>
                </a:r>
                <a:r>
                  <a:rPr lang="ru-RU" sz="2400" dirty="0"/>
                  <a:t> </a:t>
                </a:r>
                <a:r>
                  <a:rPr lang="ru-RU" sz="2400" dirty="0" err="1"/>
                  <a:t>sample</a:t>
                </a:r>
                <a:r>
                  <a:rPr lang="ru-RU" sz="2400" dirty="0" smtClean="0"/>
                  <a:t>:</a:t>
                </a:r>
              </a:p>
              <a:p>
                <a:r>
                  <a:rPr lang="ru-RU" sz="2400" dirty="0" err="1" smtClean="0"/>
                  <a:t>Since</a:t>
                </a:r>
                <a:r>
                  <a:rPr lang="ru-RU" sz="2400" dirty="0" smtClean="0"/>
                  <a:t> </a:t>
                </a:r>
                <a:r>
                  <a:rPr lang="ru-RU" sz="2400" dirty="0" err="1"/>
                  <a:t>there</a:t>
                </a:r>
                <a:r>
                  <a:rPr lang="ru-RU" sz="2400" dirty="0"/>
                  <a:t> </a:t>
                </a:r>
                <a:r>
                  <a:rPr lang="ru-RU" sz="2400" dirty="0" err="1"/>
                  <a:t>is</a:t>
                </a:r>
                <a:r>
                  <a:rPr lang="ru-RU" sz="2400" dirty="0"/>
                  <a:t> </a:t>
                </a:r>
                <a:r>
                  <a:rPr lang="ru-RU" sz="2400" dirty="0" err="1"/>
                  <a:t>only</a:t>
                </a:r>
                <a:r>
                  <a:rPr lang="ru-RU" sz="2400" dirty="0"/>
                  <a:t> </a:t>
                </a:r>
                <a:r>
                  <a:rPr lang="ru-RU" sz="2400" dirty="0" err="1"/>
                  <a:t>one</a:t>
                </a:r>
                <a:r>
                  <a:rPr lang="ru-RU" sz="2400" dirty="0"/>
                  <a:t> </a:t>
                </a:r>
                <a:r>
                  <a:rPr lang="ru-RU" sz="2400" dirty="0" err="1"/>
                  <a:t>non-target</a:t>
                </a:r>
                <a:r>
                  <a:rPr lang="ru-RU" sz="2400" dirty="0"/>
                  <a:t> </a:t>
                </a:r>
                <a:r>
                  <a:rPr lang="ru-RU" sz="2400" dirty="0" err="1"/>
                  <a:t>feature</a:t>
                </a:r>
                <a:r>
                  <a:rPr lang="ru-RU" sz="2400" dirty="0"/>
                  <a:t> </a:t>
                </a:r>
                <a:r>
                  <a:rPr lang="ru-RU" sz="2400" b="1" i="1" dirty="0"/>
                  <a:t>X</a:t>
                </a:r>
                <a:r>
                  <a:rPr lang="ru-RU" sz="2400" dirty="0" smtClean="0"/>
                  <a:t>, </a:t>
                </a:r>
                <a:r>
                  <a:rPr lang="ru-RU" sz="2400" dirty="0" err="1" smtClean="0"/>
                  <a:t>we</a:t>
                </a:r>
                <a:r>
                  <a:rPr lang="ru-RU" sz="2400" dirty="0" smtClean="0"/>
                  <a:t> </a:t>
                </a:r>
                <a:r>
                  <a:rPr lang="ru-RU" sz="2400" dirty="0" err="1"/>
                  <a:t>will</a:t>
                </a:r>
                <a:r>
                  <a:rPr lang="ru-RU" sz="2400" dirty="0"/>
                  <a:t> </a:t>
                </a:r>
                <a:r>
                  <a:rPr lang="ru-RU" sz="2400" dirty="0" err="1"/>
                  <a:t>look</a:t>
                </a:r>
                <a:r>
                  <a:rPr lang="ru-RU" sz="2400" dirty="0"/>
                  <a:t> </a:t>
                </a:r>
                <a:r>
                  <a:rPr lang="ru-RU" sz="2400" dirty="0" err="1"/>
                  <a:t>for</a:t>
                </a:r>
                <a:r>
                  <a:rPr lang="ru-RU" sz="2400" dirty="0"/>
                  <a:t> a </a:t>
                </a:r>
                <a:r>
                  <a:rPr lang="ru-RU" sz="2400" dirty="0" err="1"/>
                  <a:t>prediction</a:t>
                </a:r>
                <a:r>
                  <a:rPr lang="ru-RU" sz="2400" dirty="0"/>
                  <a:t> </a:t>
                </a:r>
                <a:r>
                  <a:rPr lang="ru-RU" sz="2400" dirty="0" err="1"/>
                  <a:t>model</a:t>
                </a:r>
                <a:r>
                  <a:rPr lang="ru-RU" sz="2400" dirty="0"/>
                  <a:t> </a:t>
                </a:r>
                <a:r>
                  <a:rPr lang="ru-RU" sz="2400" dirty="0" err="1"/>
                  <a:t>for</a:t>
                </a:r>
                <a:r>
                  <a:rPr lang="ru-RU" sz="2400" dirty="0"/>
                  <a:t> </a:t>
                </a:r>
                <a:r>
                  <a:rPr lang="ru-RU" sz="2400" dirty="0" err="1"/>
                  <a:t>feature</a:t>
                </a:r>
                <a:r>
                  <a:rPr lang="ru-RU" sz="2400" dirty="0"/>
                  <a:t> </a:t>
                </a:r>
                <a:r>
                  <a:rPr lang="ru-RU" sz="2400" b="1" i="1" dirty="0" smtClean="0"/>
                  <a:t>Y</a:t>
                </a:r>
                <a:r>
                  <a:rPr lang="ru-RU" sz="2400" dirty="0" smtClean="0"/>
                  <a:t> </a:t>
                </a:r>
                <a:r>
                  <a:rPr lang="ru-RU" sz="2400" dirty="0" err="1" smtClean="0"/>
                  <a:t>in</a:t>
                </a:r>
                <a:r>
                  <a:rPr lang="ru-RU" sz="2400" dirty="0" smtClean="0"/>
                  <a:t> </a:t>
                </a:r>
                <a:r>
                  <a:rPr lang="ru-RU" sz="2400" dirty="0" err="1"/>
                  <a:t>the</a:t>
                </a:r>
                <a:r>
                  <a:rPr lang="ru-RU" sz="2400" dirty="0"/>
                  <a:t> </a:t>
                </a:r>
                <a:r>
                  <a:rPr lang="ru-RU" sz="2400" dirty="0" err="1" smtClean="0"/>
                  <a:t>form</a:t>
                </a:r>
                <a:endParaRPr lang="en-US" sz="2400" dirty="0" smtClean="0"/>
              </a:p>
              <a:p>
                <a:endParaRPr lang="en-US" sz="2400" dirty="0"/>
              </a:p>
              <a:p>
                <a:r>
                  <a:rPr lang="en-US" sz="2400" dirty="0" smtClean="0"/>
                  <a:t>                           </a:t>
                </a:r>
                <a:r>
                  <a:rPr lang="ru-RU" sz="2400" dirty="0" smtClean="0"/>
                  <a:t> </a:t>
                </a:r>
                <a14:m>
                  <m:oMath xmlns:m="http://schemas.openxmlformats.org/officeDocument/2006/math">
                    <m:r>
                      <a:rPr lang="en-US" sz="2400" b="1" i="1" smtClean="0">
                        <a:latin typeface="Cambria Math" panose="02040503050406030204" pitchFamily="18" charset="0"/>
                      </a:rPr>
                      <m:t>𝒚</m:t>
                    </m:r>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𝒘</m:t>
                        </m:r>
                      </m:e>
                      <m:sub>
                        <m:r>
                          <a:rPr lang="en-US" sz="2400" b="1" i="1" smtClean="0">
                            <a:latin typeface="Cambria Math" panose="02040503050406030204" pitchFamily="18" charset="0"/>
                          </a:rPr>
                          <m:t>𝟏</m:t>
                        </m:r>
                      </m:sub>
                    </m:sSub>
                    <m:r>
                      <a:rPr lang="en-US" sz="2400" b="1" i="1" smtClean="0">
                        <a:latin typeface="Cambria Math" panose="02040503050406030204" pitchFamily="18" charset="0"/>
                      </a:rPr>
                      <m:t>𝒙</m:t>
                    </m:r>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𝒘</m:t>
                        </m:r>
                      </m:e>
                      <m:sub>
                        <m:r>
                          <a:rPr lang="en-US" sz="2400" b="1" i="1" smtClean="0">
                            <a:latin typeface="Cambria Math" panose="02040503050406030204" pitchFamily="18" charset="0"/>
                          </a:rPr>
                          <m:t>𝟎</m:t>
                        </m:r>
                      </m:sub>
                    </m:sSub>
                  </m:oMath>
                </a14:m>
                <a:r>
                  <a:rPr lang="en-US" sz="2400" b="0" dirty="0" smtClean="0"/>
                  <a:t>.</a:t>
                </a:r>
              </a:p>
              <a:p>
                <a:endParaRPr lang="en-US" sz="2400" b="0" dirty="0" smtClean="0"/>
              </a:p>
              <a:p>
                <a:r>
                  <a:rPr lang="ru-RU" sz="2400" dirty="0" smtClean="0"/>
                  <a:t>We </a:t>
                </a:r>
                <a:r>
                  <a:rPr lang="ru-RU" sz="2400" dirty="0" err="1"/>
                  <a:t>need</a:t>
                </a:r>
                <a:r>
                  <a:rPr lang="ru-RU" sz="2400" dirty="0"/>
                  <a:t> </a:t>
                </a:r>
                <a:r>
                  <a:rPr lang="ru-RU" sz="2400" dirty="0" err="1"/>
                  <a:t>to</a:t>
                </a:r>
                <a:r>
                  <a:rPr lang="ru-RU" sz="2400" dirty="0"/>
                  <a:t> </a:t>
                </a:r>
                <a:r>
                  <a:rPr lang="ru-RU" sz="2400" dirty="0" err="1"/>
                  <a:t>find</a:t>
                </a:r>
                <a:r>
                  <a:rPr lang="ru-RU" sz="2400" dirty="0"/>
                  <a:t> </a:t>
                </a:r>
                <a:r>
                  <a:rPr lang="ru-RU" sz="2400" dirty="0" err="1"/>
                  <a:t>the</a:t>
                </a:r>
                <a:r>
                  <a:rPr lang="ru-RU" sz="2400" dirty="0"/>
                  <a:t> </a:t>
                </a:r>
                <a:r>
                  <a:rPr lang="ru-RU" sz="2400" dirty="0" err="1"/>
                  <a:t>optimal</a:t>
                </a:r>
                <a:r>
                  <a:rPr lang="ru-RU"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oMath>
                </a14:m>
                <a:r>
                  <a:rPr lang="en-US" sz="2400" dirty="0" smtClean="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oMath>
                </a14:m>
                <a:r>
                  <a:rPr lang="en-US" sz="2400" dirty="0" smtClean="0"/>
                  <a:t>.</a:t>
                </a:r>
                <a:endParaRPr lang="ru-RU" sz="2400" dirty="0"/>
              </a:p>
            </p:txBody>
          </p:sp>
        </mc:Choice>
        <mc:Fallback xmlns="">
          <p:sp>
            <p:nvSpPr>
              <p:cNvPr id="3" name="Прямоугольник 2"/>
              <p:cNvSpPr>
                <a:spLocks noRot="1" noChangeAspect="1" noMove="1" noResize="1" noEditPoints="1" noAdjustHandles="1" noChangeArrowheads="1" noChangeShapeType="1" noTextEdit="1"/>
              </p:cNvSpPr>
              <p:nvPr/>
            </p:nvSpPr>
            <p:spPr>
              <a:xfrm>
                <a:off x="1046671" y="2203169"/>
                <a:ext cx="6096000" cy="3046988"/>
              </a:xfrm>
              <a:prstGeom prst="rect">
                <a:avLst/>
              </a:prstGeom>
              <a:blipFill>
                <a:blip r:embed="rId4"/>
                <a:stretch>
                  <a:fillRect l="-1600" t="-1600" r="-1000" b="-3600"/>
                </a:stretch>
              </a:blipFill>
            </p:spPr>
            <p:txBody>
              <a:bodyPr/>
              <a:lstStyle/>
              <a:p>
                <a:r>
                  <a:rPr lang="ru-RU">
                    <a:noFill/>
                  </a:rPr>
                  <a:t> </a:t>
                </a:r>
              </a:p>
            </p:txBody>
          </p:sp>
        </mc:Fallback>
      </mc:AlternateContent>
      <p:sp>
        <p:nvSpPr>
          <p:cNvPr id="4" name="Прямоугольник 3"/>
          <p:cNvSpPr/>
          <p:nvPr/>
        </p:nvSpPr>
        <p:spPr>
          <a:xfrm>
            <a:off x="1149927" y="1287183"/>
            <a:ext cx="1448666" cy="523220"/>
          </a:xfrm>
          <a:prstGeom prst="rect">
            <a:avLst/>
          </a:prstGeom>
        </p:spPr>
        <p:txBody>
          <a:bodyPr wrap="none">
            <a:spAutoFit/>
          </a:bodyPr>
          <a:lstStyle/>
          <a:p>
            <a:r>
              <a:rPr lang="ru-RU" sz="2800" b="1" i="1" dirty="0" err="1" smtClean="0">
                <a:solidFill>
                  <a:srgbClr val="002060"/>
                </a:solidFill>
              </a:rPr>
              <a:t>Еxample</a:t>
            </a:r>
            <a:endParaRPr lang="ru-RU" sz="2800" b="1" i="1" dirty="0">
              <a:solidFill>
                <a:srgbClr val="002060"/>
              </a:solidFill>
            </a:endParaRPr>
          </a:p>
        </p:txBody>
      </p:sp>
      <p:graphicFrame>
        <p:nvGraphicFramePr>
          <p:cNvPr id="2" name="Таблица 1"/>
          <p:cNvGraphicFramePr>
            <a:graphicFrameLocks noGrp="1"/>
          </p:cNvGraphicFramePr>
          <p:nvPr>
            <p:extLst>
              <p:ext uri="{D42A27DB-BD31-4B8C-83A1-F6EECF244321}">
                <p14:modId xmlns:p14="http://schemas.microsoft.com/office/powerpoint/2010/main" val="2939917099"/>
              </p:ext>
            </p:extLst>
          </p:nvPr>
        </p:nvGraphicFramePr>
        <p:xfrm>
          <a:off x="7918968" y="2391748"/>
          <a:ext cx="3061855" cy="2286000"/>
        </p:xfrm>
        <a:graphic>
          <a:graphicData uri="http://schemas.openxmlformats.org/drawingml/2006/table">
            <a:tbl>
              <a:tblPr firstRow="1" bandRow="1">
                <a:tableStyleId>{5C22544A-7EE6-4342-B048-85BDC9FD1C3A}</a:tableStyleId>
              </a:tblPr>
              <a:tblGrid>
                <a:gridCol w="1551709">
                  <a:extLst>
                    <a:ext uri="{9D8B030D-6E8A-4147-A177-3AD203B41FA5}">
                      <a16:colId xmlns:a16="http://schemas.microsoft.com/office/drawing/2014/main" val="2775610413"/>
                    </a:ext>
                  </a:extLst>
                </a:gridCol>
                <a:gridCol w="706582">
                  <a:extLst>
                    <a:ext uri="{9D8B030D-6E8A-4147-A177-3AD203B41FA5}">
                      <a16:colId xmlns:a16="http://schemas.microsoft.com/office/drawing/2014/main" val="1963600685"/>
                    </a:ext>
                  </a:extLst>
                </a:gridCol>
                <a:gridCol w="803564">
                  <a:extLst>
                    <a:ext uri="{9D8B030D-6E8A-4147-A177-3AD203B41FA5}">
                      <a16:colId xmlns:a16="http://schemas.microsoft.com/office/drawing/2014/main" val="1311107983"/>
                    </a:ext>
                  </a:extLst>
                </a:gridCol>
              </a:tblGrid>
              <a:tr h="370840">
                <a:tc>
                  <a:txBody>
                    <a:bodyPr/>
                    <a:lstStyle/>
                    <a:p>
                      <a:r>
                        <a:rPr lang="en-US" sz="2400" dirty="0" smtClean="0"/>
                        <a:t>An object</a:t>
                      </a:r>
                      <a:endParaRPr lang="ru-RU" sz="2400" dirty="0"/>
                    </a:p>
                  </a:txBody>
                  <a:tcPr/>
                </a:tc>
                <a:tc>
                  <a:txBody>
                    <a:bodyPr/>
                    <a:lstStyle/>
                    <a:p>
                      <a:r>
                        <a:rPr lang="en-US" sz="2400" dirty="0" smtClean="0"/>
                        <a:t>X</a:t>
                      </a:r>
                      <a:endParaRPr lang="ru-RU" sz="2400" dirty="0"/>
                    </a:p>
                  </a:txBody>
                  <a:tcPr/>
                </a:tc>
                <a:tc>
                  <a:txBody>
                    <a:bodyPr/>
                    <a:lstStyle/>
                    <a:p>
                      <a:r>
                        <a:rPr lang="en-US" sz="2400" dirty="0" smtClean="0"/>
                        <a:t>Y</a:t>
                      </a:r>
                      <a:endParaRPr lang="ru-RU" sz="2400" dirty="0"/>
                    </a:p>
                  </a:txBody>
                  <a:tcPr/>
                </a:tc>
                <a:extLst>
                  <a:ext uri="{0D108BD9-81ED-4DB2-BD59-A6C34878D82A}">
                    <a16:rowId xmlns:a16="http://schemas.microsoft.com/office/drawing/2014/main" val="3789444926"/>
                  </a:ext>
                </a:extLst>
              </a:tr>
              <a:tr h="370840">
                <a:tc>
                  <a:txBody>
                    <a:bodyPr/>
                    <a:lstStyle/>
                    <a:p>
                      <a:r>
                        <a:rPr lang="en-US" sz="2400" dirty="0" smtClean="0"/>
                        <a:t>A</a:t>
                      </a:r>
                      <a:endParaRPr lang="ru-RU" sz="2400" dirty="0"/>
                    </a:p>
                  </a:txBody>
                  <a:tcPr/>
                </a:tc>
                <a:tc>
                  <a:txBody>
                    <a:bodyPr/>
                    <a:lstStyle/>
                    <a:p>
                      <a:r>
                        <a:rPr lang="en-US" sz="2400" dirty="0" smtClean="0"/>
                        <a:t>-1</a:t>
                      </a:r>
                      <a:endParaRPr lang="ru-RU" sz="2400" dirty="0"/>
                    </a:p>
                  </a:txBody>
                  <a:tcPr/>
                </a:tc>
                <a:tc>
                  <a:txBody>
                    <a:bodyPr/>
                    <a:lstStyle/>
                    <a:p>
                      <a:r>
                        <a:rPr lang="en-US" sz="2400" dirty="0" smtClean="0"/>
                        <a:t>1</a:t>
                      </a:r>
                      <a:endParaRPr lang="ru-RU" sz="2400" dirty="0"/>
                    </a:p>
                  </a:txBody>
                  <a:tcPr/>
                </a:tc>
                <a:extLst>
                  <a:ext uri="{0D108BD9-81ED-4DB2-BD59-A6C34878D82A}">
                    <a16:rowId xmlns:a16="http://schemas.microsoft.com/office/drawing/2014/main" val="2700922438"/>
                  </a:ext>
                </a:extLst>
              </a:tr>
              <a:tr h="370840">
                <a:tc>
                  <a:txBody>
                    <a:bodyPr/>
                    <a:lstStyle/>
                    <a:p>
                      <a:r>
                        <a:rPr lang="en-US" sz="2400" dirty="0" smtClean="0"/>
                        <a:t>B</a:t>
                      </a:r>
                      <a:endParaRPr lang="ru-RU" sz="2400" dirty="0"/>
                    </a:p>
                  </a:txBody>
                  <a:tcPr/>
                </a:tc>
                <a:tc>
                  <a:txBody>
                    <a:bodyPr/>
                    <a:lstStyle/>
                    <a:p>
                      <a:r>
                        <a:rPr lang="en-US" sz="2400" dirty="0" smtClean="0"/>
                        <a:t>0</a:t>
                      </a:r>
                      <a:endParaRPr lang="ru-RU" sz="2400" dirty="0"/>
                    </a:p>
                  </a:txBody>
                  <a:tcPr/>
                </a:tc>
                <a:tc>
                  <a:txBody>
                    <a:bodyPr/>
                    <a:lstStyle/>
                    <a:p>
                      <a:r>
                        <a:rPr lang="en-US" sz="2400" dirty="0" smtClean="0"/>
                        <a:t>0</a:t>
                      </a:r>
                      <a:endParaRPr lang="ru-RU" sz="2400" dirty="0"/>
                    </a:p>
                  </a:txBody>
                  <a:tcPr/>
                </a:tc>
                <a:extLst>
                  <a:ext uri="{0D108BD9-81ED-4DB2-BD59-A6C34878D82A}">
                    <a16:rowId xmlns:a16="http://schemas.microsoft.com/office/drawing/2014/main" val="3336109509"/>
                  </a:ext>
                </a:extLst>
              </a:tr>
              <a:tr h="370840">
                <a:tc>
                  <a:txBody>
                    <a:bodyPr/>
                    <a:lstStyle/>
                    <a:p>
                      <a:r>
                        <a:rPr lang="en-US" sz="2400" dirty="0" smtClean="0"/>
                        <a:t>C</a:t>
                      </a:r>
                      <a:endParaRPr lang="ru-RU" sz="2400" dirty="0"/>
                    </a:p>
                  </a:txBody>
                  <a:tcPr/>
                </a:tc>
                <a:tc>
                  <a:txBody>
                    <a:bodyPr/>
                    <a:lstStyle/>
                    <a:p>
                      <a:r>
                        <a:rPr lang="en-US" sz="2400" dirty="0" smtClean="0"/>
                        <a:t>1</a:t>
                      </a:r>
                      <a:endParaRPr lang="ru-RU" sz="2400" dirty="0"/>
                    </a:p>
                  </a:txBody>
                  <a:tcPr/>
                </a:tc>
                <a:tc>
                  <a:txBody>
                    <a:bodyPr/>
                    <a:lstStyle/>
                    <a:p>
                      <a:r>
                        <a:rPr lang="en-US" sz="2400" dirty="0" smtClean="0"/>
                        <a:t>1</a:t>
                      </a:r>
                      <a:endParaRPr lang="ru-RU" sz="2400" dirty="0"/>
                    </a:p>
                  </a:txBody>
                  <a:tcPr/>
                </a:tc>
                <a:extLst>
                  <a:ext uri="{0D108BD9-81ED-4DB2-BD59-A6C34878D82A}">
                    <a16:rowId xmlns:a16="http://schemas.microsoft.com/office/drawing/2014/main" val="3749466262"/>
                  </a:ext>
                </a:extLst>
              </a:tr>
              <a:tr h="370840">
                <a:tc>
                  <a:txBody>
                    <a:bodyPr/>
                    <a:lstStyle/>
                    <a:p>
                      <a:r>
                        <a:rPr lang="en-US" sz="2400" dirty="0" smtClean="0"/>
                        <a:t>D</a:t>
                      </a:r>
                      <a:endParaRPr lang="ru-RU" sz="2400" dirty="0"/>
                    </a:p>
                  </a:txBody>
                  <a:tcPr/>
                </a:tc>
                <a:tc>
                  <a:txBody>
                    <a:bodyPr/>
                    <a:lstStyle/>
                    <a:p>
                      <a:r>
                        <a:rPr lang="en-US" sz="2400" dirty="0" smtClean="0"/>
                        <a:t>2</a:t>
                      </a:r>
                      <a:endParaRPr lang="ru-RU" sz="2400" dirty="0"/>
                    </a:p>
                  </a:txBody>
                  <a:tcPr/>
                </a:tc>
                <a:tc>
                  <a:txBody>
                    <a:bodyPr/>
                    <a:lstStyle/>
                    <a:p>
                      <a:r>
                        <a:rPr lang="en-US" sz="2400" dirty="0" smtClean="0"/>
                        <a:t>4</a:t>
                      </a:r>
                      <a:endParaRPr lang="ru-RU" sz="2400" dirty="0"/>
                    </a:p>
                  </a:txBody>
                  <a:tcPr/>
                </a:tc>
                <a:extLst>
                  <a:ext uri="{0D108BD9-81ED-4DB2-BD59-A6C34878D82A}">
                    <a16:rowId xmlns:a16="http://schemas.microsoft.com/office/drawing/2014/main" val="169727343"/>
                  </a:ext>
                </a:extLst>
              </a:tr>
            </a:tbl>
          </a:graphicData>
        </a:graphic>
      </p:graphicFrame>
    </p:spTree>
    <p:extLst>
      <p:ext uri="{BB962C8B-B14F-4D97-AF65-F5344CB8AC3E}">
        <p14:creationId xmlns:p14="http://schemas.microsoft.com/office/powerpoint/2010/main" val="3926304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141560" y="612918"/>
            <a:ext cx="10098658" cy="646331"/>
          </a:xfrm>
          <a:prstGeom prst="rect">
            <a:avLst/>
          </a:prstGeom>
          <a:noFill/>
        </p:spPr>
        <p:txBody>
          <a:bodyPr wrap="square" rtlCol="0">
            <a:spAutoFit/>
          </a:bodyPr>
          <a:lstStyle/>
          <a:p>
            <a:r>
              <a:rPr lang="ru-RU" sz="3600" b="1" dirty="0" err="1">
                <a:solidFill>
                  <a:srgbClr val="00B050"/>
                </a:solidFill>
              </a:rPr>
              <a:t>Еxample</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16</a:t>
            </a:fld>
            <a:endParaRPr lang="ru-RU" sz="1400" dirty="0">
              <a:solidFill>
                <a:schemeClr val="bg1"/>
              </a:solidFill>
            </a:endParaRPr>
          </a:p>
        </p:txBody>
      </p:sp>
      <p:pic>
        <p:nvPicPr>
          <p:cNvPr id="3" name="Рисунок 2"/>
          <p:cNvPicPr>
            <a:picLocks noChangeAspect="1"/>
          </p:cNvPicPr>
          <p:nvPr/>
        </p:nvPicPr>
        <p:blipFill>
          <a:blip r:embed="rId4"/>
          <a:stretch>
            <a:fillRect/>
          </a:stretch>
        </p:blipFill>
        <p:spPr>
          <a:xfrm>
            <a:off x="4290500" y="636378"/>
            <a:ext cx="7375367" cy="5729788"/>
          </a:xfrm>
          <a:prstGeom prst="rect">
            <a:avLst/>
          </a:prstGeom>
        </p:spPr>
      </p:pic>
      <p:sp>
        <p:nvSpPr>
          <p:cNvPr id="5" name="Прямоугольник 4"/>
          <p:cNvSpPr/>
          <p:nvPr/>
        </p:nvSpPr>
        <p:spPr>
          <a:xfrm>
            <a:off x="999259" y="2051913"/>
            <a:ext cx="3018559" cy="2677656"/>
          </a:xfrm>
          <a:prstGeom prst="rect">
            <a:avLst/>
          </a:prstGeom>
        </p:spPr>
        <p:txBody>
          <a:bodyPr wrap="square">
            <a:spAutoFit/>
          </a:bodyPr>
          <a:lstStyle/>
          <a:p>
            <a:r>
              <a:rPr lang="ru-RU" sz="2400" dirty="0" err="1"/>
              <a:t>You</a:t>
            </a:r>
            <a:r>
              <a:rPr lang="ru-RU" sz="2400" dirty="0"/>
              <a:t> </a:t>
            </a:r>
            <a:r>
              <a:rPr lang="ru-RU" sz="2400" dirty="0" err="1"/>
              <a:t>can</a:t>
            </a:r>
            <a:r>
              <a:rPr lang="ru-RU" sz="2400" dirty="0"/>
              <a:t> </a:t>
            </a:r>
            <a:r>
              <a:rPr lang="ru-RU" sz="2400" dirty="0" err="1"/>
              <a:t>put</a:t>
            </a:r>
            <a:r>
              <a:rPr lang="ru-RU" sz="2400" dirty="0"/>
              <a:t> </a:t>
            </a:r>
            <a:r>
              <a:rPr lang="ru-RU" sz="2400" dirty="0" err="1"/>
              <a:t>points</a:t>
            </a:r>
            <a:r>
              <a:rPr lang="ru-RU" sz="2400" dirty="0"/>
              <a:t> </a:t>
            </a:r>
            <a:r>
              <a:rPr lang="ru-RU" sz="2400" dirty="0" err="1"/>
              <a:t>on</a:t>
            </a:r>
            <a:r>
              <a:rPr lang="ru-RU" sz="2400" dirty="0"/>
              <a:t> a </a:t>
            </a:r>
            <a:r>
              <a:rPr lang="ru-RU" sz="2400" dirty="0" err="1"/>
              <a:t>plane</a:t>
            </a:r>
            <a:r>
              <a:rPr lang="ru-RU" sz="2400" dirty="0" smtClean="0"/>
              <a:t>. </a:t>
            </a:r>
            <a:r>
              <a:rPr lang="ru-RU" sz="2400" dirty="0" err="1" smtClean="0"/>
              <a:t>And</a:t>
            </a:r>
            <a:r>
              <a:rPr lang="ru-RU" sz="2400" dirty="0" smtClean="0"/>
              <a:t> </a:t>
            </a:r>
            <a:r>
              <a:rPr lang="ru-RU" sz="2400" dirty="0" err="1"/>
              <a:t>imagine</a:t>
            </a:r>
            <a:r>
              <a:rPr lang="ru-RU" sz="2400" dirty="0"/>
              <a:t> </a:t>
            </a:r>
            <a:r>
              <a:rPr lang="ru-RU" sz="2400" dirty="0" err="1"/>
              <a:t>how</a:t>
            </a:r>
            <a:r>
              <a:rPr lang="ru-RU" sz="2400" dirty="0"/>
              <a:t> </a:t>
            </a:r>
            <a:r>
              <a:rPr lang="ru-RU" sz="2400" dirty="0" err="1" smtClean="0"/>
              <a:t>to</a:t>
            </a:r>
            <a:r>
              <a:rPr lang="ru-RU" sz="2400" dirty="0" smtClean="0"/>
              <a:t> </a:t>
            </a:r>
            <a:r>
              <a:rPr lang="ru-RU" sz="2400" dirty="0" err="1" smtClean="0"/>
              <a:t>draw</a:t>
            </a:r>
            <a:r>
              <a:rPr lang="ru-RU" sz="2400" dirty="0" smtClean="0"/>
              <a:t> </a:t>
            </a:r>
            <a:r>
              <a:rPr lang="ru-RU" sz="2400" dirty="0"/>
              <a:t>a </a:t>
            </a:r>
            <a:r>
              <a:rPr lang="ru-RU" sz="2400" dirty="0" err="1"/>
              <a:t>straight</a:t>
            </a:r>
            <a:r>
              <a:rPr lang="ru-RU" sz="2400" dirty="0"/>
              <a:t> </a:t>
            </a:r>
            <a:r>
              <a:rPr lang="ru-RU" sz="2400" dirty="0" err="1"/>
              <a:t>line</a:t>
            </a:r>
            <a:r>
              <a:rPr lang="ru-RU" sz="2400" dirty="0"/>
              <a:t> </a:t>
            </a:r>
            <a:r>
              <a:rPr lang="ru-RU" sz="2400" dirty="0" err="1"/>
              <a:t>so</a:t>
            </a:r>
            <a:r>
              <a:rPr lang="ru-RU" sz="2400" dirty="0"/>
              <a:t> </a:t>
            </a:r>
            <a:r>
              <a:rPr lang="ru-RU" sz="2400" dirty="0" err="1"/>
              <a:t>that</a:t>
            </a:r>
            <a:r>
              <a:rPr lang="ru-RU" sz="2400" dirty="0"/>
              <a:t> </a:t>
            </a:r>
            <a:r>
              <a:rPr lang="ru-RU" sz="2400" dirty="0" err="1"/>
              <a:t>the</a:t>
            </a:r>
            <a:r>
              <a:rPr lang="ru-RU" sz="2400" dirty="0"/>
              <a:t> </a:t>
            </a:r>
            <a:r>
              <a:rPr lang="ru-RU" sz="2400" dirty="0" err="1" smtClean="0"/>
              <a:t>sum</a:t>
            </a:r>
            <a:r>
              <a:rPr lang="ru-RU" sz="2400" dirty="0" smtClean="0"/>
              <a:t> </a:t>
            </a:r>
            <a:r>
              <a:rPr lang="en-US" sz="2400" dirty="0" smtClean="0"/>
              <a:t>that</a:t>
            </a:r>
            <a:r>
              <a:rPr lang="ru-RU" sz="2400" dirty="0" smtClean="0"/>
              <a:t> </a:t>
            </a:r>
            <a:r>
              <a:rPr lang="ru-RU" sz="2400" dirty="0" err="1"/>
              <a:t>the</a:t>
            </a:r>
            <a:r>
              <a:rPr lang="ru-RU" sz="2400" dirty="0"/>
              <a:t> </a:t>
            </a:r>
            <a:r>
              <a:rPr lang="ru-RU" sz="2400" dirty="0" err="1"/>
              <a:t>deviation</a:t>
            </a:r>
            <a:r>
              <a:rPr lang="ru-RU" sz="2400" dirty="0"/>
              <a:t> </a:t>
            </a:r>
            <a:r>
              <a:rPr lang="ru-RU" sz="2400" dirty="0" err="1"/>
              <a:t>of</a:t>
            </a:r>
            <a:r>
              <a:rPr lang="ru-RU" sz="2400" dirty="0"/>
              <a:t> </a:t>
            </a:r>
            <a:r>
              <a:rPr lang="ru-RU" sz="2400" dirty="0" err="1"/>
              <a:t>the</a:t>
            </a:r>
            <a:r>
              <a:rPr lang="ru-RU" sz="2400" dirty="0"/>
              <a:t> </a:t>
            </a:r>
            <a:r>
              <a:rPr lang="ru-RU" sz="2400" dirty="0" err="1"/>
              <a:t>points</a:t>
            </a:r>
            <a:r>
              <a:rPr lang="ru-RU" sz="2400" dirty="0"/>
              <a:t> </a:t>
            </a:r>
            <a:r>
              <a:rPr lang="ru-RU" sz="2400" dirty="0" err="1"/>
              <a:t>from</a:t>
            </a:r>
            <a:r>
              <a:rPr lang="ru-RU" sz="2400" dirty="0"/>
              <a:t> </a:t>
            </a:r>
            <a:r>
              <a:rPr lang="ru-RU" sz="2400" dirty="0" err="1"/>
              <a:t>this</a:t>
            </a:r>
            <a:r>
              <a:rPr lang="ru-RU" sz="2400" dirty="0"/>
              <a:t> </a:t>
            </a:r>
            <a:r>
              <a:rPr lang="ru-RU" sz="2400" dirty="0" err="1" smtClean="0"/>
              <a:t>line</a:t>
            </a:r>
            <a:r>
              <a:rPr lang="en-US" sz="2400" dirty="0" smtClean="0"/>
              <a:t> will be</a:t>
            </a:r>
            <a:r>
              <a:rPr lang="ru-RU" sz="2400" dirty="0" smtClean="0"/>
              <a:t> </a:t>
            </a:r>
            <a:r>
              <a:rPr lang="ru-RU" sz="2400" dirty="0" err="1" smtClean="0"/>
              <a:t>minimal</a:t>
            </a:r>
            <a:r>
              <a:rPr lang="ru-RU" sz="2400" dirty="0"/>
              <a:t>?</a:t>
            </a:r>
          </a:p>
        </p:txBody>
      </p:sp>
    </p:spTree>
    <p:extLst>
      <p:ext uri="{BB962C8B-B14F-4D97-AF65-F5344CB8AC3E}">
        <p14:creationId xmlns:p14="http://schemas.microsoft.com/office/powerpoint/2010/main" val="1433468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32817" y="584489"/>
            <a:ext cx="10098658" cy="646331"/>
          </a:xfrm>
          <a:prstGeom prst="rect">
            <a:avLst/>
          </a:prstGeom>
          <a:noFill/>
        </p:spPr>
        <p:txBody>
          <a:bodyPr wrap="square" rtlCol="0">
            <a:spAutoFit/>
          </a:bodyPr>
          <a:lstStyle/>
          <a:p>
            <a:r>
              <a:rPr lang="ru-RU" sz="3600" b="1" dirty="0">
                <a:solidFill>
                  <a:srgbClr val="00B050"/>
                </a:solidFill>
              </a:rPr>
              <a:t>WHAT SHOULD BE MINIMIZED?</a:t>
            </a: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17</a:t>
            </a:fld>
            <a:endParaRPr lang="ru-RU" sz="1400" dirty="0">
              <a:solidFill>
                <a:schemeClr val="bg1"/>
              </a:solidFill>
            </a:endParaRPr>
          </a:p>
        </p:txBody>
      </p:sp>
      <mc:AlternateContent xmlns:mc="http://schemas.openxmlformats.org/markup-compatibility/2006" xmlns:a14="http://schemas.microsoft.com/office/drawing/2010/main">
        <mc:Choice Requires="a14">
          <p:sp>
            <p:nvSpPr>
              <p:cNvPr id="2" name="TextBox 1"/>
              <p:cNvSpPr txBox="1"/>
              <p:nvPr/>
            </p:nvSpPr>
            <p:spPr>
              <a:xfrm>
                <a:off x="4234147" y="2554708"/>
                <a:ext cx="36222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ru-RU" sz="2400" b="1" i="1" smtClean="0">
                              <a:latin typeface="Cambria Math" panose="02040503050406030204" pitchFamily="18" charset="0"/>
                            </a:rPr>
                          </m:ctrlPr>
                        </m:dPr>
                        <m:e>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𝒚</m:t>
                              </m:r>
                            </m:e>
                            <m:sup>
                              <m:r>
                                <a:rPr lang="en-US" sz="2400" b="1" i="1" smtClean="0">
                                  <a:latin typeface="Cambria Math" panose="02040503050406030204" pitchFamily="18" charset="0"/>
                                </a:rPr>
                                <m:t>′</m:t>
                              </m:r>
                            </m:sup>
                          </m:sSup>
                          <m:r>
                            <a:rPr lang="en-US" sz="2400" b="1" i="1" smtClean="0">
                              <a:latin typeface="Cambria Math" panose="02040503050406030204" pitchFamily="18" charset="0"/>
                            </a:rPr>
                            <m:t>−</m:t>
                          </m:r>
                          <m:r>
                            <a:rPr lang="en-US" sz="2400" b="1" i="1" smtClean="0">
                              <a:latin typeface="Cambria Math" panose="02040503050406030204" pitchFamily="18" charset="0"/>
                            </a:rPr>
                            <m:t>𝒚</m:t>
                          </m:r>
                        </m:e>
                      </m:d>
                      <m:r>
                        <a:rPr lang="en-US" sz="2400" b="1" i="1" smtClean="0">
                          <a:latin typeface="Cambria Math" panose="02040503050406030204" pitchFamily="18" charset="0"/>
                        </a:rPr>
                        <m:t>=</m:t>
                      </m:r>
                      <m:d>
                        <m:dPr>
                          <m:begChr m:val="|"/>
                          <m:endChr m:val="|"/>
                          <m:ctrlPr>
                            <a:rPr lang="en-US" sz="2400" b="1" i="1" smtClean="0">
                              <a:latin typeface="Cambria Math" panose="02040503050406030204" pitchFamily="18" charset="0"/>
                            </a:rPr>
                          </m:ctrlPr>
                        </m:dPr>
                        <m:e>
                          <m:sSub>
                            <m:sSubPr>
                              <m:ctrlPr>
                                <a:rPr lang="en-US" sz="2400" b="1" i="1">
                                  <a:latin typeface="Cambria Math" panose="02040503050406030204" pitchFamily="18" charset="0"/>
                                </a:rPr>
                              </m:ctrlPr>
                            </m:sSubPr>
                            <m:e>
                              <m:r>
                                <a:rPr lang="en-US" sz="2400" b="1" i="1">
                                  <a:latin typeface="Cambria Math" panose="02040503050406030204" pitchFamily="18" charset="0"/>
                                </a:rPr>
                                <m:t>𝒘</m:t>
                              </m:r>
                            </m:e>
                            <m:sub>
                              <m:r>
                                <a:rPr lang="en-US" sz="2400" b="1" i="1">
                                  <a:latin typeface="Cambria Math" panose="02040503050406030204" pitchFamily="18" charset="0"/>
                                </a:rPr>
                                <m:t>𝟏</m:t>
                              </m:r>
                            </m:sub>
                          </m:sSub>
                          <m:r>
                            <a:rPr lang="en-US" sz="2400" b="1" i="1">
                              <a:latin typeface="Cambria Math" panose="02040503050406030204" pitchFamily="18" charset="0"/>
                            </a:rPr>
                            <m:t>𝒙</m:t>
                          </m:r>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𝒘</m:t>
                              </m:r>
                            </m:e>
                            <m:sub>
                              <m:r>
                                <a:rPr lang="en-US" sz="2400" b="1" i="1">
                                  <a:latin typeface="Cambria Math" panose="02040503050406030204" pitchFamily="18" charset="0"/>
                                </a:rPr>
                                <m:t>𝟎</m:t>
                              </m:r>
                            </m:sub>
                          </m:sSub>
                          <m:r>
                            <a:rPr lang="en-US" sz="2400" b="1" i="1" smtClean="0">
                              <a:latin typeface="Cambria Math" panose="02040503050406030204" pitchFamily="18" charset="0"/>
                            </a:rPr>
                            <m:t>−</m:t>
                          </m:r>
                          <m:r>
                            <a:rPr lang="en-US" sz="2400" b="1" i="1" smtClean="0">
                              <a:latin typeface="Cambria Math" panose="02040503050406030204" pitchFamily="18" charset="0"/>
                            </a:rPr>
                            <m:t>𝒚</m:t>
                          </m:r>
                        </m:e>
                      </m:d>
                      <m:r>
                        <a:rPr lang="ru-RU" sz="2400" b="1" i="1" smtClean="0">
                          <a:latin typeface="Cambria Math" panose="02040503050406030204" pitchFamily="18" charset="0"/>
                        </a:rPr>
                        <m:t>.</m:t>
                      </m:r>
                    </m:oMath>
                  </m:oMathPara>
                </a14:m>
                <a:endParaRPr lang="ru-RU" sz="24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4234147" y="2554708"/>
                <a:ext cx="3622209" cy="369332"/>
              </a:xfrm>
              <a:prstGeom prst="rect">
                <a:avLst/>
              </a:prstGeom>
              <a:blipFill>
                <a:blip r:embed="rId4"/>
                <a:stretch>
                  <a:fillRect b="-26230"/>
                </a:stretch>
              </a:blipFill>
            </p:spPr>
            <p:txBody>
              <a:bodyPr/>
              <a:lstStyle/>
              <a:p>
                <a:r>
                  <a:rPr lang="ru-RU">
                    <a:noFill/>
                  </a:rPr>
                  <a:t> </a:t>
                </a:r>
              </a:p>
            </p:txBody>
          </p:sp>
        </mc:Fallback>
      </mc:AlternateContent>
      <p:sp>
        <p:nvSpPr>
          <p:cNvPr id="6" name="TextBox 5"/>
          <p:cNvSpPr txBox="1"/>
          <p:nvPr/>
        </p:nvSpPr>
        <p:spPr>
          <a:xfrm>
            <a:off x="5638800" y="2971800"/>
            <a:ext cx="65" cy="276999"/>
          </a:xfrm>
          <a:prstGeom prst="rect">
            <a:avLst/>
          </a:prstGeom>
          <a:noFill/>
        </p:spPr>
        <p:txBody>
          <a:bodyPr wrap="none" lIns="0" tIns="0" rIns="0" bIns="0" rtlCol="0">
            <a:spAutoFit/>
          </a:bodyPr>
          <a:lstStyle/>
          <a:p>
            <a:endParaRPr lang="ru-RU" dirty="0"/>
          </a:p>
        </p:txBody>
      </p:sp>
      <mc:AlternateContent xmlns:mc="http://schemas.openxmlformats.org/markup-compatibility/2006" xmlns:a14="http://schemas.microsoft.com/office/drawing/2010/main">
        <mc:Choice Requires="a14">
          <p:sp>
            <p:nvSpPr>
              <p:cNvPr id="7" name="TextBox 6"/>
              <p:cNvSpPr txBox="1"/>
              <p:nvPr/>
            </p:nvSpPr>
            <p:spPr>
              <a:xfrm>
                <a:off x="1032817" y="4288087"/>
                <a:ext cx="10577292" cy="11079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𝑳</m:t>
                      </m:r>
                      <m:d>
                        <m:dPr>
                          <m:ctrlPr>
                            <a:rPr lang="en-US" sz="2400" b="1" i="1" smtClean="0">
                              <a:latin typeface="Cambria Math" panose="02040503050406030204" pitchFamily="18" charset="0"/>
                            </a:rPr>
                          </m:ctrlPr>
                        </m:dPr>
                        <m:e>
                          <m:sSub>
                            <m:sSubPr>
                              <m:ctrlPr>
                                <a:rPr lang="en-US" sz="2400" b="1" i="1">
                                  <a:latin typeface="Cambria Math" panose="02040503050406030204" pitchFamily="18" charset="0"/>
                                </a:rPr>
                              </m:ctrlPr>
                            </m:sSubPr>
                            <m:e>
                              <m:r>
                                <a:rPr lang="en-US" sz="2400" b="1" i="1">
                                  <a:latin typeface="Cambria Math" panose="02040503050406030204" pitchFamily="18" charset="0"/>
                                </a:rPr>
                                <m:t>𝒘</m:t>
                              </m:r>
                            </m:e>
                            <m:sub>
                              <m:r>
                                <a:rPr lang="en-US" sz="2400" b="1" i="1">
                                  <a:latin typeface="Cambria Math" panose="02040503050406030204" pitchFamily="18" charset="0"/>
                                </a:rPr>
                                <m:t>𝟏</m:t>
                              </m:r>
                            </m:sub>
                          </m:sSub>
                          <m:r>
                            <a:rPr lang="en-US" sz="2400" b="1" i="1" smtClean="0">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𝒘</m:t>
                              </m:r>
                            </m:e>
                            <m:sub>
                              <m:r>
                                <a:rPr lang="en-US" sz="2400" b="1" i="1">
                                  <a:latin typeface="Cambria Math" panose="02040503050406030204" pitchFamily="18" charset="0"/>
                                </a:rPr>
                                <m:t>𝟎</m:t>
                              </m:r>
                            </m:sub>
                          </m:sSub>
                        </m:e>
                      </m:d>
                      <m:r>
                        <a:rPr lang="en-US" sz="2400" b="1" i="1" smtClean="0">
                          <a:latin typeface="Cambria Math" panose="02040503050406030204" pitchFamily="18" charset="0"/>
                        </a:rPr>
                        <m:t>=</m:t>
                      </m:r>
                      <m:d>
                        <m:dPr>
                          <m:begChr m:val="|"/>
                          <m:endChr m:val="|"/>
                          <m:ctrlPr>
                            <a:rPr lang="en-US" sz="2400" b="1" i="1" smtClean="0">
                              <a:latin typeface="Cambria Math" panose="02040503050406030204" pitchFamily="18" charset="0"/>
                            </a:rPr>
                          </m:ctrlPr>
                        </m:dPr>
                        <m:e>
                          <m:sSub>
                            <m:sSubPr>
                              <m:ctrlPr>
                                <a:rPr lang="en-US" sz="2400" b="1" i="1">
                                  <a:latin typeface="Cambria Math" panose="02040503050406030204" pitchFamily="18" charset="0"/>
                                </a:rPr>
                              </m:ctrlPr>
                            </m:sSubPr>
                            <m:e>
                              <m:r>
                                <a:rPr lang="en-US" sz="2400" b="1" i="1">
                                  <a:latin typeface="Cambria Math" panose="02040503050406030204" pitchFamily="18" charset="0"/>
                                </a:rPr>
                                <m:t>𝒘</m:t>
                              </m:r>
                            </m:e>
                            <m:sub>
                              <m:r>
                                <a:rPr lang="en-US" sz="2400" b="1" i="1">
                                  <a:latin typeface="Cambria Math" panose="02040503050406030204" pitchFamily="18" charset="0"/>
                                </a:rPr>
                                <m:t>𝟏</m:t>
                              </m:r>
                            </m:sub>
                          </m:sSub>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1" i="1" smtClean="0">
                                  <a:latin typeface="Cambria Math" panose="02040503050406030204" pitchFamily="18" charset="0"/>
                                </a:rPr>
                                <m:t>𝟏</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𝒘</m:t>
                              </m:r>
                            </m:e>
                            <m:sub>
                              <m:r>
                                <a:rPr lang="en-US" sz="2400" b="1" i="1">
                                  <a:latin typeface="Cambria Math" panose="02040503050406030204" pitchFamily="18" charset="0"/>
                                </a:rPr>
                                <m:t>𝟎</m:t>
                              </m:r>
                            </m:sub>
                          </m:sSub>
                          <m:r>
                            <a:rPr lang="en-US" sz="2400" b="1" i="1">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𝒚</m:t>
                              </m:r>
                            </m:e>
                            <m:sub>
                              <m:r>
                                <a:rPr lang="en-US" sz="2400" b="1" i="1" smtClean="0">
                                  <a:latin typeface="Cambria Math" panose="02040503050406030204" pitchFamily="18" charset="0"/>
                                </a:rPr>
                                <m:t>𝟏</m:t>
                              </m:r>
                            </m:sub>
                          </m:sSub>
                        </m:e>
                      </m:d>
                      <m:r>
                        <a:rPr lang="en-US" sz="2400" b="1" i="1" smtClean="0">
                          <a:latin typeface="Cambria Math" panose="02040503050406030204" pitchFamily="18" charset="0"/>
                        </a:rPr>
                        <m:t>+</m:t>
                      </m:r>
                      <m:d>
                        <m:dPr>
                          <m:begChr m:val="|"/>
                          <m:endChr m:val="|"/>
                          <m:ctrlPr>
                            <a:rPr lang="en-US" sz="2400" b="1" i="1">
                              <a:latin typeface="Cambria Math" panose="02040503050406030204" pitchFamily="18" charset="0"/>
                            </a:rPr>
                          </m:ctrlPr>
                        </m:dPr>
                        <m:e>
                          <m:sSub>
                            <m:sSubPr>
                              <m:ctrlPr>
                                <a:rPr lang="en-US" sz="2400" b="1" i="1">
                                  <a:latin typeface="Cambria Math" panose="02040503050406030204" pitchFamily="18" charset="0"/>
                                </a:rPr>
                              </m:ctrlPr>
                            </m:sSubPr>
                            <m:e>
                              <m:r>
                                <a:rPr lang="en-US" sz="2400" b="1" i="1">
                                  <a:latin typeface="Cambria Math" panose="02040503050406030204" pitchFamily="18" charset="0"/>
                                </a:rPr>
                                <m:t>𝒘</m:t>
                              </m:r>
                            </m:e>
                            <m:sub>
                              <m:r>
                                <a:rPr lang="en-US" sz="2400" b="1" i="1">
                                  <a:latin typeface="Cambria Math" panose="02040503050406030204" pitchFamily="18" charset="0"/>
                                </a:rPr>
                                <m:t>𝟏</m:t>
                              </m:r>
                            </m:sub>
                          </m:sSub>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smtClean="0">
                                  <a:latin typeface="Cambria Math" panose="02040503050406030204" pitchFamily="18" charset="0"/>
                                </a:rPr>
                                <m:t>𝟐</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𝒘</m:t>
                              </m:r>
                            </m:e>
                            <m:sub>
                              <m:r>
                                <a:rPr lang="en-US" sz="2400" b="1" i="1">
                                  <a:latin typeface="Cambria Math" panose="02040503050406030204" pitchFamily="18" charset="0"/>
                                </a:rPr>
                                <m:t>𝟎</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𝒚</m:t>
                              </m:r>
                            </m:e>
                            <m:sub>
                              <m:r>
                                <a:rPr lang="en-US" sz="2400" b="1" i="1" smtClean="0">
                                  <a:latin typeface="Cambria Math" panose="02040503050406030204" pitchFamily="18" charset="0"/>
                                </a:rPr>
                                <m:t>𝟐</m:t>
                              </m:r>
                            </m:sub>
                          </m:sSub>
                        </m:e>
                      </m:d>
                      <m:r>
                        <a:rPr lang="en-US" sz="2400" b="1" i="1">
                          <a:latin typeface="Cambria Math" panose="02040503050406030204" pitchFamily="18" charset="0"/>
                        </a:rPr>
                        <m:t>+</m:t>
                      </m:r>
                      <m:r>
                        <a:rPr lang="en-US" sz="2400" b="1" i="1" smtClean="0">
                          <a:latin typeface="Cambria Math" panose="02040503050406030204" pitchFamily="18" charset="0"/>
                        </a:rPr>
                        <m:t>…+</m:t>
                      </m:r>
                      <m:d>
                        <m:dPr>
                          <m:begChr m:val="|"/>
                          <m:endChr m:val="|"/>
                          <m:ctrlPr>
                            <a:rPr lang="en-US" sz="2400" b="1" i="1">
                              <a:latin typeface="Cambria Math" panose="02040503050406030204" pitchFamily="18" charset="0"/>
                            </a:rPr>
                          </m:ctrlPr>
                        </m:dPr>
                        <m:e>
                          <m:sSub>
                            <m:sSubPr>
                              <m:ctrlPr>
                                <a:rPr lang="en-US" sz="2400" b="1" i="1">
                                  <a:latin typeface="Cambria Math" panose="02040503050406030204" pitchFamily="18" charset="0"/>
                                </a:rPr>
                              </m:ctrlPr>
                            </m:sSubPr>
                            <m:e>
                              <m:r>
                                <a:rPr lang="en-US" sz="2400" b="1" i="1">
                                  <a:latin typeface="Cambria Math" panose="02040503050406030204" pitchFamily="18" charset="0"/>
                                </a:rPr>
                                <m:t>𝒘</m:t>
                              </m:r>
                            </m:e>
                            <m:sub>
                              <m:r>
                                <a:rPr lang="en-US" sz="2400" b="1" i="1">
                                  <a:latin typeface="Cambria Math" panose="02040503050406030204" pitchFamily="18" charset="0"/>
                                </a:rPr>
                                <m:t>𝟏</m:t>
                              </m:r>
                            </m:sub>
                          </m:sSub>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smtClean="0">
                                  <a:latin typeface="Cambria Math" panose="02040503050406030204" pitchFamily="18" charset="0"/>
                                </a:rPr>
                                <m:t>𝒏</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𝒘</m:t>
                              </m:r>
                            </m:e>
                            <m:sub>
                              <m:r>
                                <a:rPr lang="en-US" sz="2400" b="1" i="1">
                                  <a:latin typeface="Cambria Math" panose="02040503050406030204" pitchFamily="18" charset="0"/>
                                </a:rPr>
                                <m:t>𝟎</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𝒚</m:t>
                              </m:r>
                            </m:e>
                            <m:sub>
                              <m:r>
                                <a:rPr lang="en-US" sz="2400" b="1" i="1" smtClean="0">
                                  <a:latin typeface="Cambria Math" panose="02040503050406030204" pitchFamily="18" charset="0"/>
                                </a:rPr>
                                <m:t>𝒏</m:t>
                              </m:r>
                            </m:sub>
                          </m:sSub>
                        </m:e>
                      </m:d>
                    </m:oMath>
                  </m:oMathPara>
                </a14:m>
                <a:endParaRPr lang="ru-RU" sz="2400" b="1" dirty="0"/>
              </a:p>
              <a:p>
                <a:endParaRPr lang="ru-RU" sz="2400" dirty="0"/>
              </a:p>
              <a:p>
                <a:endParaRPr lang="ru-RU"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1032817" y="4288087"/>
                <a:ext cx="10577292" cy="1107996"/>
              </a:xfrm>
              <a:prstGeom prst="rect">
                <a:avLst/>
              </a:prstGeom>
              <a:blipFill>
                <a:blip r:embed="rId5"/>
                <a:stretch>
                  <a:fillRect/>
                </a:stretch>
              </a:blipFill>
            </p:spPr>
            <p:txBody>
              <a:bodyPr/>
              <a:lstStyle/>
              <a:p>
                <a:r>
                  <a:rPr lang="ru-RU">
                    <a:noFill/>
                  </a:rPr>
                  <a:t> </a:t>
                </a:r>
              </a:p>
            </p:txBody>
          </p:sp>
        </mc:Fallback>
      </mc:AlternateContent>
      <p:sp>
        <p:nvSpPr>
          <p:cNvPr id="8" name="Прямоугольник 7"/>
          <p:cNvSpPr/>
          <p:nvPr/>
        </p:nvSpPr>
        <p:spPr>
          <a:xfrm>
            <a:off x="1032817" y="1645265"/>
            <a:ext cx="9442968" cy="4893647"/>
          </a:xfrm>
          <a:prstGeom prst="rect">
            <a:avLst/>
          </a:prstGeom>
        </p:spPr>
        <p:txBody>
          <a:bodyPr wrap="square">
            <a:spAutoFit/>
          </a:bodyPr>
          <a:lstStyle/>
          <a:p>
            <a:r>
              <a:rPr lang="ru-RU" sz="2400" dirty="0" err="1" smtClean="0"/>
              <a:t>The</a:t>
            </a:r>
            <a:r>
              <a:rPr lang="ru-RU" sz="2400" dirty="0" smtClean="0"/>
              <a:t> </a:t>
            </a:r>
            <a:r>
              <a:rPr lang="ru-RU" sz="2400" dirty="0" err="1"/>
              <a:t>deviation</a:t>
            </a:r>
            <a:r>
              <a:rPr lang="ru-RU" sz="2400" dirty="0"/>
              <a:t> </a:t>
            </a:r>
            <a:r>
              <a:rPr lang="ru-RU" sz="2400" dirty="0" err="1"/>
              <a:t>of</a:t>
            </a:r>
            <a:r>
              <a:rPr lang="ru-RU" sz="2400" dirty="0"/>
              <a:t> </a:t>
            </a:r>
            <a:r>
              <a:rPr lang="ru-RU" sz="2400" dirty="0" err="1"/>
              <a:t>the</a:t>
            </a:r>
            <a:r>
              <a:rPr lang="ru-RU" sz="2400" dirty="0"/>
              <a:t> </a:t>
            </a:r>
            <a:r>
              <a:rPr lang="ru-RU" sz="2400" dirty="0" err="1"/>
              <a:t>true</a:t>
            </a:r>
            <a:r>
              <a:rPr lang="ru-RU" sz="2400" dirty="0"/>
              <a:t> </a:t>
            </a:r>
            <a:r>
              <a:rPr lang="ru-RU" sz="2400" dirty="0" err="1"/>
              <a:t>value</a:t>
            </a:r>
            <a:r>
              <a:rPr lang="ru-RU" sz="2400" dirty="0"/>
              <a:t> </a:t>
            </a:r>
            <a:r>
              <a:rPr lang="ru-RU" sz="2400" dirty="0" err="1"/>
              <a:t>from</a:t>
            </a:r>
            <a:r>
              <a:rPr lang="ru-RU" sz="2400" dirty="0"/>
              <a:t> </a:t>
            </a:r>
            <a:r>
              <a:rPr lang="ru-RU" sz="2400" dirty="0" err="1"/>
              <a:t>the</a:t>
            </a:r>
            <a:r>
              <a:rPr lang="ru-RU" sz="2400" dirty="0"/>
              <a:t> </a:t>
            </a:r>
            <a:r>
              <a:rPr lang="ru-RU" sz="2400" dirty="0" err="1"/>
              <a:t>predicted</a:t>
            </a:r>
            <a:r>
              <a:rPr lang="ru-RU" sz="2400" dirty="0"/>
              <a:t> </a:t>
            </a:r>
            <a:r>
              <a:rPr lang="ru-RU" sz="2400" dirty="0" err="1"/>
              <a:t>value</a:t>
            </a:r>
            <a:r>
              <a:rPr lang="ru-RU" sz="2400" dirty="0"/>
              <a:t> </a:t>
            </a:r>
            <a:r>
              <a:rPr lang="ru-RU" sz="2400" dirty="0" err="1"/>
              <a:t>is</a:t>
            </a:r>
            <a:r>
              <a:rPr lang="ru-RU" sz="2400" dirty="0"/>
              <a:t> </a:t>
            </a:r>
            <a:endParaRPr lang="en-US" sz="2400" dirty="0" smtClean="0"/>
          </a:p>
          <a:p>
            <a:endParaRPr lang="en-US" sz="2400" dirty="0"/>
          </a:p>
          <a:p>
            <a:endParaRPr lang="en-US" sz="2400" dirty="0" smtClean="0"/>
          </a:p>
          <a:p>
            <a:endParaRPr lang="en-US" sz="2400" dirty="0" smtClean="0"/>
          </a:p>
          <a:p>
            <a:r>
              <a:rPr lang="en-US" sz="2400" dirty="0" err="1"/>
              <a:t>T</a:t>
            </a:r>
            <a:r>
              <a:rPr lang="ru-RU" sz="2400" dirty="0" err="1" smtClean="0"/>
              <a:t>his</a:t>
            </a:r>
            <a:r>
              <a:rPr lang="ru-RU" sz="2400" dirty="0" smtClean="0"/>
              <a:t> </a:t>
            </a:r>
            <a:r>
              <a:rPr lang="ru-RU" sz="2400" dirty="0" err="1"/>
              <a:t>value</a:t>
            </a:r>
            <a:r>
              <a:rPr lang="ru-RU" sz="2400" dirty="0"/>
              <a:t> </a:t>
            </a:r>
            <a:r>
              <a:rPr lang="ru-RU" sz="2400" dirty="0" err="1"/>
              <a:t>should</a:t>
            </a:r>
            <a:r>
              <a:rPr lang="ru-RU" sz="2400" dirty="0"/>
              <a:t> </a:t>
            </a:r>
            <a:r>
              <a:rPr lang="ru-RU" sz="2400" dirty="0" err="1"/>
              <a:t>be</a:t>
            </a:r>
            <a:r>
              <a:rPr lang="ru-RU" sz="2400" dirty="0"/>
              <a:t> </a:t>
            </a:r>
            <a:r>
              <a:rPr lang="ru-RU" sz="2400" dirty="0" err="1"/>
              <a:t>minimized</a:t>
            </a:r>
            <a:r>
              <a:rPr lang="ru-RU" sz="2400" dirty="0"/>
              <a:t> </a:t>
            </a:r>
            <a:r>
              <a:rPr lang="ru-RU" sz="2400" dirty="0" err="1"/>
              <a:t>for</a:t>
            </a:r>
            <a:r>
              <a:rPr lang="ru-RU" sz="2400" dirty="0"/>
              <a:t> </a:t>
            </a:r>
            <a:r>
              <a:rPr lang="ru-RU" sz="2400" dirty="0" err="1"/>
              <a:t>all</a:t>
            </a:r>
            <a:r>
              <a:rPr lang="ru-RU" sz="2400" dirty="0"/>
              <a:t> </a:t>
            </a:r>
            <a:r>
              <a:rPr lang="ru-RU" sz="2400" dirty="0" err="1"/>
              <a:t>objects</a:t>
            </a:r>
            <a:r>
              <a:rPr lang="ru-RU" sz="2400" dirty="0"/>
              <a:t> </a:t>
            </a:r>
            <a:r>
              <a:rPr lang="ru-RU" sz="2400" dirty="0" err="1"/>
              <a:t>in</a:t>
            </a:r>
            <a:r>
              <a:rPr lang="ru-RU" sz="2400" dirty="0"/>
              <a:t> </a:t>
            </a:r>
            <a:r>
              <a:rPr lang="ru-RU" sz="2400" dirty="0" err="1"/>
              <a:t>the</a:t>
            </a:r>
            <a:r>
              <a:rPr lang="ru-RU" sz="2400" dirty="0"/>
              <a:t> </a:t>
            </a:r>
            <a:r>
              <a:rPr lang="ru-RU" sz="2400" dirty="0" err="1" smtClean="0"/>
              <a:t>training</a:t>
            </a:r>
            <a:r>
              <a:rPr lang="ru-RU" sz="2400" dirty="0" smtClean="0"/>
              <a:t> </a:t>
            </a:r>
            <a:r>
              <a:rPr lang="ru-RU" sz="2400" dirty="0" err="1" smtClean="0"/>
              <a:t>sample</a:t>
            </a:r>
            <a:r>
              <a:rPr lang="ru-RU" sz="2400" dirty="0" smtClean="0"/>
              <a:t>.</a:t>
            </a:r>
            <a:endParaRPr lang="en-US" sz="2400" dirty="0" smtClean="0"/>
          </a:p>
          <a:p>
            <a:r>
              <a:rPr lang="ru-RU" sz="2400" dirty="0" err="1" smtClean="0"/>
              <a:t>In</a:t>
            </a:r>
            <a:r>
              <a:rPr lang="ru-RU" sz="2400" dirty="0" smtClean="0"/>
              <a:t> </a:t>
            </a:r>
            <a:r>
              <a:rPr lang="ru-RU" sz="2400" dirty="0" err="1"/>
              <a:t>other</a:t>
            </a:r>
            <a:r>
              <a:rPr lang="ru-RU" sz="2400" dirty="0"/>
              <a:t> </a:t>
            </a:r>
            <a:r>
              <a:rPr lang="ru-RU" sz="2400" dirty="0" err="1"/>
              <a:t>words</a:t>
            </a:r>
            <a:r>
              <a:rPr lang="ru-RU" sz="2400" dirty="0"/>
              <a:t>, </a:t>
            </a:r>
            <a:r>
              <a:rPr lang="ru-RU" sz="2400" dirty="0" err="1"/>
              <a:t>the</a:t>
            </a:r>
            <a:r>
              <a:rPr lang="ru-RU" sz="2400" dirty="0"/>
              <a:t> </a:t>
            </a:r>
            <a:r>
              <a:rPr lang="ru-RU" sz="2400" dirty="0" err="1"/>
              <a:t>smaller</a:t>
            </a:r>
            <a:r>
              <a:rPr lang="ru-RU" sz="2400" dirty="0"/>
              <a:t> </a:t>
            </a:r>
            <a:r>
              <a:rPr lang="ru-RU" sz="2400" dirty="0" err="1"/>
              <a:t>the</a:t>
            </a:r>
            <a:r>
              <a:rPr lang="ru-RU" sz="2400" dirty="0"/>
              <a:t> </a:t>
            </a:r>
            <a:r>
              <a:rPr lang="ru-RU" sz="2400" dirty="0" err="1"/>
              <a:t>value</a:t>
            </a:r>
            <a:r>
              <a:rPr lang="ru-RU" sz="2400" dirty="0"/>
              <a:t> </a:t>
            </a:r>
            <a:r>
              <a:rPr lang="ru-RU" sz="2400" dirty="0" err="1"/>
              <a:t>of</a:t>
            </a:r>
            <a:r>
              <a:rPr lang="ru-RU" sz="2400" dirty="0"/>
              <a:t> </a:t>
            </a:r>
            <a:r>
              <a:rPr lang="ru-RU" sz="2400" dirty="0" err="1"/>
              <a:t>the</a:t>
            </a:r>
            <a:r>
              <a:rPr lang="ru-RU" sz="2400" dirty="0"/>
              <a:t> </a:t>
            </a:r>
            <a:r>
              <a:rPr lang="ru-RU" sz="2400" dirty="0" err="1"/>
              <a:t>expression</a:t>
            </a:r>
            <a:r>
              <a:rPr lang="ru-RU" sz="2400" dirty="0"/>
              <a:t> </a:t>
            </a:r>
          </a:p>
          <a:p>
            <a:endParaRPr lang="en-US" sz="2400" dirty="0" smtClean="0"/>
          </a:p>
          <a:p>
            <a:endParaRPr lang="en-US" sz="2400" dirty="0"/>
          </a:p>
          <a:p>
            <a:endParaRPr lang="en-US" sz="2400" dirty="0"/>
          </a:p>
          <a:p>
            <a:r>
              <a:rPr lang="en-US" sz="2400" dirty="0" smtClean="0"/>
              <a:t>s</a:t>
            </a:r>
            <a:r>
              <a:rPr lang="ru-RU" sz="2400" dirty="0"/>
              <a:t>o </a:t>
            </a:r>
            <a:r>
              <a:rPr lang="ru-RU" sz="2400" dirty="0" err="1"/>
              <a:t>much</a:t>
            </a:r>
            <a:r>
              <a:rPr lang="ru-RU" sz="2400" dirty="0"/>
              <a:t> </a:t>
            </a:r>
            <a:r>
              <a:rPr lang="ru-RU" sz="2400" dirty="0" err="1"/>
              <a:t>the</a:t>
            </a:r>
            <a:r>
              <a:rPr lang="ru-RU" sz="2400" dirty="0"/>
              <a:t> </a:t>
            </a:r>
            <a:r>
              <a:rPr lang="ru-RU" sz="2400" dirty="0" err="1"/>
              <a:t>better</a:t>
            </a:r>
            <a:r>
              <a:rPr lang="ru-RU" sz="2400" dirty="0"/>
              <a:t>.</a:t>
            </a:r>
          </a:p>
          <a:p>
            <a:endParaRPr lang="ru-RU" dirty="0" smtClean="0"/>
          </a:p>
          <a:p>
            <a:endParaRPr lang="ru-RU" dirty="0"/>
          </a:p>
          <a:p>
            <a:endParaRPr lang="ru-RU" dirty="0" smtClean="0"/>
          </a:p>
          <a:p>
            <a:endParaRPr lang="ru-RU" dirty="0"/>
          </a:p>
        </p:txBody>
      </p:sp>
    </p:spTree>
    <p:extLst>
      <p:ext uri="{BB962C8B-B14F-4D97-AF65-F5344CB8AC3E}">
        <p14:creationId xmlns:p14="http://schemas.microsoft.com/office/powerpoint/2010/main" val="3205687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46671" y="389263"/>
            <a:ext cx="10098658" cy="646331"/>
          </a:xfrm>
          <a:prstGeom prst="rect">
            <a:avLst/>
          </a:prstGeom>
          <a:noFill/>
        </p:spPr>
        <p:txBody>
          <a:bodyPr wrap="square" rtlCol="0">
            <a:spAutoFit/>
          </a:bodyPr>
          <a:lstStyle/>
          <a:p>
            <a:r>
              <a:rPr lang="en-US" sz="3600" b="1" dirty="0">
                <a:solidFill>
                  <a:srgbClr val="00B050"/>
                </a:solidFill>
              </a:rPr>
              <a:t>What should be minimized?</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18</a:t>
            </a:fld>
            <a:endParaRPr lang="ru-RU" sz="1400" dirty="0">
              <a:solidFill>
                <a:schemeClr val="bg1"/>
              </a:solidFill>
            </a:endParaRPr>
          </a:p>
        </p:txBody>
      </p:sp>
      <p:sp>
        <p:nvSpPr>
          <p:cNvPr id="2" name="Прямоугольник 1"/>
          <p:cNvSpPr/>
          <p:nvPr/>
        </p:nvSpPr>
        <p:spPr>
          <a:xfrm>
            <a:off x="1046671" y="1226760"/>
            <a:ext cx="10715838" cy="1569660"/>
          </a:xfrm>
          <a:prstGeom prst="rect">
            <a:avLst/>
          </a:prstGeom>
        </p:spPr>
        <p:txBody>
          <a:bodyPr wrap="square">
            <a:spAutoFit/>
          </a:bodyPr>
          <a:lstStyle/>
          <a:p>
            <a:r>
              <a:rPr lang="ru-RU" sz="2400" dirty="0" err="1"/>
              <a:t>Finding</a:t>
            </a:r>
            <a:r>
              <a:rPr lang="ru-RU" sz="2400" dirty="0"/>
              <a:t> </a:t>
            </a:r>
            <a:r>
              <a:rPr lang="ru-RU" sz="2400" dirty="0" err="1"/>
              <a:t>the</a:t>
            </a:r>
            <a:r>
              <a:rPr lang="ru-RU" sz="2400" dirty="0"/>
              <a:t> </a:t>
            </a:r>
            <a:r>
              <a:rPr lang="ru-RU" sz="2400" dirty="0" err="1"/>
              <a:t>minimum</a:t>
            </a:r>
            <a:r>
              <a:rPr lang="ru-RU" sz="2400" dirty="0"/>
              <a:t> </a:t>
            </a:r>
            <a:r>
              <a:rPr lang="ru-RU" sz="2400" dirty="0" err="1"/>
              <a:t>point</a:t>
            </a:r>
            <a:r>
              <a:rPr lang="ru-RU" sz="2400" dirty="0"/>
              <a:t> </a:t>
            </a:r>
            <a:r>
              <a:rPr lang="ru-RU" sz="2400" dirty="0" err="1"/>
              <a:t>of</a:t>
            </a:r>
            <a:r>
              <a:rPr lang="ru-RU" sz="2400" dirty="0"/>
              <a:t> </a:t>
            </a:r>
            <a:r>
              <a:rPr lang="ru-RU" sz="2400" dirty="0" err="1"/>
              <a:t>this</a:t>
            </a:r>
            <a:r>
              <a:rPr lang="ru-RU" sz="2400" dirty="0"/>
              <a:t> </a:t>
            </a:r>
            <a:r>
              <a:rPr lang="ru-RU" sz="2400" dirty="0" err="1"/>
              <a:t>function</a:t>
            </a:r>
            <a:r>
              <a:rPr lang="ru-RU" sz="2400" dirty="0"/>
              <a:t> </a:t>
            </a:r>
            <a:r>
              <a:rPr lang="ru-RU" sz="2400" dirty="0" err="1"/>
              <a:t>is</a:t>
            </a:r>
            <a:r>
              <a:rPr lang="ru-RU" sz="2400" dirty="0"/>
              <a:t> </a:t>
            </a:r>
            <a:r>
              <a:rPr lang="ru-RU" sz="2400" dirty="0" err="1"/>
              <a:t>complicated</a:t>
            </a:r>
            <a:r>
              <a:rPr lang="ru-RU" sz="2400" dirty="0"/>
              <a:t> </a:t>
            </a:r>
            <a:r>
              <a:rPr lang="ru-RU" sz="2400" dirty="0" err="1"/>
              <a:t>by</a:t>
            </a:r>
            <a:r>
              <a:rPr lang="ru-RU" sz="2400" dirty="0"/>
              <a:t> </a:t>
            </a:r>
            <a:r>
              <a:rPr lang="ru-RU" sz="2400" dirty="0" err="1"/>
              <a:t>the</a:t>
            </a:r>
            <a:r>
              <a:rPr lang="ru-RU" sz="2400" dirty="0"/>
              <a:t> </a:t>
            </a:r>
            <a:r>
              <a:rPr lang="ru-RU" sz="2400" dirty="0" err="1"/>
              <a:t>fact</a:t>
            </a:r>
            <a:r>
              <a:rPr lang="ru-RU" sz="2400" dirty="0"/>
              <a:t> </a:t>
            </a:r>
            <a:r>
              <a:rPr lang="ru-RU" sz="2400" dirty="0" err="1"/>
              <a:t>that</a:t>
            </a:r>
            <a:r>
              <a:rPr lang="ru-RU" sz="2400" dirty="0"/>
              <a:t> </a:t>
            </a:r>
            <a:r>
              <a:rPr lang="ru-RU" sz="2400" dirty="0" err="1"/>
              <a:t>the</a:t>
            </a:r>
            <a:r>
              <a:rPr lang="ru-RU" sz="2400" dirty="0"/>
              <a:t> </a:t>
            </a:r>
            <a:r>
              <a:rPr lang="ru-RU" sz="2400" dirty="0" err="1"/>
              <a:t>module</a:t>
            </a:r>
            <a:r>
              <a:rPr lang="ru-RU" sz="2400" dirty="0"/>
              <a:t> </a:t>
            </a:r>
            <a:r>
              <a:rPr lang="ru-RU" sz="2400" dirty="0" err="1"/>
              <a:t>is</a:t>
            </a:r>
            <a:r>
              <a:rPr lang="ru-RU" sz="2400" dirty="0"/>
              <a:t> a </a:t>
            </a:r>
            <a:r>
              <a:rPr lang="ru-RU" sz="2400" dirty="0" err="1" smtClean="0"/>
              <a:t>function</a:t>
            </a:r>
            <a:r>
              <a:rPr lang="en-US" sz="2400" dirty="0" smtClean="0"/>
              <a:t> </a:t>
            </a:r>
            <a:r>
              <a:rPr lang="ru-RU" sz="2400" dirty="0" smtClean="0"/>
              <a:t>- </a:t>
            </a:r>
            <a:r>
              <a:rPr lang="ru-RU" sz="2400" dirty="0" err="1"/>
              <a:t>Undifferentiated</a:t>
            </a:r>
            <a:r>
              <a:rPr lang="ru-RU" sz="2400" dirty="0"/>
              <a:t>. </a:t>
            </a:r>
            <a:r>
              <a:rPr lang="ru-RU" sz="2400" dirty="0" err="1"/>
              <a:t>Therefore</a:t>
            </a:r>
            <a:r>
              <a:rPr lang="ru-RU" sz="2400" dirty="0"/>
              <a:t>, </a:t>
            </a:r>
            <a:r>
              <a:rPr lang="ru-RU" sz="2400" dirty="0" err="1"/>
              <a:t>in</a:t>
            </a:r>
            <a:r>
              <a:rPr lang="ru-RU" sz="2400" dirty="0"/>
              <a:t> </a:t>
            </a:r>
            <a:r>
              <a:rPr lang="ru-RU" sz="2400" dirty="0" err="1"/>
              <a:t>practice</a:t>
            </a:r>
            <a:r>
              <a:rPr lang="ru-RU" sz="2400" dirty="0"/>
              <a:t>, </a:t>
            </a:r>
            <a:r>
              <a:rPr lang="ru-RU" sz="2400" dirty="0" err="1"/>
              <a:t>they</a:t>
            </a:r>
            <a:r>
              <a:rPr lang="ru-RU" sz="2400" dirty="0"/>
              <a:t> </a:t>
            </a:r>
            <a:r>
              <a:rPr lang="ru-RU" sz="2400" dirty="0" err="1"/>
              <a:t>minimize</a:t>
            </a:r>
            <a:r>
              <a:rPr lang="ru-RU" sz="2400" dirty="0"/>
              <a:t> </a:t>
            </a:r>
            <a:r>
              <a:rPr lang="ru-RU" sz="2400" dirty="0" err="1" smtClean="0"/>
              <a:t>several</a:t>
            </a:r>
            <a:r>
              <a:rPr lang="ru-RU" sz="2400" dirty="0" smtClean="0"/>
              <a:t> </a:t>
            </a:r>
            <a:r>
              <a:rPr lang="ru-RU" sz="2400" dirty="0" err="1" smtClean="0"/>
              <a:t>another</a:t>
            </a:r>
            <a:r>
              <a:rPr lang="ru-RU" sz="2400" dirty="0" smtClean="0"/>
              <a:t> </a:t>
            </a:r>
            <a:r>
              <a:rPr lang="ru-RU" sz="2400" dirty="0" err="1"/>
              <a:t>function</a:t>
            </a:r>
            <a:r>
              <a:rPr lang="ru-RU" sz="2400" dirty="0"/>
              <a:t>: </a:t>
            </a:r>
            <a:r>
              <a:rPr lang="ru-RU" sz="2400" dirty="0" err="1"/>
              <a:t>the</a:t>
            </a:r>
            <a:r>
              <a:rPr lang="ru-RU" sz="2400" dirty="0"/>
              <a:t> </a:t>
            </a:r>
            <a:r>
              <a:rPr lang="ru-RU" sz="2400" dirty="0" err="1"/>
              <a:t>sum</a:t>
            </a:r>
            <a:r>
              <a:rPr lang="ru-RU" sz="2400" dirty="0"/>
              <a:t> </a:t>
            </a:r>
            <a:r>
              <a:rPr lang="ru-RU" sz="2400" dirty="0" err="1"/>
              <a:t>of</a:t>
            </a:r>
            <a:r>
              <a:rPr lang="ru-RU" sz="2400" dirty="0"/>
              <a:t> </a:t>
            </a:r>
            <a:r>
              <a:rPr lang="ru-RU" sz="2400" dirty="0" err="1"/>
              <a:t>the</a:t>
            </a:r>
            <a:r>
              <a:rPr lang="ru-RU" sz="2400" dirty="0"/>
              <a:t> </a:t>
            </a:r>
            <a:r>
              <a:rPr lang="ru-RU" sz="2400" dirty="0" err="1"/>
              <a:t>squares</a:t>
            </a:r>
            <a:r>
              <a:rPr lang="ru-RU" sz="2400" dirty="0"/>
              <a:t> </a:t>
            </a:r>
            <a:r>
              <a:rPr lang="ru-RU" sz="2400" dirty="0" err="1"/>
              <a:t>of</a:t>
            </a:r>
            <a:r>
              <a:rPr lang="ru-RU" sz="2400" dirty="0"/>
              <a:t> </a:t>
            </a:r>
            <a:r>
              <a:rPr lang="ru-RU" sz="2400" dirty="0" err="1"/>
              <a:t>the</a:t>
            </a:r>
            <a:r>
              <a:rPr lang="ru-RU" sz="2400" dirty="0"/>
              <a:t> </a:t>
            </a:r>
            <a:r>
              <a:rPr lang="ru-RU" sz="2400" dirty="0" err="1" smtClean="0"/>
              <a:t>deviations</a:t>
            </a:r>
            <a:r>
              <a:rPr lang="ru-RU" sz="2400" dirty="0" smtClean="0"/>
              <a:t>. </a:t>
            </a:r>
            <a:r>
              <a:rPr lang="ru-RU" sz="2400" dirty="0" err="1" smtClean="0"/>
              <a:t>That</a:t>
            </a:r>
            <a:r>
              <a:rPr lang="ru-RU" sz="2400" dirty="0" smtClean="0"/>
              <a:t> </a:t>
            </a:r>
            <a:r>
              <a:rPr lang="ru-RU" sz="2400" dirty="0" err="1"/>
              <a:t>is</a:t>
            </a:r>
            <a:r>
              <a:rPr lang="ru-RU" sz="2400" dirty="0"/>
              <a:t>, </a:t>
            </a:r>
            <a:r>
              <a:rPr lang="ru-RU" sz="2400" dirty="0" err="1"/>
              <a:t>in</a:t>
            </a:r>
            <a:r>
              <a:rPr lang="ru-RU" sz="2400" dirty="0"/>
              <a:t> </a:t>
            </a:r>
            <a:r>
              <a:rPr lang="ru-RU" sz="2400" dirty="0" err="1"/>
              <a:t>our</a:t>
            </a:r>
            <a:r>
              <a:rPr lang="ru-RU" sz="2400" dirty="0"/>
              <a:t> </a:t>
            </a:r>
            <a:r>
              <a:rPr lang="ru-RU" sz="2400" dirty="0" err="1"/>
              <a:t>example</a:t>
            </a:r>
            <a:r>
              <a:rPr lang="ru-RU" sz="2400" dirty="0"/>
              <a:t>, </a:t>
            </a:r>
            <a:r>
              <a:rPr lang="ru-RU" sz="2400" dirty="0" err="1"/>
              <a:t>we</a:t>
            </a:r>
            <a:r>
              <a:rPr lang="ru-RU" sz="2400" dirty="0"/>
              <a:t> </a:t>
            </a:r>
            <a:r>
              <a:rPr lang="ru-RU" sz="2400" dirty="0" err="1"/>
              <a:t>need</a:t>
            </a:r>
            <a:r>
              <a:rPr lang="ru-RU" sz="2400" dirty="0"/>
              <a:t> </a:t>
            </a:r>
            <a:r>
              <a:rPr lang="ru-RU" sz="2400" dirty="0" err="1"/>
              <a:t>to</a:t>
            </a:r>
            <a:r>
              <a:rPr lang="ru-RU" sz="2400" dirty="0"/>
              <a:t> </a:t>
            </a:r>
            <a:r>
              <a:rPr lang="ru-RU" sz="2400" dirty="0" err="1"/>
              <a:t>find</a:t>
            </a:r>
            <a:r>
              <a:rPr lang="ru-RU" sz="2400" dirty="0"/>
              <a:t> </a:t>
            </a:r>
            <a:r>
              <a:rPr lang="ru-RU" sz="2400" dirty="0" err="1"/>
              <a:t>the</a:t>
            </a:r>
            <a:r>
              <a:rPr lang="ru-RU" sz="2400" dirty="0"/>
              <a:t> </a:t>
            </a:r>
            <a:r>
              <a:rPr lang="ru-RU" sz="2400" dirty="0" err="1"/>
              <a:t>minimum</a:t>
            </a:r>
            <a:r>
              <a:rPr lang="ru-RU" sz="2400" dirty="0"/>
              <a:t> </a:t>
            </a:r>
            <a:r>
              <a:rPr lang="ru-RU" sz="2400" dirty="0" err="1" smtClean="0"/>
              <a:t>value</a:t>
            </a:r>
            <a:r>
              <a:rPr lang="ru-RU" sz="2400" dirty="0" smtClean="0"/>
              <a:t> </a:t>
            </a:r>
            <a:r>
              <a:rPr lang="ru-RU" sz="2400" dirty="0" err="1" smtClean="0"/>
              <a:t>of</a:t>
            </a:r>
            <a:r>
              <a:rPr lang="ru-RU" sz="2400" dirty="0" smtClean="0"/>
              <a:t> </a:t>
            </a:r>
            <a:r>
              <a:rPr lang="ru-RU" sz="2400" dirty="0" err="1"/>
              <a:t>the</a:t>
            </a:r>
            <a:r>
              <a:rPr lang="ru-RU" sz="2400" dirty="0"/>
              <a:t> </a:t>
            </a:r>
            <a:r>
              <a:rPr lang="ru-RU" sz="2400" dirty="0" err="1"/>
              <a:t>function</a:t>
            </a:r>
            <a:r>
              <a:rPr lang="ru-RU" sz="2400" dirty="0"/>
              <a:t>:</a:t>
            </a:r>
          </a:p>
        </p:txBody>
      </p:sp>
      <p:pic>
        <p:nvPicPr>
          <p:cNvPr id="3" name="Рисунок 2"/>
          <p:cNvPicPr>
            <a:picLocks noChangeAspect="1"/>
          </p:cNvPicPr>
          <p:nvPr/>
        </p:nvPicPr>
        <p:blipFill>
          <a:blip r:embed="rId4"/>
          <a:stretch>
            <a:fillRect/>
          </a:stretch>
        </p:blipFill>
        <p:spPr>
          <a:xfrm>
            <a:off x="872836" y="3138724"/>
            <a:ext cx="5333999" cy="2074801"/>
          </a:xfrm>
          <a:prstGeom prst="rect">
            <a:avLst/>
          </a:prstGeom>
        </p:spPr>
      </p:pic>
      <p:graphicFrame>
        <p:nvGraphicFramePr>
          <p:cNvPr id="6" name="Таблица 5"/>
          <p:cNvGraphicFramePr>
            <a:graphicFrameLocks noGrp="1"/>
          </p:cNvGraphicFramePr>
          <p:nvPr>
            <p:extLst>
              <p:ext uri="{D42A27DB-BD31-4B8C-83A1-F6EECF244321}">
                <p14:modId xmlns:p14="http://schemas.microsoft.com/office/powerpoint/2010/main" val="255290172"/>
              </p:ext>
            </p:extLst>
          </p:nvPr>
        </p:nvGraphicFramePr>
        <p:xfrm>
          <a:off x="6608617" y="3315352"/>
          <a:ext cx="4003965" cy="2639635"/>
        </p:xfrm>
        <a:graphic>
          <a:graphicData uri="http://schemas.openxmlformats.org/drawingml/2006/table">
            <a:tbl>
              <a:tblPr firstRow="1" bandRow="1">
                <a:tableStyleId>{5C22544A-7EE6-4342-B048-85BDC9FD1C3A}</a:tableStyleId>
              </a:tblPr>
              <a:tblGrid>
                <a:gridCol w="1334655">
                  <a:extLst>
                    <a:ext uri="{9D8B030D-6E8A-4147-A177-3AD203B41FA5}">
                      <a16:colId xmlns:a16="http://schemas.microsoft.com/office/drawing/2014/main" val="4006604337"/>
                    </a:ext>
                  </a:extLst>
                </a:gridCol>
                <a:gridCol w="1334655">
                  <a:extLst>
                    <a:ext uri="{9D8B030D-6E8A-4147-A177-3AD203B41FA5}">
                      <a16:colId xmlns:a16="http://schemas.microsoft.com/office/drawing/2014/main" val="776072143"/>
                    </a:ext>
                  </a:extLst>
                </a:gridCol>
                <a:gridCol w="1334655">
                  <a:extLst>
                    <a:ext uri="{9D8B030D-6E8A-4147-A177-3AD203B41FA5}">
                      <a16:colId xmlns:a16="http://schemas.microsoft.com/office/drawing/2014/main" val="1456061259"/>
                    </a:ext>
                  </a:extLst>
                </a:gridCol>
              </a:tblGrid>
              <a:tr h="527927">
                <a:tc>
                  <a:txBody>
                    <a:bodyPr/>
                    <a:lstStyle/>
                    <a:p>
                      <a:pPr algn="ctr"/>
                      <a:r>
                        <a:rPr lang="en-US" dirty="0" smtClean="0"/>
                        <a:t>Objects</a:t>
                      </a:r>
                      <a:endParaRPr lang="ru-RU" dirty="0"/>
                    </a:p>
                  </a:txBody>
                  <a:tcPr/>
                </a:tc>
                <a:tc>
                  <a:txBody>
                    <a:bodyPr/>
                    <a:lstStyle/>
                    <a:p>
                      <a:pPr algn="ctr"/>
                      <a:r>
                        <a:rPr lang="en-US" dirty="0" smtClean="0"/>
                        <a:t>X</a:t>
                      </a:r>
                      <a:endParaRPr lang="ru-RU" dirty="0"/>
                    </a:p>
                  </a:txBody>
                  <a:tcPr/>
                </a:tc>
                <a:tc>
                  <a:txBody>
                    <a:bodyPr/>
                    <a:lstStyle/>
                    <a:p>
                      <a:pPr algn="ctr"/>
                      <a:r>
                        <a:rPr lang="en-US" dirty="0" smtClean="0"/>
                        <a:t>Y</a:t>
                      </a:r>
                      <a:endParaRPr lang="ru-RU" dirty="0"/>
                    </a:p>
                  </a:txBody>
                  <a:tcPr/>
                </a:tc>
                <a:extLst>
                  <a:ext uri="{0D108BD9-81ED-4DB2-BD59-A6C34878D82A}">
                    <a16:rowId xmlns:a16="http://schemas.microsoft.com/office/drawing/2014/main" val="2276149865"/>
                  </a:ext>
                </a:extLst>
              </a:tr>
              <a:tr h="527927">
                <a:tc>
                  <a:txBody>
                    <a:bodyPr/>
                    <a:lstStyle/>
                    <a:p>
                      <a:pPr algn="ctr"/>
                      <a:r>
                        <a:rPr lang="en-US" dirty="0" smtClean="0"/>
                        <a:t>A</a:t>
                      </a:r>
                      <a:endParaRPr lang="ru-RU" dirty="0"/>
                    </a:p>
                  </a:txBody>
                  <a:tcPr/>
                </a:tc>
                <a:tc>
                  <a:txBody>
                    <a:bodyPr/>
                    <a:lstStyle/>
                    <a:p>
                      <a:pPr algn="ctr"/>
                      <a:r>
                        <a:rPr lang="en-US" dirty="0" smtClean="0"/>
                        <a:t>-1</a:t>
                      </a:r>
                      <a:endParaRPr lang="ru-RU" dirty="0"/>
                    </a:p>
                  </a:txBody>
                  <a:tcPr/>
                </a:tc>
                <a:tc>
                  <a:txBody>
                    <a:bodyPr/>
                    <a:lstStyle/>
                    <a:p>
                      <a:pPr algn="ctr"/>
                      <a:r>
                        <a:rPr lang="en-US" dirty="0" smtClean="0"/>
                        <a:t>1</a:t>
                      </a:r>
                      <a:endParaRPr lang="ru-RU" dirty="0"/>
                    </a:p>
                  </a:txBody>
                  <a:tcPr/>
                </a:tc>
                <a:extLst>
                  <a:ext uri="{0D108BD9-81ED-4DB2-BD59-A6C34878D82A}">
                    <a16:rowId xmlns:a16="http://schemas.microsoft.com/office/drawing/2014/main" val="4079125153"/>
                  </a:ext>
                </a:extLst>
              </a:tr>
              <a:tr h="527927">
                <a:tc>
                  <a:txBody>
                    <a:bodyPr/>
                    <a:lstStyle/>
                    <a:p>
                      <a:pPr algn="ctr"/>
                      <a:r>
                        <a:rPr lang="en-US" dirty="0" smtClean="0"/>
                        <a:t>B</a:t>
                      </a:r>
                      <a:endParaRPr lang="ru-RU" dirty="0"/>
                    </a:p>
                  </a:txBody>
                  <a:tcPr/>
                </a:tc>
                <a:tc>
                  <a:txBody>
                    <a:bodyPr/>
                    <a:lstStyle/>
                    <a:p>
                      <a:pPr algn="ctr"/>
                      <a:r>
                        <a:rPr lang="en-US" dirty="0" smtClean="0"/>
                        <a:t>0</a:t>
                      </a:r>
                      <a:endParaRPr lang="ru-RU" dirty="0"/>
                    </a:p>
                  </a:txBody>
                  <a:tcPr/>
                </a:tc>
                <a:tc>
                  <a:txBody>
                    <a:bodyPr/>
                    <a:lstStyle/>
                    <a:p>
                      <a:pPr algn="ctr"/>
                      <a:r>
                        <a:rPr lang="en-US" dirty="0" smtClean="0"/>
                        <a:t>0</a:t>
                      </a:r>
                      <a:endParaRPr lang="ru-RU" dirty="0"/>
                    </a:p>
                  </a:txBody>
                  <a:tcPr/>
                </a:tc>
                <a:extLst>
                  <a:ext uri="{0D108BD9-81ED-4DB2-BD59-A6C34878D82A}">
                    <a16:rowId xmlns:a16="http://schemas.microsoft.com/office/drawing/2014/main" val="1399041678"/>
                  </a:ext>
                </a:extLst>
              </a:tr>
              <a:tr h="527927">
                <a:tc>
                  <a:txBody>
                    <a:bodyPr/>
                    <a:lstStyle/>
                    <a:p>
                      <a:pPr algn="ctr"/>
                      <a:r>
                        <a:rPr lang="en-US" dirty="0" smtClean="0"/>
                        <a:t>C</a:t>
                      </a:r>
                      <a:endParaRPr lang="ru-RU" dirty="0"/>
                    </a:p>
                  </a:txBody>
                  <a:tcPr/>
                </a:tc>
                <a:tc>
                  <a:txBody>
                    <a:bodyPr/>
                    <a:lstStyle/>
                    <a:p>
                      <a:pPr algn="ctr"/>
                      <a:r>
                        <a:rPr lang="en-US" dirty="0" smtClean="0"/>
                        <a:t>1</a:t>
                      </a:r>
                      <a:endParaRPr lang="ru-RU" dirty="0"/>
                    </a:p>
                  </a:txBody>
                  <a:tcPr/>
                </a:tc>
                <a:tc>
                  <a:txBody>
                    <a:bodyPr/>
                    <a:lstStyle/>
                    <a:p>
                      <a:pPr algn="ctr"/>
                      <a:r>
                        <a:rPr lang="en-US" dirty="0" smtClean="0"/>
                        <a:t>1</a:t>
                      </a:r>
                      <a:endParaRPr lang="ru-RU" dirty="0"/>
                    </a:p>
                  </a:txBody>
                  <a:tcPr/>
                </a:tc>
                <a:extLst>
                  <a:ext uri="{0D108BD9-81ED-4DB2-BD59-A6C34878D82A}">
                    <a16:rowId xmlns:a16="http://schemas.microsoft.com/office/drawing/2014/main" val="1155119194"/>
                  </a:ext>
                </a:extLst>
              </a:tr>
              <a:tr h="527927">
                <a:tc>
                  <a:txBody>
                    <a:bodyPr/>
                    <a:lstStyle/>
                    <a:p>
                      <a:pPr algn="ctr"/>
                      <a:r>
                        <a:rPr lang="en-US" dirty="0" smtClean="0"/>
                        <a:t>D</a:t>
                      </a:r>
                      <a:endParaRPr lang="ru-RU" dirty="0"/>
                    </a:p>
                  </a:txBody>
                  <a:tcPr/>
                </a:tc>
                <a:tc>
                  <a:txBody>
                    <a:bodyPr/>
                    <a:lstStyle/>
                    <a:p>
                      <a:pPr algn="ctr"/>
                      <a:r>
                        <a:rPr lang="en-US" dirty="0" smtClean="0"/>
                        <a:t>2</a:t>
                      </a:r>
                      <a:endParaRPr lang="ru-RU" dirty="0"/>
                    </a:p>
                  </a:txBody>
                  <a:tcPr/>
                </a:tc>
                <a:tc>
                  <a:txBody>
                    <a:bodyPr/>
                    <a:lstStyle/>
                    <a:p>
                      <a:pPr algn="ctr"/>
                      <a:r>
                        <a:rPr lang="en-US" dirty="0" smtClean="0"/>
                        <a:t>4</a:t>
                      </a:r>
                      <a:endParaRPr lang="ru-RU" dirty="0"/>
                    </a:p>
                  </a:txBody>
                  <a:tcPr/>
                </a:tc>
                <a:extLst>
                  <a:ext uri="{0D108BD9-81ED-4DB2-BD59-A6C34878D82A}">
                    <a16:rowId xmlns:a16="http://schemas.microsoft.com/office/drawing/2014/main" val="148110487"/>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32817" y="584489"/>
            <a:ext cx="10098658" cy="646331"/>
          </a:xfrm>
          <a:prstGeom prst="rect">
            <a:avLst/>
          </a:prstGeom>
          <a:noFill/>
        </p:spPr>
        <p:txBody>
          <a:bodyPr wrap="square" rtlCol="0">
            <a:spAutoFit/>
          </a:bodyPr>
          <a:lstStyle/>
          <a:p>
            <a:r>
              <a:rPr lang="en-US" sz="3600" b="1" dirty="0" smtClean="0">
                <a:solidFill>
                  <a:srgbClr val="00B050"/>
                </a:solidFill>
              </a:rPr>
              <a:t>How </a:t>
            </a:r>
            <a:r>
              <a:rPr lang="en-US" sz="3600" b="1" dirty="0">
                <a:solidFill>
                  <a:srgbClr val="00B050"/>
                </a:solidFill>
              </a:rPr>
              <a:t>do </a:t>
            </a:r>
            <a:r>
              <a:rPr lang="en-US" sz="3600" b="1" dirty="0" smtClean="0">
                <a:solidFill>
                  <a:srgbClr val="00B050"/>
                </a:solidFill>
              </a:rPr>
              <a:t>we </a:t>
            </a:r>
            <a:r>
              <a:rPr lang="en-US" sz="3600" b="1" dirty="0">
                <a:solidFill>
                  <a:srgbClr val="00B050"/>
                </a:solidFill>
              </a:rPr>
              <a:t>find the minimum point?</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19</a:t>
            </a:fld>
            <a:endParaRPr lang="ru-RU" sz="1400" dirty="0">
              <a:solidFill>
                <a:schemeClr val="bg1"/>
              </a:solidFill>
            </a:endParaRPr>
          </a:p>
        </p:txBody>
      </p:sp>
      <p:pic>
        <p:nvPicPr>
          <p:cNvPr id="3" name="Рисунок 2"/>
          <p:cNvPicPr>
            <a:picLocks noChangeAspect="1"/>
          </p:cNvPicPr>
          <p:nvPr/>
        </p:nvPicPr>
        <p:blipFill>
          <a:blip r:embed="rId4"/>
          <a:stretch>
            <a:fillRect/>
          </a:stretch>
        </p:blipFill>
        <p:spPr>
          <a:xfrm>
            <a:off x="1258165" y="1856509"/>
            <a:ext cx="6689891" cy="540823"/>
          </a:xfrm>
          <a:prstGeom prst="rect">
            <a:avLst/>
          </a:prstGeom>
        </p:spPr>
      </p:pic>
      <p:pic>
        <p:nvPicPr>
          <p:cNvPr id="5" name="Рисунок 4"/>
          <p:cNvPicPr>
            <a:picLocks noChangeAspect="1"/>
          </p:cNvPicPr>
          <p:nvPr/>
        </p:nvPicPr>
        <p:blipFill>
          <a:blip r:embed="rId5"/>
          <a:stretch>
            <a:fillRect/>
          </a:stretch>
        </p:blipFill>
        <p:spPr>
          <a:xfrm>
            <a:off x="3887637" y="3108300"/>
            <a:ext cx="6156908" cy="2548021"/>
          </a:xfrm>
          <a:prstGeom prst="rect">
            <a:avLst/>
          </a:prstGeom>
        </p:spPr>
      </p:pic>
      <p:sp>
        <p:nvSpPr>
          <p:cNvPr id="7" name="Прямоугольник 6"/>
          <p:cNvSpPr/>
          <p:nvPr/>
        </p:nvSpPr>
        <p:spPr>
          <a:xfrm>
            <a:off x="1258166" y="2539137"/>
            <a:ext cx="3855094" cy="461665"/>
          </a:xfrm>
          <a:prstGeom prst="rect">
            <a:avLst/>
          </a:prstGeom>
        </p:spPr>
        <p:txBody>
          <a:bodyPr wrap="none">
            <a:spAutoFit/>
          </a:bodyPr>
          <a:lstStyle/>
          <a:p>
            <a:r>
              <a:rPr lang="ru-RU" sz="2400" dirty="0" err="1">
                <a:solidFill>
                  <a:srgbClr val="002060"/>
                </a:solidFill>
              </a:rPr>
              <a:t>Calculating</a:t>
            </a:r>
            <a:r>
              <a:rPr lang="ru-RU" sz="2400" dirty="0">
                <a:solidFill>
                  <a:srgbClr val="002060"/>
                </a:solidFill>
              </a:rPr>
              <a:t> </a:t>
            </a:r>
            <a:r>
              <a:rPr lang="ru-RU" sz="2400" dirty="0" err="1">
                <a:solidFill>
                  <a:srgbClr val="002060"/>
                </a:solidFill>
              </a:rPr>
              <a:t>partial</a:t>
            </a:r>
            <a:r>
              <a:rPr lang="ru-RU" sz="2400" dirty="0">
                <a:solidFill>
                  <a:srgbClr val="002060"/>
                </a:solidFill>
              </a:rPr>
              <a:t> </a:t>
            </a:r>
            <a:r>
              <a:rPr lang="ru-RU" sz="2400" dirty="0" err="1">
                <a:solidFill>
                  <a:srgbClr val="002060"/>
                </a:solidFill>
              </a:rPr>
              <a:t>derivatives</a:t>
            </a:r>
            <a:endParaRPr lang="ru-RU" sz="2400" dirty="0">
              <a:solidFill>
                <a:srgbClr val="002060"/>
              </a:solidFill>
            </a:endParaRPr>
          </a:p>
        </p:txBody>
      </p:sp>
      <p:sp>
        <p:nvSpPr>
          <p:cNvPr id="8" name="Прямоугольник 7"/>
          <p:cNvSpPr/>
          <p:nvPr/>
        </p:nvSpPr>
        <p:spPr>
          <a:xfrm>
            <a:off x="1032817" y="5548823"/>
            <a:ext cx="9948006" cy="461665"/>
          </a:xfrm>
          <a:prstGeom prst="rect">
            <a:avLst/>
          </a:prstGeom>
        </p:spPr>
        <p:txBody>
          <a:bodyPr wrap="square">
            <a:spAutoFit/>
          </a:bodyPr>
          <a:lstStyle/>
          <a:p>
            <a:r>
              <a:rPr lang="ru-RU" sz="2400" dirty="0" err="1"/>
              <a:t>We</a:t>
            </a:r>
            <a:r>
              <a:rPr lang="ru-RU" sz="2400" dirty="0"/>
              <a:t> </a:t>
            </a:r>
            <a:r>
              <a:rPr lang="ru-RU" sz="2400" dirty="0" err="1"/>
              <a:t>equate</a:t>
            </a:r>
            <a:r>
              <a:rPr lang="ru-RU" sz="2400" dirty="0"/>
              <a:t> </a:t>
            </a:r>
            <a:r>
              <a:rPr lang="ru-RU" sz="2400" dirty="0" err="1"/>
              <a:t>the</a:t>
            </a:r>
            <a:r>
              <a:rPr lang="ru-RU" sz="2400" dirty="0"/>
              <a:t> </a:t>
            </a:r>
            <a:r>
              <a:rPr lang="ru-RU" sz="2400" dirty="0" err="1"/>
              <a:t>partial</a:t>
            </a:r>
            <a:r>
              <a:rPr lang="ru-RU" sz="2400" dirty="0"/>
              <a:t> </a:t>
            </a:r>
            <a:r>
              <a:rPr lang="ru-RU" sz="2400" dirty="0" err="1"/>
              <a:t>derivatives</a:t>
            </a:r>
            <a:r>
              <a:rPr lang="ru-RU" sz="2400" dirty="0"/>
              <a:t> </a:t>
            </a:r>
            <a:r>
              <a:rPr lang="ru-RU" sz="2400" dirty="0" err="1"/>
              <a:t>to</a:t>
            </a:r>
            <a:r>
              <a:rPr lang="ru-RU" sz="2400" dirty="0"/>
              <a:t> </a:t>
            </a:r>
            <a:r>
              <a:rPr lang="ru-RU" sz="2400" dirty="0" err="1"/>
              <a:t>zero</a:t>
            </a:r>
            <a:r>
              <a:rPr lang="ru-RU" sz="2400" dirty="0"/>
              <a:t> </a:t>
            </a:r>
            <a:r>
              <a:rPr lang="ru-RU" sz="2400" dirty="0" err="1"/>
              <a:t>and</a:t>
            </a:r>
            <a:r>
              <a:rPr lang="ru-RU" sz="2400" dirty="0"/>
              <a:t> </a:t>
            </a:r>
            <a:r>
              <a:rPr lang="ru-RU" sz="2400" dirty="0" err="1"/>
              <a:t>solve</a:t>
            </a:r>
            <a:r>
              <a:rPr lang="ru-RU" sz="2400" dirty="0"/>
              <a:t> </a:t>
            </a:r>
            <a:r>
              <a:rPr lang="ru-RU" sz="2400" dirty="0" err="1"/>
              <a:t>the</a:t>
            </a:r>
            <a:r>
              <a:rPr lang="ru-RU" sz="2400" dirty="0"/>
              <a:t> </a:t>
            </a:r>
            <a:r>
              <a:rPr lang="ru-RU" sz="2400" dirty="0" err="1"/>
              <a:t>system</a:t>
            </a:r>
            <a:r>
              <a:rPr lang="ru-RU" sz="2400" dirty="0"/>
              <a:t> </a:t>
            </a:r>
            <a:r>
              <a:rPr lang="ru-RU" sz="2400" dirty="0" err="1"/>
              <a:t>of</a:t>
            </a:r>
            <a:r>
              <a:rPr lang="ru-RU" sz="2400" dirty="0"/>
              <a:t> </a:t>
            </a:r>
            <a:r>
              <a:rPr lang="ru-RU" sz="2400" dirty="0" err="1" smtClean="0"/>
              <a:t>equations</a:t>
            </a:r>
            <a:r>
              <a:rPr lang="ru-RU" sz="2400" dirty="0" smtClean="0"/>
              <a:t>.</a:t>
            </a:r>
            <a:endParaRPr lang="ru-RU" sz="2400" dirty="0"/>
          </a:p>
        </p:txBody>
      </p:sp>
    </p:spTree>
    <p:extLst>
      <p:ext uri="{BB962C8B-B14F-4D97-AF65-F5344CB8AC3E}">
        <p14:creationId xmlns:p14="http://schemas.microsoft.com/office/powerpoint/2010/main" val="2534322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6671" y="1121651"/>
            <a:ext cx="10452943" cy="3785652"/>
          </a:xfrm>
          <a:prstGeom prst="rect">
            <a:avLst/>
          </a:prstGeom>
          <a:noFill/>
        </p:spPr>
        <p:txBody>
          <a:bodyPr wrap="square">
            <a:spAutoFit/>
          </a:bodyPr>
          <a:lstStyle/>
          <a:p>
            <a:r>
              <a:rPr lang="en-US" sz="2400" b="1" dirty="0">
                <a:solidFill>
                  <a:srgbClr val="002060"/>
                </a:solidFill>
              </a:rPr>
              <a:t>After studying this lesson, you will </a:t>
            </a:r>
            <a:r>
              <a:rPr lang="en-US" sz="2400" b="1" dirty="0" smtClean="0">
                <a:solidFill>
                  <a:srgbClr val="002060"/>
                </a:solidFill>
              </a:rPr>
              <a:t>know:</a:t>
            </a:r>
          </a:p>
          <a:p>
            <a:r>
              <a:rPr lang="en-US" sz="2400" dirty="0" smtClean="0"/>
              <a:t>Prediction </a:t>
            </a:r>
            <a:r>
              <a:rPr lang="en-US" sz="2400" dirty="0"/>
              <a:t>tasks are divided into two types</a:t>
            </a:r>
            <a:r>
              <a:rPr lang="en-US" sz="2400" dirty="0" smtClean="0"/>
              <a:t>: the </a:t>
            </a:r>
            <a:r>
              <a:rPr lang="en-US" sz="2400" dirty="0"/>
              <a:t>classification task and the regression task</a:t>
            </a:r>
            <a:r>
              <a:rPr lang="en-US" sz="2400" dirty="0" smtClean="0"/>
              <a:t>.</a:t>
            </a:r>
          </a:p>
          <a:p>
            <a:r>
              <a:rPr lang="en-US" sz="2400" dirty="0" smtClean="0"/>
              <a:t>The </a:t>
            </a:r>
            <a:r>
              <a:rPr lang="en-US" sz="2400" dirty="0"/>
              <a:t>sample is divided into training and verification (test) parts</a:t>
            </a:r>
            <a:r>
              <a:rPr lang="en-US" sz="2400" dirty="0" smtClean="0"/>
              <a:t>.</a:t>
            </a:r>
          </a:p>
          <a:p>
            <a:r>
              <a:rPr lang="en-US" sz="2400" dirty="0"/>
              <a:t>The meaning of the linear regression </a:t>
            </a:r>
            <a:r>
              <a:rPr lang="en-US" sz="2400" dirty="0" smtClean="0"/>
              <a:t>model.</a:t>
            </a:r>
            <a:endParaRPr lang="en-US" sz="2400" dirty="0"/>
          </a:p>
          <a:p>
            <a:r>
              <a:rPr lang="en-US" sz="2400" dirty="0"/>
              <a:t>The meaning of the </a:t>
            </a:r>
            <a:r>
              <a:rPr lang="ru-RU" sz="2400" dirty="0" err="1"/>
              <a:t>polynomial</a:t>
            </a:r>
            <a:r>
              <a:rPr lang="en-US" sz="2400" dirty="0" smtClean="0"/>
              <a:t> </a:t>
            </a:r>
            <a:r>
              <a:rPr lang="en-US" sz="2400" dirty="0"/>
              <a:t>regression model.</a:t>
            </a:r>
          </a:p>
          <a:p>
            <a:endParaRPr lang="en-US" sz="2400" dirty="0" smtClean="0"/>
          </a:p>
          <a:p>
            <a:r>
              <a:rPr lang="en-US" sz="2400" b="1" dirty="0">
                <a:solidFill>
                  <a:srgbClr val="002060"/>
                </a:solidFill>
              </a:rPr>
              <a:t>After studying this lesson, you should be able to</a:t>
            </a:r>
            <a:r>
              <a:rPr lang="en-US" sz="2400" b="1" dirty="0" smtClean="0">
                <a:solidFill>
                  <a:srgbClr val="002060"/>
                </a:solidFill>
              </a:rPr>
              <a:t>:</a:t>
            </a:r>
            <a:endParaRPr lang="ru-RU" sz="2400" b="1" dirty="0" smtClean="0">
              <a:solidFill>
                <a:srgbClr val="002060"/>
              </a:solidFill>
            </a:endParaRPr>
          </a:p>
          <a:p>
            <a:r>
              <a:rPr lang="en-US" altLang="ru-RU" sz="2400" dirty="0" smtClean="0">
                <a:ea typeface="Open Sans ExtraBold" panose="020B0606030504020204"/>
                <a:cs typeface="Open Sans ExtraBold" panose="020B0606030504020204"/>
                <a:sym typeface="+mn-ea"/>
              </a:rPr>
              <a:t>Build </a:t>
            </a:r>
            <a:r>
              <a:rPr lang="en-US" altLang="ru-RU" sz="2400" dirty="0">
                <a:ea typeface="Open Sans ExtraBold" panose="020B0606030504020204"/>
                <a:cs typeface="Open Sans ExtraBold" panose="020B0606030504020204"/>
                <a:sym typeface="+mn-ea"/>
              </a:rPr>
              <a:t>a linear regression </a:t>
            </a:r>
            <a:r>
              <a:rPr lang="en-US" altLang="ru-RU" sz="2400" dirty="0" smtClean="0">
                <a:ea typeface="Open Sans ExtraBold" panose="020B0606030504020204"/>
                <a:cs typeface="Open Sans ExtraBold" panose="020B0606030504020204"/>
                <a:sym typeface="+mn-ea"/>
              </a:rPr>
              <a:t>model</a:t>
            </a:r>
            <a:r>
              <a:rPr lang="ru-RU" altLang="ru-RU" sz="2400" dirty="0" smtClean="0">
                <a:ea typeface="Open Sans ExtraBold" panose="020B0606030504020204"/>
                <a:cs typeface="Open Sans ExtraBold" panose="020B0606030504020204"/>
                <a:sym typeface="+mn-ea"/>
              </a:rPr>
              <a:t>.</a:t>
            </a:r>
            <a:endParaRPr lang="en-US" altLang="ru-RU" sz="2400" dirty="0">
              <a:ea typeface="Open Sans ExtraBold" panose="020B0606030504020204"/>
              <a:cs typeface="Open Sans ExtraBold" panose="020B0606030504020204"/>
              <a:sym typeface="+mn-ea"/>
            </a:endParaRPr>
          </a:p>
          <a:p>
            <a:r>
              <a:rPr lang="en-US" altLang="ru-RU" sz="2400" dirty="0" smtClean="0">
                <a:ea typeface="Open Sans ExtraBold" panose="020B0606030504020204"/>
                <a:cs typeface="Open Sans ExtraBold" panose="020B0606030504020204"/>
                <a:sym typeface="+mn-ea"/>
              </a:rPr>
              <a:t>Build </a:t>
            </a:r>
            <a:r>
              <a:rPr lang="en-US" altLang="ru-RU" sz="2400" dirty="0">
                <a:ea typeface="Open Sans ExtraBold" panose="020B0606030504020204"/>
                <a:cs typeface="Open Sans ExtraBold" panose="020B0606030504020204"/>
                <a:sym typeface="+mn-ea"/>
              </a:rPr>
              <a:t>a </a:t>
            </a:r>
            <a:r>
              <a:rPr lang="ru-RU" sz="2400" dirty="0" err="1" smtClean="0"/>
              <a:t>polynomial</a:t>
            </a:r>
            <a:r>
              <a:rPr lang="en-US" sz="2400" dirty="0" smtClean="0"/>
              <a:t> </a:t>
            </a:r>
            <a:r>
              <a:rPr lang="en-US" altLang="ru-RU" sz="2400" dirty="0" smtClean="0">
                <a:ea typeface="Open Sans ExtraBold" panose="020B0606030504020204"/>
                <a:cs typeface="Open Sans ExtraBold" panose="020B0606030504020204"/>
                <a:sym typeface="+mn-ea"/>
              </a:rPr>
              <a:t> </a:t>
            </a:r>
            <a:r>
              <a:rPr lang="en-US" altLang="ru-RU" sz="2400" dirty="0">
                <a:ea typeface="Open Sans ExtraBold" panose="020B0606030504020204"/>
                <a:cs typeface="Open Sans ExtraBold" panose="020B0606030504020204"/>
                <a:sym typeface="+mn-ea"/>
              </a:rPr>
              <a:t>regression </a:t>
            </a:r>
            <a:r>
              <a:rPr lang="en-US" altLang="ru-RU" sz="2400" dirty="0" smtClean="0">
                <a:ea typeface="Open Sans ExtraBold" panose="020B0606030504020204"/>
                <a:cs typeface="Open Sans ExtraBold" panose="020B0606030504020204"/>
                <a:sym typeface="+mn-ea"/>
              </a:rPr>
              <a:t>model</a:t>
            </a:r>
            <a:r>
              <a:rPr lang="ru-RU" altLang="ru-RU" sz="2400" dirty="0" smtClean="0">
                <a:ea typeface="Open Sans ExtraBold" panose="020B0606030504020204"/>
                <a:cs typeface="Open Sans ExtraBold" panose="020B0606030504020204"/>
                <a:sym typeface="+mn-ea"/>
              </a:rPr>
              <a:t>.</a:t>
            </a:r>
            <a:endParaRPr lang="en-US" altLang="ru-RU" sz="2400" dirty="0" smtClean="0">
              <a:ea typeface="Open Sans ExtraBold" panose="020B0606030504020204"/>
              <a:cs typeface="Open Sans ExtraBold" panose="020B0606030504020204"/>
              <a:sym typeface="+mn-ea"/>
            </a:endParaRPr>
          </a:p>
        </p:txBody>
      </p:sp>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46671" y="238125"/>
            <a:ext cx="6096000" cy="646331"/>
          </a:xfrm>
          <a:prstGeom prst="rect">
            <a:avLst/>
          </a:prstGeom>
          <a:noFill/>
        </p:spPr>
        <p:txBody>
          <a:bodyPr wrap="square" rtlCol="0">
            <a:spAutoFit/>
          </a:bodyPr>
          <a:lstStyle/>
          <a:p>
            <a:r>
              <a:rPr lang="en-US" sz="3600" b="1" dirty="0">
                <a:solidFill>
                  <a:schemeClr val="accent6"/>
                </a:solidFill>
              </a:rPr>
              <a:t>Learning Objectives</a:t>
            </a:r>
            <a:endParaRPr lang="ru-RU" sz="3600" b="1" dirty="0">
              <a:solidFill>
                <a:schemeClr val="accent6"/>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2</a:t>
            </a:fld>
            <a:endParaRPr lang="ru-RU" sz="1400" dirty="0">
              <a:solidFill>
                <a:schemeClr val="bg1"/>
              </a:solidFill>
            </a:endParaRPr>
          </a:p>
        </p:txBody>
      </p:sp>
    </p:spTree>
    <p:extLst>
      <p:ext uri="{BB962C8B-B14F-4D97-AF65-F5344CB8AC3E}">
        <p14:creationId xmlns:p14="http://schemas.microsoft.com/office/powerpoint/2010/main" val="1967227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32817" y="584489"/>
            <a:ext cx="10098658" cy="646331"/>
          </a:xfrm>
          <a:prstGeom prst="rect">
            <a:avLst/>
          </a:prstGeom>
          <a:noFill/>
        </p:spPr>
        <p:txBody>
          <a:bodyPr wrap="square" rtlCol="0">
            <a:spAutoFit/>
          </a:bodyPr>
          <a:lstStyle/>
          <a:p>
            <a:r>
              <a:rPr lang="en-US" sz="3600" b="1" dirty="0">
                <a:solidFill>
                  <a:srgbClr val="00B050"/>
                </a:solidFill>
              </a:rPr>
              <a:t>WE GET A PREDICTION MODEL </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20</a:t>
            </a:fld>
            <a:endParaRPr lang="ru-RU" sz="1400" dirty="0">
              <a:solidFill>
                <a:schemeClr val="bg1"/>
              </a:solidFill>
            </a:endParaRPr>
          </a:p>
        </p:txBody>
      </p:sp>
      <p:pic>
        <p:nvPicPr>
          <p:cNvPr id="2" name="Рисунок 1"/>
          <p:cNvPicPr>
            <a:picLocks noChangeAspect="1"/>
          </p:cNvPicPr>
          <p:nvPr/>
        </p:nvPicPr>
        <p:blipFill>
          <a:blip r:embed="rId4"/>
          <a:stretch>
            <a:fillRect/>
          </a:stretch>
        </p:blipFill>
        <p:spPr>
          <a:xfrm>
            <a:off x="4944311" y="1371601"/>
            <a:ext cx="7006441" cy="4849090"/>
          </a:xfrm>
          <a:prstGeom prst="rect">
            <a:avLst/>
          </a:prstGeom>
        </p:spPr>
      </p:pic>
      <mc:AlternateContent xmlns:mc="http://schemas.openxmlformats.org/markup-compatibility/2006" xmlns:a14="http://schemas.microsoft.com/office/drawing/2010/main">
        <mc:Choice Requires="a14">
          <p:sp>
            <p:nvSpPr>
              <p:cNvPr id="4" name="Прямоугольник 3"/>
              <p:cNvSpPr/>
              <p:nvPr/>
            </p:nvSpPr>
            <p:spPr>
              <a:xfrm>
                <a:off x="1032817" y="2481681"/>
                <a:ext cx="4121074" cy="1938992"/>
              </a:xfrm>
              <a:prstGeom prst="rect">
                <a:avLst/>
              </a:prstGeom>
            </p:spPr>
            <p:txBody>
              <a:bodyPr wrap="square">
                <a:spAutoFit/>
              </a:bodyPr>
              <a:lstStyle/>
              <a:p>
                <a:r>
                  <a:rPr lang="en-US" sz="2400" dirty="0" smtClean="0"/>
                  <a:t>Solving </a:t>
                </a:r>
                <a:r>
                  <a:rPr lang="en-US" sz="2400" dirty="0"/>
                  <a:t>the system of equations, we get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1</m:t>
                        </m:r>
                      </m:sub>
                    </m:sSub>
                  </m:oMath>
                </a14:m>
                <a:r>
                  <a:rPr lang="en-US" sz="2400" dirty="0" smtClean="0"/>
                  <a:t>=1</a:t>
                </a:r>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0</m:t>
                        </m:r>
                      </m:sub>
                    </m:sSub>
                  </m:oMath>
                </a14:m>
                <a:r>
                  <a:rPr lang="en-US" sz="2400" dirty="0" smtClean="0"/>
                  <a:t>=1</a:t>
                </a:r>
                <a:r>
                  <a:rPr lang="en-US" sz="2400" dirty="0"/>
                  <a:t>. That </a:t>
                </a:r>
                <a:r>
                  <a:rPr lang="en-US" sz="2400" dirty="0" smtClean="0"/>
                  <a:t>is </a:t>
                </a:r>
                <a:r>
                  <a:rPr lang="en-US" sz="2400" dirty="0"/>
                  <a:t>the prediction model of the </a:t>
                </a:r>
                <a:r>
                  <a:rPr lang="en-US" sz="2400" dirty="0" smtClean="0"/>
                  <a:t>feature </a:t>
                </a:r>
                <a:r>
                  <a:rPr lang="en-US" sz="2400" b="1" i="1" dirty="0" smtClean="0"/>
                  <a:t>Y</a:t>
                </a:r>
                <a:r>
                  <a:rPr lang="en-US" sz="2400" dirty="0" smtClean="0"/>
                  <a:t>.</a:t>
                </a:r>
              </a:p>
              <a:p>
                <a:r>
                  <a:rPr lang="en-US" sz="2400" dirty="0" smtClean="0"/>
                  <a:t> </a:t>
                </a:r>
                <a:r>
                  <a:rPr lang="en-US" sz="2400" b="1" i="1" dirty="0"/>
                  <a:t>Y</a:t>
                </a:r>
                <a:r>
                  <a:rPr lang="en-US" sz="2400" dirty="0"/>
                  <a:t> will be y'=</a:t>
                </a:r>
                <a:r>
                  <a:rPr lang="en-US" sz="2400" dirty="0" smtClean="0"/>
                  <a:t>x+1.</a:t>
                </a:r>
                <a:endParaRPr lang="ru-RU" sz="2400" dirty="0"/>
              </a:p>
            </p:txBody>
          </p:sp>
        </mc:Choice>
        <mc:Fallback xmlns="">
          <p:sp>
            <p:nvSpPr>
              <p:cNvPr id="4" name="Прямоугольник 3"/>
              <p:cNvSpPr>
                <a:spLocks noRot="1" noChangeAspect="1" noMove="1" noResize="1" noEditPoints="1" noAdjustHandles="1" noChangeArrowheads="1" noChangeShapeType="1" noTextEdit="1"/>
              </p:cNvSpPr>
              <p:nvPr/>
            </p:nvSpPr>
            <p:spPr>
              <a:xfrm>
                <a:off x="1032817" y="2481681"/>
                <a:ext cx="4121074" cy="1938992"/>
              </a:xfrm>
              <a:prstGeom prst="rect">
                <a:avLst/>
              </a:prstGeom>
              <a:blipFill>
                <a:blip r:embed="rId5"/>
                <a:stretch>
                  <a:fillRect l="-2219" t="-2516" r="-740" b="-6289"/>
                </a:stretch>
              </a:blipFill>
            </p:spPr>
            <p:txBody>
              <a:bodyPr/>
              <a:lstStyle/>
              <a:p>
                <a:r>
                  <a:rPr lang="ru-RU">
                    <a:noFill/>
                  </a:rPr>
                  <a:t> </a:t>
                </a:r>
              </a:p>
            </p:txBody>
          </p:sp>
        </mc:Fallback>
      </mc:AlternateContent>
    </p:spTree>
    <p:extLst>
      <p:ext uri="{BB962C8B-B14F-4D97-AF65-F5344CB8AC3E}">
        <p14:creationId xmlns:p14="http://schemas.microsoft.com/office/powerpoint/2010/main" val="2818090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141560" y="821628"/>
            <a:ext cx="10098658" cy="646331"/>
          </a:xfrm>
          <a:prstGeom prst="rect">
            <a:avLst/>
          </a:prstGeom>
          <a:noFill/>
        </p:spPr>
        <p:txBody>
          <a:bodyPr wrap="square" rtlCol="0">
            <a:spAutoFit/>
          </a:bodyPr>
          <a:lstStyle/>
          <a:p>
            <a:r>
              <a:rPr lang="ru-RU" sz="3600" b="1" dirty="0">
                <a:solidFill>
                  <a:srgbClr val="002060"/>
                </a:solidFill>
              </a:rPr>
              <a:t>IN THE GENERAL CASE</a:t>
            </a:r>
            <a:endParaRPr lang="en-US" sz="3600" b="1" dirty="0">
              <a:solidFill>
                <a:srgbClr val="00206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21</a:t>
            </a:fld>
            <a:endParaRPr lang="ru-RU" sz="1400" dirty="0">
              <a:solidFill>
                <a:schemeClr val="bg1"/>
              </a:solidFill>
            </a:endParaRPr>
          </a:p>
        </p:txBody>
      </p:sp>
      <p:sp>
        <p:nvSpPr>
          <p:cNvPr id="4" name="Прямоугольник 3"/>
          <p:cNvSpPr/>
          <p:nvPr/>
        </p:nvSpPr>
        <p:spPr>
          <a:xfrm>
            <a:off x="1902907" y="2441001"/>
            <a:ext cx="8575964" cy="2308324"/>
          </a:xfrm>
          <a:prstGeom prst="rect">
            <a:avLst/>
          </a:prstGeom>
        </p:spPr>
        <p:txBody>
          <a:bodyPr wrap="square">
            <a:spAutoFit/>
          </a:bodyPr>
          <a:lstStyle/>
          <a:p>
            <a:r>
              <a:rPr lang="ru-RU" sz="2400" dirty="0" err="1" smtClean="0"/>
              <a:t>When</a:t>
            </a:r>
            <a:r>
              <a:rPr lang="ru-RU" sz="2400" dirty="0" smtClean="0"/>
              <a:t> </a:t>
            </a:r>
            <a:r>
              <a:rPr lang="ru-RU" sz="2400" dirty="0" err="1"/>
              <a:t>there</a:t>
            </a:r>
            <a:r>
              <a:rPr lang="ru-RU" sz="2400" dirty="0"/>
              <a:t> </a:t>
            </a:r>
            <a:r>
              <a:rPr lang="ru-RU" sz="2400" dirty="0" err="1"/>
              <a:t>are</a:t>
            </a:r>
            <a:r>
              <a:rPr lang="ru-RU" sz="2400" dirty="0"/>
              <a:t> </a:t>
            </a:r>
            <a:r>
              <a:rPr lang="ru-RU" sz="2400" dirty="0" err="1"/>
              <a:t>more</a:t>
            </a:r>
            <a:r>
              <a:rPr lang="ru-RU" sz="2400" dirty="0"/>
              <a:t> </a:t>
            </a:r>
            <a:r>
              <a:rPr lang="ru-RU" sz="2400" dirty="0" err="1"/>
              <a:t>than</a:t>
            </a:r>
            <a:r>
              <a:rPr lang="ru-RU" sz="2400" dirty="0"/>
              <a:t> </a:t>
            </a:r>
            <a:r>
              <a:rPr lang="ru-RU" sz="2400" dirty="0" err="1"/>
              <a:t>one</a:t>
            </a:r>
            <a:r>
              <a:rPr lang="ru-RU" sz="2400" dirty="0"/>
              <a:t> </a:t>
            </a:r>
            <a:r>
              <a:rPr lang="ru-RU" sz="2400" dirty="0" err="1"/>
              <a:t>non-target</a:t>
            </a:r>
            <a:r>
              <a:rPr lang="ru-RU" sz="2400" dirty="0"/>
              <a:t> </a:t>
            </a:r>
            <a:r>
              <a:rPr lang="ru-RU" sz="2400" dirty="0" err="1"/>
              <a:t>features</a:t>
            </a:r>
            <a:r>
              <a:rPr lang="ru-RU" sz="2400" dirty="0"/>
              <a:t>, </a:t>
            </a:r>
            <a:r>
              <a:rPr lang="ru-RU" sz="2400" dirty="0" err="1"/>
              <a:t>everything</a:t>
            </a:r>
            <a:r>
              <a:rPr lang="ru-RU" sz="2400" dirty="0"/>
              <a:t> </a:t>
            </a:r>
            <a:r>
              <a:rPr lang="ru-RU" sz="2400" dirty="0" err="1" smtClean="0"/>
              <a:t>happens</a:t>
            </a:r>
            <a:r>
              <a:rPr lang="en-US" sz="2400" dirty="0" smtClean="0"/>
              <a:t> </a:t>
            </a:r>
            <a:r>
              <a:rPr lang="ru-RU" sz="2400" dirty="0" err="1" smtClean="0"/>
              <a:t>similarly</a:t>
            </a:r>
            <a:r>
              <a:rPr lang="ru-RU" sz="2400" dirty="0"/>
              <a:t>, </a:t>
            </a:r>
            <a:r>
              <a:rPr lang="ru-RU" sz="2400" dirty="0" err="1"/>
              <a:t>only</a:t>
            </a:r>
            <a:r>
              <a:rPr lang="ru-RU" sz="2400" dirty="0"/>
              <a:t> </a:t>
            </a:r>
            <a:r>
              <a:rPr lang="ru-RU" sz="2400" dirty="0" err="1"/>
              <a:t>there</a:t>
            </a:r>
            <a:r>
              <a:rPr lang="ru-RU" sz="2400" dirty="0"/>
              <a:t> </a:t>
            </a:r>
            <a:r>
              <a:rPr lang="ru-RU" sz="2400" dirty="0" err="1"/>
              <a:t>will</a:t>
            </a:r>
            <a:r>
              <a:rPr lang="ru-RU" sz="2400" dirty="0"/>
              <a:t> </a:t>
            </a:r>
            <a:r>
              <a:rPr lang="ru-RU" sz="2400" dirty="0" err="1"/>
              <a:t>be</a:t>
            </a:r>
            <a:r>
              <a:rPr lang="ru-RU" sz="2400" dirty="0"/>
              <a:t> </a:t>
            </a:r>
            <a:r>
              <a:rPr lang="ru-RU" sz="2400" dirty="0" err="1"/>
              <a:t>more</a:t>
            </a:r>
            <a:r>
              <a:rPr lang="ru-RU" sz="2400" dirty="0"/>
              <a:t> </a:t>
            </a:r>
            <a:r>
              <a:rPr lang="ru-RU" sz="2400" dirty="0" err="1"/>
              <a:t>parameters</a:t>
            </a:r>
            <a:r>
              <a:rPr lang="ru-RU" sz="2400" dirty="0"/>
              <a:t> </a:t>
            </a:r>
            <a:r>
              <a:rPr lang="ru-RU" sz="2400" b="1" i="1" dirty="0"/>
              <a:t>w</a:t>
            </a:r>
            <a:r>
              <a:rPr lang="ru-RU" sz="2400" dirty="0"/>
              <a:t> (</a:t>
            </a:r>
            <a:r>
              <a:rPr lang="ru-RU" sz="2400" dirty="0" err="1"/>
              <a:t>and</a:t>
            </a:r>
            <a:r>
              <a:rPr lang="ru-RU" sz="2400" dirty="0"/>
              <a:t> </a:t>
            </a:r>
            <a:r>
              <a:rPr lang="ru-RU" sz="2400" dirty="0" err="1"/>
              <a:t>the</a:t>
            </a:r>
            <a:r>
              <a:rPr lang="ru-RU" sz="2400" dirty="0"/>
              <a:t> </a:t>
            </a:r>
            <a:r>
              <a:rPr lang="ru-RU" sz="2400" dirty="0" err="1" smtClean="0"/>
              <a:t>resulting</a:t>
            </a:r>
            <a:r>
              <a:rPr lang="en-US" sz="2400" dirty="0" smtClean="0"/>
              <a:t> </a:t>
            </a:r>
            <a:r>
              <a:rPr lang="ru-RU" sz="2400" dirty="0" err="1" smtClean="0"/>
              <a:t>dependence</a:t>
            </a:r>
            <a:r>
              <a:rPr lang="ru-RU" sz="2400" dirty="0" smtClean="0"/>
              <a:t> </a:t>
            </a:r>
            <a:r>
              <a:rPr lang="ru-RU" sz="2400" dirty="0"/>
              <a:t>y'= ... </a:t>
            </a:r>
            <a:r>
              <a:rPr lang="ru-RU" sz="2400" dirty="0" err="1"/>
              <a:t>will</a:t>
            </a:r>
            <a:r>
              <a:rPr lang="ru-RU" sz="2400" dirty="0"/>
              <a:t> </a:t>
            </a:r>
            <a:r>
              <a:rPr lang="ru-RU" sz="2400" dirty="0" err="1"/>
              <a:t>no</a:t>
            </a:r>
            <a:r>
              <a:rPr lang="ru-RU" sz="2400" dirty="0"/>
              <a:t> </a:t>
            </a:r>
            <a:r>
              <a:rPr lang="ru-RU" sz="2400" dirty="0" err="1"/>
              <a:t>longer</a:t>
            </a:r>
            <a:r>
              <a:rPr lang="ru-RU" sz="2400" dirty="0"/>
              <a:t> </a:t>
            </a:r>
            <a:r>
              <a:rPr lang="ru-RU" sz="2400" dirty="0" err="1"/>
              <a:t>determine</a:t>
            </a:r>
            <a:r>
              <a:rPr lang="ru-RU" sz="2400" dirty="0"/>
              <a:t> a </a:t>
            </a:r>
            <a:r>
              <a:rPr lang="ru-RU" sz="2400" dirty="0" err="1"/>
              <a:t>straight</a:t>
            </a:r>
            <a:r>
              <a:rPr lang="ru-RU" sz="2400" dirty="0"/>
              <a:t> </a:t>
            </a:r>
            <a:r>
              <a:rPr lang="ru-RU" sz="2400" dirty="0" err="1"/>
              <a:t>line</a:t>
            </a:r>
            <a:r>
              <a:rPr lang="ru-RU" sz="2400" dirty="0"/>
              <a:t>, </a:t>
            </a:r>
            <a:r>
              <a:rPr lang="ru-RU" sz="2400" dirty="0" err="1"/>
              <a:t>but</a:t>
            </a:r>
            <a:r>
              <a:rPr lang="ru-RU" sz="2400" dirty="0"/>
              <a:t> a </a:t>
            </a:r>
            <a:r>
              <a:rPr lang="ru-RU" sz="2400" dirty="0" err="1"/>
              <a:t>hyperplane</a:t>
            </a:r>
            <a:r>
              <a:rPr lang="ru-RU" sz="2400" dirty="0" smtClean="0"/>
              <a:t>).</a:t>
            </a:r>
            <a:r>
              <a:rPr lang="en-US" sz="2400" dirty="0" smtClean="0"/>
              <a:t> </a:t>
            </a:r>
            <a:endParaRPr lang="ru-RU" sz="2400" dirty="0" smtClean="0"/>
          </a:p>
          <a:p>
            <a:r>
              <a:rPr lang="ru-RU" sz="2400" dirty="0" err="1" smtClean="0"/>
              <a:t>Thus</a:t>
            </a:r>
            <a:r>
              <a:rPr lang="ru-RU" sz="2400" dirty="0"/>
              <a:t>, </a:t>
            </a:r>
            <a:r>
              <a:rPr lang="ru-RU" sz="2400" dirty="0" err="1"/>
              <a:t>the</a:t>
            </a:r>
            <a:r>
              <a:rPr lang="ru-RU" sz="2400" dirty="0"/>
              <a:t> </a:t>
            </a:r>
            <a:r>
              <a:rPr lang="ru-RU" sz="2400" dirty="0" err="1"/>
              <a:t>main</a:t>
            </a:r>
            <a:r>
              <a:rPr lang="ru-RU" sz="2400" dirty="0"/>
              <a:t> </a:t>
            </a:r>
            <a:r>
              <a:rPr lang="ru-RU" sz="2400" dirty="0" err="1"/>
              <a:t>difficulty</a:t>
            </a:r>
            <a:r>
              <a:rPr lang="ru-RU" sz="2400" dirty="0"/>
              <a:t> </a:t>
            </a:r>
            <a:r>
              <a:rPr lang="ru-RU" sz="2400" dirty="0" err="1"/>
              <a:t>in</a:t>
            </a:r>
            <a:r>
              <a:rPr lang="ru-RU" sz="2400" dirty="0"/>
              <a:t> </a:t>
            </a:r>
            <a:r>
              <a:rPr lang="ru-RU" sz="2400" dirty="0" err="1"/>
              <a:t>constructing</a:t>
            </a:r>
            <a:r>
              <a:rPr lang="ru-RU" sz="2400" dirty="0"/>
              <a:t> a </a:t>
            </a:r>
            <a:r>
              <a:rPr lang="ru-RU" sz="2400" dirty="0" err="1" smtClean="0"/>
              <a:t>linear</a:t>
            </a:r>
            <a:r>
              <a:rPr lang="en-US" sz="2400" dirty="0" smtClean="0"/>
              <a:t> </a:t>
            </a:r>
            <a:r>
              <a:rPr lang="ru-RU" sz="2400" dirty="0" err="1" smtClean="0"/>
              <a:t>regression</a:t>
            </a:r>
            <a:r>
              <a:rPr lang="ru-RU" sz="2400" dirty="0" smtClean="0"/>
              <a:t> </a:t>
            </a:r>
            <a:r>
              <a:rPr lang="ru-RU" sz="2400" dirty="0" err="1"/>
              <a:t>is</a:t>
            </a:r>
            <a:r>
              <a:rPr lang="ru-RU" sz="2400" dirty="0"/>
              <a:t> </a:t>
            </a:r>
            <a:r>
              <a:rPr lang="ru-RU" sz="2400" dirty="0" err="1"/>
              <a:t>to</a:t>
            </a:r>
            <a:r>
              <a:rPr lang="ru-RU" sz="2400" dirty="0"/>
              <a:t> </a:t>
            </a:r>
            <a:r>
              <a:rPr lang="ru-RU" sz="2400" dirty="0" err="1"/>
              <a:t>solve</a:t>
            </a:r>
            <a:r>
              <a:rPr lang="ru-RU" sz="2400" dirty="0"/>
              <a:t> a </a:t>
            </a:r>
            <a:r>
              <a:rPr lang="ru-RU" sz="2400" dirty="0" err="1"/>
              <a:t>system</a:t>
            </a:r>
            <a:r>
              <a:rPr lang="ru-RU" sz="2400" dirty="0"/>
              <a:t> </a:t>
            </a:r>
            <a:r>
              <a:rPr lang="ru-RU" sz="2400" dirty="0" err="1"/>
              <a:t>of</a:t>
            </a:r>
            <a:r>
              <a:rPr lang="ru-RU" sz="2400" dirty="0"/>
              <a:t> </a:t>
            </a:r>
            <a:r>
              <a:rPr lang="ru-RU" sz="2400" dirty="0" err="1"/>
              <a:t>linear</a:t>
            </a:r>
            <a:r>
              <a:rPr lang="ru-RU" sz="2400" dirty="0"/>
              <a:t> </a:t>
            </a:r>
            <a:r>
              <a:rPr lang="ru-RU" sz="2400" dirty="0" err="1"/>
              <a:t>equations</a:t>
            </a:r>
            <a:r>
              <a:rPr lang="ru-RU" sz="2400" dirty="0"/>
              <a:t> </a:t>
            </a:r>
            <a:r>
              <a:rPr lang="ru-RU" sz="2400" dirty="0" err="1" smtClean="0"/>
              <a:t>at</a:t>
            </a:r>
            <a:r>
              <a:rPr lang="en-US" sz="2400" dirty="0" smtClean="0"/>
              <a:t> </a:t>
            </a:r>
            <a:r>
              <a:rPr lang="ru-RU" sz="2400" dirty="0" err="1" smtClean="0"/>
              <a:t>the</a:t>
            </a:r>
            <a:r>
              <a:rPr lang="ru-RU" sz="2400" dirty="0" smtClean="0"/>
              <a:t> </a:t>
            </a:r>
            <a:r>
              <a:rPr lang="ru-RU" sz="2400" dirty="0" err="1"/>
              <a:t>last</a:t>
            </a:r>
            <a:r>
              <a:rPr lang="ru-RU" sz="2400" dirty="0"/>
              <a:t> </a:t>
            </a:r>
            <a:r>
              <a:rPr lang="ru-RU" sz="2400" dirty="0" err="1"/>
              <a:t>step</a:t>
            </a:r>
            <a:r>
              <a:rPr lang="ru-RU" sz="2400" dirty="0"/>
              <a:t>.</a:t>
            </a:r>
          </a:p>
        </p:txBody>
      </p:sp>
    </p:spTree>
    <p:extLst>
      <p:ext uri="{BB962C8B-B14F-4D97-AF65-F5344CB8AC3E}">
        <p14:creationId xmlns:p14="http://schemas.microsoft.com/office/powerpoint/2010/main" val="3716915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32817" y="584489"/>
            <a:ext cx="10098658" cy="1200329"/>
          </a:xfrm>
          <a:prstGeom prst="rect">
            <a:avLst/>
          </a:prstGeom>
          <a:noFill/>
        </p:spPr>
        <p:txBody>
          <a:bodyPr wrap="square" rtlCol="0">
            <a:spAutoFit/>
          </a:bodyPr>
          <a:lstStyle/>
          <a:p>
            <a:r>
              <a:rPr lang="en-US" sz="3600" b="1" dirty="0">
                <a:solidFill>
                  <a:srgbClr val="00B050"/>
                </a:solidFill>
              </a:rPr>
              <a:t>Is it possible to search for dependence not only using linear functions?</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22</a:t>
            </a:fld>
            <a:endParaRPr lang="ru-RU" sz="1400" dirty="0">
              <a:solidFill>
                <a:schemeClr val="bg1"/>
              </a:solidFill>
            </a:endParaRPr>
          </a:p>
        </p:txBody>
      </p:sp>
      <p:sp>
        <p:nvSpPr>
          <p:cNvPr id="6" name="Прямоугольник 5"/>
          <p:cNvSpPr/>
          <p:nvPr/>
        </p:nvSpPr>
        <p:spPr>
          <a:xfrm>
            <a:off x="1184563" y="2330072"/>
            <a:ext cx="9796259" cy="2800767"/>
          </a:xfrm>
          <a:prstGeom prst="rect">
            <a:avLst/>
          </a:prstGeom>
        </p:spPr>
        <p:txBody>
          <a:bodyPr wrap="square">
            <a:spAutoFit/>
          </a:bodyPr>
          <a:lstStyle/>
          <a:p>
            <a:r>
              <a:rPr lang="ru-RU" sz="3200" b="1" dirty="0">
                <a:solidFill>
                  <a:srgbClr val="002060"/>
                </a:solidFill>
              </a:rPr>
              <a:t>I WOULD LIKE TO</a:t>
            </a:r>
            <a:r>
              <a:rPr lang="ru-RU" sz="3200" b="1" dirty="0" smtClean="0">
                <a:solidFill>
                  <a:srgbClr val="002060"/>
                </a:solidFill>
              </a:rPr>
              <a:t>…</a:t>
            </a:r>
          </a:p>
          <a:p>
            <a:endParaRPr lang="ru-RU" sz="2400" dirty="0"/>
          </a:p>
          <a:p>
            <a:pPr marL="457200" indent="-457200">
              <a:buAutoNum type="arabicPeriod"/>
            </a:pPr>
            <a:r>
              <a:rPr lang="en-US" sz="2400" dirty="0" smtClean="0"/>
              <a:t>I</a:t>
            </a:r>
            <a:r>
              <a:rPr lang="ru-RU" sz="2400" dirty="0" smtClean="0"/>
              <a:t>t </a:t>
            </a:r>
            <a:r>
              <a:rPr lang="ru-RU" sz="2400" dirty="0" err="1"/>
              <a:t>would</a:t>
            </a:r>
            <a:r>
              <a:rPr lang="ru-RU" sz="2400" dirty="0"/>
              <a:t> </a:t>
            </a:r>
            <a:r>
              <a:rPr lang="ru-RU" sz="2400" dirty="0" err="1"/>
              <a:t>be</a:t>
            </a:r>
            <a:r>
              <a:rPr lang="ru-RU" sz="2400" dirty="0"/>
              <a:t> </a:t>
            </a:r>
            <a:r>
              <a:rPr lang="ru-RU" sz="2400" dirty="0" err="1"/>
              <a:t>possible</a:t>
            </a:r>
            <a:r>
              <a:rPr lang="ru-RU" sz="2400" dirty="0"/>
              <a:t> </a:t>
            </a:r>
            <a:r>
              <a:rPr lang="ru-RU" sz="2400" dirty="0" err="1"/>
              <a:t>to</a:t>
            </a:r>
            <a:r>
              <a:rPr lang="ru-RU" sz="2400" dirty="0"/>
              <a:t> </a:t>
            </a:r>
            <a:r>
              <a:rPr lang="ru-RU" sz="2400" dirty="0" err="1"/>
              <a:t>build</a:t>
            </a:r>
            <a:r>
              <a:rPr lang="ru-RU" sz="2400" dirty="0"/>
              <a:t> </a:t>
            </a:r>
            <a:r>
              <a:rPr lang="ru-RU" sz="2400" dirty="0" err="1"/>
              <a:t>nonlinear</a:t>
            </a:r>
            <a:r>
              <a:rPr lang="ru-RU" sz="2400" dirty="0"/>
              <a:t> </a:t>
            </a:r>
            <a:r>
              <a:rPr lang="ru-RU" sz="2400" dirty="0" err="1" smtClean="0"/>
              <a:t>models</a:t>
            </a:r>
            <a:r>
              <a:rPr lang="ru-RU" sz="2400" dirty="0" smtClean="0"/>
              <a:t> </a:t>
            </a:r>
            <a:r>
              <a:rPr lang="ru-RU" sz="2400" dirty="0" err="1"/>
              <a:t>and</a:t>
            </a:r>
            <a:r>
              <a:rPr lang="ru-RU" sz="2400" dirty="0"/>
              <a:t>, </a:t>
            </a:r>
            <a:r>
              <a:rPr lang="ru-RU" sz="2400" dirty="0" err="1"/>
              <a:t>for</a:t>
            </a:r>
            <a:r>
              <a:rPr lang="ru-RU" sz="2400" dirty="0"/>
              <a:t> </a:t>
            </a:r>
            <a:r>
              <a:rPr lang="ru-RU" sz="2400" dirty="0" err="1"/>
              <a:t>example</a:t>
            </a:r>
            <a:r>
              <a:rPr lang="ru-RU" sz="2400" dirty="0" smtClean="0"/>
              <a:t>,</a:t>
            </a:r>
            <a:r>
              <a:rPr lang="en-US" sz="2400" dirty="0" smtClean="0"/>
              <a:t> </a:t>
            </a:r>
            <a:r>
              <a:rPr lang="ru-RU" sz="2400" dirty="0" err="1" smtClean="0"/>
              <a:t>polynomial</a:t>
            </a:r>
            <a:r>
              <a:rPr lang="ru-RU" sz="2400" dirty="0" smtClean="0"/>
              <a:t> </a:t>
            </a:r>
            <a:r>
              <a:rPr lang="ru-RU" sz="2400" dirty="0" err="1"/>
              <a:t>ones</a:t>
            </a:r>
            <a:r>
              <a:rPr lang="ru-RU" sz="2400" dirty="0"/>
              <a:t> (</a:t>
            </a:r>
            <a:r>
              <a:rPr lang="ru-RU" sz="2400" dirty="0" err="1"/>
              <a:t>polynomial</a:t>
            </a:r>
            <a:r>
              <a:rPr lang="ru-RU" sz="2400" dirty="0"/>
              <a:t> </a:t>
            </a:r>
            <a:r>
              <a:rPr lang="ru-RU" sz="2400" dirty="0" err="1"/>
              <a:t>regression</a:t>
            </a:r>
            <a:r>
              <a:rPr lang="ru-RU" sz="2400" dirty="0" smtClean="0"/>
              <a:t>).</a:t>
            </a:r>
            <a:r>
              <a:rPr lang="en-US" sz="2400" dirty="0"/>
              <a:t> </a:t>
            </a:r>
            <a:endParaRPr lang="en-US" sz="2400" dirty="0" smtClean="0"/>
          </a:p>
          <a:p>
            <a:pPr marL="457200" indent="-457200">
              <a:buAutoNum type="arabicPeriod"/>
            </a:pPr>
            <a:endParaRPr lang="en-US" sz="2400" dirty="0" smtClean="0"/>
          </a:p>
          <a:p>
            <a:r>
              <a:rPr lang="en-US" sz="2400" dirty="0" smtClean="0"/>
              <a:t>2. T</a:t>
            </a:r>
            <a:r>
              <a:rPr lang="ru-RU" sz="2400" dirty="0" err="1" smtClean="0"/>
              <a:t>he</a:t>
            </a:r>
            <a:r>
              <a:rPr lang="ru-RU" sz="2400" dirty="0" smtClean="0"/>
              <a:t> </a:t>
            </a:r>
            <a:r>
              <a:rPr lang="ru-RU" sz="2400" dirty="0" err="1"/>
              <a:t>algorithm</a:t>
            </a:r>
            <a:r>
              <a:rPr lang="ru-RU" sz="2400" dirty="0"/>
              <a:t> </a:t>
            </a:r>
            <a:r>
              <a:rPr lang="ru-RU" sz="2400" dirty="0" err="1"/>
              <a:t>for</a:t>
            </a:r>
            <a:r>
              <a:rPr lang="ru-RU" sz="2400" dirty="0"/>
              <a:t> </a:t>
            </a:r>
            <a:r>
              <a:rPr lang="ru-RU" sz="2400" dirty="0" err="1"/>
              <a:t>their</a:t>
            </a:r>
            <a:r>
              <a:rPr lang="ru-RU" sz="2400" dirty="0"/>
              <a:t> </a:t>
            </a:r>
            <a:r>
              <a:rPr lang="ru-RU" sz="2400" dirty="0" err="1"/>
              <a:t>construction</a:t>
            </a:r>
            <a:r>
              <a:rPr lang="ru-RU" sz="2400" dirty="0"/>
              <a:t> </a:t>
            </a:r>
            <a:r>
              <a:rPr lang="ru-RU" sz="2400" dirty="0" err="1"/>
              <a:t>would</a:t>
            </a:r>
            <a:r>
              <a:rPr lang="ru-RU" sz="2400" dirty="0"/>
              <a:t> </a:t>
            </a:r>
            <a:r>
              <a:rPr lang="ru-RU" sz="2400" dirty="0" err="1"/>
              <a:t>not</a:t>
            </a:r>
            <a:r>
              <a:rPr lang="ru-RU" sz="2400" dirty="0"/>
              <a:t> </a:t>
            </a:r>
            <a:r>
              <a:rPr lang="ru-RU" sz="2400" dirty="0" err="1"/>
              <a:t>differ</a:t>
            </a:r>
            <a:r>
              <a:rPr lang="ru-RU" sz="2400" dirty="0"/>
              <a:t> </a:t>
            </a:r>
            <a:r>
              <a:rPr lang="ru-RU" sz="2400" dirty="0" err="1"/>
              <a:t>much</a:t>
            </a:r>
            <a:r>
              <a:rPr lang="ru-RU" sz="2400" dirty="0"/>
              <a:t> </a:t>
            </a:r>
            <a:r>
              <a:rPr lang="ru-RU" sz="2400" dirty="0" err="1" smtClean="0"/>
              <a:t>from</a:t>
            </a:r>
            <a:r>
              <a:rPr lang="en-US" sz="2400" dirty="0" smtClean="0"/>
              <a:t> </a:t>
            </a:r>
            <a:r>
              <a:rPr lang="ru-RU" sz="2400" dirty="0" err="1" smtClean="0"/>
              <a:t>the</a:t>
            </a:r>
            <a:r>
              <a:rPr lang="ru-RU" sz="2400" dirty="0" smtClean="0"/>
              <a:t> </a:t>
            </a:r>
            <a:r>
              <a:rPr lang="ru-RU" sz="2400" dirty="0" err="1"/>
              <a:t>linear</a:t>
            </a:r>
            <a:r>
              <a:rPr lang="ru-RU" sz="2400" dirty="0"/>
              <a:t> </a:t>
            </a:r>
            <a:r>
              <a:rPr lang="ru-RU" sz="2400" dirty="0" err="1"/>
              <a:t>regression</a:t>
            </a:r>
            <a:r>
              <a:rPr lang="ru-RU" sz="2400" dirty="0"/>
              <a:t> </a:t>
            </a:r>
            <a:r>
              <a:rPr lang="ru-RU" sz="2400" dirty="0" err="1"/>
              <a:t>algorithm</a:t>
            </a:r>
            <a:r>
              <a:rPr lang="ru-RU" sz="2400" dirty="0"/>
              <a:t>.</a:t>
            </a:r>
          </a:p>
        </p:txBody>
      </p:sp>
    </p:spTree>
    <p:extLst>
      <p:ext uri="{BB962C8B-B14F-4D97-AF65-F5344CB8AC3E}">
        <p14:creationId xmlns:p14="http://schemas.microsoft.com/office/powerpoint/2010/main" val="1676617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882165" y="603941"/>
            <a:ext cx="10098658" cy="646331"/>
          </a:xfrm>
          <a:prstGeom prst="rect">
            <a:avLst/>
          </a:prstGeom>
          <a:noFill/>
        </p:spPr>
        <p:txBody>
          <a:bodyPr wrap="square" rtlCol="0">
            <a:spAutoFit/>
          </a:bodyPr>
          <a:lstStyle/>
          <a:p>
            <a:r>
              <a:rPr lang="ru-RU" sz="3600" b="1" dirty="0">
                <a:solidFill>
                  <a:srgbClr val="00B050"/>
                </a:solidFill>
              </a:rPr>
              <a:t>ADD NEW COLUMNS</a:t>
            </a: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a:xfrm>
            <a:off x="8548255" y="6330143"/>
            <a:ext cx="2743200" cy="365125"/>
          </a:xfrm>
        </p:spPr>
        <p:txBody>
          <a:bodyPr/>
          <a:lstStyle/>
          <a:p>
            <a:fld id="{FAD0E7B4-FE83-4DBD-8C12-306C62A7D307}" type="slidenum">
              <a:rPr lang="ru-RU" sz="1400" smtClean="0">
                <a:solidFill>
                  <a:schemeClr val="bg1"/>
                </a:solidFill>
              </a:rPr>
              <a:t>23</a:t>
            </a:fld>
            <a:endParaRPr lang="ru-RU" sz="1400" dirty="0">
              <a:solidFill>
                <a:schemeClr val="bg1"/>
              </a:solidFill>
            </a:endParaRPr>
          </a:p>
        </p:txBody>
      </p:sp>
      <mc:AlternateContent xmlns:mc="http://schemas.openxmlformats.org/markup-compatibility/2006" xmlns:a14="http://schemas.microsoft.com/office/drawing/2010/main">
        <mc:Choice Requires="a14">
          <p:sp>
            <p:nvSpPr>
              <p:cNvPr id="2" name="Прямоугольник 1"/>
              <p:cNvSpPr/>
              <p:nvPr/>
            </p:nvSpPr>
            <p:spPr>
              <a:xfrm>
                <a:off x="1032817" y="1748182"/>
                <a:ext cx="5687629" cy="3785652"/>
              </a:xfrm>
              <a:prstGeom prst="rect">
                <a:avLst/>
              </a:prstGeom>
            </p:spPr>
            <p:txBody>
              <a:bodyPr wrap="square">
                <a:spAutoFit/>
              </a:bodyPr>
              <a:lstStyle/>
              <a:p>
                <a:r>
                  <a:rPr lang="ru-RU" sz="2400" dirty="0" smtClean="0"/>
                  <a:t>In </a:t>
                </a:r>
                <a:r>
                  <a:rPr lang="ru-RU" sz="2400" dirty="0" err="1"/>
                  <a:t>our</a:t>
                </a:r>
                <a:r>
                  <a:rPr lang="ru-RU" sz="2400" dirty="0"/>
                  <a:t> </a:t>
                </a:r>
                <a:r>
                  <a:rPr lang="ru-RU" sz="2400" dirty="0" err="1"/>
                  <a:t>example</a:t>
                </a:r>
                <a:r>
                  <a:rPr lang="ru-RU" sz="2400" dirty="0"/>
                  <a:t>, </a:t>
                </a:r>
                <a:r>
                  <a:rPr lang="ru-RU" sz="2400" dirty="0" err="1"/>
                  <a:t>you</a:t>
                </a:r>
                <a:r>
                  <a:rPr lang="ru-RU" sz="2400" dirty="0"/>
                  <a:t> </a:t>
                </a:r>
                <a:r>
                  <a:rPr lang="ru-RU" sz="2400" dirty="0" err="1"/>
                  <a:t>can</a:t>
                </a:r>
                <a:r>
                  <a:rPr lang="ru-RU" sz="2400" dirty="0"/>
                  <a:t> </a:t>
                </a:r>
                <a:r>
                  <a:rPr lang="ru-RU" sz="2400" dirty="0" err="1"/>
                  <a:t>add</a:t>
                </a:r>
                <a:r>
                  <a:rPr lang="ru-RU" sz="2400" dirty="0"/>
                  <a:t> a </a:t>
                </a:r>
                <a:r>
                  <a:rPr lang="ru-RU" sz="2400" dirty="0" err="1"/>
                  <a:t>new</a:t>
                </a:r>
                <a:r>
                  <a:rPr lang="ru-RU" sz="2400" dirty="0"/>
                  <a:t> </a:t>
                </a:r>
                <a:r>
                  <a:rPr lang="ru-RU" sz="2400" dirty="0" err="1"/>
                  <a:t>feature</a:t>
                </a:r>
                <a:r>
                  <a:rPr lang="ru-RU" sz="2400" dirty="0"/>
                  <a:t> </a:t>
                </a:r>
                <a14:m>
                  <m:oMath xmlns:m="http://schemas.openxmlformats.org/officeDocument/2006/math">
                    <m:sSub>
                      <m:sSubPr>
                        <m:ctrlPr>
                          <a:rPr lang="ru-RU" sz="2400" i="1" smtClean="0">
                            <a:latin typeface="Cambria Math" panose="02040503050406030204" pitchFamily="18" charset="0"/>
                          </a:rPr>
                        </m:ctrlPr>
                      </m:sSubPr>
                      <m:e>
                        <m:r>
                          <a:rPr lang="ru-RU" sz="2400" b="0" i="1" smtClean="0">
                            <a:latin typeface="Cambria Math" panose="02040503050406030204" pitchFamily="18" charset="0"/>
                          </a:rPr>
                          <m:t>х</m:t>
                        </m:r>
                      </m:e>
                      <m:sub>
                        <m:r>
                          <a:rPr lang="ru-RU" sz="2400" b="0" i="1" smtClean="0">
                            <a:latin typeface="Cambria Math" panose="02040503050406030204" pitchFamily="18" charset="0"/>
                          </a:rPr>
                          <m:t>2</m:t>
                        </m:r>
                      </m:sub>
                    </m:sSub>
                  </m:oMath>
                </a14:m>
                <a:r>
                  <a:rPr lang="ru-RU" sz="2400" dirty="0" smtClean="0"/>
                  <a:t>(</a:t>
                </a:r>
                <a:r>
                  <a:rPr lang="ru-RU" sz="2400" dirty="0" err="1"/>
                  <a:t>which</a:t>
                </a:r>
                <a:r>
                  <a:rPr lang="ru-RU" sz="2400" dirty="0"/>
                  <a:t> </a:t>
                </a:r>
                <a:r>
                  <a:rPr lang="ru-RU" sz="2400" dirty="0" err="1" smtClean="0"/>
                  <a:t>is</a:t>
                </a:r>
                <a:r>
                  <a:rPr lang="ru-RU" sz="2400" dirty="0" smtClean="0"/>
                  <a:t> </a:t>
                </a:r>
                <a:r>
                  <a:rPr lang="ru-RU" sz="2400" dirty="0" err="1" smtClean="0"/>
                  <a:t>the</a:t>
                </a:r>
                <a:r>
                  <a:rPr lang="ru-RU" sz="2400" dirty="0" smtClean="0"/>
                  <a:t> </a:t>
                </a:r>
                <a:r>
                  <a:rPr lang="ru-RU" sz="2400" dirty="0" err="1"/>
                  <a:t>square</a:t>
                </a:r>
                <a:r>
                  <a:rPr lang="ru-RU" sz="2400" dirty="0"/>
                  <a:t> </a:t>
                </a:r>
                <a:r>
                  <a:rPr lang="ru-RU" sz="2400" dirty="0" err="1"/>
                  <a:t>of</a:t>
                </a:r>
                <a:r>
                  <a:rPr lang="ru-RU" sz="2400" dirty="0"/>
                  <a:t> </a:t>
                </a:r>
                <a:r>
                  <a:rPr lang="ru-RU" sz="2400" dirty="0" err="1"/>
                  <a:t>the</a:t>
                </a:r>
                <a:r>
                  <a:rPr lang="ru-RU" sz="2400" dirty="0"/>
                  <a:t> </a:t>
                </a:r>
                <a:r>
                  <a:rPr lang="ru-RU" sz="2400" dirty="0" err="1" smtClean="0"/>
                  <a:t>features</a:t>
                </a:r>
                <a:r>
                  <a:rPr lang="ru-RU" sz="2400" dirty="0" smtClean="0"/>
                  <a:t> </a:t>
                </a:r>
                <a:r>
                  <a:rPr lang="en-US" sz="2400" dirty="0" smtClean="0"/>
                  <a:t>X</a:t>
                </a:r>
                <a:r>
                  <a:rPr lang="ru-RU" sz="2400" dirty="0" smtClean="0"/>
                  <a:t>).</a:t>
                </a:r>
              </a:p>
              <a:p>
                <a:r>
                  <a:rPr lang="ru-RU" sz="2400" dirty="0" err="1" smtClean="0"/>
                  <a:t>And</a:t>
                </a:r>
                <a:r>
                  <a:rPr lang="ru-RU" sz="2400" dirty="0" smtClean="0"/>
                  <a:t> </a:t>
                </a:r>
                <a:r>
                  <a:rPr lang="ru-RU" sz="2400" dirty="0" err="1"/>
                  <a:t>run</a:t>
                </a:r>
                <a:r>
                  <a:rPr lang="ru-RU" sz="2400" dirty="0"/>
                  <a:t> </a:t>
                </a:r>
                <a:r>
                  <a:rPr lang="ru-RU" sz="2400" dirty="0" err="1"/>
                  <a:t>the</a:t>
                </a:r>
                <a:r>
                  <a:rPr lang="ru-RU" sz="2400" dirty="0"/>
                  <a:t> </a:t>
                </a:r>
                <a:r>
                  <a:rPr lang="ru-RU" sz="2400" dirty="0" err="1"/>
                  <a:t>standard</a:t>
                </a:r>
                <a:r>
                  <a:rPr lang="ru-RU" sz="2400" dirty="0"/>
                  <a:t> </a:t>
                </a:r>
                <a:r>
                  <a:rPr lang="ru-RU" sz="2400" dirty="0" err="1"/>
                  <a:t>linear</a:t>
                </a:r>
                <a:r>
                  <a:rPr lang="ru-RU" sz="2400" dirty="0"/>
                  <a:t> </a:t>
                </a:r>
                <a:r>
                  <a:rPr lang="ru-RU" sz="2400" dirty="0" err="1"/>
                  <a:t>regression</a:t>
                </a:r>
                <a:r>
                  <a:rPr lang="ru-RU" sz="2400" dirty="0"/>
                  <a:t> </a:t>
                </a:r>
                <a:r>
                  <a:rPr lang="ru-RU" sz="2400" dirty="0" err="1"/>
                  <a:t>algorithm</a:t>
                </a:r>
                <a:r>
                  <a:rPr lang="ru-RU" sz="2400" dirty="0" smtClean="0"/>
                  <a:t>.</a:t>
                </a:r>
              </a:p>
              <a:p>
                <a:r>
                  <a:rPr lang="ru-RU" sz="2400" dirty="0" err="1" smtClean="0"/>
                  <a:t>That</a:t>
                </a:r>
                <a:r>
                  <a:rPr lang="ru-RU" sz="2400" dirty="0" smtClean="0"/>
                  <a:t> </a:t>
                </a:r>
                <a:r>
                  <a:rPr lang="ru-RU" sz="2400" dirty="0" err="1"/>
                  <a:t>is</a:t>
                </a:r>
                <a:r>
                  <a:rPr lang="ru-RU" sz="2400" dirty="0"/>
                  <a:t>, </a:t>
                </a:r>
                <a:r>
                  <a:rPr lang="ru-RU" sz="2400" dirty="0" err="1"/>
                  <a:t>we</a:t>
                </a:r>
                <a:r>
                  <a:rPr lang="ru-RU" sz="2400" dirty="0"/>
                  <a:t> </a:t>
                </a:r>
                <a:r>
                  <a:rPr lang="ru-RU" sz="2400" dirty="0" err="1"/>
                  <a:t>will</a:t>
                </a:r>
                <a:r>
                  <a:rPr lang="ru-RU" sz="2400" dirty="0"/>
                  <a:t> </a:t>
                </a:r>
                <a:r>
                  <a:rPr lang="ru-RU" sz="2400" dirty="0" err="1"/>
                  <a:t>look</a:t>
                </a:r>
                <a:r>
                  <a:rPr lang="ru-RU" sz="2400" dirty="0"/>
                  <a:t> </a:t>
                </a:r>
                <a:r>
                  <a:rPr lang="ru-RU" sz="2400" dirty="0" err="1"/>
                  <a:t>for</a:t>
                </a:r>
                <a:r>
                  <a:rPr lang="ru-RU" sz="2400" dirty="0"/>
                  <a:t> </a:t>
                </a:r>
                <a:r>
                  <a:rPr lang="ru-RU" sz="2400" dirty="0" err="1" smtClean="0"/>
                  <a:t>dependence</a:t>
                </a:r>
                <a:r>
                  <a:rPr lang="en-US" sz="2400" dirty="0" smtClean="0"/>
                  <a:t> objects:</a:t>
                </a:r>
              </a:p>
              <a:p>
                <a:endParaRPr lang="en-US" sz="2400" dirty="0"/>
              </a:p>
              <a:p>
                <a:endParaRPr lang="ru-RU" sz="2400" dirty="0" smtClean="0"/>
              </a:p>
              <a:p>
                <a:endParaRPr lang="ru-RU" sz="2400" dirty="0" smtClean="0"/>
              </a:p>
              <a:p>
                <a:r>
                  <a:rPr lang="en-US" sz="2400" dirty="0" smtClean="0"/>
                  <a:t>In </a:t>
                </a:r>
                <a:r>
                  <a:rPr lang="en-US" sz="2400" dirty="0"/>
                  <a:t>fact, this is no longer a linear, but a quadratic dependence.</a:t>
                </a:r>
                <a:endParaRPr lang="ru-RU" sz="2400" dirty="0"/>
              </a:p>
            </p:txBody>
          </p:sp>
        </mc:Choice>
        <mc:Fallback xmlns="">
          <p:sp>
            <p:nvSpPr>
              <p:cNvPr id="2" name="Прямоугольник 1"/>
              <p:cNvSpPr>
                <a:spLocks noRot="1" noChangeAspect="1" noMove="1" noResize="1" noEditPoints="1" noAdjustHandles="1" noChangeArrowheads="1" noChangeShapeType="1" noTextEdit="1"/>
              </p:cNvSpPr>
              <p:nvPr/>
            </p:nvSpPr>
            <p:spPr>
              <a:xfrm>
                <a:off x="1032817" y="1748182"/>
                <a:ext cx="5687629" cy="3785652"/>
              </a:xfrm>
              <a:prstGeom prst="rect">
                <a:avLst/>
              </a:prstGeom>
              <a:blipFill>
                <a:blip r:embed="rId4"/>
                <a:stretch>
                  <a:fillRect l="-1608" t="-1288" r="-1393" b="-2738"/>
                </a:stretch>
              </a:blipFill>
            </p:spPr>
            <p:txBody>
              <a:bodyPr/>
              <a:lstStyle/>
              <a:p>
                <a:r>
                  <a:rPr lang="ru-RU">
                    <a:noFill/>
                  </a:rPr>
                  <a:t> </a:t>
                </a:r>
              </a:p>
            </p:txBody>
          </p:sp>
        </mc:Fallback>
      </mc:AlternateContent>
      <p:pic>
        <p:nvPicPr>
          <p:cNvPr id="4" name="Рисунок 3"/>
          <p:cNvPicPr>
            <a:picLocks noChangeAspect="1"/>
          </p:cNvPicPr>
          <p:nvPr/>
        </p:nvPicPr>
        <p:blipFill>
          <a:blip r:embed="rId5"/>
          <a:stretch>
            <a:fillRect/>
          </a:stretch>
        </p:blipFill>
        <p:spPr>
          <a:xfrm>
            <a:off x="2893223" y="3798644"/>
            <a:ext cx="2761827" cy="706149"/>
          </a:xfrm>
          <a:prstGeom prst="rect">
            <a:avLst/>
          </a:prstGeom>
        </p:spPr>
      </p:pic>
      <p:graphicFrame>
        <p:nvGraphicFramePr>
          <p:cNvPr id="13" name="Таблица 12"/>
          <p:cNvGraphicFramePr>
            <a:graphicFrameLocks noGrp="1"/>
          </p:cNvGraphicFramePr>
          <p:nvPr>
            <p:extLst>
              <p:ext uri="{D42A27DB-BD31-4B8C-83A1-F6EECF244321}">
                <p14:modId xmlns:p14="http://schemas.microsoft.com/office/powerpoint/2010/main" val="1057581986"/>
              </p:ext>
            </p:extLst>
          </p:nvPr>
        </p:nvGraphicFramePr>
        <p:xfrm>
          <a:off x="7539248" y="1027836"/>
          <a:ext cx="3103416" cy="2186420"/>
        </p:xfrm>
        <a:graphic>
          <a:graphicData uri="http://schemas.openxmlformats.org/drawingml/2006/table">
            <a:tbl>
              <a:tblPr firstRow="1" bandRow="1">
                <a:tableStyleId>{5C22544A-7EE6-4342-B048-85BDC9FD1C3A}</a:tableStyleId>
              </a:tblPr>
              <a:tblGrid>
                <a:gridCol w="1034472">
                  <a:extLst>
                    <a:ext uri="{9D8B030D-6E8A-4147-A177-3AD203B41FA5}">
                      <a16:colId xmlns:a16="http://schemas.microsoft.com/office/drawing/2014/main" val="4006604337"/>
                    </a:ext>
                  </a:extLst>
                </a:gridCol>
                <a:gridCol w="972062">
                  <a:extLst>
                    <a:ext uri="{9D8B030D-6E8A-4147-A177-3AD203B41FA5}">
                      <a16:colId xmlns:a16="http://schemas.microsoft.com/office/drawing/2014/main" val="776072143"/>
                    </a:ext>
                  </a:extLst>
                </a:gridCol>
                <a:gridCol w="1096882">
                  <a:extLst>
                    <a:ext uri="{9D8B030D-6E8A-4147-A177-3AD203B41FA5}">
                      <a16:colId xmlns:a16="http://schemas.microsoft.com/office/drawing/2014/main" val="1456061259"/>
                    </a:ext>
                  </a:extLst>
                </a:gridCol>
              </a:tblGrid>
              <a:tr h="437284">
                <a:tc>
                  <a:txBody>
                    <a:bodyPr/>
                    <a:lstStyle/>
                    <a:p>
                      <a:pPr algn="ctr"/>
                      <a:r>
                        <a:rPr lang="en-US" dirty="0" smtClean="0"/>
                        <a:t>Objects</a:t>
                      </a:r>
                      <a:endParaRPr lang="ru-RU" dirty="0"/>
                    </a:p>
                  </a:txBody>
                  <a:tcPr/>
                </a:tc>
                <a:tc>
                  <a:txBody>
                    <a:bodyPr/>
                    <a:lstStyle/>
                    <a:p>
                      <a:pPr algn="ctr"/>
                      <a:r>
                        <a:rPr lang="en-US" dirty="0" smtClean="0"/>
                        <a:t>X</a:t>
                      </a:r>
                      <a:endParaRPr lang="ru-RU" dirty="0"/>
                    </a:p>
                  </a:txBody>
                  <a:tcPr/>
                </a:tc>
                <a:tc>
                  <a:txBody>
                    <a:bodyPr/>
                    <a:lstStyle/>
                    <a:p>
                      <a:pPr algn="ctr"/>
                      <a:r>
                        <a:rPr lang="en-US" dirty="0" smtClean="0"/>
                        <a:t>Y</a:t>
                      </a:r>
                      <a:endParaRPr lang="ru-RU" dirty="0"/>
                    </a:p>
                  </a:txBody>
                  <a:tcPr/>
                </a:tc>
                <a:extLst>
                  <a:ext uri="{0D108BD9-81ED-4DB2-BD59-A6C34878D82A}">
                    <a16:rowId xmlns:a16="http://schemas.microsoft.com/office/drawing/2014/main" val="2276149865"/>
                  </a:ext>
                </a:extLst>
              </a:tr>
              <a:tr h="437284">
                <a:tc>
                  <a:txBody>
                    <a:bodyPr/>
                    <a:lstStyle/>
                    <a:p>
                      <a:pPr algn="ctr"/>
                      <a:r>
                        <a:rPr lang="en-US" dirty="0" smtClean="0"/>
                        <a:t>A</a:t>
                      </a:r>
                      <a:endParaRPr lang="ru-RU" dirty="0"/>
                    </a:p>
                  </a:txBody>
                  <a:tcPr/>
                </a:tc>
                <a:tc>
                  <a:txBody>
                    <a:bodyPr/>
                    <a:lstStyle/>
                    <a:p>
                      <a:pPr algn="ctr"/>
                      <a:r>
                        <a:rPr lang="en-US" dirty="0" smtClean="0"/>
                        <a:t>-1</a:t>
                      </a:r>
                      <a:endParaRPr lang="ru-RU" dirty="0"/>
                    </a:p>
                  </a:txBody>
                  <a:tcPr/>
                </a:tc>
                <a:tc>
                  <a:txBody>
                    <a:bodyPr/>
                    <a:lstStyle/>
                    <a:p>
                      <a:pPr algn="ctr"/>
                      <a:r>
                        <a:rPr lang="en-US" dirty="0" smtClean="0"/>
                        <a:t>1</a:t>
                      </a:r>
                      <a:endParaRPr lang="ru-RU" dirty="0"/>
                    </a:p>
                  </a:txBody>
                  <a:tcPr/>
                </a:tc>
                <a:extLst>
                  <a:ext uri="{0D108BD9-81ED-4DB2-BD59-A6C34878D82A}">
                    <a16:rowId xmlns:a16="http://schemas.microsoft.com/office/drawing/2014/main" val="4079125153"/>
                  </a:ext>
                </a:extLst>
              </a:tr>
              <a:tr h="437284">
                <a:tc>
                  <a:txBody>
                    <a:bodyPr/>
                    <a:lstStyle/>
                    <a:p>
                      <a:pPr algn="ctr"/>
                      <a:r>
                        <a:rPr lang="en-US" dirty="0" smtClean="0"/>
                        <a:t>B</a:t>
                      </a:r>
                      <a:endParaRPr lang="ru-RU" dirty="0"/>
                    </a:p>
                  </a:txBody>
                  <a:tcPr/>
                </a:tc>
                <a:tc>
                  <a:txBody>
                    <a:bodyPr/>
                    <a:lstStyle/>
                    <a:p>
                      <a:pPr algn="ctr"/>
                      <a:r>
                        <a:rPr lang="en-US" dirty="0" smtClean="0"/>
                        <a:t>0</a:t>
                      </a:r>
                      <a:endParaRPr lang="ru-RU" dirty="0"/>
                    </a:p>
                  </a:txBody>
                  <a:tcPr/>
                </a:tc>
                <a:tc>
                  <a:txBody>
                    <a:bodyPr/>
                    <a:lstStyle/>
                    <a:p>
                      <a:pPr algn="ctr"/>
                      <a:r>
                        <a:rPr lang="en-US" dirty="0" smtClean="0"/>
                        <a:t>0</a:t>
                      </a:r>
                      <a:endParaRPr lang="ru-RU" dirty="0"/>
                    </a:p>
                  </a:txBody>
                  <a:tcPr/>
                </a:tc>
                <a:extLst>
                  <a:ext uri="{0D108BD9-81ED-4DB2-BD59-A6C34878D82A}">
                    <a16:rowId xmlns:a16="http://schemas.microsoft.com/office/drawing/2014/main" val="1399041678"/>
                  </a:ext>
                </a:extLst>
              </a:tr>
              <a:tr h="437284">
                <a:tc>
                  <a:txBody>
                    <a:bodyPr/>
                    <a:lstStyle/>
                    <a:p>
                      <a:pPr algn="ctr"/>
                      <a:r>
                        <a:rPr lang="en-US" dirty="0" smtClean="0"/>
                        <a:t>C</a:t>
                      </a:r>
                      <a:endParaRPr lang="ru-RU" dirty="0"/>
                    </a:p>
                  </a:txBody>
                  <a:tcPr/>
                </a:tc>
                <a:tc>
                  <a:txBody>
                    <a:bodyPr/>
                    <a:lstStyle/>
                    <a:p>
                      <a:pPr algn="ctr"/>
                      <a:r>
                        <a:rPr lang="en-US" dirty="0" smtClean="0"/>
                        <a:t>1</a:t>
                      </a:r>
                      <a:endParaRPr lang="ru-RU" dirty="0"/>
                    </a:p>
                  </a:txBody>
                  <a:tcPr/>
                </a:tc>
                <a:tc>
                  <a:txBody>
                    <a:bodyPr/>
                    <a:lstStyle/>
                    <a:p>
                      <a:pPr algn="ctr"/>
                      <a:r>
                        <a:rPr lang="en-US" dirty="0" smtClean="0"/>
                        <a:t>1</a:t>
                      </a:r>
                      <a:endParaRPr lang="ru-RU" dirty="0"/>
                    </a:p>
                  </a:txBody>
                  <a:tcPr/>
                </a:tc>
                <a:extLst>
                  <a:ext uri="{0D108BD9-81ED-4DB2-BD59-A6C34878D82A}">
                    <a16:rowId xmlns:a16="http://schemas.microsoft.com/office/drawing/2014/main" val="1155119194"/>
                  </a:ext>
                </a:extLst>
              </a:tr>
              <a:tr h="437284">
                <a:tc>
                  <a:txBody>
                    <a:bodyPr/>
                    <a:lstStyle/>
                    <a:p>
                      <a:pPr algn="ctr"/>
                      <a:r>
                        <a:rPr lang="en-US" dirty="0" smtClean="0"/>
                        <a:t>D</a:t>
                      </a:r>
                      <a:endParaRPr lang="ru-RU" dirty="0"/>
                    </a:p>
                  </a:txBody>
                  <a:tcPr/>
                </a:tc>
                <a:tc>
                  <a:txBody>
                    <a:bodyPr/>
                    <a:lstStyle/>
                    <a:p>
                      <a:pPr algn="ctr"/>
                      <a:r>
                        <a:rPr lang="en-US" dirty="0" smtClean="0"/>
                        <a:t>2</a:t>
                      </a:r>
                      <a:endParaRPr lang="ru-RU" dirty="0"/>
                    </a:p>
                  </a:txBody>
                  <a:tcPr/>
                </a:tc>
                <a:tc>
                  <a:txBody>
                    <a:bodyPr/>
                    <a:lstStyle/>
                    <a:p>
                      <a:pPr algn="ctr"/>
                      <a:r>
                        <a:rPr lang="en-US" dirty="0" smtClean="0"/>
                        <a:t>4</a:t>
                      </a:r>
                      <a:endParaRPr lang="ru-RU" dirty="0"/>
                    </a:p>
                  </a:txBody>
                  <a:tcPr/>
                </a:tc>
                <a:extLst>
                  <a:ext uri="{0D108BD9-81ED-4DB2-BD59-A6C34878D82A}">
                    <a16:rowId xmlns:a16="http://schemas.microsoft.com/office/drawing/2014/main" val="148110487"/>
                  </a:ext>
                </a:extLst>
              </a:tr>
            </a:tbl>
          </a:graphicData>
        </a:graphic>
      </p:graphicFrame>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extLst>
                  <p:ext uri="{D42A27DB-BD31-4B8C-83A1-F6EECF244321}">
                    <p14:modId xmlns:p14="http://schemas.microsoft.com/office/powerpoint/2010/main" val="320341998"/>
                  </p:ext>
                </p:extLst>
              </p:nvPr>
            </p:nvGraphicFramePr>
            <p:xfrm>
              <a:off x="6828112" y="3798644"/>
              <a:ext cx="4525688" cy="1854200"/>
            </p:xfrm>
            <a:graphic>
              <a:graphicData uri="http://schemas.openxmlformats.org/drawingml/2006/table">
                <a:tbl>
                  <a:tblPr firstRow="1" bandRow="1">
                    <a:tableStyleId>{5C22544A-7EE6-4342-B048-85BDC9FD1C3A}</a:tableStyleId>
                  </a:tblPr>
                  <a:tblGrid>
                    <a:gridCol w="1131422">
                      <a:extLst>
                        <a:ext uri="{9D8B030D-6E8A-4147-A177-3AD203B41FA5}">
                          <a16:colId xmlns:a16="http://schemas.microsoft.com/office/drawing/2014/main" val="1801988306"/>
                        </a:ext>
                      </a:extLst>
                    </a:gridCol>
                    <a:gridCol w="1131422">
                      <a:extLst>
                        <a:ext uri="{9D8B030D-6E8A-4147-A177-3AD203B41FA5}">
                          <a16:colId xmlns:a16="http://schemas.microsoft.com/office/drawing/2014/main" val="1126980141"/>
                        </a:ext>
                      </a:extLst>
                    </a:gridCol>
                    <a:gridCol w="1131422">
                      <a:extLst>
                        <a:ext uri="{9D8B030D-6E8A-4147-A177-3AD203B41FA5}">
                          <a16:colId xmlns:a16="http://schemas.microsoft.com/office/drawing/2014/main" val="1941431799"/>
                        </a:ext>
                      </a:extLst>
                    </a:gridCol>
                    <a:gridCol w="1131422">
                      <a:extLst>
                        <a:ext uri="{9D8B030D-6E8A-4147-A177-3AD203B41FA5}">
                          <a16:colId xmlns:a16="http://schemas.microsoft.com/office/drawing/2014/main" val="3571803431"/>
                        </a:ext>
                      </a:extLst>
                    </a:gridCol>
                  </a:tblGrid>
                  <a:tr h="370840">
                    <a:tc>
                      <a:txBody>
                        <a:bodyPr/>
                        <a:lstStyle/>
                        <a:p>
                          <a:pPr algn="ctr"/>
                          <a:r>
                            <a:rPr lang="en-US" dirty="0" smtClean="0"/>
                            <a:t>Objects</a:t>
                          </a:r>
                          <a:endParaRPr lang="ru-RU"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ru-RU" sz="180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r>
                                  <a:rPr lang="en-US" sz="1800" b="0" i="1" smtClean="0">
                                    <a:latin typeface="Cambria Math" panose="02040503050406030204" pitchFamily="18" charset="0"/>
                                  </a:rPr>
                                  <m:t>𝑥</m:t>
                                </m:r>
                              </m:oMath>
                            </m:oMathPara>
                          </a14:m>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2</m:t>
                                    </m:r>
                                  </m:sup>
                                </m:sSup>
                              </m:oMath>
                            </m:oMathPara>
                          </a14:m>
                          <a:endParaRPr lang="ru-RU" sz="1800" dirty="0"/>
                        </a:p>
                      </a:txBody>
                      <a:tcPr/>
                    </a:tc>
                    <a:tc>
                      <a:txBody>
                        <a:bodyPr/>
                        <a:lstStyle/>
                        <a:p>
                          <a:pPr algn="ctr"/>
                          <a:r>
                            <a:rPr lang="en-US" dirty="0" smtClean="0"/>
                            <a:t>Y</a:t>
                          </a:r>
                          <a:endParaRPr lang="ru-RU" dirty="0"/>
                        </a:p>
                      </a:txBody>
                      <a:tcPr/>
                    </a:tc>
                    <a:extLst>
                      <a:ext uri="{0D108BD9-81ED-4DB2-BD59-A6C34878D82A}">
                        <a16:rowId xmlns:a16="http://schemas.microsoft.com/office/drawing/2014/main" val="632928682"/>
                      </a:ext>
                    </a:extLst>
                  </a:tr>
                  <a:tr h="370840">
                    <a:tc>
                      <a:txBody>
                        <a:bodyPr/>
                        <a:lstStyle/>
                        <a:p>
                          <a:pPr algn="ctr"/>
                          <a:r>
                            <a:rPr lang="en-US" dirty="0" smtClean="0"/>
                            <a:t>A</a:t>
                          </a:r>
                          <a:endParaRPr lang="ru-RU" dirty="0"/>
                        </a:p>
                      </a:txBody>
                      <a:tcPr/>
                    </a:tc>
                    <a:tc>
                      <a:txBody>
                        <a:bodyPr/>
                        <a:lstStyle/>
                        <a:p>
                          <a:pPr algn="ctr"/>
                          <a:r>
                            <a:rPr lang="en-US" dirty="0" smtClean="0"/>
                            <a:t>-1</a:t>
                          </a:r>
                          <a:endParaRPr lang="ru-RU" dirty="0"/>
                        </a:p>
                      </a:txBody>
                      <a:tcPr/>
                    </a:tc>
                    <a:tc>
                      <a:txBody>
                        <a:bodyPr/>
                        <a:lstStyle/>
                        <a:p>
                          <a:pPr algn="ctr"/>
                          <a:r>
                            <a:rPr lang="ru-RU" dirty="0" smtClean="0"/>
                            <a:t>1</a:t>
                          </a:r>
                          <a:endParaRPr lang="ru-RU" dirty="0"/>
                        </a:p>
                      </a:txBody>
                      <a:tcPr/>
                    </a:tc>
                    <a:tc>
                      <a:txBody>
                        <a:bodyPr/>
                        <a:lstStyle/>
                        <a:p>
                          <a:pPr algn="ctr"/>
                          <a:r>
                            <a:rPr lang="en-US" dirty="0" smtClean="0"/>
                            <a:t>1</a:t>
                          </a:r>
                          <a:endParaRPr lang="ru-RU" dirty="0"/>
                        </a:p>
                      </a:txBody>
                      <a:tcPr/>
                    </a:tc>
                    <a:extLst>
                      <a:ext uri="{0D108BD9-81ED-4DB2-BD59-A6C34878D82A}">
                        <a16:rowId xmlns:a16="http://schemas.microsoft.com/office/drawing/2014/main" val="984235130"/>
                      </a:ext>
                    </a:extLst>
                  </a:tr>
                  <a:tr h="370840">
                    <a:tc>
                      <a:txBody>
                        <a:bodyPr/>
                        <a:lstStyle/>
                        <a:p>
                          <a:pPr algn="ctr"/>
                          <a:r>
                            <a:rPr lang="en-US" dirty="0" smtClean="0"/>
                            <a:t>B</a:t>
                          </a:r>
                          <a:endParaRPr lang="ru-RU" dirty="0"/>
                        </a:p>
                      </a:txBody>
                      <a:tcPr/>
                    </a:tc>
                    <a:tc>
                      <a:txBody>
                        <a:bodyPr/>
                        <a:lstStyle/>
                        <a:p>
                          <a:pPr algn="ctr"/>
                          <a:r>
                            <a:rPr lang="en-US" dirty="0" smtClean="0"/>
                            <a:t>0</a:t>
                          </a:r>
                          <a:endParaRPr lang="ru-RU" dirty="0"/>
                        </a:p>
                      </a:txBody>
                      <a:tcPr/>
                    </a:tc>
                    <a:tc>
                      <a:txBody>
                        <a:bodyPr/>
                        <a:lstStyle/>
                        <a:p>
                          <a:pPr algn="ctr"/>
                          <a:r>
                            <a:rPr lang="ru-RU" dirty="0" smtClean="0"/>
                            <a:t>0</a:t>
                          </a:r>
                          <a:endParaRPr lang="ru-RU" dirty="0"/>
                        </a:p>
                      </a:txBody>
                      <a:tcPr/>
                    </a:tc>
                    <a:tc>
                      <a:txBody>
                        <a:bodyPr/>
                        <a:lstStyle/>
                        <a:p>
                          <a:pPr algn="ctr"/>
                          <a:r>
                            <a:rPr lang="en-US" dirty="0" smtClean="0"/>
                            <a:t>0</a:t>
                          </a:r>
                          <a:endParaRPr lang="ru-RU" dirty="0"/>
                        </a:p>
                      </a:txBody>
                      <a:tcPr/>
                    </a:tc>
                    <a:extLst>
                      <a:ext uri="{0D108BD9-81ED-4DB2-BD59-A6C34878D82A}">
                        <a16:rowId xmlns:a16="http://schemas.microsoft.com/office/drawing/2014/main" val="2281379609"/>
                      </a:ext>
                    </a:extLst>
                  </a:tr>
                  <a:tr h="370840">
                    <a:tc>
                      <a:txBody>
                        <a:bodyPr/>
                        <a:lstStyle/>
                        <a:p>
                          <a:pPr algn="ctr"/>
                          <a:r>
                            <a:rPr lang="en-US" dirty="0" smtClean="0"/>
                            <a:t>C</a:t>
                          </a:r>
                          <a:endParaRPr lang="ru-RU" dirty="0"/>
                        </a:p>
                      </a:txBody>
                      <a:tcPr/>
                    </a:tc>
                    <a:tc>
                      <a:txBody>
                        <a:bodyPr/>
                        <a:lstStyle/>
                        <a:p>
                          <a:pPr algn="ctr"/>
                          <a:r>
                            <a:rPr lang="en-US" dirty="0" smtClean="0"/>
                            <a:t>1</a:t>
                          </a:r>
                          <a:endParaRPr lang="ru-RU" dirty="0"/>
                        </a:p>
                      </a:txBody>
                      <a:tcPr/>
                    </a:tc>
                    <a:tc>
                      <a:txBody>
                        <a:bodyPr/>
                        <a:lstStyle/>
                        <a:p>
                          <a:pPr algn="ctr"/>
                          <a:r>
                            <a:rPr lang="ru-RU" dirty="0" smtClean="0"/>
                            <a:t>1</a:t>
                          </a:r>
                          <a:endParaRPr lang="ru-RU" dirty="0"/>
                        </a:p>
                      </a:txBody>
                      <a:tcPr/>
                    </a:tc>
                    <a:tc>
                      <a:txBody>
                        <a:bodyPr/>
                        <a:lstStyle/>
                        <a:p>
                          <a:pPr algn="ctr"/>
                          <a:r>
                            <a:rPr lang="en-US" dirty="0" smtClean="0"/>
                            <a:t>1</a:t>
                          </a:r>
                          <a:endParaRPr lang="ru-RU" dirty="0"/>
                        </a:p>
                      </a:txBody>
                      <a:tcPr/>
                    </a:tc>
                    <a:extLst>
                      <a:ext uri="{0D108BD9-81ED-4DB2-BD59-A6C34878D82A}">
                        <a16:rowId xmlns:a16="http://schemas.microsoft.com/office/drawing/2014/main" val="500639578"/>
                      </a:ext>
                    </a:extLst>
                  </a:tr>
                  <a:tr h="370840">
                    <a:tc>
                      <a:txBody>
                        <a:bodyPr/>
                        <a:lstStyle/>
                        <a:p>
                          <a:pPr algn="ctr"/>
                          <a:r>
                            <a:rPr lang="en-US" dirty="0" smtClean="0"/>
                            <a:t>D</a:t>
                          </a:r>
                          <a:endParaRPr lang="ru-RU" dirty="0"/>
                        </a:p>
                      </a:txBody>
                      <a:tcPr/>
                    </a:tc>
                    <a:tc>
                      <a:txBody>
                        <a:bodyPr/>
                        <a:lstStyle/>
                        <a:p>
                          <a:pPr algn="ctr"/>
                          <a:r>
                            <a:rPr lang="en-US" dirty="0" smtClean="0"/>
                            <a:t>2</a:t>
                          </a:r>
                          <a:endParaRPr lang="ru-RU" dirty="0"/>
                        </a:p>
                      </a:txBody>
                      <a:tcPr/>
                    </a:tc>
                    <a:tc>
                      <a:txBody>
                        <a:bodyPr/>
                        <a:lstStyle/>
                        <a:p>
                          <a:pPr algn="ctr"/>
                          <a:r>
                            <a:rPr lang="ru-RU" dirty="0" smtClean="0"/>
                            <a:t>4</a:t>
                          </a:r>
                          <a:endParaRPr lang="ru-RU" dirty="0"/>
                        </a:p>
                      </a:txBody>
                      <a:tcPr/>
                    </a:tc>
                    <a:tc>
                      <a:txBody>
                        <a:bodyPr/>
                        <a:lstStyle/>
                        <a:p>
                          <a:pPr algn="ctr"/>
                          <a:r>
                            <a:rPr lang="en-US" dirty="0" smtClean="0"/>
                            <a:t>4</a:t>
                          </a:r>
                          <a:endParaRPr lang="ru-RU" dirty="0"/>
                        </a:p>
                      </a:txBody>
                      <a:tcPr/>
                    </a:tc>
                    <a:extLst>
                      <a:ext uri="{0D108BD9-81ED-4DB2-BD59-A6C34878D82A}">
                        <a16:rowId xmlns:a16="http://schemas.microsoft.com/office/drawing/2014/main" val="2166387404"/>
                      </a:ext>
                    </a:extLst>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320341998"/>
                  </p:ext>
                </p:extLst>
              </p:nvPr>
            </p:nvGraphicFramePr>
            <p:xfrm>
              <a:off x="6828112" y="3798644"/>
              <a:ext cx="4525688" cy="1854200"/>
            </p:xfrm>
            <a:graphic>
              <a:graphicData uri="http://schemas.openxmlformats.org/drawingml/2006/table">
                <a:tbl>
                  <a:tblPr firstRow="1" bandRow="1">
                    <a:tableStyleId>{5C22544A-7EE6-4342-B048-85BDC9FD1C3A}</a:tableStyleId>
                  </a:tblPr>
                  <a:tblGrid>
                    <a:gridCol w="1131422">
                      <a:extLst>
                        <a:ext uri="{9D8B030D-6E8A-4147-A177-3AD203B41FA5}">
                          <a16:colId xmlns:a16="http://schemas.microsoft.com/office/drawing/2014/main" val="1801988306"/>
                        </a:ext>
                      </a:extLst>
                    </a:gridCol>
                    <a:gridCol w="1131422">
                      <a:extLst>
                        <a:ext uri="{9D8B030D-6E8A-4147-A177-3AD203B41FA5}">
                          <a16:colId xmlns:a16="http://schemas.microsoft.com/office/drawing/2014/main" val="1126980141"/>
                        </a:ext>
                      </a:extLst>
                    </a:gridCol>
                    <a:gridCol w="1131422">
                      <a:extLst>
                        <a:ext uri="{9D8B030D-6E8A-4147-A177-3AD203B41FA5}">
                          <a16:colId xmlns:a16="http://schemas.microsoft.com/office/drawing/2014/main" val="1941431799"/>
                        </a:ext>
                      </a:extLst>
                    </a:gridCol>
                    <a:gridCol w="1131422">
                      <a:extLst>
                        <a:ext uri="{9D8B030D-6E8A-4147-A177-3AD203B41FA5}">
                          <a16:colId xmlns:a16="http://schemas.microsoft.com/office/drawing/2014/main" val="3571803431"/>
                        </a:ext>
                      </a:extLst>
                    </a:gridCol>
                  </a:tblGrid>
                  <a:tr h="370840">
                    <a:tc>
                      <a:txBody>
                        <a:bodyPr/>
                        <a:lstStyle/>
                        <a:p>
                          <a:pPr algn="ctr"/>
                          <a:r>
                            <a:rPr lang="en-US" dirty="0" smtClean="0"/>
                            <a:t>Objects</a:t>
                          </a:r>
                          <a:endParaRPr lang="ru-RU" dirty="0"/>
                        </a:p>
                      </a:txBody>
                      <a:tcPr/>
                    </a:tc>
                    <a:tc>
                      <a:txBody>
                        <a:bodyPr/>
                        <a:lstStyle/>
                        <a:p>
                          <a:endParaRPr lang="ru-RU"/>
                        </a:p>
                      </a:txBody>
                      <a:tcPr>
                        <a:blipFill>
                          <a:blip r:embed="rId6"/>
                          <a:stretch>
                            <a:fillRect l="-100538" t="-8197" r="-201613" b="-422951"/>
                          </a:stretch>
                        </a:blipFill>
                      </a:tcPr>
                    </a:tc>
                    <a:tc>
                      <a:txBody>
                        <a:bodyPr/>
                        <a:lstStyle/>
                        <a:p>
                          <a:endParaRPr lang="ru-RU"/>
                        </a:p>
                      </a:txBody>
                      <a:tcPr>
                        <a:blipFill>
                          <a:blip r:embed="rId6"/>
                          <a:stretch>
                            <a:fillRect l="-201622" t="-8197" r="-102703" b="-422951"/>
                          </a:stretch>
                        </a:blipFill>
                      </a:tcPr>
                    </a:tc>
                    <a:tc>
                      <a:txBody>
                        <a:bodyPr/>
                        <a:lstStyle/>
                        <a:p>
                          <a:pPr algn="ctr"/>
                          <a:r>
                            <a:rPr lang="en-US" dirty="0" smtClean="0"/>
                            <a:t>Y</a:t>
                          </a:r>
                          <a:endParaRPr lang="ru-RU" dirty="0"/>
                        </a:p>
                      </a:txBody>
                      <a:tcPr/>
                    </a:tc>
                    <a:extLst>
                      <a:ext uri="{0D108BD9-81ED-4DB2-BD59-A6C34878D82A}">
                        <a16:rowId xmlns:a16="http://schemas.microsoft.com/office/drawing/2014/main" val="632928682"/>
                      </a:ext>
                    </a:extLst>
                  </a:tr>
                  <a:tr h="370840">
                    <a:tc>
                      <a:txBody>
                        <a:bodyPr/>
                        <a:lstStyle/>
                        <a:p>
                          <a:pPr algn="ctr"/>
                          <a:r>
                            <a:rPr lang="en-US" dirty="0" smtClean="0"/>
                            <a:t>A</a:t>
                          </a:r>
                          <a:endParaRPr lang="ru-RU" dirty="0"/>
                        </a:p>
                      </a:txBody>
                      <a:tcPr/>
                    </a:tc>
                    <a:tc>
                      <a:txBody>
                        <a:bodyPr/>
                        <a:lstStyle/>
                        <a:p>
                          <a:pPr algn="ctr"/>
                          <a:r>
                            <a:rPr lang="en-US" dirty="0" smtClean="0"/>
                            <a:t>-1</a:t>
                          </a:r>
                          <a:endParaRPr lang="ru-RU" dirty="0"/>
                        </a:p>
                      </a:txBody>
                      <a:tcPr/>
                    </a:tc>
                    <a:tc>
                      <a:txBody>
                        <a:bodyPr/>
                        <a:lstStyle/>
                        <a:p>
                          <a:pPr algn="ctr"/>
                          <a:r>
                            <a:rPr lang="ru-RU" dirty="0" smtClean="0"/>
                            <a:t>1</a:t>
                          </a:r>
                          <a:endParaRPr lang="ru-RU" dirty="0"/>
                        </a:p>
                      </a:txBody>
                      <a:tcPr/>
                    </a:tc>
                    <a:tc>
                      <a:txBody>
                        <a:bodyPr/>
                        <a:lstStyle/>
                        <a:p>
                          <a:pPr algn="ctr"/>
                          <a:r>
                            <a:rPr lang="en-US" dirty="0" smtClean="0"/>
                            <a:t>1</a:t>
                          </a:r>
                          <a:endParaRPr lang="ru-RU" dirty="0"/>
                        </a:p>
                      </a:txBody>
                      <a:tcPr/>
                    </a:tc>
                    <a:extLst>
                      <a:ext uri="{0D108BD9-81ED-4DB2-BD59-A6C34878D82A}">
                        <a16:rowId xmlns:a16="http://schemas.microsoft.com/office/drawing/2014/main" val="984235130"/>
                      </a:ext>
                    </a:extLst>
                  </a:tr>
                  <a:tr h="370840">
                    <a:tc>
                      <a:txBody>
                        <a:bodyPr/>
                        <a:lstStyle/>
                        <a:p>
                          <a:pPr algn="ctr"/>
                          <a:r>
                            <a:rPr lang="en-US" dirty="0" smtClean="0"/>
                            <a:t>B</a:t>
                          </a:r>
                          <a:endParaRPr lang="ru-RU" dirty="0"/>
                        </a:p>
                      </a:txBody>
                      <a:tcPr/>
                    </a:tc>
                    <a:tc>
                      <a:txBody>
                        <a:bodyPr/>
                        <a:lstStyle/>
                        <a:p>
                          <a:pPr algn="ctr"/>
                          <a:r>
                            <a:rPr lang="en-US" dirty="0" smtClean="0"/>
                            <a:t>0</a:t>
                          </a:r>
                          <a:endParaRPr lang="ru-RU" dirty="0"/>
                        </a:p>
                      </a:txBody>
                      <a:tcPr/>
                    </a:tc>
                    <a:tc>
                      <a:txBody>
                        <a:bodyPr/>
                        <a:lstStyle/>
                        <a:p>
                          <a:pPr algn="ctr"/>
                          <a:r>
                            <a:rPr lang="ru-RU" dirty="0" smtClean="0"/>
                            <a:t>0</a:t>
                          </a:r>
                          <a:endParaRPr lang="ru-RU" dirty="0"/>
                        </a:p>
                      </a:txBody>
                      <a:tcPr/>
                    </a:tc>
                    <a:tc>
                      <a:txBody>
                        <a:bodyPr/>
                        <a:lstStyle/>
                        <a:p>
                          <a:pPr algn="ctr"/>
                          <a:r>
                            <a:rPr lang="en-US" dirty="0" smtClean="0"/>
                            <a:t>0</a:t>
                          </a:r>
                          <a:endParaRPr lang="ru-RU" dirty="0"/>
                        </a:p>
                      </a:txBody>
                      <a:tcPr/>
                    </a:tc>
                    <a:extLst>
                      <a:ext uri="{0D108BD9-81ED-4DB2-BD59-A6C34878D82A}">
                        <a16:rowId xmlns:a16="http://schemas.microsoft.com/office/drawing/2014/main" val="2281379609"/>
                      </a:ext>
                    </a:extLst>
                  </a:tr>
                  <a:tr h="370840">
                    <a:tc>
                      <a:txBody>
                        <a:bodyPr/>
                        <a:lstStyle/>
                        <a:p>
                          <a:pPr algn="ctr"/>
                          <a:r>
                            <a:rPr lang="en-US" dirty="0" smtClean="0"/>
                            <a:t>C</a:t>
                          </a:r>
                          <a:endParaRPr lang="ru-RU" dirty="0"/>
                        </a:p>
                      </a:txBody>
                      <a:tcPr/>
                    </a:tc>
                    <a:tc>
                      <a:txBody>
                        <a:bodyPr/>
                        <a:lstStyle/>
                        <a:p>
                          <a:pPr algn="ctr"/>
                          <a:r>
                            <a:rPr lang="en-US" dirty="0" smtClean="0"/>
                            <a:t>1</a:t>
                          </a:r>
                          <a:endParaRPr lang="ru-RU" dirty="0"/>
                        </a:p>
                      </a:txBody>
                      <a:tcPr/>
                    </a:tc>
                    <a:tc>
                      <a:txBody>
                        <a:bodyPr/>
                        <a:lstStyle/>
                        <a:p>
                          <a:pPr algn="ctr"/>
                          <a:r>
                            <a:rPr lang="ru-RU" dirty="0" smtClean="0"/>
                            <a:t>1</a:t>
                          </a:r>
                          <a:endParaRPr lang="ru-RU" dirty="0"/>
                        </a:p>
                      </a:txBody>
                      <a:tcPr/>
                    </a:tc>
                    <a:tc>
                      <a:txBody>
                        <a:bodyPr/>
                        <a:lstStyle/>
                        <a:p>
                          <a:pPr algn="ctr"/>
                          <a:r>
                            <a:rPr lang="en-US" dirty="0" smtClean="0"/>
                            <a:t>1</a:t>
                          </a:r>
                          <a:endParaRPr lang="ru-RU" dirty="0"/>
                        </a:p>
                      </a:txBody>
                      <a:tcPr/>
                    </a:tc>
                    <a:extLst>
                      <a:ext uri="{0D108BD9-81ED-4DB2-BD59-A6C34878D82A}">
                        <a16:rowId xmlns:a16="http://schemas.microsoft.com/office/drawing/2014/main" val="500639578"/>
                      </a:ext>
                    </a:extLst>
                  </a:tr>
                  <a:tr h="370840">
                    <a:tc>
                      <a:txBody>
                        <a:bodyPr/>
                        <a:lstStyle/>
                        <a:p>
                          <a:pPr algn="ctr"/>
                          <a:r>
                            <a:rPr lang="en-US" dirty="0" smtClean="0"/>
                            <a:t>D</a:t>
                          </a:r>
                          <a:endParaRPr lang="ru-RU" dirty="0"/>
                        </a:p>
                      </a:txBody>
                      <a:tcPr/>
                    </a:tc>
                    <a:tc>
                      <a:txBody>
                        <a:bodyPr/>
                        <a:lstStyle/>
                        <a:p>
                          <a:pPr algn="ctr"/>
                          <a:r>
                            <a:rPr lang="en-US" dirty="0" smtClean="0"/>
                            <a:t>2</a:t>
                          </a:r>
                          <a:endParaRPr lang="ru-RU" dirty="0"/>
                        </a:p>
                      </a:txBody>
                      <a:tcPr/>
                    </a:tc>
                    <a:tc>
                      <a:txBody>
                        <a:bodyPr/>
                        <a:lstStyle/>
                        <a:p>
                          <a:pPr algn="ctr"/>
                          <a:r>
                            <a:rPr lang="ru-RU" dirty="0" smtClean="0"/>
                            <a:t>4</a:t>
                          </a:r>
                          <a:endParaRPr lang="ru-RU" dirty="0"/>
                        </a:p>
                      </a:txBody>
                      <a:tcPr/>
                    </a:tc>
                    <a:tc>
                      <a:txBody>
                        <a:bodyPr/>
                        <a:lstStyle/>
                        <a:p>
                          <a:pPr algn="ctr"/>
                          <a:r>
                            <a:rPr lang="en-US" dirty="0" smtClean="0"/>
                            <a:t>4</a:t>
                          </a:r>
                          <a:endParaRPr lang="ru-RU" dirty="0"/>
                        </a:p>
                      </a:txBody>
                      <a:tcPr/>
                    </a:tc>
                    <a:extLst>
                      <a:ext uri="{0D108BD9-81ED-4DB2-BD59-A6C34878D82A}">
                        <a16:rowId xmlns:a16="http://schemas.microsoft.com/office/drawing/2014/main" val="2166387404"/>
                      </a:ext>
                    </a:extLst>
                  </a:tr>
                </a:tbl>
              </a:graphicData>
            </a:graphic>
          </p:graphicFrame>
        </mc:Fallback>
      </mc:AlternateContent>
    </p:spTree>
    <p:extLst>
      <p:ext uri="{BB962C8B-B14F-4D97-AF65-F5344CB8AC3E}">
        <p14:creationId xmlns:p14="http://schemas.microsoft.com/office/powerpoint/2010/main" val="439067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32817" y="584489"/>
            <a:ext cx="10098658" cy="646331"/>
          </a:xfrm>
          <a:prstGeom prst="rect">
            <a:avLst/>
          </a:prstGeom>
          <a:noFill/>
        </p:spPr>
        <p:txBody>
          <a:bodyPr wrap="square" rtlCol="0">
            <a:spAutoFit/>
          </a:bodyPr>
          <a:lstStyle/>
          <a:p>
            <a:r>
              <a:rPr lang="ru-RU" sz="3600" b="1" dirty="0">
                <a:solidFill>
                  <a:srgbClr val="00B050"/>
                </a:solidFill>
              </a:rPr>
              <a:t>ADD NEW COLUMNS</a:t>
            </a:r>
            <a:endParaRPr lang="en-US"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24</a:t>
            </a:fld>
            <a:endParaRPr lang="ru-RU" sz="1400" dirty="0">
              <a:solidFill>
                <a:schemeClr val="bg1"/>
              </a:solidFill>
            </a:endParaRPr>
          </a:p>
        </p:txBody>
      </p:sp>
      <p:sp>
        <p:nvSpPr>
          <p:cNvPr id="3" name="Прямоугольник 2"/>
          <p:cNvSpPr/>
          <p:nvPr/>
        </p:nvSpPr>
        <p:spPr>
          <a:xfrm>
            <a:off x="1032817" y="1670431"/>
            <a:ext cx="10098658" cy="2308324"/>
          </a:xfrm>
          <a:prstGeom prst="rect">
            <a:avLst/>
          </a:prstGeom>
        </p:spPr>
        <p:txBody>
          <a:bodyPr wrap="square">
            <a:spAutoFit/>
          </a:bodyPr>
          <a:lstStyle/>
          <a:p>
            <a:r>
              <a:rPr lang="ru-RU" sz="2400" dirty="0" err="1" smtClean="0"/>
              <a:t>In</a:t>
            </a:r>
            <a:r>
              <a:rPr lang="ru-RU" sz="2400" dirty="0" smtClean="0"/>
              <a:t> </a:t>
            </a:r>
            <a:r>
              <a:rPr lang="ru-RU" sz="2400" dirty="0" err="1"/>
              <a:t>general</a:t>
            </a:r>
            <a:r>
              <a:rPr lang="ru-RU" sz="2400" dirty="0"/>
              <a:t>, </a:t>
            </a:r>
            <a:r>
              <a:rPr lang="ru-RU" sz="2400" dirty="0" err="1"/>
              <a:t>if</a:t>
            </a:r>
            <a:r>
              <a:rPr lang="ru-RU" sz="2400" dirty="0"/>
              <a:t> </a:t>
            </a:r>
            <a:r>
              <a:rPr lang="ru-RU" sz="2400" dirty="0" err="1"/>
              <a:t>you</a:t>
            </a:r>
            <a:r>
              <a:rPr lang="ru-RU" sz="2400" dirty="0"/>
              <a:t> </a:t>
            </a:r>
            <a:r>
              <a:rPr lang="ru-RU" sz="2400" dirty="0" err="1"/>
              <a:t>want</a:t>
            </a:r>
            <a:r>
              <a:rPr lang="ru-RU" sz="2400" dirty="0"/>
              <a:t> </a:t>
            </a:r>
            <a:r>
              <a:rPr lang="ru-RU" sz="2400" dirty="0" err="1"/>
              <a:t>to</a:t>
            </a:r>
            <a:r>
              <a:rPr lang="ru-RU" sz="2400" dirty="0"/>
              <a:t> </a:t>
            </a:r>
            <a:r>
              <a:rPr lang="ru-RU" sz="2400" dirty="0" err="1"/>
              <a:t>find</a:t>
            </a:r>
            <a:r>
              <a:rPr lang="ru-RU" sz="2400" dirty="0"/>
              <a:t> </a:t>
            </a:r>
            <a:r>
              <a:rPr lang="ru-RU" sz="2400" dirty="0" err="1"/>
              <a:t>the</a:t>
            </a:r>
            <a:r>
              <a:rPr lang="ru-RU" sz="2400" dirty="0"/>
              <a:t> </a:t>
            </a:r>
            <a:r>
              <a:rPr lang="ru-RU" sz="2400" dirty="0" err="1"/>
              <a:t>dependence</a:t>
            </a:r>
            <a:r>
              <a:rPr lang="ru-RU" sz="2400" dirty="0"/>
              <a:t> </a:t>
            </a:r>
            <a:r>
              <a:rPr lang="ru-RU" sz="2400" dirty="0" err="1"/>
              <a:t>of</a:t>
            </a:r>
            <a:r>
              <a:rPr lang="ru-RU" sz="2400" dirty="0"/>
              <a:t> </a:t>
            </a:r>
            <a:r>
              <a:rPr lang="ru-RU" sz="2400" dirty="0" err="1"/>
              <a:t>the</a:t>
            </a:r>
            <a:r>
              <a:rPr lang="ru-RU" sz="2400" dirty="0"/>
              <a:t> </a:t>
            </a:r>
            <a:r>
              <a:rPr lang="ru-RU" sz="2400" dirty="0" err="1"/>
              <a:t>target</a:t>
            </a:r>
            <a:r>
              <a:rPr lang="ru-RU" sz="2400" dirty="0"/>
              <a:t> </a:t>
            </a:r>
            <a:r>
              <a:rPr lang="ru-RU" sz="2400" dirty="0" err="1" smtClean="0"/>
              <a:t>feature</a:t>
            </a:r>
            <a:r>
              <a:rPr lang="en-US" sz="2400" dirty="0" smtClean="0"/>
              <a:t> </a:t>
            </a:r>
            <a:r>
              <a:rPr lang="ru-RU" sz="2400" dirty="0" err="1" smtClean="0"/>
              <a:t>in</a:t>
            </a:r>
            <a:r>
              <a:rPr lang="ru-RU" sz="2400" dirty="0" smtClean="0"/>
              <a:t> </a:t>
            </a:r>
            <a:r>
              <a:rPr lang="ru-RU" sz="2400" dirty="0" err="1"/>
              <a:t>the</a:t>
            </a:r>
            <a:r>
              <a:rPr lang="ru-RU" sz="2400" dirty="0"/>
              <a:t> </a:t>
            </a:r>
            <a:r>
              <a:rPr lang="ru-RU" sz="2400" dirty="0" err="1"/>
              <a:t>form</a:t>
            </a:r>
            <a:r>
              <a:rPr lang="ru-RU" sz="2400" dirty="0"/>
              <a:t> </a:t>
            </a:r>
            <a:r>
              <a:rPr lang="ru-RU" sz="2400" dirty="0" err="1"/>
              <a:t>of</a:t>
            </a:r>
            <a:r>
              <a:rPr lang="ru-RU" sz="2400" dirty="0"/>
              <a:t> a </a:t>
            </a:r>
            <a:r>
              <a:rPr lang="ru-RU" sz="2400" dirty="0" err="1"/>
              <a:t>polynomial</a:t>
            </a:r>
            <a:r>
              <a:rPr lang="ru-RU" sz="2400" dirty="0"/>
              <a:t> </a:t>
            </a:r>
            <a:r>
              <a:rPr lang="ru-RU" sz="2400" dirty="0" err="1"/>
              <a:t>of</a:t>
            </a:r>
            <a:r>
              <a:rPr lang="ru-RU" sz="2400" dirty="0"/>
              <a:t> </a:t>
            </a:r>
            <a:r>
              <a:rPr lang="ru-RU" sz="2400" dirty="0" err="1"/>
              <a:t>the</a:t>
            </a:r>
            <a:r>
              <a:rPr lang="ru-RU" sz="2400" dirty="0"/>
              <a:t> </a:t>
            </a:r>
            <a:r>
              <a:rPr lang="ru-RU" sz="2400" b="1" i="1" dirty="0" smtClean="0"/>
              <a:t>k</a:t>
            </a:r>
            <a:r>
              <a:rPr lang="en-US" sz="2400" dirty="0" smtClean="0"/>
              <a:t>-</a:t>
            </a:r>
            <a:r>
              <a:rPr lang="ru-RU" sz="2400" dirty="0" err="1" smtClean="0"/>
              <a:t>th</a:t>
            </a:r>
            <a:r>
              <a:rPr lang="ru-RU" sz="2400" dirty="0" smtClean="0"/>
              <a:t> </a:t>
            </a:r>
            <a:r>
              <a:rPr lang="ru-RU" sz="2400" dirty="0" err="1"/>
              <a:t>degree</a:t>
            </a:r>
            <a:r>
              <a:rPr lang="ru-RU" sz="2400" dirty="0"/>
              <a:t>, </a:t>
            </a:r>
            <a:r>
              <a:rPr lang="ru-RU" sz="2400" dirty="0" err="1"/>
              <a:t>then</a:t>
            </a:r>
            <a:r>
              <a:rPr lang="ru-RU" sz="2400" dirty="0"/>
              <a:t> </a:t>
            </a:r>
            <a:r>
              <a:rPr lang="ru-RU" sz="2400" dirty="0" err="1"/>
              <a:t>you</a:t>
            </a:r>
            <a:r>
              <a:rPr lang="ru-RU" sz="2400" dirty="0"/>
              <a:t> </a:t>
            </a:r>
            <a:r>
              <a:rPr lang="ru-RU" sz="2400" dirty="0" err="1"/>
              <a:t>need</a:t>
            </a:r>
            <a:r>
              <a:rPr lang="ru-RU" sz="2400" dirty="0"/>
              <a:t> </a:t>
            </a:r>
            <a:r>
              <a:rPr lang="ru-RU" sz="2400" dirty="0" err="1"/>
              <a:t>to</a:t>
            </a:r>
            <a:r>
              <a:rPr lang="ru-RU" sz="2400" dirty="0"/>
              <a:t> </a:t>
            </a:r>
            <a:r>
              <a:rPr lang="ru-RU" sz="2400" dirty="0" err="1"/>
              <a:t>add</a:t>
            </a:r>
            <a:r>
              <a:rPr lang="ru-RU" sz="2400" dirty="0"/>
              <a:t> </a:t>
            </a:r>
            <a:r>
              <a:rPr lang="ru-RU" sz="2400" dirty="0" err="1" smtClean="0"/>
              <a:t>new</a:t>
            </a:r>
            <a:r>
              <a:rPr lang="en-US" sz="2400" dirty="0" smtClean="0"/>
              <a:t> </a:t>
            </a:r>
            <a:r>
              <a:rPr lang="ru-RU" sz="2400" dirty="0" err="1" smtClean="0"/>
              <a:t>columns</a:t>
            </a:r>
            <a:r>
              <a:rPr lang="ru-RU" sz="2400" dirty="0" smtClean="0"/>
              <a:t> </a:t>
            </a:r>
            <a:r>
              <a:rPr lang="ru-RU" sz="2400" dirty="0" err="1"/>
              <a:t>to</a:t>
            </a:r>
            <a:r>
              <a:rPr lang="ru-RU" sz="2400" dirty="0"/>
              <a:t> </a:t>
            </a:r>
            <a:r>
              <a:rPr lang="ru-RU" sz="2400" dirty="0" err="1"/>
              <a:t>the</a:t>
            </a:r>
            <a:r>
              <a:rPr lang="ru-RU" sz="2400" dirty="0"/>
              <a:t> </a:t>
            </a:r>
            <a:r>
              <a:rPr lang="ru-RU" sz="2400" dirty="0" err="1" smtClean="0"/>
              <a:t>table</a:t>
            </a:r>
            <a:r>
              <a:rPr lang="en-US" sz="2400" dirty="0" smtClean="0"/>
              <a:t> </a:t>
            </a:r>
            <a:r>
              <a:rPr lang="ru-RU" sz="2400" dirty="0" err="1" smtClean="0"/>
              <a:t>containing</a:t>
            </a:r>
            <a:r>
              <a:rPr lang="ru-RU" sz="2400" dirty="0" smtClean="0"/>
              <a:t> </a:t>
            </a:r>
            <a:r>
              <a:rPr lang="ru-RU" sz="2400" dirty="0" err="1"/>
              <a:t>all</a:t>
            </a:r>
            <a:r>
              <a:rPr lang="ru-RU" sz="2400" dirty="0"/>
              <a:t> </a:t>
            </a:r>
            <a:r>
              <a:rPr lang="ru-RU" sz="2400" dirty="0" err="1"/>
              <a:t>possible</a:t>
            </a:r>
            <a:r>
              <a:rPr lang="ru-RU" sz="2400" dirty="0"/>
              <a:t> </a:t>
            </a:r>
            <a:r>
              <a:rPr lang="ru-RU" sz="2400" dirty="0" err="1"/>
              <a:t>products</a:t>
            </a:r>
            <a:r>
              <a:rPr lang="ru-RU" sz="2400" dirty="0"/>
              <a:t> </a:t>
            </a:r>
            <a:r>
              <a:rPr lang="ru-RU" sz="2400" dirty="0" err="1"/>
              <a:t>of</a:t>
            </a:r>
            <a:r>
              <a:rPr lang="ru-RU" sz="2400" dirty="0"/>
              <a:t> </a:t>
            </a:r>
            <a:r>
              <a:rPr lang="ru-RU" sz="2400" dirty="0" err="1" smtClean="0"/>
              <a:t>non-target</a:t>
            </a:r>
            <a:r>
              <a:rPr lang="en-US" sz="2400" dirty="0" smtClean="0"/>
              <a:t> </a:t>
            </a:r>
            <a:r>
              <a:rPr lang="ru-RU" sz="2400" dirty="0" err="1" smtClean="0"/>
              <a:t>variables</a:t>
            </a:r>
            <a:r>
              <a:rPr lang="ru-RU" sz="2400" dirty="0" smtClean="0"/>
              <a:t> </a:t>
            </a:r>
            <a:r>
              <a:rPr lang="ru-RU" sz="2400" dirty="0" err="1"/>
              <a:t>of</a:t>
            </a:r>
            <a:r>
              <a:rPr lang="ru-RU" sz="2400" dirty="0"/>
              <a:t> </a:t>
            </a:r>
            <a:r>
              <a:rPr lang="ru-RU" sz="2400" dirty="0" err="1"/>
              <a:t>degree</a:t>
            </a:r>
            <a:r>
              <a:rPr lang="ru-RU" sz="2400" dirty="0"/>
              <a:t> </a:t>
            </a:r>
            <a:r>
              <a:rPr lang="ru-RU" sz="2400" dirty="0" err="1"/>
              <a:t>no</a:t>
            </a:r>
            <a:r>
              <a:rPr lang="ru-RU" sz="2400" dirty="0"/>
              <a:t> </a:t>
            </a:r>
            <a:r>
              <a:rPr lang="ru-RU" sz="2400" dirty="0" err="1"/>
              <a:t>more</a:t>
            </a:r>
            <a:r>
              <a:rPr lang="ru-RU" sz="2400" dirty="0"/>
              <a:t> </a:t>
            </a:r>
            <a:r>
              <a:rPr lang="ru-RU" sz="2400" dirty="0" err="1"/>
              <a:t>than</a:t>
            </a:r>
            <a:r>
              <a:rPr lang="ru-RU" sz="2400" dirty="0"/>
              <a:t> </a:t>
            </a:r>
            <a:r>
              <a:rPr lang="ru-RU" sz="2400" b="1" i="1" dirty="0"/>
              <a:t>k</a:t>
            </a:r>
            <a:r>
              <a:rPr lang="ru-RU" sz="2400" dirty="0" smtClean="0"/>
              <a:t>.</a:t>
            </a:r>
            <a:endParaRPr lang="en-US" sz="2400" dirty="0" smtClean="0"/>
          </a:p>
          <a:p>
            <a:r>
              <a:rPr lang="ru-RU" sz="2400" dirty="0" err="1" smtClean="0"/>
              <a:t>The</a:t>
            </a:r>
            <a:r>
              <a:rPr lang="ru-RU" sz="2400" dirty="0" smtClean="0"/>
              <a:t> </a:t>
            </a:r>
            <a:r>
              <a:rPr lang="ru-RU" sz="2400" dirty="0" err="1"/>
              <a:t>table</a:t>
            </a:r>
            <a:r>
              <a:rPr lang="ru-RU" sz="2400" dirty="0"/>
              <a:t> </a:t>
            </a:r>
            <a:r>
              <a:rPr lang="ru-RU" sz="2400" dirty="0" err="1"/>
              <a:t>shows</a:t>
            </a:r>
            <a:r>
              <a:rPr lang="ru-RU" sz="2400" dirty="0"/>
              <a:t> </a:t>
            </a:r>
            <a:r>
              <a:rPr lang="ru-RU" sz="2400" dirty="0" err="1"/>
              <a:t>the</a:t>
            </a:r>
            <a:r>
              <a:rPr lang="ru-RU" sz="2400" dirty="0"/>
              <a:t> </a:t>
            </a:r>
            <a:r>
              <a:rPr lang="ru-RU" sz="2400" dirty="0" err="1"/>
              <a:t>expansion</a:t>
            </a:r>
            <a:r>
              <a:rPr lang="ru-RU" sz="2400" dirty="0"/>
              <a:t> </a:t>
            </a:r>
            <a:r>
              <a:rPr lang="ru-RU" sz="2400" dirty="0" err="1"/>
              <a:t>of</a:t>
            </a:r>
            <a:r>
              <a:rPr lang="ru-RU" sz="2400" dirty="0"/>
              <a:t> </a:t>
            </a:r>
            <a:r>
              <a:rPr lang="ru-RU" sz="2400" dirty="0" err="1"/>
              <a:t>the</a:t>
            </a:r>
            <a:r>
              <a:rPr lang="ru-RU" sz="2400" dirty="0"/>
              <a:t> </a:t>
            </a:r>
            <a:r>
              <a:rPr lang="ru-RU" sz="2400" dirty="0" err="1"/>
              <a:t>table</a:t>
            </a:r>
            <a:r>
              <a:rPr lang="ru-RU" sz="2400" dirty="0"/>
              <a:t> </a:t>
            </a:r>
            <a:r>
              <a:rPr lang="ru-RU" sz="2400" dirty="0" err="1"/>
              <a:t>with</a:t>
            </a:r>
            <a:r>
              <a:rPr lang="ru-RU" sz="2400" dirty="0"/>
              <a:t> </a:t>
            </a:r>
            <a:r>
              <a:rPr lang="ru-RU" sz="2400" dirty="0" err="1"/>
              <a:t>two</a:t>
            </a:r>
            <a:r>
              <a:rPr lang="ru-RU" sz="2400" dirty="0"/>
              <a:t> </a:t>
            </a:r>
            <a:r>
              <a:rPr lang="ru-RU" sz="2400" dirty="0" err="1" smtClean="0"/>
              <a:t>non-target</a:t>
            </a:r>
            <a:r>
              <a:rPr lang="en-US" sz="2400" dirty="0" smtClean="0"/>
              <a:t> </a:t>
            </a:r>
            <a:r>
              <a:rPr lang="ru-RU" sz="2400" dirty="0" err="1" smtClean="0"/>
              <a:t>features</a:t>
            </a:r>
            <a:r>
              <a:rPr lang="ru-RU" sz="2400" dirty="0" smtClean="0"/>
              <a:t> </a:t>
            </a:r>
            <a:r>
              <a:rPr lang="ru-RU" sz="2400" dirty="0" err="1"/>
              <a:t>for</a:t>
            </a:r>
            <a:r>
              <a:rPr lang="ru-RU" sz="2400" dirty="0"/>
              <a:t> </a:t>
            </a:r>
            <a:r>
              <a:rPr lang="ru-RU" sz="2400" dirty="0" err="1"/>
              <a:t>quadratic</a:t>
            </a:r>
            <a:r>
              <a:rPr lang="ru-RU" sz="2400" dirty="0"/>
              <a:t> </a:t>
            </a:r>
            <a:r>
              <a:rPr lang="ru-RU" sz="2400" dirty="0" err="1"/>
              <a:t>regression</a:t>
            </a:r>
            <a:r>
              <a:rPr lang="ru-RU" sz="2400" dirty="0"/>
              <a:t>.</a:t>
            </a:r>
          </a:p>
        </p:txBody>
      </p:sp>
      <p:graphicFrame>
        <p:nvGraphicFramePr>
          <p:cNvPr id="4" name="Таблица 3"/>
          <p:cNvGraphicFramePr>
            <a:graphicFrameLocks noGrp="1"/>
          </p:cNvGraphicFramePr>
          <p:nvPr>
            <p:extLst>
              <p:ext uri="{D42A27DB-BD31-4B8C-83A1-F6EECF244321}">
                <p14:modId xmlns:p14="http://schemas.microsoft.com/office/powerpoint/2010/main" val="1642352431"/>
              </p:ext>
            </p:extLst>
          </p:nvPr>
        </p:nvGraphicFramePr>
        <p:xfrm>
          <a:off x="2018145" y="4418366"/>
          <a:ext cx="8128001" cy="111252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3155563684"/>
                    </a:ext>
                  </a:extLst>
                </a:gridCol>
                <a:gridCol w="1161143">
                  <a:extLst>
                    <a:ext uri="{9D8B030D-6E8A-4147-A177-3AD203B41FA5}">
                      <a16:colId xmlns:a16="http://schemas.microsoft.com/office/drawing/2014/main" val="3313071573"/>
                    </a:ext>
                  </a:extLst>
                </a:gridCol>
                <a:gridCol w="1161143">
                  <a:extLst>
                    <a:ext uri="{9D8B030D-6E8A-4147-A177-3AD203B41FA5}">
                      <a16:colId xmlns:a16="http://schemas.microsoft.com/office/drawing/2014/main" val="1343046267"/>
                    </a:ext>
                  </a:extLst>
                </a:gridCol>
                <a:gridCol w="1161143">
                  <a:extLst>
                    <a:ext uri="{9D8B030D-6E8A-4147-A177-3AD203B41FA5}">
                      <a16:colId xmlns:a16="http://schemas.microsoft.com/office/drawing/2014/main" val="458875766"/>
                    </a:ext>
                  </a:extLst>
                </a:gridCol>
                <a:gridCol w="1161143">
                  <a:extLst>
                    <a:ext uri="{9D8B030D-6E8A-4147-A177-3AD203B41FA5}">
                      <a16:colId xmlns:a16="http://schemas.microsoft.com/office/drawing/2014/main" val="1400738352"/>
                    </a:ext>
                  </a:extLst>
                </a:gridCol>
                <a:gridCol w="1161143">
                  <a:extLst>
                    <a:ext uri="{9D8B030D-6E8A-4147-A177-3AD203B41FA5}">
                      <a16:colId xmlns:a16="http://schemas.microsoft.com/office/drawing/2014/main" val="2025407045"/>
                    </a:ext>
                  </a:extLst>
                </a:gridCol>
                <a:gridCol w="1161143">
                  <a:extLst>
                    <a:ext uri="{9D8B030D-6E8A-4147-A177-3AD203B41FA5}">
                      <a16:colId xmlns:a16="http://schemas.microsoft.com/office/drawing/2014/main" val="464963517"/>
                    </a:ext>
                  </a:extLst>
                </a:gridCol>
              </a:tblGrid>
              <a:tr h="370840">
                <a:tc>
                  <a:txBody>
                    <a:bodyPr/>
                    <a:lstStyle/>
                    <a:p>
                      <a:r>
                        <a:rPr lang="en-US" dirty="0" smtClean="0"/>
                        <a:t>Object</a:t>
                      </a:r>
                      <a:endParaRPr lang="ru-RU" dirty="0"/>
                    </a:p>
                  </a:txBody>
                  <a:tcPr/>
                </a:tc>
                <a:tc>
                  <a:txBody>
                    <a:bodyPr/>
                    <a:lstStyle/>
                    <a:p>
                      <a:r>
                        <a:rPr lang="en-US" dirty="0" smtClean="0"/>
                        <a:t>X</a:t>
                      </a:r>
                      <a:endParaRPr lang="ru-RU" dirty="0"/>
                    </a:p>
                  </a:txBody>
                  <a:tcPr/>
                </a:tc>
                <a:tc>
                  <a:txBody>
                    <a:bodyPr/>
                    <a:lstStyle/>
                    <a:p>
                      <a:r>
                        <a:rPr lang="en-US" dirty="0" smtClean="0"/>
                        <a:t>Z</a:t>
                      </a:r>
                      <a:endParaRPr lang="ru-RU" dirty="0"/>
                    </a:p>
                  </a:txBody>
                  <a:tcPr/>
                </a:tc>
                <a:tc>
                  <a:txBody>
                    <a:bodyPr/>
                    <a:lstStyle/>
                    <a:p>
                      <a:r>
                        <a:rPr lang="en-US" dirty="0" smtClean="0"/>
                        <a:t>XX</a:t>
                      </a:r>
                      <a:endParaRPr lang="ru-RU" dirty="0"/>
                    </a:p>
                  </a:txBody>
                  <a:tcPr/>
                </a:tc>
                <a:tc>
                  <a:txBody>
                    <a:bodyPr/>
                    <a:lstStyle/>
                    <a:p>
                      <a:r>
                        <a:rPr lang="en-US" dirty="0" smtClean="0"/>
                        <a:t>ZZ</a:t>
                      </a:r>
                      <a:endParaRPr lang="ru-RU" dirty="0"/>
                    </a:p>
                  </a:txBody>
                  <a:tcPr/>
                </a:tc>
                <a:tc>
                  <a:txBody>
                    <a:bodyPr/>
                    <a:lstStyle/>
                    <a:p>
                      <a:r>
                        <a:rPr lang="en-US" dirty="0" smtClean="0"/>
                        <a:t>XZ</a:t>
                      </a:r>
                      <a:endParaRPr lang="ru-RU" dirty="0"/>
                    </a:p>
                  </a:txBody>
                  <a:tcPr/>
                </a:tc>
                <a:tc>
                  <a:txBody>
                    <a:bodyPr/>
                    <a:lstStyle/>
                    <a:p>
                      <a:r>
                        <a:rPr lang="en-US" dirty="0" smtClean="0"/>
                        <a:t>Y</a:t>
                      </a:r>
                      <a:endParaRPr lang="ru-RU" dirty="0"/>
                    </a:p>
                  </a:txBody>
                  <a:tcPr/>
                </a:tc>
                <a:extLst>
                  <a:ext uri="{0D108BD9-81ED-4DB2-BD59-A6C34878D82A}">
                    <a16:rowId xmlns:a16="http://schemas.microsoft.com/office/drawing/2014/main" val="2266327401"/>
                  </a:ext>
                </a:extLst>
              </a:tr>
              <a:tr h="370840">
                <a:tc>
                  <a:txBody>
                    <a:bodyPr/>
                    <a:lstStyle/>
                    <a:p>
                      <a:r>
                        <a:rPr lang="en-US" dirty="0" smtClean="0"/>
                        <a:t>A</a:t>
                      </a:r>
                      <a:endParaRPr lang="ru-RU" dirty="0"/>
                    </a:p>
                  </a:txBody>
                  <a:tcPr/>
                </a:tc>
                <a:tc>
                  <a:txBody>
                    <a:bodyPr/>
                    <a:lstStyle/>
                    <a:p>
                      <a:r>
                        <a:rPr lang="en-US" dirty="0" smtClean="0"/>
                        <a:t>1</a:t>
                      </a:r>
                      <a:endParaRPr lang="ru-RU" dirty="0"/>
                    </a:p>
                  </a:txBody>
                  <a:tcPr/>
                </a:tc>
                <a:tc>
                  <a:txBody>
                    <a:bodyPr/>
                    <a:lstStyle/>
                    <a:p>
                      <a:r>
                        <a:rPr lang="en-US" dirty="0" smtClean="0"/>
                        <a:t>3</a:t>
                      </a:r>
                      <a:endParaRPr lang="ru-RU" dirty="0"/>
                    </a:p>
                  </a:txBody>
                  <a:tcPr/>
                </a:tc>
                <a:tc>
                  <a:txBody>
                    <a:bodyPr/>
                    <a:lstStyle/>
                    <a:p>
                      <a:r>
                        <a:rPr lang="en-US" dirty="0" smtClean="0"/>
                        <a:t>1</a:t>
                      </a:r>
                      <a:endParaRPr lang="ru-RU" dirty="0"/>
                    </a:p>
                  </a:txBody>
                  <a:tcPr/>
                </a:tc>
                <a:tc>
                  <a:txBody>
                    <a:bodyPr/>
                    <a:lstStyle/>
                    <a:p>
                      <a:r>
                        <a:rPr lang="en-US" dirty="0" smtClean="0"/>
                        <a:t>9</a:t>
                      </a:r>
                      <a:endParaRPr lang="ru-RU" dirty="0"/>
                    </a:p>
                  </a:txBody>
                  <a:tcPr/>
                </a:tc>
                <a:tc>
                  <a:txBody>
                    <a:bodyPr/>
                    <a:lstStyle/>
                    <a:p>
                      <a:r>
                        <a:rPr lang="en-US" dirty="0" smtClean="0"/>
                        <a:t>3</a:t>
                      </a:r>
                      <a:endParaRPr lang="ru-RU" dirty="0"/>
                    </a:p>
                  </a:txBody>
                  <a:tcPr/>
                </a:tc>
                <a:tc>
                  <a:txBody>
                    <a:bodyPr/>
                    <a:lstStyle/>
                    <a:p>
                      <a:r>
                        <a:rPr lang="en-US" dirty="0" smtClean="0"/>
                        <a:t>100</a:t>
                      </a:r>
                      <a:endParaRPr lang="ru-RU" dirty="0"/>
                    </a:p>
                  </a:txBody>
                  <a:tcPr/>
                </a:tc>
                <a:extLst>
                  <a:ext uri="{0D108BD9-81ED-4DB2-BD59-A6C34878D82A}">
                    <a16:rowId xmlns:a16="http://schemas.microsoft.com/office/drawing/2014/main" val="1178851035"/>
                  </a:ext>
                </a:extLst>
              </a:tr>
              <a:tr h="370840">
                <a:tc>
                  <a:txBody>
                    <a:bodyPr/>
                    <a:lstStyle/>
                    <a:p>
                      <a:r>
                        <a:rPr lang="en-US" dirty="0" smtClean="0"/>
                        <a:t>B</a:t>
                      </a:r>
                      <a:endParaRPr lang="ru-RU" dirty="0"/>
                    </a:p>
                  </a:txBody>
                  <a:tcPr/>
                </a:tc>
                <a:tc>
                  <a:txBody>
                    <a:bodyPr/>
                    <a:lstStyle/>
                    <a:p>
                      <a:r>
                        <a:rPr lang="en-US" dirty="0" smtClean="0"/>
                        <a:t>2</a:t>
                      </a:r>
                      <a:endParaRPr lang="ru-RU" dirty="0"/>
                    </a:p>
                  </a:txBody>
                  <a:tcPr/>
                </a:tc>
                <a:tc>
                  <a:txBody>
                    <a:bodyPr/>
                    <a:lstStyle/>
                    <a:p>
                      <a:r>
                        <a:rPr lang="en-US" dirty="0" smtClean="0"/>
                        <a:t>4</a:t>
                      </a:r>
                      <a:endParaRPr lang="ru-RU" dirty="0"/>
                    </a:p>
                  </a:txBody>
                  <a:tcPr/>
                </a:tc>
                <a:tc>
                  <a:txBody>
                    <a:bodyPr/>
                    <a:lstStyle/>
                    <a:p>
                      <a:r>
                        <a:rPr lang="en-US" dirty="0" smtClean="0"/>
                        <a:t>4</a:t>
                      </a:r>
                      <a:endParaRPr lang="ru-RU" dirty="0"/>
                    </a:p>
                  </a:txBody>
                  <a:tcPr/>
                </a:tc>
                <a:tc>
                  <a:txBody>
                    <a:bodyPr/>
                    <a:lstStyle/>
                    <a:p>
                      <a:r>
                        <a:rPr lang="en-US" dirty="0" smtClean="0"/>
                        <a:t>16</a:t>
                      </a:r>
                      <a:endParaRPr lang="ru-RU" dirty="0"/>
                    </a:p>
                  </a:txBody>
                  <a:tcPr/>
                </a:tc>
                <a:tc>
                  <a:txBody>
                    <a:bodyPr/>
                    <a:lstStyle/>
                    <a:p>
                      <a:r>
                        <a:rPr lang="en-US" dirty="0" smtClean="0"/>
                        <a:t>8</a:t>
                      </a:r>
                      <a:endParaRPr lang="ru-RU" dirty="0"/>
                    </a:p>
                  </a:txBody>
                  <a:tcPr/>
                </a:tc>
                <a:tc>
                  <a:txBody>
                    <a:bodyPr/>
                    <a:lstStyle/>
                    <a:p>
                      <a:r>
                        <a:rPr lang="en-US" dirty="0" smtClean="0"/>
                        <a:t>200</a:t>
                      </a:r>
                      <a:endParaRPr lang="ru-RU" dirty="0"/>
                    </a:p>
                  </a:txBody>
                  <a:tcPr/>
                </a:tc>
                <a:extLst>
                  <a:ext uri="{0D108BD9-81ED-4DB2-BD59-A6C34878D82A}">
                    <a16:rowId xmlns:a16="http://schemas.microsoft.com/office/drawing/2014/main" val="2754496082"/>
                  </a:ext>
                </a:extLst>
              </a:tr>
            </a:tbl>
          </a:graphicData>
        </a:graphic>
      </p:graphicFrame>
    </p:spTree>
    <p:extLst>
      <p:ext uri="{BB962C8B-B14F-4D97-AF65-F5344CB8AC3E}">
        <p14:creationId xmlns:p14="http://schemas.microsoft.com/office/powerpoint/2010/main" val="2054459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828233" y="505604"/>
            <a:ext cx="10098658" cy="646331"/>
          </a:xfrm>
          <a:prstGeom prst="rect">
            <a:avLst/>
          </a:prstGeom>
          <a:noFill/>
        </p:spPr>
        <p:txBody>
          <a:bodyPr wrap="square" rtlCol="0">
            <a:spAutoFit/>
          </a:bodyPr>
          <a:lstStyle/>
          <a:p>
            <a:r>
              <a:rPr lang="en-US" sz="3600" b="1" dirty="0">
                <a:solidFill>
                  <a:srgbClr val="00B050"/>
                </a:solidFill>
              </a:rPr>
              <a:t>Key Terms</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25</a:t>
            </a:fld>
            <a:endParaRPr lang="ru-RU" sz="1400"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965953832"/>
              </p:ext>
            </p:extLst>
          </p:nvPr>
        </p:nvGraphicFramePr>
        <p:xfrm>
          <a:off x="682419" y="1536237"/>
          <a:ext cx="10671381" cy="4393509"/>
        </p:xfrm>
        <a:graphic>
          <a:graphicData uri="http://schemas.openxmlformats.org/drawingml/2006/table">
            <a:tbl>
              <a:tblPr firstRow="1" bandRow="1">
                <a:tableStyleId>{16D9F66E-5EB9-4882-86FB-DCBF35E3C3E4}</a:tableStyleId>
              </a:tblPr>
              <a:tblGrid>
                <a:gridCol w="3557127">
                  <a:extLst>
                    <a:ext uri="{9D8B030D-6E8A-4147-A177-3AD203B41FA5}">
                      <a16:colId xmlns:a16="http://schemas.microsoft.com/office/drawing/2014/main" val="20000"/>
                    </a:ext>
                  </a:extLst>
                </a:gridCol>
                <a:gridCol w="3248495">
                  <a:extLst>
                    <a:ext uri="{9D8B030D-6E8A-4147-A177-3AD203B41FA5}">
                      <a16:colId xmlns:a16="http://schemas.microsoft.com/office/drawing/2014/main" val="20001"/>
                    </a:ext>
                  </a:extLst>
                </a:gridCol>
                <a:gridCol w="3865759">
                  <a:extLst>
                    <a:ext uri="{9D8B030D-6E8A-4147-A177-3AD203B41FA5}">
                      <a16:colId xmlns:a16="http://schemas.microsoft.com/office/drawing/2014/main" val="20002"/>
                    </a:ext>
                  </a:extLst>
                </a:gridCol>
              </a:tblGrid>
              <a:tr h="43935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rPr>
                        <a:t>sample</a:t>
                      </a:r>
                      <a:endParaRPr lang="ru-RU" sz="2800" b="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rPr>
                        <a:t>approximation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rPr>
                        <a:t>minimization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rPr>
                        <a:t>p</a:t>
                      </a:r>
                      <a:r>
                        <a:rPr lang="en-US" sz="2800" b="0" smtClean="0">
                          <a:solidFill>
                            <a:schemeClr val="tx1"/>
                          </a:solidFill>
                        </a:rPr>
                        <a:t>rediction</a:t>
                      </a:r>
                      <a:endParaRPr lang="en-US" sz="2800" b="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800" b="0" i="0" dirty="0" smtClean="0">
                          <a:solidFill>
                            <a:schemeClr val="tx1"/>
                          </a:solidFill>
                        </a:rPr>
                        <a:t>MAE</a:t>
                      </a:r>
                      <a:endParaRPr lang="en-US" sz="2800" b="0" i="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smtClean="0">
                          <a:solidFill>
                            <a:schemeClr val="tx1"/>
                          </a:solidFill>
                        </a:rPr>
                        <a:t>MAPE</a:t>
                      </a:r>
                      <a:endParaRPr lang="ru-RU" sz="2800" b="0" i="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b="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800" b="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800" b="0" dirty="0" smtClean="0">
                        <a:solidFill>
                          <a:schemeClr val="tx1"/>
                        </a:solidFill>
                      </a:endParaRPr>
                    </a:p>
                    <a:p>
                      <a:endParaRPr lang="en-US" sz="2800" b="0" dirty="0">
                        <a:solidFill>
                          <a:schemeClr val="tx1"/>
                        </a:solidFill>
                      </a:endParaRPr>
                    </a:p>
                  </a:txBody>
                  <a:tcPr/>
                </a:tc>
                <a:tc>
                  <a:txBody>
                    <a:bodyPr/>
                    <a:lstStyle/>
                    <a:p>
                      <a:r>
                        <a:rPr lang="en-US" sz="2800" b="0" dirty="0" smtClean="0">
                          <a:solidFill>
                            <a:schemeClr val="tx1"/>
                          </a:solidFill>
                        </a:rPr>
                        <a:t>data</a:t>
                      </a:r>
                    </a:p>
                    <a:p>
                      <a:r>
                        <a:rPr lang="en-US" sz="2800" b="0" dirty="0" smtClean="0">
                          <a:solidFill>
                            <a:schemeClr val="tx1"/>
                          </a:solidFill>
                        </a:rPr>
                        <a:t>table</a:t>
                      </a:r>
                      <a:endParaRPr lang="ru-RU" sz="2800" b="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effectLst/>
                        </a:rPr>
                        <a:t>facility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rPr>
                        <a:t>object</a:t>
                      </a:r>
                      <a:endParaRPr lang="ru-RU" sz="2800" b="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2800" b="0" dirty="0" smtClean="0">
                          <a:solidFill>
                            <a:schemeClr val="tx1"/>
                          </a:solidFill>
                          <a:effectLst/>
                        </a:rPr>
                        <a:t>feature</a:t>
                      </a:r>
                      <a:endParaRPr lang="ru-RU" sz="2800" b="0" dirty="0" smtClean="0">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rPr>
                        <a:t>sign</a:t>
                      </a:r>
                      <a:endParaRPr lang="ru-RU" sz="2800" b="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rPr>
                        <a:t>attribute</a:t>
                      </a:r>
                      <a:endParaRPr lang="ru-RU" sz="2800" b="0"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rPr>
                        <a:t>l</a:t>
                      </a:r>
                      <a:r>
                        <a:rPr lang="ru-RU" sz="2800" b="0" dirty="0" err="1" smtClean="0">
                          <a:solidFill>
                            <a:schemeClr val="tx1"/>
                          </a:solidFill>
                        </a:rPr>
                        <a:t>inear</a:t>
                      </a:r>
                      <a:r>
                        <a:rPr lang="ru-RU" sz="2800" b="0" dirty="0" smtClean="0">
                          <a:solidFill>
                            <a:schemeClr val="tx1"/>
                          </a:solidFill>
                        </a:rPr>
                        <a:t> </a:t>
                      </a:r>
                      <a:r>
                        <a:rPr lang="ru-RU" sz="2800" b="0" dirty="0" err="1" smtClean="0">
                          <a:solidFill>
                            <a:schemeClr val="tx1"/>
                          </a:solidFill>
                        </a:rPr>
                        <a:t>regression</a:t>
                      </a:r>
                      <a:endParaRPr lang="ru-RU" sz="2800" b="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800" b="0" dirty="0" err="1" smtClean="0">
                          <a:solidFill>
                            <a:schemeClr val="tx1"/>
                          </a:solidFill>
                        </a:rPr>
                        <a:t>polynomial</a:t>
                      </a:r>
                      <a:r>
                        <a:rPr lang="ru-RU" sz="2800" b="0" dirty="0" smtClean="0">
                          <a:solidFill>
                            <a:schemeClr val="tx1"/>
                          </a:solidFill>
                        </a:rPr>
                        <a:t> </a:t>
                      </a:r>
                      <a:r>
                        <a:rPr lang="ru-RU" sz="2800" b="0" dirty="0" err="1" smtClean="0">
                          <a:solidFill>
                            <a:schemeClr val="tx1"/>
                          </a:solidFill>
                        </a:rPr>
                        <a:t>regression</a:t>
                      </a:r>
                      <a:endParaRPr lang="ru-RU" sz="2800" b="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800" b="0" dirty="0" err="1" smtClean="0">
                          <a:solidFill>
                            <a:schemeClr val="tx1"/>
                          </a:solidFill>
                        </a:rPr>
                        <a:t>nonlinear</a:t>
                      </a:r>
                      <a:r>
                        <a:rPr lang="ru-RU" sz="2800" b="0" dirty="0" smtClean="0">
                          <a:solidFill>
                            <a:schemeClr val="tx1"/>
                          </a:solidFill>
                        </a:rPr>
                        <a:t> </a:t>
                      </a:r>
                      <a:r>
                        <a:rPr lang="ru-RU" sz="2800" b="0" dirty="0" err="1" smtClean="0">
                          <a:solidFill>
                            <a:schemeClr val="tx1"/>
                          </a:solidFill>
                        </a:rPr>
                        <a:t>models</a:t>
                      </a:r>
                      <a:r>
                        <a:rPr lang="ru-RU" sz="2800" b="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rPr>
                        <a:t>prediction model </a:t>
                      </a:r>
                      <a:endParaRPr lang="ru-RU" sz="2800" b="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rPr>
                        <a:t>minimum point</a:t>
                      </a:r>
                      <a:endParaRPr lang="ru-RU" sz="2800" b="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smtClean="0">
                          <a:solidFill>
                            <a:schemeClr val="tx1"/>
                          </a:solidFill>
                        </a:rPr>
                        <a:t>training part</a:t>
                      </a:r>
                      <a:endParaRPr lang="ru-RU" sz="2800" b="0" dirty="0" smtClean="0">
                        <a:solidFill>
                          <a:schemeClr val="tx1"/>
                        </a:solidFill>
                      </a:endParaRPr>
                    </a:p>
                    <a:p>
                      <a:r>
                        <a:rPr lang="en-US" sz="2800" b="0" dirty="0" smtClean="0">
                          <a:solidFill>
                            <a:schemeClr val="tx1"/>
                          </a:solidFill>
                        </a:rPr>
                        <a:t>test part</a:t>
                      </a:r>
                      <a:endParaRPr lang="ru-RU" sz="2800" b="0" dirty="0">
                        <a:solidFill>
                          <a:schemeClr val="tx1"/>
                        </a:solidFill>
                      </a:endParaRP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814360" y="298283"/>
            <a:ext cx="10685254" cy="646331"/>
          </a:xfrm>
          <a:prstGeom prst="rect">
            <a:avLst/>
          </a:prstGeom>
          <a:noFill/>
        </p:spPr>
        <p:txBody>
          <a:bodyPr wrap="square" rtlCol="0">
            <a:spAutoFit/>
          </a:bodyPr>
          <a:lstStyle/>
          <a:p>
            <a:r>
              <a:rPr lang="ru-RU" sz="3600" b="1" dirty="0">
                <a:solidFill>
                  <a:srgbClr val="009B4A"/>
                </a:solidFill>
                <a:ea typeface="Open Sans ExtraBold" panose="020B0606030504020204"/>
                <a:cs typeface="Open Sans ExtraBold" panose="020B0606030504020204"/>
                <a:sym typeface="+mn-ea"/>
              </a:rPr>
              <a:t>ISSUE</a:t>
            </a:r>
            <a:r>
              <a:rPr lang="en-US" altLang="ru-RU" sz="3600" b="1" dirty="0">
                <a:solidFill>
                  <a:srgbClr val="009B4A"/>
                </a:solidFill>
                <a:ea typeface="Open Sans ExtraBold" panose="020B0606030504020204"/>
                <a:cs typeface="Open Sans ExtraBold" panose="020B0606030504020204"/>
                <a:sym typeface="+mn-ea"/>
              </a:rPr>
              <a:t> 1:</a:t>
            </a:r>
            <a:r>
              <a:rPr lang="ru-RU" altLang="ru-RU" sz="3600" b="1" dirty="0">
                <a:solidFill>
                  <a:srgbClr val="009B4A"/>
                </a:solidFill>
                <a:ea typeface="Open Sans ExtraBold" panose="020B0606030504020204"/>
                <a:cs typeface="Open Sans ExtraBold" panose="020B0606030504020204"/>
                <a:sym typeface="+mn-ea"/>
              </a:rPr>
              <a:t>    </a:t>
            </a:r>
            <a:r>
              <a:rPr lang="en-US" altLang="ru-RU" sz="3600" b="1" dirty="0">
                <a:solidFill>
                  <a:srgbClr val="009B4A"/>
                </a:solidFill>
                <a:ea typeface="Open Sans ExtraBold" panose="020B0606030504020204"/>
                <a:cs typeface="Open Sans ExtraBold" panose="020B0606030504020204"/>
                <a:sym typeface="+mn-ea"/>
              </a:rPr>
              <a:t>What is a prediction task?</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3</a:t>
            </a:fld>
            <a:endParaRPr lang="ru-RU" sz="1400" dirty="0">
              <a:solidFill>
                <a:schemeClr val="bg1"/>
              </a:solidFill>
            </a:endParaRPr>
          </a:p>
        </p:txBody>
      </p:sp>
      <p:graphicFrame>
        <p:nvGraphicFramePr>
          <p:cNvPr id="2" name="Таблица 1"/>
          <p:cNvGraphicFramePr>
            <a:graphicFrameLocks noGrp="1"/>
          </p:cNvGraphicFramePr>
          <p:nvPr>
            <p:extLst>
              <p:ext uri="{D42A27DB-BD31-4B8C-83A1-F6EECF244321}">
                <p14:modId xmlns:p14="http://schemas.microsoft.com/office/powerpoint/2010/main" val="4001627866"/>
              </p:ext>
            </p:extLst>
          </p:nvPr>
        </p:nvGraphicFramePr>
        <p:xfrm>
          <a:off x="3395923" y="2107552"/>
          <a:ext cx="8128000" cy="22860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399125494"/>
                    </a:ext>
                  </a:extLst>
                </a:gridCol>
                <a:gridCol w="1625600">
                  <a:extLst>
                    <a:ext uri="{9D8B030D-6E8A-4147-A177-3AD203B41FA5}">
                      <a16:colId xmlns:a16="http://schemas.microsoft.com/office/drawing/2014/main" val="2419994954"/>
                    </a:ext>
                  </a:extLst>
                </a:gridCol>
                <a:gridCol w="1625600">
                  <a:extLst>
                    <a:ext uri="{9D8B030D-6E8A-4147-A177-3AD203B41FA5}">
                      <a16:colId xmlns:a16="http://schemas.microsoft.com/office/drawing/2014/main" val="3614783687"/>
                    </a:ext>
                  </a:extLst>
                </a:gridCol>
                <a:gridCol w="1625600">
                  <a:extLst>
                    <a:ext uri="{9D8B030D-6E8A-4147-A177-3AD203B41FA5}">
                      <a16:colId xmlns:a16="http://schemas.microsoft.com/office/drawing/2014/main" val="3006313054"/>
                    </a:ext>
                  </a:extLst>
                </a:gridCol>
                <a:gridCol w="1625600">
                  <a:extLst>
                    <a:ext uri="{9D8B030D-6E8A-4147-A177-3AD203B41FA5}">
                      <a16:colId xmlns:a16="http://schemas.microsoft.com/office/drawing/2014/main" val="1645359813"/>
                    </a:ext>
                  </a:extLst>
                </a:gridCol>
              </a:tblGrid>
              <a:tr h="370840">
                <a:tc>
                  <a:txBody>
                    <a:bodyPr/>
                    <a:lstStyle/>
                    <a:p>
                      <a:endParaRPr lang="ru-RU" sz="2400" dirty="0"/>
                    </a:p>
                  </a:txBody>
                  <a:tcPr/>
                </a:tc>
                <a:tc>
                  <a:txBody>
                    <a:bodyPr/>
                    <a:lstStyle/>
                    <a:p>
                      <a:r>
                        <a:rPr lang="en-US" sz="2400" dirty="0" smtClean="0"/>
                        <a:t>Height</a:t>
                      </a:r>
                      <a:endParaRPr lang="ru-RU" sz="2400" dirty="0"/>
                    </a:p>
                  </a:txBody>
                  <a:tcPr/>
                </a:tc>
                <a:tc>
                  <a:txBody>
                    <a:bodyPr/>
                    <a:lstStyle/>
                    <a:p>
                      <a:r>
                        <a:rPr lang="en-US" sz="2400" dirty="0" smtClean="0"/>
                        <a:t>Weight</a:t>
                      </a:r>
                      <a:endParaRPr lang="ru-RU"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Gender</a:t>
                      </a:r>
                      <a:endParaRPr lang="ru-RU" sz="2400" dirty="0" smtClean="0"/>
                    </a:p>
                  </a:txBody>
                  <a:tcPr/>
                </a:tc>
                <a:tc>
                  <a:txBody>
                    <a:bodyPr/>
                    <a:lstStyle/>
                    <a:p>
                      <a:r>
                        <a:rPr lang="en-US" sz="2400" dirty="0" smtClean="0"/>
                        <a:t>IQ</a:t>
                      </a:r>
                      <a:endParaRPr lang="ru-RU" sz="2400" dirty="0"/>
                    </a:p>
                  </a:txBody>
                  <a:tcPr/>
                </a:tc>
                <a:extLst>
                  <a:ext uri="{0D108BD9-81ED-4DB2-BD59-A6C34878D82A}">
                    <a16:rowId xmlns:a16="http://schemas.microsoft.com/office/drawing/2014/main" val="614246894"/>
                  </a:ext>
                </a:extLst>
              </a:tr>
              <a:tr h="370840">
                <a:tc>
                  <a:txBody>
                    <a:bodyPr/>
                    <a:lstStyle/>
                    <a:p>
                      <a:r>
                        <a:rPr lang="en-US" sz="2400" dirty="0" err="1" smtClean="0"/>
                        <a:t>Vasya</a:t>
                      </a:r>
                      <a:r>
                        <a:rPr lang="en-US" sz="2400" dirty="0" smtClean="0"/>
                        <a:t> </a:t>
                      </a:r>
                      <a:endParaRPr lang="ru-RU" sz="2400" dirty="0"/>
                    </a:p>
                  </a:txBody>
                  <a:tcPr/>
                </a:tc>
                <a:tc>
                  <a:txBody>
                    <a:bodyPr/>
                    <a:lstStyle/>
                    <a:p>
                      <a:r>
                        <a:rPr lang="en-US" sz="2400" dirty="0" smtClean="0"/>
                        <a:t>170</a:t>
                      </a:r>
                      <a:endParaRPr lang="ru-RU" sz="2400" dirty="0"/>
                    </a:p>
                  </a:txBody>
                  <a:tcPr/>
                </a:tc>
                <a:tc>
                  <a:txBody>
                    <a:bodyPr/>
                    <a:lstStyle/>
                    <a:p>
                      <a:r>
                        <a:rPr lang="en-US" sz="2400" dirty="0" smtClean="0"/>
                        <a:t>80</a:t>
                      </a:r>
                      <a:endParaRPr lang="ru-RU" sz="2400" dirty="0"/>
                    </a:p>
                  </a:txBody>
                  <a:tcPr/>
                </a:tc>
                <a:tc>
                  <a:txBody>
                    <a:bodyPr/>
                    <a:lstStyle/>
                    <a:p>
                      <a:r>
                        <a:rPr lang="en-US" sz="2400" dirty="0" smtClean="0"/>
                        <a:t>1</a:t>
                      </a:r>
                      <a:endParaRPr lang="ru-RU" sz="2400" dirty="0"/>
                    </a:p>
                  </a:txBody>
                  <a:tcPr/>
                </a:tc>
                <a:tc>
                  <a:txBody>
                    <a:bodyPr/>
                    <a:lstStyle/>
                    <a:p>
                      <a:r>
                        <a:rPr lang="en-US" sz="2400" dirty="0" smtClean="0"/>
                        <a:t>100</a:t>
                      </a:r>
                      <a:endParaRPr lang="ru-RU" sz="2400" dirty="0"/>
                    </a:p>
                  </a:txBody>
                  <a:tcPr/>
                </a:tc>
                <a:extLst>
                  <a:ext uri="{0D108BD9-81ED-4DB2-BD59-A6C34878D82A}">
                    <a16:rowId xmlns:a16="http://schemas.microsoft.com/office/drawing/2014/main" val="32593876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smtClean="0"/>
                        <a:t>Dasha</a:t>
                      </a:r>
                      <a:endParaRPr lang="ru-RU" sz="2400" dirty="0" smtClean="0"/>
                    </a:p>
                  </a:txBody>
                  <a:tcPr/>
                </a:tc>
                <a:tc>
                  <a:txBody>
                    <a:bodyPr/>
                    <a:lstStyle/>
                    <a:p>
                      <a:r>
                        <a:rPr lang="en-US" sz="2400" dirty="0" smtClean="0"/>
                        <a:t>165</a:t>
                      </a:r>
                      <a:endParaRPr lang="ru-RU" sz="2400" dirty="0"/>
                    </a:p>
                  </a:txBody>
                  <a:tcPr/>
                </a:tc>
                <a:tc>
                  <a:txBody>
                    <a:bodyPr/>
                    <a:lstStyle/>
                    <a:p>
                      <a:r>
                        <a:rPr lang="en-US" sz="2400" dirty="0" smtClean="0"/>
                        <a:t>60</a:t>
                      </a:r>
                      <a:endParaRPr lang="ru-RU" sz="2400" dirty="0"/>
                    </a:p>
                  </a:txBody>
                  <a:tcPr/>
                </a:tc>
                <a:tc>
                  <a:txBody>
                    <a:bodyPr/>
                    <a:lstStyle/>
                    <a:p>
                      <a:r>
                        <a:rPr lang="en-US" sz="2400" dirty="0" smtClean="0"/>
                        <a:t>0</a:t>
                      </a:r>
                      <a:endParaRPr lang="ru-RU" sz="2400" dirty="0"/>
                    </a:p>
                  </a:txBody>
                  <a:tcPr/>
                </a:tc>
                <a:tc>
                  <a:txBody>
                    <a:bodyPr/>
                    <a:lstStyle/>
                    <a:p>
                      <a:r>
                        <a:rPr lang="en-US" sz="2400" dirty="0" smtClean="0"/>
                        <a:t>80</a:t>
                      </a:r>
                      <a:endParaRPr lang="ru-RU" sz="2400" dirty="0"/>
                    </a:p>
                  </a:txBody>
                  <a:tcPr/>
                </a:tc>
                <a:extLst>
                  <a:ext uri="{0D108BD9-81ED-4DB2-BD59-A6C34878D82A}">
                    <a16:rowId xmlns:a16="http://schemas.microsoft.com/office/drawing/2014/main" val="42674237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Masha</a:t>
                      </a:r>
                      <a:endParaRPr lang="ru-RU" sz="2400" dirty="0" smtClean="0"/>
                    </a:p>
                  </a:txBody>
                  <a:tcPr/>
                </a:tc>
                <a:tc>
                  <a:txBody>
                    <a:bodyPr/>
                    <a:lstStyle/>
                    <a:p>
                      <a:r>
                        <a:rPr lang="en-US" sz="2400" dirty="0" smtClean="0"/>
                        <a:t>160</a:t>
                      </a:r>
                      <a:endParaRPr lang="ru-RU" sz="2400" dirty="0"/>
                    </a:p>
                  </a:txBody>
                  <a:tcPr/>
                </a:tc>
                <a:tc>
                  <a:txBody>
                    <a:bodyPr/>
                    <a:lstStyle/>
                    <a:p>
                      <a:r>
                        <a:rPr lang="en-US" sz="2400" dirty="0" smtClean="0"/>
                        <a:t>50</a:t>
                      </a:r>
                      <a:endParaRPr lang="ru-RU" sz="2400" dirty="0"/>
                    </a:p>
                  </a:txBody>
                  <a:tcPr/>
                </a:tc>
                <a:tc>
                  <a:txBody>
                    <a:bodyPr/>
                    <a:lstStyle/>
                    <a:p>
                      <a:r>
                        <a:rPr lang="en-US" sz="2400" dirty="0" smtClean="0"/>
                        <a:t>0</a:t>
                      </a:r>
                      <a:endParaRPr lang="ru-RU" sz="2400" dirty="0"/>
                    </a:p>
                  </a:txBody>
                  <a:tcPr/>
                </a:tc>
                <a:tc>
                  <a:txBody>
                    <a:bodyPr/>
                    <a:lstStyle/>
                    <a:p>
                      <a:r>
                        <a:rPr lang="en-US" sz="2400" dirty="0" smtClean="0"/>
                        <a:t>110</a:t>
                      </a:r>
                      <a:endParaRPr lang="ru-RU" sz="2400" dirty="0"/>
                    </a:p>
                  </a:txBody>
                  <a:tcPr/>
                </a:tc>
                <a:extLst>
                  <a:ext uri="{0D108BD9-81ED-4DB2-BD59-A6C34878D82A}">
                    <a16:rowId xmlns:a16="http://schemas.microsoft.com/office/drawing/2014/main" val="21702276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smtClean="0"/>
                        <a:t>Petya</a:t>
                      </a:r>
                      <a:endParaRPr lang="ru-RU" sz="2400" dirty="0" smtClean="0"/>
                    </a:p>
                  </a:txBody>
                  <a:tcPr/>
                </a:tc>
                <a:tc>
                  <a:txBody>
                    <a:bodyPr/>
                    <a:lstStyle/>
                    <a:p>
                      <a:r>
                        <a:rPr lang="en-US" sz="2400" dirty="0" smtClean="0"/>
                        <a:t>200</a:t>
                      </a:r>
                      <a:endParaRPr lang="ru-RU" sz="2400" dirty="0"/>
                    </a:p>
                  </a:txBody>
                  <a:tcPr/>
                </a:tc>
                <a:tc>
                  <a:txBody>
                    <a:bodyPr/>
                    <a:lstStyle/>
                    <a:p>
                      <a:r>
                        <a:rPr lang="en-US" sz="2400" dirty="0" smtClean="0"/>
                        <a:t>70</a:t>
                      </a:r>
                      <a:endParaRPr lang="ru-RU" sz="2400" dirty="0"/>
                    </a:p>
                  </a:txBody>
                  <a:tcPr/>
                </a:tc>
                <a:tc>
                  <a:txBody>
                    <a:bodyPr/>
                    <a:lstStyle/>
                    <a:p>
                      <a:r>
                        <a:rPr lang="en-US" sz="2400" dirty="0" smtClean="0"/>
                        <a:t>1</a:t>
                      </a:r>
                      <a:endParaRPr lang="ru-RU" sz="2400" dirty="0"/>
                    </a:p>
                  </a:txBody>
                  <a:tcPr/>
                </a:tc>
                <a:tc>
                  <a:txBody>
                    <a:bodyPr/>
                    <a:lstStyle/>
                    <a:p>
                      <a:r>
                        <a:rPr lang="en-US" sz="2400" dirty="0" smtClean="0"/>
                        <a:t>50</a:t>
                      </a:r>
                      <a:endParaRPr lang="ru-RU" sz="2400" dirty="0"/>
                    </a:p>
                  </a:txBody>
                  <a:tcPr/>
                </a:tc>
                <a:extLst>
                  <a:ext uri="{0D108BD9-81ED-4DB2-BD59-A6C34878D82A}">
                    <a16:rowId xmlns:a16="http://schemas.microsoft.com/office/drawing/2014/main" val="2836016112"/>
                  </a:ext>
                </a:extLst>
              </a:tr>
            </a:tbl>
          </a:graphicData>
        </a:graphic>
      </p:graphicFrame>
      <p:graphicFrame>
        <p:nvGraphicFramePr>
          <p:cNvPr id="5" name="Таблица 4"/>
          <p:cNvGraphicFramePr>
            <a:graphicFrameLocks noGrp="1"/>
          </p:cNvGraphicFramePr>
          <p:nvPr>
            <p:extLst>
              <p:ext uri="{D42A27DB-BD31-4B8C-83A1-F6EECF244321}">
                <p14:modId xmlns:p14="http://schemas.microsoft.com/office/powerpoint/2010/main" val="1067582299"/>
              </p:ext>
            </p:extLst>
          </p:nvPr>
        </p:nvGraphicFramePr>
        <p:xfrm>
          <a:off x="3414056" y="4430025"/>
          <a:ext cx="8128000" cy="457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876775153"/>
                    </a:ext>
                  </a:extLst>
                </a:gridCol>
                <a:gridCol w="1625600">
                  <a:extLst>
                    <a:ext uri="{9D8B030D-6E8A-4147-A177-3AD203B41FA5}">
                      <a16:colId xmlns:a16="http://schemas.microsoft.com/office/drawing/2014/main" val="2696517483"/>
                    </a:ext>
                  </a:extLst>
                </a:gridCol>
                <a:gridCol w="1625600">
                  <a:extLst>
                    <a:ext uri="{9D8B030D-6E8A-4147-A177-3AD203B41FA5}">
                      <a16:colId xmlns:a16="http://schemas.microsoft.com/office/drawing/2014/main" val="2309649411"/>
                    </a:ext>
                  </a:extLst>
                </a:gridCol>
                <a:gridCol w="1625600">
                  <a:extLst>
                    <a:ext uri="{9D8B030D-6E8A-4147-A177-3AD203B41FA5}">
                      <a16:colId xmlns:a16="http://schemas.microsoft.com/office/drawing/2014/main" val="4107489852"/>
                    </a:ext>
                  </a:extLst>
                </a:gridCol>
                <a:gridCol w="1625600">
                  <a:extLst>
                    <a:ext uri="{9D8B030D-6E8A-4147-A177-3AD203B41FA5}">
                      <a16:colId xmlns:a16="http://schemas.microsoft.com/office/drawing/2014/main" val="2747008985"/>
                    </a:ext>
                  </a:extLst>
                </a:gridCol>
              </a:tblGrid>
              <a:tr h="370840">
                <a:tc>
                  <a:txBody>
                    <a:bodyPr/>
                    <a:lstStyle/>
                    <a:p>
                      <a:r>
                        <a:rPr lang="en-US" sz="2400" dirty="0" smtClean="0"/>
                        <a:t>A</a:t>
                      </a:r>
                      <a:endParaRPr lang="ru-RU" sz="2400" dirty="0"/>
                    </a:p>
                  </a:txBody>
                  <a:tcPr/>
                </a:tc>
                <a:tc>
                  <a:txBody>
                    <a:bodyPr/>
                    <a:lstStyle/>
                    <a:p>
                      <a:r>
                        <a:rPr lang="ru-RU" sz="2400" dirty="0" smtClean="0"/>
                        <a:t>180</a:t>
                      </a:r>
                      <a:endParaRPr lang="ru-RU" sz="2400" dirty="0"/>
                    </a:p>
                  </a:txBody>
                  <a:tcPr/>
                </a:tc>
                <a:tc>
                  <a:txBody>
                    <a:bodyPr/>
                    <a:lstStyle/>
                    <a:p>
                      <a:r>
                        <a:rPr lang="ru-RU" sz="2400" dirty="0" smtClean="0"/>
                        <a:t>75</a:t>
                      </a:r>
                      <a:endParaRPr lang="ru-RU" sz="2400" dirty="0"/>
                    </a:p>
                  </a:txBody>
                  <a:tcPr/>
                </a:tc>
                <a:tc>
                  <a:txBody>
                    <a:bodyPr/>
                    <a:lstStyle/>
                    <a:p>
                      <a:r>
                        <a:rPr lang="ru-RU" sz="2400" dirty="0" smtClean="0"/>
                        <a:t>1</a:t>
                      </a:r>
                      <a:endParaRPr lang="ru-RU" sz="2400" dirty="0"/>
                    </a:p>
                  </a:txBody>
                  <a:tcPr/>
                </a:tc>
                <a:tc>
                  <a:txBody>
                    <a:bodyPr/>
                    <a:lstStyle/>
                    <a:p>
                      <a:r>
                        <a:rPr lang="ru-RU" sz="2400" dirty="0" smtClean="0"/>
                        <a:t>?</a:t>
                      </a:r>
                      <a:endParaRPr lang="ru-RU" sz="2400" dirty="0"/>
                    </a:p>
                  </a:txBody>
                  <a:tcPr/>
                </a:tc>
                <a:extLst>
                  <a:ext uri="{0D108BD9-81ED-4DB2-BD59-A6C34878D82A}">
                    <a16:rowId xmlns:a16="http://schemas.microsoft.com/office/drawing/2014/main" val="3044890050"/>
                  </a:ext>
                </a:extLst>
              </a:tr>
            </a:tbl>
          </a:graphicData>
        </a:graphic>
      </p:graphicFrame>
      <p:sp>
        <p:nvSpPr>
          <p:cNvPr id="6" name="Прямоугольник 5"/>
          <p:cNvSpPr/>
          <p:nvPr/>
        </p:nvSpPr>
        <p:spPr>
          <a:xfrm>
            <a:off x="814360" y="902689"/>
            <a:ext cx="10709563" cy="1200329"/>
          </a:xfrm>
          <a:prstGeom prst="rect">
            <a:avLst/>
          </a:prstGeom>
        </p:spPr>
        <p:txBody>
          <a:bodyPr wrap="square">
            <a:spAutoFit/>
          </a:bodyPr>
          <a:lstStyle/>
          <a:p>
            <a:r>
              <a:rPr lang="ru-RU" sz="2400" dirty="0" err="1"/>
              <a:t>We</a:t>
            </a:r>
            <a:r>
              <a:rPr lang="ru-RU" sz="2400" dirty="0"/>
              <a:t> </a:t>
            </a:r>
            <a:r>
              <a:rPr lang="ru-RU" sz="2400" dirty="0" err="1"/>
              <a:t>turn</a:t>
            </a:r>
            <a:r>
              <a:rPr lang="ru-RU" sz="2400" dirty="0"/>
              <a:t> </a:t>
            </a:r>
            <a:r>
              <a:rPr lang="ru-RU" sz="2400" dirty="0" err="1"/>
              <a:t>to</a:t>
            </a:r>
            <a:r>
              <a:rPr lang="ru-RU" sz="2400" dirty="0"/>
              <a:t> </a:t>
            </a:r>
            <a:r>
              <a:rPr lang="ru-RU" sz="2400" dirty="0" err="1"/>
              <a:t>the</a:t>
            </a:r>
            <a:r>
              <a:rPr lang="ru-RU" sz="2400" dirty="0"/>
              <a:t> </a:t>
            </a:r>
            <a:r>
              <a:rPr lang="ru-RU" sz="2400" dirty="0" err="1"/>
              <a:t>study</a:t>
            </a:r>
            <a:r>
              <a:rPr lang="ru-RU" sz="2400" dirty="0"/>
              <a:t> </a:t>
            </a:r>
            <a:r>
              <a:rPr lang="ru-RU" sz="2400" dirty="0" err="1"/>
              <a:t>of</a:t>
            </a:r>
            <a:r>
              <a:rPr lang="ru-RU" sz="2400" dirty="0"/>
              <a:t> </a:t>
            </a:r>
            <a:r>
              <a:rPr lang="ru-RU" sz="2400" dirty="0" err="1"/>
              <a:t>prediction</a:t>
            </a:r>
            <a:r>
              <a:rPr lang="ru-RU" sz="2400" dirty="0"/>
              <a:t> </a:t>
            </a:r>
            <a:r>
              <a:rPr lang="ru-RU" sz="2400" dirty="0" err="1"/>
              <a:t>problems</a:t>
            </a:r>
            <a:r>
              <a:rPr lang="ru-RU" sz="2400" dirty="0"/>
              <a:t>. </a:t>
            </a:r>
            <a:endParaRPr lang="ru-RU" sz="2400" dirty="0" smtClean="0"/>
          </a:p>
          <a:p>
            <a:r>
              <a:rPr lang="ru-RU" sz="2400" dirty="0" err="1" smtClean="0"/>
              <a:t>Today</a:t>
            </a:r>
            <a:r>
              <a:rPr lang="ru-RU" sz="2400" dirty="0" smtClean="0"/>
              <a:t> </a:t>
            </a:r>
            <a:r>
              <a:rPr lang="ru-RU" sz="2400" dirty="0" err="1"/>
              <a:t>we</a:t>
            </a:r>
            <a:r>
              <a:rPr lang="ru-RU" sz="2400" dirty="0"/>
              <a:t> </a:t>
            </a:r>
            <a:r>
              <a:rPr lang="ru-RU" sz="2400" dirty="0" err="1"/>
              <a:t>will</a:t>
            </a:r>
            <a:r>
              <a:rPr lang="ru-RU" sz="2400" dirty="0"/>
              <a:t> </a:t>
            </a:r>
            <a:r>
              <a:rPr lang="ru-RU" sz="2400" dirty="0" err="1"/>
              <a:t>predict</a:t>
            </a:r>
            <a:r>
              <a:rPr lang="ru-RU" sz="2400" dirty="0"/>
              <a:t> </a:t>
            </a:r>
            <a:r>
              <a:rPr lang="ru-RU" sz="2400" dirty="0" err="1"/>
              <a:t>numerical</a:t>
            </a:r>
            <a:r>
              <a:rPr lang="ru-RU" sz="2400" dirty="0"/>
              <a:t> </a:t>
            </a:r>
            <a:r>
              <a:rPr lang="ru-RU" sz="2400" dirty="0" err="1"/>
              <a:t>features</a:t>
            </a:r>
            <a:r>
              <a:rPr lang="ru-RU" sz="2400" dirty="0"/>
              <a:t> </a:t>
            </a:r>
            <a:r>
              <a:rPr lang="ru-RU" sz="2400" dirty="0" err="1"/>
              <a:t>using</a:t>
            </a:r>
            <a:r>
              <a:rPr lang="ru-RU" sz="2400" dirty="0"/>
              <a:t> a </a:t>
            </a:r>
            <a:r>
              <a:rPr lang="ru-RU" sz="2400" dirty="0" err="1"/>
              <a:t>very</a:t>
            </a:r>
            <a:r>
              <a:rPr lang="ru-RU" sz="2400" dirty="0"/>
              <a:t> </a:t>
            </a:r>
            <a:r>
              <a:rPr lang="ru-RU" sz="2400" dirty="0" err="1"/>
              <a:t>simple</a:t>
            </a:r>
            <a:r>
              <a:rPr lang="ru-RU" sz="2400" dirty="0"/>
              <a:t> </a:t>
            </a:r>
            <a:r>
              <a:rPr lang="ru-RU" sz="2400" dirty="0" err="1"/>
              <a:t>linear</a:t>
            </a:r>
            <a:r>
              <a:rPr lang="ru-RU" sz="2400" dirty="0"/>
              <a:t> </a:t>
            </a:r>
            <a:r>
              <a:rPr lang="ru-RU" sz="2400" dirty="0" err="1"/>
              <a:t>regression</a:t>
            </a:r>
            <a:r>
              <a:rPr lang="ru-RU" sz="2400" dirty="0"/>
              <a:t> </a:t>
            </a:r>
            <a:r>
              <a:rPr lang="ru-RU" sz="2400" dirty="0" err="1"/>
              <a:t>model</a:t>
            </a:r>
            <a:r>
              <a:rPr lang="ru-RU" sz="2400" dirty="0" smtClean="0"/>
              <a:t>.</a:t>
            </a:r>
          </a:p>
          <a:p>
            <a:r>
              <a:rPr lang="ru-RU" sz="2400" dirty="0" smtClean="0"/>
              <a:t> </a:t>
            </a:r>
            <a:r>
              <a:rPr lang="ru-RU" sz="2400" dirty="0" err="1"/>
              <a:t>Although</a:t>
            </a:r>
            <a:r>
              <a:rPr lang="ru-RU" sz="2400" dirty="0"/>
              <a:t>, </a:t>
            </a:r>
            <a:r>
              <a:rPr lang="ru-RU" sz="2400" dirty="0" err="1" smtClean="0"/>
              <a:t>may</a:t>
            </a:r>
            <a:r>
              <a:rPr lang="ru-RU" sz="2400" dirty="0" smtClean="0"/>
              <a:t> </a:t>
            </a:r>
            <a:r>
              <a:rPr lang="en-US" sz="2400" dirty="0" smtClean="0"/>
              <a:t>b</a:t>
            </a:r>
            <a:r>
              <a:rPr lang="ru-RU" sz="2400" dirty="0" smtClean="0"/>
              <a:t>e </a:t>
            </a:r>
            <a:r>
              <a:rPr lang="ru-RU" sz="2400" dirty="0" err="1"/>
              <a:t>not</a:t>
            </a:r>
            <a:r>
              <a:rPr lang="ru-RU" sz="2400" dirty="0"/>
              <a:t> </a:t>
            </a:r>
            <a:r>
              <a:rPr lang="ru-RU" sz="2400" dirty="0" err="1"/>
              <a:t>so</a:t>
            </a:r>
            <a:r>
              <a:rPr lang="ru-RU" sz="2400" dirty="0"/>
              <a:t> </a:t>
            </a:r>
            <a:r>
              <a:rPr lang="ru-RU" sz="2400" dirty="0" err="1"/>
              <a:t>simple</a:t>
            </a:r>
            <a:r>
              <a:rPr lang="ru-RU" sz="2400" dirty="0"/>
              <a:t>...</a:t>
            </a:r>
          </a:p>
        </p:txBody>
      </p:sp>
      <p:sp>
        <p:nvSpPr>
          <p:cNvPr id="7" name="Прямоугольник 6"/>
          <p:cNvSpPr/>
          <p:nvPr/>
        </p:nvSpPr>
        <p:spPr>
          <a:xfrm>
            <a:off x="925365" y="4416446"/>
            <a:ext cx="1709892" cy="523220"/>
          </a:xfrm>
          <a:prstGeom prst="rect">
            <a:avLst/>
          </a:prstGeom>
        </p:spPr>
        <p:txBody>
          <a:bodyPr wrap="none">
            <a:spAutoFit/>
          </a:bodyPr>
          <a:lstStyle/>
          <a:p>
            <a:r>
              <a:rPr lang="en-US" sz="2800" b="1" dirty="0"/>
              <a:t>Prediction</a:t>
            </a:r>
            <a:endParaRPr lang="ru-RU" sz="2800" b="1" dirty="0"/>
          </a:p>
        </p:txBody>
      </p:sp>
      <mc:AlternateContent xmlns:mc="http://schemas.openxmlformats.org/markup-compatibility/2006" xmlns:a14="http://schemas.microsoft.com/office/drawing/2010/main">
        <mc:Choice Requires="a14">
          <p:sp>
            <p:nvSpPr>
              <p:cNvPr id="13" name="Прямоугольник 12"/>
              <p:cNvSpPr/>
              <p:nvPr/>
            </p:nvSpPr>
            <p:spPr>
              <a:xfrm>
                <a:off x="925365" y="5038686"/>
                <a:ext cx="9922744" cy="1200329"/>
              </a:xfrm>
              <a:prstGeom prst="rect">
                <a:avLst/>
              </a:prstGeom>
            </p:spPr>
            <p:txBody>
              <a:bodyPr wrap="square">
                <a:spAutoFit/>
              </a:bodyPr>
              <a:lstStyle/>
              <a:p>
                <a:r>
                  <a:rPr lang="en-US" sz="2400" dirty="0"/>
                  <a:t>T</a:t>
                </a:r>
                <a:r>
                  <a:rPr lang="ru-RU" sz="2400" dirty="0" err="1" smtClean="0"/>
                  <a:t>here</a:t>
                </a:r>
                <a:r>
                  <a:rPr lang="en-US" sz="2400" dirty="0" smtClean="0"/>
                  <a:t> </a:t>
                </a:r>
                <a:r>
                  <a:rPr lang="ru-RU" sz="2400" dirty="0" err="1" smtClean="0"/>
                  <a:t>are</a:t>
                </a:r>
                <a:r>
                  <a:rPr lang="ru-RU" sz="2400" dirty="0" smtClean="0"/>
                  <a:t> </a:t>
                </a:r>
                <a:r>
                  <a:rPr lang="ru-RU" sz="2400" dirty="0" err="1"/>
                  <a:t>many</a:t>
                </a:r>
                <a:r>
                  <a:rPr lang="ru-RU" sz="2400" dirty="0"/>
                  <a:t> </a:t>
                </a:r>
                <a:r>
                  <a:rPr lang="ru-RU" sz="2400" dirty="0" err="1"/>
                  <a:t>objects</a:t>
                </a:r>
                <a:r>
                  <a:rPr lang="ru-RU" sz="2400" dirty="0"/>
                  <a:t> </a:t>
                </a:r>
                <a:r>
                  <a:rPr lang="ru-RU" sz="2400" b="1" i="1" dirty="0"/>
                  <a:t>M</a:t>
                </a:r>
                <a:r>
                  <a:rPr lang="ru-RU" sz="2400" dirty="0"/>
                  <a:t> </a:t>
                </a:r>
                <a:r>
                  <a:rPr lang="ru-RU" sz="2400" dirty="0" err="1" smtClean="0"/>
                  <a:t>with</a:t>
                </a:r>
                <a:r>
                  <a:rPr lang="en-US" sz="2400" dirty="0" smtClean="0"/>
                  <a:t> </a:t>
                </a:r>
                <a:r>
                  <a:rPr lang="ru-RU" sz="2400" dirty="0" err="1" smtClean="0"/>
                  <a:t>known</a:t>
                </a:r>
                <a:r>
                  <a:rPr lang="ru-RU" sz="2400" dirty="0" smtClean="0"/>
                  <a:t> </a:t>
                </a:r>
                <a:r>
                  <a:rPr lang="ru-RU" sz="2400" dirty="0" err="1"/>
                  <a:t>values</a:t>
                </a:r>
                <a:r>
                  <a:rPr lang="ru-RU" sz="2400" dirty="0"/>
                  <a:t> </a:t>
                </a:r>
                <a:r>
                  <a:rPr lang="ru-RU" sz="2400" dirty="0" err="1"/>
                  <a:t>of</a:t>
                </a:r>
                <a:r>
                  <a:rPr lang="ru-RU" sz="2400" dirty="0"/>
                  <a:t> </a:t>
                </a:r>
                <a:r>
                  <a:rPr lang="ru-RU" sz="2400" dirty="0" err="1"/>
                  <a:t>the</a:t>
                </a:r>
                <a:r>
                  <a:rPr lang="ru-RU" sz="2400" dirty="0"/>
                  <a:t> </a:t>
                </a:r>
                <a:r>
                  <a:rPr lang="ru-RU" sz="2400" dirty="0" err="1"/>
                  <a:t>attribute</a:t>
                </a:r>
                <a:r>
                  <a:rPr lang="ru-RU" sz="2400" dirty="0"/>
                  <a:t> </a:t>
                </a:r>
                <a:r>
                  <a:rPr lang="ru-RU" sz="2400" b="1" i="1" dirty="0"/>
                  <a:t>Y</a:t>
                </a:r>
                <a:r>
                  <a:rPr lang="ru-RU" sz="2400" dirty="0" smtClean="0"/>
                  <a:t>.</a:t>
                </a:r>
                <a:endParaRPr lang="en-US" sz="2400" dirty="0" smtClean="0"/>
              </a:p>
              <a:p>
                <a:r>
                  <a:rPr lang="ru-RU" sz="2400" dirty="0" err="1" smtClean="0"/>
                  <a:t>Find</a:t>
                </a:r>
                <a:r>
                  <a:rPr lang="ru-RU" sz="2400" dirty="0" smtClean="0"/>
                  <a:t> </a:t>
                </a:r>
                <a:r>
                  <a:rPr lang="ru-RU" sz="2400" dirty="0" err="1"/>
                  <a:t>the</a:t>
                </a:r>
                <a:r>
                  <a:rPr lang="ru-RU" sz="2400" dirty="0"/>
                  <a:t> </a:t>
                </a:r>
                <a:r>
                  <a:rPr lang="ru-RU" sz="2400" dirty="0" err="1"/>
                  <a:t>value</a:t>
                </a:r>
                <a:r>
                  <a:rPr lang="ru-RU" sz="2400" dirty="0"/>
                  <a:t> </a:t>
                </a:r>
                <a:r>
                  <a:rPr lang="ru-RU" sz="2400" dirty="0" err="1"/>
                  <a:t>of</a:t>
                </a:r>
                <a:r>
                  <a:rPr lang="ru-RU" sz="2400" dirty="0"/>
                  <a:t> </a:t>
                </a:r>
                <a:r>
                  <a:rPr lang="ru-RU" sz="2400" dirty="0" err="1"/>
                  <a:t>the</a:t>
                </a:r>
                <a:r>
                  <a:rPr lang="ru-RU" sz="2400" dirty="0"/>
                  <a:t> </a:t>
                </a:r>
                <a:r>
                  <a:rPr lang="ru-RU" sz="2400" b="1" i="1" dirty="0"/>
                  <a:t>Y</a:t>
                </a:r>
                <a:r>
                  <a:rPr lang="ru-RU" sz="2400" dirty="0"/>
                  <a:t> </a:t>
                </a:r>
                <a:r>
                  <a:rPr lang="ru-RU" sz="2400" dirty="0" err="1"/>
                  <a:t>attribute</a:t>
                </a:r>
                <a:r>
                  <a:rPr lang="ru-RU" sz="2400" dirty="0"/>
                  <a:t> </a:t>
                </a:r>
                <a:r>
                  <a:rPr lang="ru-RU" sz="2400" dirty="0" err="1" smtClean="0"/>
                  <a:t>for</a:t>
                </a:r>
                <a:r>
                  <a:rPr lang="en-US" sz="2400" dirty="0" smtClean="0"/>
                  <a:t> </a:t>
                </a:r>
                <a:r>
                  <a:rPr lang="ru-RU" sz="2400" dirty="0" err="1" smtClean="0"/>
                  <a:t>the</a:t>
                </a:r>
                <a:r>
                  <a:rPr lang="ru-RU" sz="2400" dirty="0" smtClean="0"/>
                  <a:t> </a:t>
                </a:r>
                <a:r>
                  <a:rPr lang="ru-RU" sz="2400" dirty="0" err="1"/>
                  <a:t>new</a:t>
                </a:r>
                <a:r>
                  <a:rPr lang="ru-RU" sz="2400" dirty="0"/>
                  <a:t> </a:t>
                </a:r>
                <a:r>
                  <a:rPr lang="ru-RU" sz="2400" i="1" dirty="0" smtClean="0"/>
                  <a:t>A</a:t>
                </a:r>
                <a14:m>
                  <m:oMath xmlns:m="http://schemas.openxmlformats.org/officeDocument/2006/math">
                    <m:r>
                      <a:rPr lang="ru-RU" sz="2400" b="0" i="1" smtClean="0">
                        <a:latin typeface="Cambria Math" panose="02040503050406030204" pitchFamily="18" charset="0"/>
                        <a:ea typeface="Cambria Math" panose="02040503050406030204" pitchFamily="18" charset="0"/>
                      </a:rPr>
                      <m:t>∈</m:t>
                    </m:r>
                  </m:oMath>
                </a14:m>
                <a:r>
                  <a:rPr lang="ru-RU" sz="2400" i="1" dirty="0" smtClean="0"/>
                  <a:t>M</a:t>
                </a:r>
                <a:r>
                  <a:rPr lang="ru-RU" sz="2400" dirty="0" smtClean="0"/>
                  <a:t>.</a:t>
                </a:r>
                <a:r>
                  <a:rPr lang="en-US" sz="2400" dirty="0" smtClean="0"/>
                  <a:t> </a:t>
                </a:r>
              </a:p>
              <a:p>
                <a:r>
                  <a:rPr lang="en-US" sz="2400" b="1" i="1" dirty="0" smtClean="0"/>
                  <a:t>Y</a:t>
                </a:r>
                <a:r>
                  <a:rPr lang="en-US" sz="2400" dirty="0" smtClean="0"/>
                  <a:t> </a:t>
                </a:r>
                <a:r>
                  <a:rPr lang="ru-RU" sz="2400" dirty="0" err="1" smtClean="0"/>
                  <a:t>is</a:t>
                </a:r>
                <a:r>
                  <a:rPr lang="ru-RU" sz="2400" dirty="0" smtClean="0"/>
                  <a:t> </a:t>
                </a:r>
                <a:r>
                  <a:rPr lang="ru-RU" sz="2400" dirty="0" err="1"/>
                  <a:t>called</a:t>
                </a:r>
                <a:r>
                  <a:rPr lang="ru-RU" sz="2400" dirty="0"/>
                  <a:t> a </a:t>
                </a:r>
                <a:r>
                  <a:rPr lang="ru-RU" sz="2400" dirty="0" err="1"/>
                  <a:t>target</a:t>
                </a:r>
                <a:r>
                  <a:rPr lang="ru-RU" sz="2400" dirty="0"/>
                  <a:t> </a:t>
                </a:r>
                <a:r>
                  <a:rPr lang="ru-RU" sz="2400" dirty="0" err="1"/>
                  <a:t>feature</a:t>
                </a:r>
                <a:r>
                  <a:rPr lang="ru-RU" sz="2400" dirty="0"/>
                  <a:t>.</a:t>
                </a:r>
              </a:p>
            </p:txBody>
          </p:sp>
        </mc:Choice>
        <mc:Fallback xmlns="">
          <p:sp>
            <p:nvSpPr>
              <p:cNvPr id="13" name="Прямоугольник 12"/>
              <p:cNvSpPr>
                <a:spLocks noRot="1" noChangeAspect="1" noMove="1" noResize="1" noEditPoints="1" noAdjustHandles="1" noChangeArrowheads="1" noChangeShapeType="1" noTextEdit="1"/>
              </p:cNvSpPr>
              <p:nvPr/>
            </p:nvSpPr>
            <p:spPr>
              <a:xfrm>
                <a:off x="925365" y="5038686"/>
                <a:ext cx="9922744" cy="1200329"/>
              </a:xfrm>
              <a:prstGeom prst="rect">
                <a:avLst/>
              </a:prstGeom>
              <a:blipFill>
                <a:blip r:embed="rId4"/>
                <a:stretch>
                  <a:fillRect l="-983" t="-4082" b="-11224"/>
                </a:stretch>
              </a:blipFill>
            </p:spPr>
            <p:txBody>
              <a:bodyPr/>
              <a:lstStyle/>
              <a:p>
                <a:r>
                  <a:rPr lang="ru-RU">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81531" y="655158"/>
            <a:ext cx="3850687" cy="646331"/>
          </a:xfrm>
          <a:prstGeom prst="rect">
            <a:avLst/>
          </a:prstGeom>
          <a:noFill/>
        </p:spPr>
        <p:txBody>
          <a:bodyPr wrap="square" rtlCol="0">
            <a:spAutoFit/>
          </a:bodyPr>
          <a:lstStyle/>
          <a:p>
            <a:r>
              <a:rPr lang="en-US" sz="3600" b="1" dirty="0">
                <a:solidFill>
                  <a:srgbClr val="00B050"/>
                </a:solidFill>
              </a:rPr>
              <a:t>PREDICTION TASKS</a:t>
            </a: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4</a:t>
            </a:fld>
            <a:endParaRPr lang="ru-RU" sz="1400" dirty="0">
              <a:solidFill>
                <a:schemeClr val="bg1"/>
              </a:solidFill>
            </a:endParaRPr>
          </a:p>
        </p:txBody>
      </p:sp>
      <p:sp>
        <p:nvSpPr>
          <p:cNvPr id="2" name="TextBox 1"/>
          <p:cNvSpPr txBox="1"/>
          <p:nvPr/>
        </p:nvSpPr>
        <p:spPr>
          <a:xfrm>
            <a:off x="1212879" y="1776053"/>
            <a:ext cx="9767944" cy="1569660"/>
          </a:xfrm>
          <a:prstGeom prst="rect">
            <a:avLst/>
          </a:prstGeom>
          <a:noFill/>
        </p:spPr>
        <p:txBody>
          <a:bodyPr wrap="square" rtlCol="0">
            <a:spAutoFit/>
          </a:bodyPr>
          <a:lstStyle/>
          <a:p>
            <a:pPr marL="457200" indent="-457200">
              <a:buAutoNum type="arabicPeriod"/>
            </a:pPr>
            <a:r>
              <a:rPr lang="en-US" sz="2400" dirty="0" smtClean="0"/>
              <a:t>Predicting </a:t>
            </a:r>
            <a:r>
              <a:rPr lang="en-US" sz="2400" dirty="0"/>
              <a:t>the value of a quantitative feature </a:t>
            </a:r>
            <a:r>
              <a:rPr lang="en-US" sz="2400" b="1" i="1" dirty="0" smtClean="0"/>
              <a:t>Y</a:t>
            </a:r>
            <a:r>
              <a:rPr lang="en-US" sz="2400" dirty="0" smtClean="0"/>
              <a:t> is </a:t>
            </a:r>
            <a:r>
              <a:rPr lang="en-US" sz="2400" dirty="0"/>
              <a:t>called a regression task</a:t>
            </a:r>
            <a:r>
              <a:rPr lang="en-US" sz="2400" dirty="0" smtClean="0"/>
              <a:t>.</a:t>
            </a:r>
          </a:p>
          <a:p>
            <a:endParaRPr lang="en-US" sz="2400" dirty="0" smtClean="0"/>
          </a:p>
          <a:p>
            <a:r>
              <a:rPr lang="en-US" sz="2400" dirty="0" smtClean="0"/>
              <a:t>2. Predicting </a:t>
            </a:r>
            <a:r>
              <a:rPr lang="en-US" sz="2400" dirty="0"/>
              <a:t>the value of the </a:t>
            </a:r>
            <a:r>
              <a:rPr lang="en-US" sz="2400" dirty="0" smtClean="0"/>
              <a:t>nominal (</a:t>
            </a:r>
            <a:r>
              <a:rPr lang="en-US" sz="2400" dirty="0"/>
              <a:t>categorical) feature </a:t>
            </a:r>
            <a:r>
              <a:rPr lang="en-US" sz="2400" b="1" i="1" dirty="0"/>
              <a:t>Y</a:t>
            </a:r>
            <a:r>
              <a:rPr lang="en-US" sz="2400" dirty="0"/>
              <a:t> is </a:t>
            </a:r>
            <a:r>
              <a:rPr lang="en-US" sz="2400" dirty="0" smtClean="0"/>
              <a:t>called a </a:t>
            </a:r>
            <a:r>
              <a:rPr lang="en-US" sz="2400" dirty="0"/>
              <a:t>classification task.</a:t>
            </a:r>
            <a:endParaRPr lang="ru-RU"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185216" y="431886"/>
            <a:ext cx="6096000" cy="1200329"/>
          </a:xfrm>
          <a:prstGeom prst="rect">
            <a:avLst/>
          </a:prstGeom>
          <a:noFill/>
        </p:spPr>
        <p:txBody>
          <a:bodyPr wrap="square" rtlCol="0">
            <a:spAutoFit/>
          </a:bodyPr>
          <a:lstStyle/>
          <a:p>
            <a:r>
              <a:rPr lang="en-US" sz="3600" b="1" dirty="0" smtClean="0">
                <a:solidFill>
                  <a:srgbClr val="00B050"/>
                </a:solidFill>
              </a:rPr>
              <a:t>Example. </a:t>
            </a:r>
            <a:r>
              <a:rPr lang="en-US" sz="3600" b="1" dirty="0">
                <a:solidFill>
                  <a:srgbClr val="00B050"/>
                </a:solidFill>
              </a:rPr>
              <a:t>PREDICTION </a:t>
            </a:r>
            <a:r>
              <a:rPr lang="en-US" sz="3600" b="1" dirty="0" smtClean="0">
                <a:solidFill>
                  <a:srgbClr val="00B050"/>
                </a:solidFill>
              </a:rPr>
              <a:t>TASKS</a:t>
            </a:r>
            <a:endParaRPr lang="en-US" sz="3600" b="1" dirty="0">
              <a:solidFill>
                <a:srgbClr val="00B050"/>
              </a:solidFill>
            </a:endParaRPr>
          </a:p>
          <a:p>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5</a:t>
            </a:fld>
            <a:endParaRPr lang="ru-RU" sz="1400" dirty="0">
              <a:solidFill>
                <a:schemeClr val="bg1"/>
              </a:solidFill>
            </a:endParaRPr>
          </a:p>
        </p:txBody>
      </p:sp>
      <p:sp>
        <p:nvSpPr>
          <p:cNvPr id="3" name="Rectangle 2"/>
          <p:cNvSpPr/>
          <p:nvPr/>
        </p:nvSpPr>
        <p:spPr>
          <a:xfrm>
            <a:off x="11353800" y="5261113"/>
            <a:ext cx="493643" cy="39756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1185216" y="3803759"/>
            <a:ext cx="9431276" cy="954107"/>
          </a:xfrm>
          <a:prstGeom prst="rect">
            <a:avLst/>
          </a:prstGeom>
          <a:noFill/>
        </p:spPr>
        <p:txBody>
          <a:bodyPr wrap="square" rtlCol="0">
            <a:spAutoFit/>
          </a:bodyPr>
          <a:lstStyle/>
          <a:p>
            <a:r>
              <a:rPr lang="en-US" sz="2800" dirty="0"/>
              <a:t>For example, predicting IQ is a regression task, and </a:t>
            </a:r>
            <a:r>
              <a:rPr lang="en-US" sz="2800" dirty="0" smtClean="0"/>
              <a:t>predicting gender </a:t>
            </a:r>
            <a:r>
              <a:rPr lang="en-US" sz="2800" dirty="0"/>
              <a:t>is a classification task.</a:t>
            </a:r>
            <a:endParaRPr lang="ru-RU" sz="2800" dirty="0"/>
          </a:p>
        </p:txBody>
      </p:sp>
      <p:graphicFrame>
        <p:nvGraphicFramePr>
          <p:cNvPr id="13" name="Таблица 12"/>
          <p:cNvGraphicFramePr>
            <a:graphicFrameLocks noGrp="1"/>
          </p:cNvGraphicFramePr>
          <p:nvPr>
            <p:extLst>
              <p:ext uri="{D42A27DB-BD31-4B8C-83A1-F6EECF244321}">
                <p14:modId xmlns:p14="http://schemas.microsoft.com/office/powerpoint/2010/main" val="2757043362"/>
              </p:ext>
            </p:extLst>
          </p:nvPr>
        </p:nvGraphicFramePr>
        <p:xfrm>
          <a:off x="1290032" y="1306698"/>
          <a:ext cx="8128000" cy="22860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399125494"/>
                    </a:ext>
                  </a:extLst>
                </a:gridCol>
                <a:gridCol w="1625600">
                  <a:extLst>
                    <a:ext uri="{9D8B030D-6E8A-4147-A177-3AD203B41FA5}">
                      <a16:colId xmlns:a16="http://schemas.microsoft.com/office/drawing/2014/main" val="2419994954"/>
                    </a:ext>
                  </a:extLst>
                </a:gridCol>
                <a:gridCol w="1625600">
                  <a:extLst>
                    <a:ext uri="{9D8B030D-6E8A-4147-A177-3AD203B41FA5}">
                      <a16:colId xmlns:a16="http://schemas.microsoft.com/office/drawing/2014/main" val="3614783687"/>
                    </a:ext>
                  </a:extLst>
                </a:gridCol>
                <a:gridCol w="1625600">
                  <a:extLst>
                    <a:ext uri="{9D8B030D-6E8A-4147-A177-3AD203B41FA5}">
                      <a16:colId xmlns:a16="http://schemas.microsoft.com/office/drawing/2014/main" val="3006313054"/>
                    </a:ext>
                  </a:extLst>
                </a:gridCol>
                <a:gridCol w="1625600">
                  <a:extLst>
                    <a:ext uri="{9D8B030D-6E8A-4147-A177-3AD203B41FA5}">
                      <a16:colId xmlns:a16="http://schemas.microsoft.com/office/drawing/2014/main" val="1645359813"/>
                    </a:ext>
                  </a:extLst>
                </a:gridCol>
              </a:tblGrid>
              <a:tr h="370840">
                <a:tc>
                  <a:txBody>
                    <a:bodyPr/>
                    <a:lstStyle/>
                    <a:p>
                      <a:endParaRPr lang="ru-RU" sz="2400" dirty="0"/>
                    </a:p>
                  </a:txBody>
                  <a:tcPr/>
                </a:tc>
                <a:tc>
                  <a:txBody>
                    <a:bodyPr/>
                    <a:lstStyle/>
                    <a:p>
                      <a:r>
                        <a:rPr lang="en-US" sz="2400" dirty="0" smtClean="0"/>
                        <a:t>Height</a:t>
                      </a:r>
                      <a:endParaRPr lang="ru-RU" sz="2400" dirty="0"/>
                    </a:p>
                  </a:txBody>
                  <a:tcPr/>
                </a:tc>
                <a:tc>
                  <a:txBody>
                    <a:bodyPr/>
                    <a:lstStyle/>
                    <a:p>
                      <a:r>
                        <a:rPr lang="en-US" sz="2400" dirty="0" smtClean="0"/>
                        <a:t>Weight</a:t>
                      </a:r>
                      <a:endParaRPr lang="ru-RU"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Gender</a:t>
                      </a:r>
                      <a:endParaRPr lang="ru-RU" sz="2400" dirty="0" smtClean="0"/>
                    </a:p>
                  </a:txBody>
                  <a:tcPr/>
                </a:tc>
                <a:tc>
                  <a:txBody>
                    <a:bodyPr/>
                    <a:lstStyle/>
                    <a:p>
                      <a:r>
                        <a:rPr lang="en-US" sz="2400" dirty="0" smtClean="0"/>
                        <a:t>IQ</a:t>
                      </a:r>
                      <a:endParaRPr lang="ru-RU" sz="2400" dirty="0"/>
                    </a:p>
                  </a:txBody>
                  <a:tcPr/>
                </a:tc>
                <a:extLst>
                  <a:ext uri="{0D108BD9-81ED-4DB2-BD59-A6C34878D82A}">
                    <a16:rowId xmlns:a16="http://schemas.microsoft.com/office/drawing/2014/main" val="614246894"/>
                  </a:ext>
                </a:extLst>
              </a:tr>
              <a:tr h="370840">
                <a:tc>
                  <a:txBody>
                    <a:bodyPr/>
                    <a:lstStyle/>
                    <a:p>
                      <a:r>
                        <a:rPr lang="en-US" sz="2400" dirty="0" err="1" smtClean="0"/>
                        <a:t>Vasya</a:t>
                      </a:r>
                      <a:r>
                        <a:rPr lang="en-US" sz="2400" dirty="0" smtClean="0"/>
                        <a:t> </a:t>
                      </a:r>
                      <a:endParaRPr lang="ru-RU" sz="2400" dirty="0"/>
                    </a:p>
                  </a:txBody>
                  <a:tcPr/>
                </a:tc>
                <a:tc>
                  <a:txBody>
                    <a:bodyPr/>
                    <a:lstStyle/>
                    <a:p>
                      <a:r>
                        <a:rPr lang="en-US" sz="2400" dirty="0" smtClean="0"/>
                        <a:t>170</a:t>
                      </a:r>
                      <a:endParaRPr lang="ru-RU" sz="2400" dirty="0"/>
                    </a:p>
                  </a:txBody>
                  <a:tcPr/>
                </a:tc>
                <a:tc>
                  <a:txBody>
                    <a:bodyPr/>
                    <a:lstStyle/>
                    <a:p>
                      <a:r>
                        <a:rPr lang="en-US" sz="2400" dirty="0" smtClean="0"/>
                        <a:t>80</a:t>
                      </a:r>
                      <a:endParaRPr lang="ru-RU" sz="2400" dirty="0"/>
                    </a:p>
                  </a:txBody>
                  <a:tcPr/>
                </a:tc>
                <a:tc>
                  <a:txBody>
                    <a:bodyPr/>
                    <a:lstStyle/>
                    <a:p>
                      <a:r>
                        <a:rPr lang="en-US" sz="2400" dirty="0" smtClean="0"/>
                        <a:t>1</a:t>
                      </a:r>
                      <a:endParaRPr lang="ru-RU" sz="2400" dirty="0"/>
                    </a:p>
                  </a:txBody>
                  <a:tcPr/>
                </a:tc>
                <a:tc>
                  <a:txBody>
                    <a:bodyPr/>
                    <a:lstStyle/>
                    <a:p>
                      <a:r>
                        <a:rPr lang="en-US" sz="2400" dirty="0" smtClean="0"/>
                        <a:t>100</a:t>
                      </a:r>
                      <a:endParaRPr lang="ru-RU" sz="2400" dirty="0"/>
                    </a:p>
                  </a:txBody>
                  <a:tcPr/>
                </a:tc>
                <a:extLst>
                  <a:ext uri="{0D108BD9-81ED-4DB2-BD59-A6C34878D82A}">
                    <a16:rowId xmlns:a16="http://schemas.microsoft.com/office/drawing/2014/main" val="32593876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smtClean="0"/>
                        <a:t>Dasha</a:t>
                      </a:r>
                      <a:endParaRPr lang="ru-RU" sz="2400" dirty="0" smtClean="0"/>
                    </a:p>
                  </a:txBody>
                  <a:tcPr/>
                </a:tc>
                <a:tc>
                  <a:txBody>
                    <a:bodyPr/>
                    <a:lstStyle/>
                    <a:p>
                      <a:r>
                        <a:rPr lang="en-US" sz="2400" dirty="0" smtClean="0"/>
                        <a:t>165</a:t>
                      </a:r>
                      <a:endParaRPr lang="ru-RU" sz="2400" dirty="0"/>
                    </a:p>
                  </a:txBody>
                  <a:tcPr/>
                </a:tc>
                <a:tc>
                  <a:txBody>
                    <a:bodyPr/>
                    <a:lstStyle/>
                    <a:p>
                      <a:r>
                        <a:rPr lang="en-US" sz="2400" dirty="0" smtClean="0"/>
                        <a:t>60</a:t>
                      </a:r>
                      <a:endParaRPr lang="ru-RU" sz="2400" dirty="0"/>
                    </a:p>
                  </a:txBody>
                  <a:tcPr/>
                </a:tc>
                <a:tc>
                  <a:txBody>
                    <a:bodyPr/>
                    <a:lstStyle/>
                    <a:p>
                      <a:r>
                        <a:rPr lang="en-US" sz="2400" dirty="0" smtClean="0"/>
                        <a:t>0</a:t>
                      </a:r>
                      <a:endParaRPr lang="ru-RU" sz="2400" dirty="0"/>
                    </a:p>
                  </a:txBody>
                  <a:tcPr/>
                </a:tc>
                <a:tc>
                  <a:txBody>
                    <a:bodyPr/>
                    <a:lstStyle/>
                    <a:p>
                      <a:r>
                        <a:rPr lang="en-US" sz="2400" dirty="0" smtClean="0"/>
                        <a:t>80</a:t>
                      </a:r>
                      <a:endParaRPr lang="ru-RU" sz="2400" dirty="0"/>
                    </a:p>
                  </a:txBody>
                  <a:tcPr/>
                </a:tc>
                <a:extLst>
                  <a:ext uri="{0D108BD9-81ED-4DB2-BD59-A6C34878D82A}">
                    <a16:rowId xmlns:a16="http://schemas.microsoft.com/office/drawing/2014/main" val="42674237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Masha</a:t>
                      </a:r>
                      <a:endParaRPr lang="ru-RU" sz="2400" dirty="0" smtClean="0"/>
                    </a:p>
                  </a:txBody>
                  <a:tcPr/>
                </a:tc>
                <a:tc>
                  <a:txBody>
                    <a:bodyPr/>
                    <a:lstStyle/>
                    <a:p>
                      <a:r>
                        <a:rPr lang="en-US" sz="2400" dirty="0" smtClean="0"/>
                        <a:t>160</a:t>
                      </a:r>
                      <a:endParaRPr lang="ru-RU" sz="2400" dirty="0"/>
                    </a:p>
                  </a:txBody>
                  <a:tcPr/>
                </a:tc>
                <a:tc>
                  <a:txBody>
                    <a:bodyPr/>
                    <a:lstStyle/>
                    <a:p>
                      <a:r>
                        <a:rPr lang="en-US" sz="2400" dirty="0" smtClean="0"/>
                        <a:t>50</a:t>
                      </a:r>
                      <a:endParaRPr lang="ru-RU" sz="2400" dirty="0"/>
                    </a:p>
                  </a:txBody>
                  <a:tcPr/>
                </a:tc>
                <a:tc>
                  <a:txBody>
                    <a:bodyPr/>
                    <a:lstStyle/>
                    <a:p>
                      <a:r>
                        <a:rPr lang="en-US" sz="2400" dirty="0" smtClean="0"/>
                        <a:t>0</a:t>
                      </a:r>
                      <a:endParaRPr lang="ru-RU" sz="2400" dirty="0"/>
                    </a:p>
                  </a:txBody>
                  <a:tcPr/>
                </a:tc>
                <a:tc>
                  <a:txBody>
                    <a:bodyPr/>
                    <a:lstStyle/>
                    <a:p>
                      <a:r>
                        <a:rPr lang="en-US" sz="2400" dirty="0" smtClean="0"/>
                        <a:t>110</a:t>
                      </a:r>
                      <a:endParaRPr lang="ru-RU" sz="2400" dirty="0"/>
                    </a:p>
                  </a:txBody>
                  <a:tcPr/>
                </a:tc>
                <a:extLst>
                  <a:ext uri="{0D108BD9-81ED-4DB2-BD59-A6C34878D82A}">
                    <a16:rowId xmlns:a16="http://schemas.microsoft.com/office/drawing/2014/main" val="21702276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smtClean="0"/>
                        <a:t>Petya</a:t>
                      </a:r>
                      <a:endParaRPr lang="ru-RU" sz="2400" dirty="0" smtClean="0"/>
                    </a:p>
                  </a:txBody>
                  <a:tcPr/>
                </a:tc>
                <a:tc>
                  <a:txBody>
                    <a:bodyPr/>
                    <a:lstStyle/>
                    <a:p>
                      <a:r>
                        <a:rPr lang="en-US" sz="2400" dirty="0" smtClean="0"/>
                        <a:t>200</a:t>
                      </a:r>
                      <a:endParaRPr lang="ru-RU" sz="2400" dirty="0"/>
                    </a:p>
                  </a:txBody>
                  <a:tcPr/>
                </a:tc>
                <a:tc>
                  <a:txBody>
                    <a:bodyPr/>
                    <a:lstStyle/>
                    <a:p>
                      <a:r>
                        <a:rPr lang="en-US" sz="2400" dirty="0" smtClean="0"/>
                        <a:t>70</a:t>
                      </a:r>
                      <a:endParaRPr lang="ru-RU" sz="2400" dirty="0"/>
                    </a:p>
                  </a:txBody>
                  <a:tcPr/>
                </a:tc>
                <a:tc>
                  <a:txBody>
                    <a:bodyPr/>
                    <a:lstStyle/>
                    <a:p>
                      <a:r>
                        <a:rPr lang="en-US" sz="2400" dirty="0" smtClean="0"/>
                        <a:t>1</a:t>
                      </a:r>
                      <a:endParaRPr lang="ru-RU" sz="2400" dirty="0"/>
                    </a:p>
                  </a:txBody>
                  <a:tcPr/>
                </a:tc>
                <a:tc>
                  <a:txBody>
                    <a:bodyPr/>
                    <a:lstStyle/>
                    <a:p>
                      <a:r>
                        <a:rPr lang="en-US" sz="2400" dirty="0" smtClean="0"/>
                        <a:t>50</a:t>
                      </a:r>
                      <a:endParaRPr lang="ru-RU" sz="2400" dirty="0"/>
                    </a:p>
                  </a:txBody>
                  <a:tcPr/>
                </a:tc>
                <a:extLst>
                  <a:ext uri="{0D108BD9-81ED-4DB2-BD59-A6C34878D82A}">
                    <a16:rowId xmlns:a16="http://schemas.microsoft.com/office/drawing/2014/main" val="2836016112"/>
                  </a:ext>
                </a:extLst>
              </a:tr>
            </a:tbl>
          </a:graphicData>
        </a:graphic>
      </p:graphicFrame>
      <p:graphicFrame>
        <p:nvGraphicFramePr>
          <p:cNvPr id="14" name="Таблица 13"/>
          <p:cNvGraphicFramePr>
            <a:graphicFrameLocks noGrp="1"/>
          </p:cNvGraphicFramePr>
          <p:nvPr>
            <p:extLst>
              <p:ext uri="{D42A27DB-BD31-4B8C-83A1-F6EECF244321}">
                <p14:modId xmlns:p14="http://schemas.microsoft.com/office/powerpoint/2010/main" val="3825063035"/>
              </p:ext>
            </p:extLst>
          </p:nvPr>
        </p:nvGraphicFramePr>
        <p:xfrm>
          <a:off x="1290032" y="5032513"/>
          <a:ext cx="8128000" cy="457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876775153"/>
                    </a:ext>
                  </a:extLst>
                </a:gridCol>
                <a:gridCol w="1625600">
                  <a:extLst>
                    <a:ext uri="{9D8B030D-6E8A-4147-A177-3AD203B41FA5}">
                      <a16:colId xmlns:a16="http://schemas.microsoft.com/office/drawing/2014/main" val="2696517483"/>
                    </a:ext>
                  </a:extLst>
                </a:gridCol>
                <a:gridCol w="1625600">
                  <a:extLst>
                    <a:ext uri="{9D8B030D-6E8A-4147-A177-3AD203B41FA5}">
                      <a16:colId xmlns:a16="http://schemas.microsoft.com/office/drawing/2014/main" val="2309649411"/>
                    </a:ext>
                  </a:extLst>
                </a:gridCol>
                <a:gridCol w="1625600">
                  <a:extLst>
                    <a:ext uri="{9D8B030D-6E8A-4147-A177-3AD203B41FA5}">
                      <a16:colId xmlns:a16="http://schemas.microsoft.com/office/drawing/2014/main" val="4107489852"/>
                    </a:ext>
                  </a:extLst>
                </a:gridCol>
                <a:gridCol w="1625600">
                  <a:extLst>
                    <a:ext uri="{9D8B030D-6E8A-4147-A177-3AD203B41FA5}">
                      <a16:colId xmlns:a16="http://schemas.microsoft.com/office/drawing/2014/main" val="2747008985"/>
                    </a:ext>
                  </a:extLst>
                </a:gridCol>
              </a:tblGrid>
              <a:tr h="370840">
                <a:tc>
                  <a:txBody>
                    <a:bodyPr/>
                    <a:lstStyle/>
                    <a:p>
                      <a:r>
                        <a:rPr lang="en-US" sz="2400" dirty="0" smtClean="0"/>
                        <a:t>A</a:t>
                      </a:r>
                      <a:endParaRPr lang="ru-RU" sz="2400" dirty="0"/>
                    </a:p>
                  </a:txBody>
                  <a:tcPr/>
                </a:tc>
                <a:tc>
                  <a:txBody>
                    <a:bodyPr/>
                    <a:lstStyle/>
                    <a:p>
                      <a:r>
                        <a:rPr lang="ru-RU" sz="2400" dirty="0" smtClean="0"/>
                        <a:t>180</a:t>
                      </a:r>
                      <a:endParaRPr lang="ru-RU" sz="2400" dirty="0"/>
                    </a:p>
                  </a:txBody>
                  <a:tcPr/>
                </a:tc>
                <a:tc>
                  <a:txBody>
                    <a:bodyPr/>
                    <a:lstStyle/>
                    <a:p>
                      <a:r>
                        <a:rPr lang="ru-RU" sz="2400" dirty="0" smtClean="0"/>
                        <a:t>75</a:t>
                      </a:r>
                      <a:endParaRPr lang="ru-RU" sz="2400" dirty="0"/>
                    </a:p>
                  </a:txBody>
                  <a:tcPr/>
                </a:tc>
                <a:tc>
                  <a:txBody>
                    <a:bodyPr/>
                    <a:lstStyle/>
                    <a:p>
                      <a:r>
                        <a:rPr lang="ru-RU" sz="2400" dirty="0" smtClean="0"/>
                        <a:t>1</a:t>
                      </a:r>
                      <a:endParaRPr lang="ru-RU" sz="2400" dirty="0"/>
                    </a:p>
                  </a:txBody>
                  <a:tcPr/>
                </a:tc>
                <a:tc>
                  <a:txBody>
                    <a:bodyPr/>
                    <a:lstStyle/>
                    <a:p>
                      <a:r>
                        <a:rPr lang="ru-RU" sz="2400" dirty="0" smtClean="0"/>
                        <a:t>?</a:t>
                      </a:r>
                      <a:endParaRPr lang="ru-RU" sz="2400" dirty="0"/>
                    </a:p>
                  </a:txBody>
                  <a:tcPr/>
                </a:tc>
                <a:extLst>
                  <a:ext uri="{0D108BD9-81ED-4DB2-BD59-A6C34878D82A}">
                    <a16:rowId xmlns:a16="http://schemas.microsoft.com/office/drawing/2014/main" val="304489005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504601" y="325420"/>
            <a:ext cx="4178586" cy="1200329"/>
          </a:xfrm>
          <a:prstGeom prst="rect">
            <a:avLst/>
          </a:prstGeom>
          <a:noFill/>
        </p:spPr>
        <p:txBody>
          <a:bodyPr wrap="square" rtlCol="0">
            <a:spAutoFit/>
          </a:bodyPr>
          <a:lstStyle/>
          <a:p>
            <a:r>
              <a:rPr lang="en-US" sz="3600" b="1" dirty="0">
                <a:solidFill>
                  <a:srgbClr val="00B050"/>
                </a:solidFill>
              </a:rPr>
              <a:t>19-th </a:t>
            </a:r>
            <a:r>
              <a:rPr lang="ru-RU" sz="3600" b="1" dirty="0">
                <a:solidFill>
                  <a:srgbClr val="00B050"/>
                </a:solidFill>
              </a:rPr>
              <a:t>с</a:t>
            </a:r>
            <a:r>
              <a:rPr lang="en-US" sz="3600" b="1" dirty="0" err="1">
                <a:solidFill>
                  <a:srgbClr val="00B050"/>
                </a:solidFill>
              </a:rPr>
              <a:t>entury</a:t>
            </a:r>
            <a:r>
              <a:rPr lang="en-US" sz="3600" b="1" dirty="0">
                <a:solidFill>
                  <a:srgbClr val="00B050"/>
                </a:solidFill>
              </a:rPr>
              <a:t> research</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6</a:t>
            </a:fld>
            <a:endParaRPr lang="ru-RU" sz="1400" dirty="0">
              <a:solidFill>
                <a:schemeClr val="bg1"/>
              </a:solidFill>
            </a:endParaRPr>
          </a:p>
        </p:txBody>
      </p:sp>
      <p:pic>
        <p:nvPicPr>
          <p:cNvPr id="2" name="Рисунок 1"/>
          <p:cNvPicPr>
            <a:picLocks noChangeAspect="1"/>
          </p:cNvPicPr>
          <p:nvPr/>
        </p:nvPicPr>
        <p:blipFill>
          <a:blip r:embed="rId4"/>
          <a:stretch>
            <a:fillRect/>
          </a:stretch>
        </p:blipFill>
        <p:spPr>
          <a:xfrm>
            <a:off x="3172691" y="193965"/>
            <a:ext cx="8848143" cy="6142754"/>
          </a:xfrm>
          <a:prstGeom prst="rect">
            <a:avLst/>
          </a:prstGeom>
        </p:spPr>
      </p:pic>
      <p:sp>
        <p:nvSpPr>
          <p:cNvPr id="4" name="Прямоугольник 3"/>
          <p:cNvSpPr/>
          <p:nvPr/>
        </p:nvSpPr>
        <p:spPr>
          <a:xfrm>
            <a:off x="551459" y="1657204"/>
            <a:ext cx="2806635" cy="4524315"/>
          </a:xfrm>
          <a:prstGeom prst="rect">
            <a:avLst/>
          </a:prstGeom>
        </p:spPr>
        <p:txBody>
          <a:bodyPr wrap="square">
            <a:spAutoFit/>
          </a:bodyPr>
          <a:lstStyle/>
          <a:p>
            <a:r>
              <a:rPr lang="ru-RU" sz="2400" dirty="0" err="1" smtClean="0"/>
              <a:t>In</a:t>
            </a:r>
            <a:r>
              <a:rPr lang="ru-RU" sz="2400" dirty="0" smtClean="0"/>
              <a:t> </a:t>
            </a:r>
            <a:r>
              <a:rPr lang="ru-RU" sz="2400" dirty="0" err="1" smtClean="0"/>
              <a:t>the</a:t>
            </a:r>
            <a:r>
              <a:rPr lang="ru-RU" sz="2400" dirty="0" smtClean="0"/>
              <a:t> 19</a:t>
            </a:r>
            <a:r>
              <a:rPr lang="en-US" sz="2400" dirty="0" smtClean="0"/>
              <a:t>-</a:t>
            </a:r>
            <a:r>
              <a:rPr lang="ru-RU" sz="2400" dirty="0" err="1" smtClean="0"/>
              <a:t>th</a:t>
            </a:r>
            <a:r>
              <a:rPr lang="ru-RU" sz="2400" dirty="0" smtClean="0"/>
              <a:t> </a:t>
            </a:r>
            <a:r>
              <a:rPr lang="ru-RU" sz="2400" dirty="0" err="1" smtClean="0"/>
              <a:t>century</a:t>
            </a:r>
            <a:r>
              <a:rPr lang="ru-RU" sz="2400" dirty="0" smtClean="0"/>
              <a:t>, a </a:t>
            </a:r>
            <a:r>
              <a:rPr lang="ru-RU" sz="2400" dirty="0" err="1" smtClean="0"/>
              <a:t>study</a:t>
            </a:r>
            <a:r>
              <a:rPr lang="ru-RU" sz="2400" dirty="0" smtClean="0"/>
              <a:t> </a:t>
            </a:r>
            <a:r>
              <a:rPr lang="ru-RU" sz="2400" dirty="0" err="1" smtClean="0"/>
              <a:t>was</a:t>
            </a:r>
            <a:r>
              <a:rPr lang="ru-RU" sz="2400" dirty="0" smtClean="0"/>
              <a:t> </a:t>
            </a:r>
            <a:r>
              <a:rPr lang="ru-RU" sz="2400" dirty="0" err="1" smtClean="0"/>
              <a:t>conducted</a:t>
            </a:r>
            <a:r>
              <a:rPr lang="en-US" sz="2400" dirty="0" smtClean="0"/>
              <a:t> </a:t>
            </a:r>
            <a:r>
              <a:rPr lang="ru-RU" sz="2400" dirty="0" err="1" smtClean="0"/>
              <a:t>on</a:t>
            </a:r>
            <a:r>
              <a:rPr lang="ru-RU" sz="2400" dirty="0" smtClean="0"/>
              <a:t> </a:t>
            </a:r>
            <a:r>
              <a:rPr lang="ru-RU" sz="2400" dirty="0" err="1" smtClean="0"/>
              <a:t>the</a:t>
            </a:r>
            <a:r>
              <a:rPr lang="ru-RU" sz="2400" dirty="0" smtClean="0"/>
              <a:t> </a:t>
            </a:r>
            <a:r>
              <a:rPr lang="ru-RU" sz="2400" dirty="0" err="1" smtClean="0"/>
              <a:t>dependence</a:t>
            </a:r>
            <a:r>
              <a:rPr lang="ru-RU" sz="2400" dirty="0" smtClean="0"/>
              <a:t> </a:t>
            </a:r>
            <a:r>
              <a:rPr lang="ru-RU" sz="2400" dirty="0" err="1" smtClean="0"/>
              <a:t>of</a:t>
            </a:r>
            <a:r>
              <a:rPr lang="ru-RU" sz="2400" dirty="0" smtClean="0"/>
              <a:t> </a:t>
            </a:r>
            <a:r>
              <a:rPr lang="ru-RU" sz="2400" dirty="0" err="1" smtClean="0"/>
              <a:t>the</a:t>
            </a:r>
            <a:r>
              <a:rPr lang="ru-RU" sz="2400" dirty="0" smtClean="0"/>
              <a:t> </a:t>
            </a:r>
            <a:r>
              <a:rPr lang="ru-RU" sz="2400" dirty="0" err="1" smtClean="0"/>
              <a:t>son's</a:t>
            </a:r>
            <a:r>
              <a:rPr lang="ru-RU" sz="2400" dirty="0" smtClean="0"/>
              <a:t> </a:t>
            </a:r>
            <a:r>
              <a:rPr lang="ru-RU" sz="2400" dirty="0" err="1" smtClean="0"/>
              <a:t>height</a:t>
            </a:r>
            <a:r>
              <a:rPr lang="ru-RU" sz="2400" dirty="0" smtClean="0"/>
              <a:t> </a:t>
            </a:r>
            <a:r>
              <a:rPr lang="ru-RU" sz="2400" dirty="0" err="1" smtClean="0"/>
              <a:t>on</a:t>
            </a:r>
            <a:r>
              <a:rPr lang="ru-RU" sz="2400" dirty="0" smtClean="0"/>
              <a:t> </a:t>
            </a:r>
            <a:r>
              <a:rPr lang="ru-RU" sz="2400" dirty="0" err="1" smtClean="0"/>
              <a:t>the</a:t>
            </a:r>
            <a:r>
              <a:rPr lang="ru-RU" sz="2400" dirty="0" smtClean="0"/>
              <a:t> </a:t>
            </a:r>
            <a:r>
              <a:rPr lang="ru-RU" sz="2400" dirty="0" err="1" smtClean="0"/>
              <a:t>height</a:t>
            </a:r>
            <a:r>
              <a:rPr lang="ru-RU" sz="2400" dirty="0" smtClean="0"/>
              <a:t> </a:t>
            </a:r>
            <a:r>
              <a:rPr lang="ru-RU" sz="2400" dirty="0" err="1" smtClean="0"/>
              <a:t>of</a:t>
            </a:r>
            <a:r>
              <a:rPr lang="ru-RU" sz="2400" dirty="0" smtClean="0"/>
              <a:t> </a:t>
            </a:r>
            <a:r>
              <a:rPr lang="ru-RU" sz="2400" dirty="0" err="1" smtClean="0"/>
              <a:t>his</a:t>
            </a:r>
            <a:r>
              <a:rPr lang="ru-RU" sz="2400" dirty="0" smtClean="0"/>
              <a:t> </a:t>
            </a:r>
            <a:r>
              <a:rPr lang="ru-RU" sz="2400" dirty="0" err="1" smtClean="0"/>
              <a:t>father</a:t>
            </a:r>
            <a:r>
              <a:rPr lang="ru-RU" sz="2400" dirty="0" smtClean="0"/>
              <a:t>. </a:t>
            </a:r>
            <a:endParaRPr lang="en-US" sz="2400" dirty="0" smtClean="0"/>
          </a:p>
          <a:p>
            <a:r>
              <a:rPr lang="ru-RU" sz="2400" dirty="0" err="1" smtClean="0"/>
              <a:t>It</a:t>
            </a:r>
            <a:r>
              <a:rPr lang="ru-RU" sz="2400" dirty="0" smtClean="0"/>
              <a:t> </a:t>
            </a:r>
            <a:r>
              <a:rPr lang="ru-RU" sz="2400" dirty="0" err="1" smtClean="0"/>
              <a:t>was</a:t>
            </a:r>
            <a:r>
              <a:rPr lang="ru-RU" sz="2400" dirty="0" smtClean="0"/>
              <a:t> </a:t>
            </a:r>
            <a:r>
              <a:rPr lang="ru-RU" sz="2400" dirty="0" err="1" smtClean="0"/>
              <a:t>noticed</a:t>
            </a:r>
            <a:r>
              <a:rPr lang="ru-RU" sz="2400" dirty="0" smtClean="0"/>
              <a:t> </a:t>
            </a:r>
            <a:r>
              <a:rPr lang="ru-RU" sz="2400" dirty="0" err="1" smtClean="0"/>
              <a:t>that</a:t>
            </a:r>
            <a:r>
              <a:rPr lang="ru-RU" sz="2400" dirty="0" smtClean="0"/>
              <a:t> "</a:t>
            </a:r>
            <a:r>
              <a:rPr lang="ru-RU" sz="2400" dirty="0" err="1" smtClean="0"/>
              <a:t>the</a:t>
            </a:r>
            <a:r>
              <a:rPr lang="ru-RU" sz="2400" dirty="0" smtClean="0"/>
              <a:t> </a:t>
            </a:r>
            <a:r>
              <a:rPr lang="ru-RU" sz="2400" dirty="0" err="1" smtClean="0"/>
              <a:t>son's</a:t>
            </a:r>
            <a:r>
              <a:rPr lang="ru-RU" sz="2400" dirty="0" smtClean="0"/>
              <a:t> </a:t>
            </a:r>
            <a:r>
              <a:rPr lang="ru-RU" sz="2400" dirty="0" err="1" smtClean="0"/>
              <a:t>height</a:t>
            </a:r>
            <a:r>
              <a:rPr lang="ru-RU" sz="2400" dirty="0" smtClean="0"/>
              <a:t> </a:t>
            </a:r>
            <a:r>
              <a:rPr lang="ru-RU" sz="2400" dirty="0" err="1" smtClean="0"/>
              <a:t>approached</a:t>
            </a:r>
            <a:r>
              <a:rPr lang="ru-RU" sz="2400" dirty="0" smtClean="0"/>
              <a:t> (</a:t>
            </a:r>
            <a:r>
              <a:rPr lang="ru-RU" sz="2400" dirty="0" err="1" smtClean="0"/>
              <a:t>regressed</a:t>
            </a:r>
            <a:r>
              <a:rPr lang="ru-RU" sz="2400" dirty="0" smtClean="0"/>
              <a:t>) </a:t>
            </a:r>
            <a:r>
              <a:rPr lang="ru-RU" sz="2400" dirty="0" err="1" smtClean="0"/>
              <a:t>to</a:t>
            </a:r>
            <a:r>
              <a:rPr lang="ru-RU" sz="2400" dirty="0" smtClean="0"/>
              <a:t> </a:t>
            </a:r>
            <a:r>
              <a:rPr lang="ru-RU" sz="2400" dirty="0" err="1" smtClean="0"/>
              <a:t>the</a:t>
            </a:r>
            <a:r>
              <a:rPr lang="ru-RU" sz="2400" dirty="0" smtClean="0"/>
              <a:t> </a:t>
            </a:r>
            <a:r>
              <a:rPr lang="ru-RU" sz="2400" dirty="0" err="1" smtClean="0"/>
              <a:t>average</a:t>
            </a:r>
            <a:r>
              <a:rPr lang="ru-RU" sz="2400" dirty="0" smtClean="0"/>
              <a:t> </a:t>
            </a:r>
            <a:r>
              <a:rPr lang="ru-RU" sz="2400" dirty="0" err="1" smtClean="0"/>
              <a:t>height</a:t>
            </a:r>
            <a:r>
              <a:rPr lang="ru-RU" sz="2400" dirty="0" smtClean="0"/>
              <a:t> </a:t>
            </a:r>
            <a:r>
              <a:rPr lang="ru-RU" sz="2400" dirty="0" err="1" smtClean="0"/>
              <a:t>of</a:t>
            </a:r>
            <a:r>
              <a:rPr lang="ru-RU" sz="2400" dirty="0" smtClean="0"/>
              <a:t> </a:t>
            </a:r>
            <a:r>
              <a:rPr lang="ru-RU" sz="2400" dirty="0" err="1" smtClean="0"/>
              <a:t>men</a:t>
            </a:r>
            <a:r>
              <a:rPr lang="ru-RU" sz="2400" dirty="0" smtClean="0"/>
              <a:t>."</a:t>
            </a:r>
            <a:endParaRPr lang="ru-RU"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367752" y="191679"/>
            <a:ext cx="11596352" cy="646331"/>
          </a:xfrm>
          <a:prstGeom prst="rect">
            <a:avLst/>
          </a:prstGeom>
          <a:noFill/>
        </p:spPr>
        <p:txBody>
          <a:bodyPr wrap="square" rtlCol="0">
            <a:spAutoFit/>
          </a:bodyPr>
          <a:lstStyle/>
          <a:p>
            <a:r>
              <a:rPr lang="ru-RU" sz="3600" b="1" dirty="0" smtClean="0">
                <a:solidFill>
                  <a:srgbClr val="009B4A"/>
                </a:solidFill>
                <a:ea typeface="Open Sans ExtraBold" panose="020B0606030504020204"/>
                <a:cs typeface="Open Sans ExtraBold" panose="020B0606030504020204"/>
                <a:sym typeface="+mn-ea"/>
              </a:rPr>
              <a:t>ISSUE</a:t>
            </a:r>
            <a:r>
              <a:rPr lang="en-US" altLang="ru-RU" sz="3600" b="1" dirty="0" smtClean="0">
                <a:solidFill>
                  <a:srgbClr val="009B4A"/>
                </a:solidFill>
                <a:ea typeface="Open Sans ExtraBold" panose="020B0606030504020204"/>
                <a:cs typeface="Open Sans ExtraBold" panose="020B0606030504020204"/>
                <a:sym typeface="+mn-ea"/>
              </a:rPr>
              <a:t> 2:</a:t>
            </a:r>
            <a:r>
              <a:rPr lang="ru-RU" altLang="ru-RU" sz="3600" b="1" dirty="0" smtClean="0">
                <a:solidFill>
                  <a:srgbClr val="009B4A"/>
                </a:solidFill>
                <a:ea typeface="Open Sans ExtraBold" panose="020B0606030504020204"/>
                <a:cs typeface="Open Sans ExtraBold" panose="020B0606030504020204"/>
                <a:sym typeface="+mn-ea"/>
              </a:rPr>
              <a:t> </a:t>
            </a:r>
            <a:r>
              <a:rPr lang="en-US" sz="3600" b="1" dirty="0">
                <a:solidFill>
                  <a:srgbClr val="00B050"/>
                </a:solidFill>
              </a:rPr>
              <a:t>The general plan for solving the regression problem</a:t>
            </a:r>
            <a:r>
              <a:rPr lang="ru-RU" sz="3600" b="1" dirty="0">
                <a:solidFill>
                  <a:srgbClr val="00B050"/>
                </a:solidFill>
              </a:rPr>
              <a:t> </a:t>
            </a: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7</a:t>
            </a:fld>
            <a:endParaRPr lang="ru-RU" sz="1400" dirty="0">
              <a:solidFill>
                <a:schemeClr val="bg1"/>
              </a:solidFill>
            </a:endParaRPr>
          </a:p>
        </p:txBody>
      </p:sp>
      <p:sp>
        <p:nvSpPr>
          <p:cNvPr id="3" name="TextBox 2"/>
          <p:cNvSpPr txBox="1"/>
          <p:nvPr/>
        </p:nvSpPr>
        <p:spPr>
          <a:xfrm>
            <a:off x="447462" y="716605"/>
            <a:ext cx="10906338" cy="1384995"/>
          </a:xfrm>
          <a:prstGeom prst="rect">
            <a:avLst/>
          </a:prstGeom>
          <a:noFill/>
        </p:spPr>
        <p:txBody>
          <a:bodyPr wrap="square" rtlCol="0">
            <a:spAutoFit/>
          </a:bodyPr>
          <a:lstStyle/>
          <a:p>
            <a:r>
              <a:rPr lang="en-US" sz="2800" dirty="0" smtClean="0"/>
              <a:t>Divide </a:t>
            </a:r>
            <a:r>
              <a:rPr lang="en-US" sz="2800" dirty="0"/>
              <a:t>the set of objects into 2 sets: a training sample and a test </a:t>
            </a:r>
            <a:r>
              <a:rPr lang="en-US" sz="2800" dirty="0" smtClean="0"/>
              <a:t>sample.</a:t>
            </a:r>
          </a:p>
          <a:p>
            <a:r>
              <a:rPr lang="en-US" sz="2800" dirty="0" smtClean="0"/>
              <a:t>The </a:t>
            </a:r>
            <a:r>
              <a:rPr lang="en-US" sz="2800" dirty="0"/>
              <a:t>prediction model is </a:t>
            </a:r>
            <a:r>
              <a:rPr lang="en-US" sz="2800" dirty="0" smtClean="0"/>
              <a:t>based on </a:t>
            </a:r>
            <a:r>
              <a:rPr lang="en-US" sz="2800" dirty="0"/>
              <a:t>Train objects, and the </a:t>
            </a:r>
            <a:r>
              <a:rPr lang="en-US" sz="2800" dirty="0" smtClean="0"/>
              <a:t>quality of </a:t>
            </a:r>
            <a:r>
              <a:rPr lang="en-US" sz="2800" dirty="0"/>
              <a:t>the model is checked </a:t>
            </a:r>
            <a:r>
              <a:rPr lang="en-US" sz="2800" dirty="0" smtClean="0"/>
              <a:t>by Test </a:t>
            </a:r>
            <a:r>
              <a:rPr lang="en-US" sz="2800" dirty="0"/>
              <a:t>objects.</a:t>
            </a:r>
            <a:endParaRPr lang="ru-RU" sz="2800" dirty="0"/>
          </a:p>
        </p:txBody>
      </p:sp>
      <p:graphicFrame>
        <p:nvGraphicFramePr>
          <p:cNvPr id="13" name="Таблица 12"/>
          <p:cNvGraphicFramePr>
            <a:graphicFrameLocks noGrp="1"/>
          </p:cNvGraphicFramePr>
          <p:nvPr>
            <p:extLst>
              <p:ext uri="{D42A27DB-BD31-4B8C-83A1-F6EECF244321}">
                <p14:modId xmlns:p14="http://schemas.microsoft.com/office/powerpoint/2010/main" val="2801393189"/>
              </p:ext>
            </p:extLst>
          </p:nvPr>
        </p:nvGraphicFramePr>
        <p:xfrm>
          <a:off x="1610244" y="2084262"/>
          <a:ext cx="8128000" cy="22860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399125494"/>
                    </a:ext>
                  </a:extLst>
                </a:gridCol>
                <a:gridCol w="1625600">
                  <a:extLst>
                    <a:ext uri="{9D8B030D-6E8A-4147-A177-3AD203B41FA5}">
                      <a16:colId xmlns:a16="http://schemas.microsoft.com/office/drawing/2014/main" val="2419994954"/>
                    </a:ext>
                  </a:extLst>
                </a:gridCol>
                <a:gridCol w="1625600">
                  <a:extLst>
                    <a:ext uri="{9D8B030D-6E8A-4147-A177-3AD203B41FA5}">
                      <a16:colId xmlns:a16="http://schemas.microsoft.com/office/drawing/2014/main" val="3614783687"/>
                    </a:ext>
                  </a:extLst>
                </a:gridCol>
                <a:gridCol w="1625600">
                  <a:extLst>
                    <a:ext uri="{9D8B030D-6E8A-4147-A177-3AD203B41FA5}">
                      <a16:colId xmlns:a16="http://schemas.microsoft.com/office/drawing/2014/main" val="3006313054"/>
                    </a:ext>
                  </a:extLst>
                </a:gridCol>
                <a:gridCol w="1625600">
                  <a:extLst>
                    <a:ext uri="{9D8B030D-6E8A-4147-A177-3AD203B41FA5}">
                      <a16:colId xmlns:a16="http://schemas.microsoft.com/office/drawing/2014/main" val="1645359813"/>
                    </a:ext>
                  </a:extLst>
                </a:gridCol>
              </a:tblGrid>
              <a:tr h="370840">
                <a:tc>
                  <a:txBody>
                    <a:bodyPr/>
                    <a:lstStyle/>
                    <a:p>
                      <a:endParaRPr lang="ru-RU" sz="2400" dirty="0"/>
                    </a:p>
                  </a:txBody>
                  <a:tcPr/>
                </a:tc>
                <a:tc>
                  <a:txBody>
                    <a:bodyPr/>
                    <a:lstStyle/>
                    <a:p>
                      <a:r>
                        <a:rPr lang="en-US" sz="2400" dirty="0" smtClean="0"/>
                        <a:t>Height</a:t>
                      </a:r>
                      <a:endParaRPr lang="ru-RU" sz="2400" dirty="0"/>
                    </a:p>
                  </a:txBody>
                  <a:tcPr/>
                </a:tc>
                <a:tc>
                  <a:txBody>
                    <a:bodyPr/>
                    <a:lstStyle/>
                    <a:p>
                      <a:r>
                        <a:rPr lang="en-US" sz="2400" dirty="0" smtClean="0"/>
                        <a:t>Weight</a:t>
                      </a:r>
                      <a:endParaRPr lang="ru-RU"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Gender</a:t>
                      </a:r>
                      <a:endParaRPr lang="ru-RU" sz="2400" dirty="0" smtClean="0"/>
                    </a:p>
                  </a:txBody>
                  <a:tcPr/>
                </a:tc>
                <a:tc>
                  <a:txBody>
                    <a:bodyPr/>
                    <a:lstStyle/>
                    <a:p>
                      <a:r>
                        <a:rPr lang="en-US" sz="2400" dirty="0" smtClean="0"/>
                        <a:t>IQ</a:t>
                      </a:r>
                      <a:endParaRPr lang="ru-RU" sz="2400" dirty="0"/>
                    </a:p>
                  </a:txBody>
                  <a:tcPr/>
                </a:tc>
                <a:extLst>
                  <a:ext uri="{0D108BD9-81ED-4DB2-BD59-A6C34878D82A}">
                    <a16:rowId xmlns:a16="http://schemas.microsoft.com/office/drawing/2014/main" val="614246894"/>
                  </a:ext>
                </a:extLst>
              </a:tr>
              <a:tr h="370840">
                <a:tc>
                  <a:txBody>
                    <a:bodyPr/>
                    <a:lstStyle/>
                    <a:p>
                      <a:r>
                        <a:rPr lang="en-US" sz="2400" dirty="0" err="1" smtClean="0"/>
                        <a:t>Vasya</a:t>
                      </a:r>
                      <a:r>
                        <a:rPr lang="en-US" sz="2400" dirty="0" smtClean="0"/>
                        <a:t> </a:t>
                      </a:r>
                      <a:endParaRPr lang="ru-RU" sz="2400" dirty="0"/>
                    </a:p>
                  </a:txBody>
                  <a:tcPr/>
                </a:tc>
                <a:tc>
                  <a:txBody>
                    <a:bodyPr/>
                    <a:lstStyle/>
                    <a:p>
                      <a:r>
                        <a:rPr lang="en-US" sz="2400" dirty="0" smtClean="0"/>
                        <a:t>170</a:t>
                      </a:r>
                      <a:endParaRPr lang="ru-RU" sz="2400" dirty="0"/>
                    </a:p>
                  </a:txBody>
                  <a:tcPr/>
                </a:tc>
                <a:tc>
                  <a:txBody>
                    <a:bodyPr/>
                    <a:lstStyle/>
                    <a:p>
                      <a:r>
                        <a:rPr lang="en-US" sz="2400" dirty="0" smtClean="0"/>
                        <a:t>80</a:t>
                      </a:r>
                      <a:endParaRPr lang="ru-RU" sz="2400" dirty="0"/>
                    </a:p>
                  </a:txBody>
                  <a:tcPr/>
                </a:tc>
                <a:tc>
                  <a:txBody>
                    <a:bodyPr/>
                    <a:lstStyle/>
                    <a:p>
                      <a:r>
                        <a:rPr lang="en-US" sz="2400" dirty="0" smtClean="0"/>
                        <a:t>1</a:t>
                      </a:r>
                      <a:endParaRPr lang="ru-RU" sz="2400" dirty="0"/>
                    </a:p>
                  </a:txBody>
                  <a:tcPr/>
                </a:tc>
                <a:tc>
                  <a:txBody>
                    <a:bodyPr/>
                    <a:lstStyle/>
                    <a:p>
                      <a:r>
                        <a:rPr lang="en-US" sz="2400" dirty="0" smtClean="0"/>
                        <a:t>100</a:t>
                      </a:r>
                      <a:endParaRPr lang="ru-RU" sz="2400" dirty="0"/>
                    </a:p>
                  </a:txBody>
                  <a:tcPr/>
                </a:tc>
                <a:extLst>
                  <a:ext uri="{0D108BD9-81ED-4DB2-BD59-A6C34878D82A}">
                    <a16:rowId xmlns:a16="http://schemas.microsoft.com/office/drawing/2014/main" val="32593876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smtClean="0"/>
                        <a:t>Dasha</a:t>
                      </a:r>
                      <a:endParaRPr lang="ru-RU" sz="2400" dirty="0" smtClean="0"/>
                    </a:p>
                  </a:txBody>
                  <a:tcPr/>
                </a:tc>
                <a:tc>
                  <a:txBody>
                    <a:bodyPr/>
                    <a:lstStyle/>
                    <a:p>
                      <a:r>
                        <a:rPr lang="en-US" sz="2400" dirty="0" smtClean="0"/>
                        <a:t>165</a:t>
                      </a:r>
                      <a:endParaRPr lang="ru-RU" sz="2400" dirty="0"/>
                    </a:p>
                  </a:txBody>
                  <a:tcPr/>
                </a:tc>
                <a:tc>
                  <a:txBody>
                    <a:bodyPr/>
                    <a:lstStyle/>
                    <a:p>
                      <a:r>
                        <a:rPr lang="en-US" sz="2400" dirty="0" smtClean="0"/>
                        <a:t>60</a:t>
                      </a:r>
                      <a:endParaRPr lang="ru-RU" sz="2400" dirty="0"/>
                    </a:p>
                  </a:txBody>
                  <a:tcPr/>
                </a:tc>
                <a:tc>
                  <a:txBody>
                    <a:bodyPr/>
                    <a:lstStyle/>
                    <a:p>
                      <a:r>
                        <a:rPr lang="en-US" sz="2400" dirty="0" smtClean="0"/>
                        <a:t>0</a:t>
                      </a:r>
                      <a:endParaRPr lang="ru-RU" sz="2400" dirty="0"/>
                    </a:p>
                  </a:txBody>
                  <a:tcPr/>
                </a:tc>
                <a:tc>
                  <a:txBody>
                    <a:bodyPr/>
                    <a:lstStyle/>
                    <a:p>
                      <a:r>
                        <a:rPr lang="en-US" sz="2400" dirty="0" smtClean="0"/>
                        <a:t>80</a:t>
                      </a:r>
                      <a:endParaRPr lang="ru-RU" sz="2400" dirty="0"/>
                    </a:p>
                  </a:txBody>
                  <a:tcPr/>
                </a:tc>
                <a:extLst>
                  <a:ext uri="{0D108BD9-81ED-4DB2-BD59-A6C34878D82A}">
                    <a16:rowId xmlns:a16="http://schemas.microsoft.com/office/drawing/2014/main" val="42674237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Masha</a:t>
                      </a:r>
                      <a:endParaRPr lang="ru-RU" sz="2400" dirty="0" smtClean="0"/>
                    </a:p>
                  </a:txBody>
                  <a:tcPr/>
                </a:tc>
                <a:tc>
                  <a:txBody>
                    <a:bodyPr/>
                    <a:lstStyle/>
                    <a:p>
                      <a:r>
                        <a:rPr lang="en-US" sz="2400" dirty="0" smtClean="0"/>
                        <a:t>160</a:t>
                      </a:r>
                      <a:endParaRPr lang="ru-RU" sz="2400" dirty="0"/>
                    </a:p>
                  </a:txBody>
                  <a:tcPr/>
                </a:tc>
                <a:tc>
                  <a:txBody>
                    <a:bodyPr/>
                    <a:lstStyle/>
                    <a:p>
                      <a:r>
                        <a:rPr lang="en-US" sz="2400" dirty="0" smtClean="0"/>
                        <a:t>50</a:t>
                      </a:r>
                      <a:endParaRPr lang="ru-RU" sz="2400" dirty="0"/>
                    </a:p>
                  </a:txBody>
                  <a:tcPr/>
                </a:tc>
                <a:tc>
                  <a:txBody>
                    <a:bodyPr/>
                    <a:lstStyle/>
                    <a:p>
                      <a:r>
                        <a:rPr lang="en-US" sz="2400" dirty="0" smtClean="0"/>
                        <a:t>0</a:t>
                      </a:r>
                      <a:endParaRPr lang="ru-RU" sz="2400" dirty="0"/>
                    </a:p>
                  </a:txBody>
                  <a:tcPr/>
                </a:tc>
                <a:tc>
                  <a:txBody>
                    <a:bodyPr/>
                    <a:lstStyle/>
                    <a:p>
                      <a:r>
                        <a:rPr lang="en-US" sz="2400" dirty="0" smtClean="0"/>
                        <a:t>110</a:t>
                      </a:r>
                      <a:endParaRPr lang="ru-RU" sz="2400" dirty="0"/>
                    </a:p>
                  </a:txBody>
                  <a:tcPr/>
                </a:tc>
                <a:extLst>
                  <a:ext uri="{0D108BD9-81ED-4DB2-BD59-A6C34878D82A}">
                    <a16:rowId xmlns:a16="http://schemas.microsoft.com/office/drawing/2014/main" val="21702276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smtClean="0"/>
                        <a:t>Petya</a:t>
                      </a:r>
                      <a:endParaRPr lang="ru-RU" sz="2400" dirty="0" smtClean="0"/>
                    </a:p>
                  </a:txBody>
                  <a:tcPr/>
                </a:tc>
                <a:tc>
                  <a:txBody>
                    <a:bodyPr/>
                    <a:lstStyle/>
                    <a:p>
                      <a:r>
                        <a:rPr lang="en-US" sz="2400" dirty="0" smtClean="0"/>
                        <a:t>200</a:t>
                      </a:r>
                      <a:endParaRPr lang="ru-RU" sz="2400" dirty="0"/>
                    </a:p>
                  </a:txBody>
                  <a:tcPr/>
                </a:tc>
                <a:tc>
                  <a:txBody>
                    <a:bodyPr/>
                    <a:lstStyle/>
                    <a:p>
                      <a:r>
                        <a:rPr lang="en-US" sz="2400" dirty="0" smtClean="0"/>
                        <a:t>70</a:t>
                      </a:r>
                      <a:endParaRPr lang="ru-RU" sz="2400" dirty="0"/>
                    </a:p>
                  </a:txBody>
                  <a:tcPr/>
                </a:tc>
                <a:tc>
                  <a:txBody>
                    <a:bodyPr/>
                    <a:lstStyle/>
                    <a:p>
                      <a:r>
                        <a:rPr lang="en-US" sz="2400" dirty="0" smtClean="0"/>
                        <a:t>1</a:t>
                      </a:r>
                      <a:endParaRPr lang="ru-RU" sz="2400" dirty="0"/>
                    </a:p>
                  </a:txBody>
                  <a:tcPr/>
                </a:tc>
                <a:tc>
                  <a:txBody>
                    <a:bodyPr/>
                    <a:lstStyle/>
                    <a:p>
                      <a:r>
                        <a:rPr lang="en-US" sz="2400" dirty="0" smtClean="0"/>
                        <a:t>50</a:t>
                      </a:r>
                      <a:endParaRPr lang="ru-RU" sz="2400" dirty="0"/>
                    </a:p>
                  </a:txBody>
                  <a:tcPr/>
                </a:tc>
                <a:extLst>
                  <a:ext uri="{0D108BD9-81ED-4DB2-BD59-A6C34878D82A}">
                    <a16:rowId xmlns:a16="http://schemas.microsoft.com/office/drawing/2014/main" val="2836016112"/>
                  </a:ext>
                </a:extLst>
              </a:tr>
            </a:tbl>
          </a:graphicData>
        </a:graphic>
      </p:graphicFrame>
      <p:graphicFrame>
        <p:nvGraphicFramePr>
          <p:cNvPr id="14" name="Таблица 13"/>
          <p:cNvGraphicFramePr>
            <a:graphicFrameLocks noGrp="1"/>
          </p:cNvGraphicFramePr>
          <p:nvPr>
            <p:extLst>
              <p:ext uri="{D42A27DB-BD31-4B8C-83A1-F6EECF244321}">
                <p14:modId xmlns:p14="http://schemas.microsoft.com/office/powerpoint/2010/main" val="2868481791"/>
              </p:ext>
            </p:extLst>
          </p:nvPr>
        </p:nvGraphicFramePr>
        <p:xfrm>
          <a:off x="367754" y="4692503"/>
          <a:ext cx="5395736" cy="1371600"/>
        </p:xfrm>
        <a:graphic>
          <a:graphicData uri="http://schemas.openxmlformats.org/drawingml/2006/table">
            <a:tbl>
              <a:tblPr firstRow="1" bandRow="1">
                <a:tableStyleId>{5C22544A-7EE6-4342-B048-85BDC9FD1C3A}</a:tableStyleId>
              </a:tblPr>
              <a:tblGrid>
                <a:gridCol w="1078564">
                  <a:extLst>
                    <a:ext uri="{9D8B030D-6E8A-4147-A177-3AD203B41FA5}">
                      <a16:colId xmlns:a16="http://schemas.microsoft.com/office/drawing/2014/main" val="3399125494"/>
                    </a:ext>
                  </a:extLst>
                </a:gridCol>
                <a:gridCol w="1145824">
                  <a:extLst>
                    <a:ext uri="{9D8B030D-6E8A-4147-A177-3AD203B41FA5}">
                      <a16:colId xmlns:a16="http://schemas.microsoft.com/office/drawing/2014/main" val="2419994954"/>
                    </a:ext>
                  </a:extLst>
                </a:gridCol>
                <a:gridCol w="1145824">
                  <a:extLst>
                    <a:ext uri="{9D8B030D-6E8A-4147-A177-3AD203B41FA5}">
                      <a16:colId xmlns:a16="http://schemas.microsoft.com/office/drawing/2014/main" val="3614783687"/>
                    </a:ext>
                  </a:extLst>
                </a:gridCol>
                <a:gridCol w="1145824">
                  <a:extLst>
                    <a:ext uri="{9D8B030D-6E8A-4147-A177-3AD203B41FA5}">
                      <a16:colId xmlns:a16="http://schemas.microsoft.com/office/drawing/2014/main" val="3006313054"/>
                    </a:ext>
                  </a:extLst>
                </a:gridCol>
                <a:gridCol w="879700">
                  <a:extLst>
                    <a:ext uri="{9D8B030D-6E8A-4147-A177-3AD203B41FA5}">
                      <a16:colId xmlns:a16="http://schemas.microsoft.com/office/drawing/2014/main" val="1645359813"/>
                    </a:ext>
                  </a:extLst>
                </a:gridCol>
              </a:tblGrid>
              <a:tr h="370840">
                <a:tc>
                  <a:txBody>
                    <a:bodyPr/>
                    <a:lstStyle/>
                    <a:p>
                      <a:endParaRPr lang="ru-RU" sz="2400" dirty="0"/>
                    </a:p>
                  </a:txBody>
                  <a:tcPr/>
                </a:tc>
                <a:tc>
                  <a:txBody>
                    <a:bodyPr/>
                    <a:lstStyle/>
                    <a:p>
                      <a:r>
                        <a:rPr lang="en-US" sz="2400" dirty="0" smtClean="0"/>
                        <a:t>Height</a:t>
                      </a:r>
                      <a:endParaRPr lang="ru-RU" sz="2400" dirty="0"/>
                    </a:p>
                  </a:txBody>
                  <a:tcPr/>
                </a:tc>
                <a:tc>
                  <a:txBody>
                    <a:bodyPr/>
                    <a:lstStyle/>
                    <a:p>
                      <a:r>
                        <a:rPr lang="en-US" sz="2400" dirty="0" smtClean="0"/>
                        <a:t>Weight</a:t>
                      </a:r>
                      <a:endParaRPr lang="ru-RU"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Gender</a:t>
                      </a:r>
                      <a:endParaRPr lang="ru-RU" sz="2400" dirty="0" smtClean="0"/>
                    </a:p>
                  </a:txBody>
                  <a:tcPr/>
                </a:tc>
                <a:tc>
                  <a:txBody>
                    <a:bodyPr/>
                    <a:lstStyle/>
                    <a:p>
                      <a:r>
                        <a:rPr lang="en-US" sz="2400" dirty="0" smtClean="0"/>
                        <a:t>IQ</a:t>
                      </a:r>
                      <a:endParaRPr lang="ru-RU" sz="2400" dirty="0"/>
                    </a:p>
                  </a:txBody>
                  <a:tcPr/>
                </a:tc>
                <a:extLst>
                  <a:ext uri="{0D108BD9-81ED-4DB2-BD59-A6C34878D82A}">
                    <a16:rowId xmlns:a16="http://schemas.microsoft.com/office/drawing/2014/main" val="614246894"/>
                  </a:ext>
                </a:extLst>
              </a:tr>
              <a:tr h="370840">
                <a:tc>
                  <a:txBody>
                    <a:bodyPr/>
                    <a:lstStyle/>
                    <a:p>
                      <a:r>
                        <a:rPr lang="en-US" sz="2400" dirty="0" err="1" smtClean="0"/>
                        <a:t>Vasya</a:t>
                      </a:r>
                      <a:r>
                        <a:rPr lang="en-US" sz="2400" dirty="0" smtClean="0"/>
                        <a:t> </a:t>
                      </a:r>
                      <a:endParaRPr lang="ru-RU" sz="2400" dirty="0"/>
                    </a:p>
                  </a:txBody>
                  <a:tcPr/>
                </a:tc>
                <a:tc>
                  <a:txBody>
                    <a:bodyPr/>
                    <a:lstStyle/>
                    <a:p>
                      <a:r>
                        <a:rPr lang="en-US" sz="2400" dirty="0" smtClean="0"/>
                        <a:t>170</a:t>
                      </a:r>
                      <a:endParaRPr lang="ru-RU" sz="2400" dirty="0"/>
                    </a:p>
                  </a:txBody>
                  <a:tcPr/>
                </a:tc>
                <a:tc>
                  <a:txBody>
                    <a:bodyPr/>
                    <a:lstStyle/>
                    <a:p>
                      <a:r>
                        <a:rPr lang="en-US" sz="2400" dirty="0" smtClean="0"/>
                        <a:t>80</a:t>
                      </a:r>
                      <a:endParaRPr lang="ru-RU" sz="2400" dirty="0"/>
                    </a:p>
                  </a:txBody>
                  <a:tcPr/>
                </a:tc>
                <a:tc>
                  <a:txBody>
                    <a:bodyPr/>
                    <a:lstStyle/>
                    <a:p>
                      <a:r>
                        <a:rPr lang="en-US" sz="2400" dirty="0" smtClean="0"/>
                        <a:t>1</a:t>
                      </a:r>
                      <a:endParaRPr lang="ru-RU" sz="2400" dirty="0"/>
                    </a:p>
                  </a:txBody>
                  <a:tcPr/>
                </a:tc>
                <a:tc>
                  <a:txBody>
                    <a:bodyPr/>
                    <a:lstStyle/>
                    <a:p>
                      <a:r>
                        <a:rPr lang="en-US" sz="2400" dirty="0" smtClean="0"/>
                        <a:t>100</a:t>
                      </a:r>
                      <a:endParaRPr lang="ru-RU" sz="2400" dirty="0"/>
                    </a:p>
                  </a:txBody>
                  <a:tcPr/>
                </a:tc>
                <a:extLst>
                  <a:ext uri="{0D108BD9-81ED-4DB2-BD59-A6C34878D82A}">
                    <a16:rowId xmlns:a16="http://schemas.microsoft.com/office/drawing/2014/main" val="32593876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smtClean="0"/>
                        <a:t>Dasha</a:t>
                      </a:r>
                      <a:endParaRPr lang="ru-RU" sz="2400" dirty="0" smtClean="0"/>
                    </a:p>
                  </a:txBody>
                  <a:tcPr/>
                </a:tc>
                <a:tc>
                  <a:txBody>
                    <a:bodyPr/>
                    <a:lstStyle/>
                    <a:p>
                      <a:r>
                        <a:rPr lang="en-US" sz="2400" dirty="0" smtClean="0"/>
                        <a:t>165</a:t>
                      </a:r>
                      <a:endParaRPr lang="ru-RU" sz="2400" dirty="0"/>
                    </a:p>
                  </a:txBody>
                  <a:tcPr/>
                </a:tc>
                <a:tc>
                  <a:txBody>
                    <a:bodyPr/>
                    <a:lstStyle/>
                    <a:p>
                      <a:r>
                        <a:rPr lang="en-US" sz="2400" dirty="0" smtClean="0"/>
                        <a:t>60</a:t>
                      </a:r>
                      <a:endParaRPr lang="ru-RU" sz="2400" dirty="0"/>
                    </a:p>
                  </a:txBody>
                  <a:tcPr/>
                </a:tc>
                <a:tc>
                  <a:txBody>
                    <a:bodyPr/>
                    <a:lstStyle/>
                    <a:p>
                      <a:r>
                        <a:rPr lang="en-US" sz="2400" dirty="0" smtClean="0"/>
                        <a:t>0</a:t>
                      </a:r>
                      <a:endParaRPr lang="ru-RU" sz="2400" dirty="0"/>
                    </a:p>
                  </a:txBody>
                  <a:tcPr/>
                </a:tc>
                <a:tc>
                  <a:txBody>
                    <a:bodyPr/>
                    <a:lstStyle/>
                    <a:p>
                      <a:r>
                        <a:rPr lang="en-US" sz="2400" dirty="0" smtClean="0"/>
                        <a:t>80</a:t>
                      </a:r>
                      <a:endParaRPr lang="ru-RU" sz="2400" dirty="0"/>
                    </a:p>
                  </a:txBody>
                  <a:tcPr/>
                </a:tc>
                <a:extLst>
                  <a:ext uri="{0D108BD9-81ED-4DB2-BD59-A6C34878D82A}">
                    <a16:rowId xmlns:a16="http://schemas.microsoft.com/office/drawing/2014/main" val="4267423702"/>
                  </a:ext>
                </a:extLst>
              </a:tr>
            </a:tbl>
          </a:graphicData>
        </a:graphic>
      </p:graphicFrame>
      <p:graphicFrame>
        <p:nvGraphicFramePr>
          <p:cNvPr id="15" name="Таблица 14"/>
          <p:cNvGraphicFramePr>
            <a:graphicFrameLocks noGrp="1"/>
          </p:cNvGraphicFramePr>
          <p:nvPr>
            <p:extLst>
              <p:ext uri="{D42A27DB-BD31-4B8C-83A1-F6EECF244321}">
                <p14:modId xmlns:p14="http://schemas.microsoft.com/office/powerpoint/2010/main" val="3952285175"/>
              </p:ext>
            </p:extLst>
          </p:nvPr>
        </p:nvGraphicFramePr>
        <p:xfrm>
          <a:off x="6165928" y="4692503"/>
          <a:ext cx="5681575" cy="1371600"/>
        </p:xfrm>
        <a:graphic>
          <a:graphicData uri="http://schemas.openxmlformats.org/drawingml/2006/table">
            <a:tbl>
              <a:tblPr firstRow="1" bandRow="1">
                <a:tableStyleId>{5C22544A-7EE6-4342-B048-85BDC9FD1C3A}</a:tableStyleId>
              </a:tblPr>
              <a:tblGrid>
                <a:gridCol w="1136315">
                  <a:extLst>
                    <a:ext uri="{9D8B030D-6E8A-4147-A177-3AD203B41FA5}">
                      <a16:colId xmlns:a16="http://schemas.microsoft.com/office/drawing/2014/main" val="3399125494"/>
                    </a:ext>
                  </a:extLst>
                </a:gridCol>
                <a:gridCol w="1136315">
                  <a:extLst>
                    <a:ext uri="{9D8B030D-6E8A-4147-A177-3AD203B41FA5}">
                      <a16:colId xmlns:a16="http://schemas.microsoft.com/office/drawing/2014/main" val="2419994954"/>
                    </a:ext>
                  </a:extLst>
                </a:gridCol>
                <a:gridCol w="1136315">
                  <a:extLst>
                    <a:ext uri="{9D8B030D-6E8A-4147-A177-3AD203B41FA5}">
                      <a16:colId xmlns:a16="http://schemas.microsoft.com/office/drawing/2014/main" val="3614783687"/>
                    </a:ext>
                  </a:extLst>
                </a:gridCol>
                <a:gridCol w="1136315">
                  <a:extLst>
                    <a:ext uri="{9D8B030D-6E8A-4147-A177-3AD203B41FA5}">
                      <a16:colId xmlns:a16="http://schemas.microsoft.com/office/drawing/2014/main" val="3006313054"/>
                    </a:ext>
                  </a:extLst>
                </a:gridCol>
                <a:gridCol w="1136315">
                  <a:extLst>
                    <a:ext uri="{9D8B030D-6E8A-4147-A177-3AD203B41FA5}">
                      <a16:colId xmlns:a16="http://schemas.microsoft.com/office/drawing/2014/main" val="1645359813"/>
                    </a:ext>
                  </a:extLst>
                </a:gridCol>
              </a:tblGrid>
              <a:tr h="370840">
                <a:tc>
                  <a:txBody>
                    <a:bodyPr/>
                    <a:lstStyle/>
                    <a:p>
                      <a:endParaRPr lang="ru-RU" sz="2400" dirty="0"/>
                    </a:p>
                  </a:txBody>
                  <a:tcPr/>
                </a:tc>
                <a:tc>
                  <a:txBody>
                    <a:bodyPr/>
                    <a:lstStyle/>
                    <a:p>
                      <a:r>
                        <a:rPr lang="en-US" sz="2400" dirty="0" smtClean="0"/>
                        <a:t>Height</a:t>
                      </a:r>
                      <a:endParaRPr lang="ru-RU" sz="2400" dirty="0"/>
                    </a:p>
                  </a:txBody>
                  <a:tcPr/>
                </a:tc>
                <a:tc>
                  <a:txBody>
                    <a:bodyPr/>
                    <a:lstStyle/>
                    <a:p>
                      <a:r>
                        <a:rPr lang="en-US" sz="2400" dirty="0" smtClean="0"/>
                        <a:t>Weight</a:t>
                      </a:r>
                      <a:endParaRPr lang="ru-RU"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Gender</a:t>
                      </a:r>
                      <a:endParaRPr lang="ru-RU" sz="2400" dirty="0" smtClean="0"/>
                    </a:p>
                  </a:txBody>
                  <a:tcPr/>
                </a:tc>
                <a:tc>
                  <a:txBody>
                    <a:bodyPr/>
                    <a:lstStyle/>
                    <a:p>
                      <a:r>
                        <a:rPr lang="en-US" sz="2400" dirty="0" smtClean="0"/>
                        <a:t>IQ</a:t>
                      </a:r>
                      <a:endParaRPr lang="ru-RU" sz="2400" dirty="0"/>
                    </a:p>
                  </a:txBody>
                  <a:tcPr/>
                </a:tc>
                <a:extLst>
                  <a:ext uri="{0D108BD9-81ED-4DB2-BD59-A6C34878D82A}">
                    <a16:rowId xmlns:a16="http://schemas.microsoft.com/office/drawing/2014/main" val="6142468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Masha</a:t>
                      </a:r>
                      <a:endParaRPr lang="ru-RU" sz="2400" dirty="0" smtClean="0"/>
                    </a:p>
                  </a:txBody>
                  <a:tcPr/>
                </a:tc>
                <a:tc>
                  <a:txBody>
                    <a:bodyPr/>
                    <a:lstStyle/>
                    <a:p>
                      <a:r>
                        <a:rPr lang="en-US" sz="2400" dirty="0" smtClean="0"/>
                        <a:t>160</a:t>
                      </a:r>
                      <a:endParaRPr lang="ru-RU" sz="2400" dirty="0"/>
                    </a:p>
                  </a:txBody>
                  <a:tcPr/>
                </a:tc>
                <a:tc>
                  <a:txBody>
                    <a:bodyPr/>
                    <a:lstStyle/>
                    <a:p>
                      <a:r>
                        <a:rPr lang="en-US" sz="2400" dirty="0" smtClean="0"/>
                        <a:t>50</a:t>
                      </a:r>
                      <a:endParaRPr lang="ru-RU" sz="2400" dirty="0"/>
                    </a:p>
                  </a:txBody>
                  <a:tcPr/>
                </a:tc>
                <a:tc>
                  <a:txBody>
                    <a:bodyPr/>
                    <a:lstStyle/>
                    <a:p>
                      <a:r>
                        <a:rPr lang="en-US" sz="2400" dirty="0" smtClean="0"/>
                        <a:t>0</a:t>
                      </a:r>
                      <a:endParaRPr lang="ru-RU" sz="2400" dirty="0"/>
                    </a:p>
                  </a:txBody>
                  <a:tcPr/>
                </a:tc>
                <a:tc>
                  <a:txBody>
                    <a:bodyPr/>
                    <a:lstStyle/>
                    <a:p>
                      <a:r>
                        <a:rPr lang="en-US" sz="2400" dirty="0" smtClean="0"/>
                        <a:t>110</a:t>
                      </a:r>
                      <a:endParaRPr lang="ru-RU" sz="2400" dirty="0"/>
                    </a:p>
                  </a:txBody>
                  <a:tcPr/>
                </a:tc>
                <a:extLst>
                  <a:ext uri="{0D108BD9-81ED-4DB2-BD59-A6C34878D82A}">
                    <a16:rowId xmlns:a16="http://schemas.microsoft.com/office/drawing/2014/main" val="21702276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smtClean="0"/>
                        <a:t>Petya</a:t>
                      </a:r>
                      <a:endParaRPr lang="ru-RU" sz="2400" dirty="0" smtClean="0"/>
                    </a:p>
                  </a:txBody>
                  <a:tcPr/>
                </a:tc>
                <a:tc>
                  <a:txBody>
                    <a:bodyPr/>
                    <a:lstStyle/>
                    <a:p>
                      <a:r>
                        <a:rPr lang="en-US" sz="2400" dirty="0" smtClean="0"/>
                        <a:t>200</a:t>
                      </a:r>
                      <a:endParaRPr lang="ru-RU" sz="2400" dirty="0"/>
                    </a:p>
                  </a:txBody>
                  <a:tcPr/>
                </a:tc>
                <a:tc>
                  <a:txBody>
                    <a:bodyPr/>
                    <a:lstStyle/>
                    <a:p>
                      <a:r>
                        <a:rPr lang="en-US" sz="2400" dirty="0" smtClean="0"/>
                        <a:t>70</a:t>
                      </a:r>
                      <a:endParaRPr lang="ru-RU" sz="2400" dirty="0"/>
                    </a:p>
                  </a:txBody>
                  <a:tcPr/>
                </a:tc>
                <a:tc>
                  <a:txBody>
                    <a:bodyPr/>
                    <a:lstStyle/>
                    <a:p>
                      <a:r>
                        <a:rPr lang="en-US" sz="2400" dirty="0" smtClean="0"/>
                        <a:t>1</a:t>
                      </a:r>
                      <a:endParaRPr lang="ru-RU" sz="2400" dirty="0"/>
                    </a:p>
                  </a:txBody>
                  <a:tcPr/>
                </a:tc>
                <a:tc>
                  <a:txBody>
                    <a:bodyPr/>
                    <a:lstStyle/>
                    <a:p>
                      <a:r>
                        <a:rPr lang="en-US" sz="2400" dirty="0" smtClean="0"/>
                        <a:t>50</a:t>
                      </a:r>
                      <a:endParaRPr lang="ru-RU" sz="2400" dirty="0"/>
                    </a:p>
                  </a:txBody>
                  <a:tcPr/>
                </a:tc>
                <a:extLst>
                  <a:ext uri="{0D108BD9-81ED-4DB2-BD59-A6C34878D82A}">
                    <a16:rowId xmlns:a16="http://schemas.microsoft.com/office/drawing/2014/main" val="2836016112"/>
                  </a:ext>
                </a:extLst>
              </a:tr>
            </a:tbl>
          </a:graphicData>
        </a:graphic>
      </p:graphicFrame>
      <p:sp>
        <p:nvSpPr>
          <p:cNvPr id="5" name="Прямоугольник 4"/>
          <p:cNvSpPr/>
          <p:nvPr/>
        </p:nvSpPr>
        <p:spPr>
          <a:xfrm>
            <a:off x="282224" y="4222624"/>
            <a:ext cx="1808444" cy="461665"/>
          </a:xfrm>
          <a:prstGeom prst="rect">
            <a:avLst/>
          </a:prstGeom>
        </p:spPr>
        <p:txBody>
          <a:bodyPr wrap="none">
            <a:spAutoFit/>
          </a:bodyPr>
          <a:lstStyle/>
          <a:p>
            <a:r>
              <a:rPr lang="en-US" sz="2400" b="1" dirty="0"/>
              <a:t>Train objects</a:t>
            </a:r>
            <a:endParaRPr lang="ru-RU" sz="2400" b="1" dirty="0"/>
          </a:p>
        </p:txBody>
      </p:sp>
      <p:sp>
        <p:nvSpPr>
          <p:cNvPr id="6" name="Прямоугольник 5"/>
          <p:cNvSpPr/>
          <p:nvPr/>
        </p:nvSpPr>
        <p:spPr>
          <a:xfrm>
            <a:off x="10162042" y="4149792"/>
            <a:ext cx="1685461" cy="461665"/>
          </a:xfrm>
          <a:prstGeom prst="rect">
            <a:avLst/>
          </a:prstGeom>
        </p:spPr>
        <p:txBody>
          <a:bodyPr wrap="none">
            <a:spAutoFit/>
          </a:bodyPr>
          <a:lstStyle/>
          <a:p>
            <a:r>
              <a:rPr lang="en-US" sz="2400" b="1" dirty="0"/>
              <a:t>Test objects</a:t>
            </a:r>
            <a:endParaRPr lang="ru-RU"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46670" y="517823"/>
            <a:ext cx="10591147" cy="1200329"/>
          </a:xfrm>
          <a:prstGeom prst="rect">
            <a:avLst/>
          </a:prstGeom>
          <a:noFill/>
        </p:spPr>
        <p:txBody>
          <a:bodyPr wrap="square" rtlCol="0">
            <a:spAutoFit/>
          </a:bodyPr>
          <a:lstStyle/>
          <a:p>
            <a:r>
              <a:rPr lang="ru-RU" sz="3600" b="1" dirty="0">
                <a:solidFill>
                  <a:srgbClr val="00B050"/>
                </a:solidFill>
              </a:rPr>
              <a:t>EVALUATING THE QUALITY OF THE MODEL BASED ON THE </a:t>
            </a:r>
            <a:r>
              <a:rPr lang="ru-RU" sz="3600" b="1" dirty="0" smtClean="0">
                <a:solidFill>
                  <a:srgbClr val="00B050"/>
                </a:solidFill>
              </a:rPr>
              <a:t>TEST </a:t>
            </a:r>
            <a:r>
              <a:rPr lang="ru-RU" sz="3600" b="1" dirty="0">
                <a:solidFill>
                  <a:srgbClr val="00B050"/>
                </a:solidFill>
              </a:rPr>
              <a:t>SELECTION</a:t>
            </a: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8</a:t>
            </a:fld>
            <a:endParaRPr lang="ru-RU" sz="1400" dirty="0">
              <a:solidFill>
                <a:schemeClr val="bg1"/>
              </a:solidFill>
            </a:endParaRPr>
          </a:p>
        </p:txBody>
      </p:sp>
      <p:sp>
        <p:nvSpPr>
          <p:cNvPr id="2" name="Прямоугольник 1"/>
          <p:cNvSpPr/>
          <p:nvPr/>
        </p:nvSpPr>
        <p:spPr>
          <a:xfrm>
            <a:off x="1046671" y="1593055"/>
            <a:ext cx="10452943" cy="523220"/>
          </a:xfrm>
          <a:prstGeom prst="rect">
            <a:avLst/>
          </a:prstGeom>
        </p:spPr>
        <p:txBody>
          <a:bodyPr wrap="square">
            <a:spAutoFit/>
          </a:bodyPr>
          <a:lstStyle/>
          <a:p>
            <a:endParaRPr lang="ru-RU" sz="2800" dirty="0"/>
          </a:p>
        </p:txBody>
      </p:sp>
      <p:sp>
        <p:nvSpPr>
          <p:cNvPr id="3" name="Прямоугольник 2"/>
          <p:cNvSpPr/>
          <p:nvPr/>
        </p:nvSpPr>
        <p:spPr>
          <a:xfrm>
            <a:off x="1084835" y="1836036"/>
            <a:ext cx="10155383" cy="1200329"/>
          </a:xfrm>
          <a:prstGeom prst="rect">
            <a:avLst/>
          </a:prstGeom>
        </p:spPr>
        <p:txBody>
          <a:bodyPr wrap="square">
            <a:spAutoFit/>
          </a:bodyPr>
          <a:lstStyle/>
          <a:p>
            <a:r>
              <a:rPr lang="ru-RU" sz="2400" dirty="0" err="1" smtClean="0"/>
              <a:t>Let's</a:t>
            </a:r>
            <a:r>
              <a:rPr lang="ru-RU" sz="2400" dirty="0" smtClean="0"/>
              <a:t> </a:t>
            </a:r>
            <a:r>
              <a:rPr lang="ru-RU" sz="2400" dirty="0" err="1"/>
              <a:t>say</a:t>
            </a:r>
            <a:r>
              <a:rPr lang="ru-RU" sz="2400" dirty="0"/>
              <a:t> </a:t>
            </a:r>
            <a:r>
              <a:rPr lang="ru-RU" sz="2400" dirty="0" err="1"/>
              <a:t>we</a:t>
            </a:r>
            <a:r>
              <a:rPr lang="ru-RU" sz="2400" dirty="0"/>
              <a:t> </a:t>
            </a:r>
            <a:r>
              <a:rPr lang="ru-RU" sz="2400" dirty="0" err="1" smtClean="0"/>
              <a:t>learned</a:t>
            </a:r>
            <a:r>
              <a:rPr lang="ru-RU" sz="2400" dirty="0" smtClean="0"/>
              <a:t> </a:t>
            </a:r>
            <a:r>
              <a:rPr lang="ru-RU" sz="2400" dirty="0" err="1" smtClean="0"/>
              <a:t>how</a:t>
            </a:r>
            <a:r>
              <a:rPr lang="ru-RU" sz="2400" dirty="0" smtClean="0"/>
              <a:t> </a:t>
            </a:r>
            <a:r>
              <a:rPr lang="ru-RU" sz="2400" dirty="0" err="1"/>
              <a:t>to</a:t>
            </a:r>
            <a:r>
              <a:rPr lang="ru-RU" sz="2400" dirty="0"/>
              <a:t> </a:t>
            </a:r>
            <a:r>
              <a:rPr lang="ru-RU" sz="2400" dirty="0" err="1"/>
              <a:t>predict</a:t>
            </a:r>
            <a:r>
              <a:rPr lang="ru-RU" sz="2400" dirty="0"/>
              <a:t> </a:t>
            </a:r>
            <a:r>
              <a:rPr lang="ru-RU" sz="2400" dirty="0" err="1"/>
              <a:t>the</a:t>
            </a:r>
            <a:r>
              <a:rPr lang="ru-RU" sz="2400" dirty="0"/>
              <a:t> </a:t>
            </a:r>
            <a:r>
              <a:rPr lang="ru-RU" sz="2400" dirty="0" err="1"/>
              <a:t>target</a:t>
            </a:r>
            <a:r>
              <a:rPr lang="ru-RU" sz="2400" dirty="0"/>
              <a:t> </a:t>
            </a:r>
            <a:r>
              <a:rPr lang="ru-RU" sz="2400" dirty="0" err="1"/>
              <a:t>feature</a:t>
            </a:r>
            <a:r>
              <a:rPr lang="ru-RU" sz="2400" dirty="0"/>
              <a:t> </a:t>
            </a:r>
            <a:r>
              <a:rPr lang="ru-RU" sz="2400" b="1" i="1" dirty="0"/>
              <a:t>Y</a:t>
            </a:r>
            <a:r>
              <a:rPr lang="ru-RU" sz="2400" dirty="0"/>
              <a:t> </a:t>
            </a:r>
            <a:r>
              <a:rPr lang="ru-RU" sz="2400" dirty="0" err="1"/>
              <a:t>from</a:t>
            </a:r>
            <a:r>
              <a:rPr lang="ru-RU" sz="2400" dirty="0"/>
              <a:t> a </a:t>
            </a:r>
            <a:r>
              <a:rPr lang="ru-RU" sz="2400" dirty="0" err="1"/>
              <a:t>training</a:t>
            </a:r>
            <a:r>
              <a:rPr lang="ru-RU" sz="2400" dirty="0"/>
              <a:t> </a:t>
            </a:r>
            <a:r>
              <a:rPr lang="ru-RU" sz="2400" dirty="0" err="1"/>
              <a:t>sample</a:t>
            </a:r>
            <a:r>
              <a:rPr lang="ru-RU" sz="2400" dirty="0" smtClean="0"/>
              <a:t>.</a:t>
            </a:r>
            <a:endParaRPr lang="en-US" sz="2400" dirty="0" smtClean="0"/>
          </a:p>
          <a:p>
            <a:endParaRPr lang="en-US" sz="2400" dirty="0" smtClean="0"/>
          </a:p>
          <a:p>
            <a:r>
              <a:rPr lang="ru-RU" sz="2400" dirty="0" err="1" smtClean="0"/>
              <a:t>How</a:t>
            </a:r>
            <a:r>
              <a:rPr lang="ru-RU" sz="2400" dirty="0" smtClean="0"/>
              <a:t> </a:t>
            </a:r>
            <a:r>
              <a:rPr lang="ru-RU" sz="2400" dirty="0" err="1"/>
              <a:t>can</a:t>
            </a:r>
            <a:r>
              <a:rPr lang="ru-RU" sz="2400" dirty="0"/>
              <a:t> </a:t>
            </a:r>
            <a:r>
              <a:rPr lang="en-US" sz="2400" dirty="0" smtClean="0"/>
              <a:t>we</a:t>
            </a:r>
            <a:r>
              <a:rPr lang="ru-RU" sz="2400" dirty="0" smtClean="0"/>
              <a:t> </a:t>
            </a:r>
            <a:r>
              <a:rPr lang="ru-RU" sz="2400" dirty="0" err="1"/>
              <a:t>evaluate</a:t>
            </a:r>
            <a:r>
              <a:rPr lang="ru-RU" sz="2400" dirty="0"/>
              <a:t> </a:t>
            </a:r>
            <a:r>
              <a:rPr lang="ru-RU" sz="2400" dirty="0" err="1"/>
              <a:t>the</a:t>
            </a:r>
            <a:r>
              <a:rPr lang="ru-RU" sz="2400" dirty="0"/>
              <a:t> </a:t>
            </a:r>
            <a:r>
              <a:rPr lang="ru-RU" sz="2400" dirty="0" err="1"/>
              <a:t>quality</a:t>
            </a:r>
            <a:r>
              <a:rPr lang="ru-RU" sz="2400" dirty="0"/>
              <a:t> </a:t>
            </a:r>
            <a:r>
              <a:rPr lang="ru-RU" sz="2400" dirty="0" err="1"/>
              <a:t>of</a:t>
            </a:r>
            <a:r>
              <a:rPr lang="ru-RU" sz="2400" dirty="0"/>
              <a:t> </a:t>
            </a:r>
            <a:r>
              <a:rPr lang="ru-RU" sz="2400" dirty="0" err="1"/>
              <a:t>predictions</a:t>
            </a:r>
            <a:r>
              <a:rPr lang="ru-RU" sz="2400" dirty="0"/>
              <a:t> </a:t>
            </a:r>
            <a:r>
              <a:rPr lang="ru-RU" sz="2400" dirty="0" err="1"/>
              <a:t>based</a:t>
            </a:r>
            <a:r>
              <a:rPr lang="ru-RU" sz="2400" dirty="0"/>
              <a:t> </a:t>
            </a:r>
            <a:r>
              <a:rPr lang="ru-RU" sz="2400" dirty="0" err="1"/>
              <a:t>on</a:t>
            </a:r>
            <a:r>
              <a:rPr lang="ru-RU" sz="2400" dirty="0"/>
              <a:t> a </a:t>
            </a:r>
            <a:r>
              <a:rPr lang="ru-RU" sz="2400" dirty="0" err="1"/>
              <a:t>test</a:t>
            </a:r>
            <a:r>
              <a:rPr lang="ru-RU" sz="2400" dirty="0"/>
              <a:t> </a:t>
            </a:r>
            <a:r>
              <a:rPr lang="ru-RU" sz="2400" dirty="0" err="1"/>
              <a:t>sample</a:t>
            </a:r>
            <a:r>
              <a:rPr lang="ru-RU" sz="2400" dirty="0"/>
              <a:t>?</a:t>
            </a:r>
          </a:p>
        </p:txBody>
      </p:sp>
      <p:graphicFrame>
        <p:nvGraphicFramePr>
          <p:cNvPr id="8" name="Таблица 7"/>
          <p:cNvGraphicFramePr>
            <a:graphicFrameLocks noGrp="1"/>
          </p:cNvGraphicFramePr>
          <p:nvPr>
            <p:extLst>
              <p:ext uri="{D42A27DB-BD31-4B8C-83A1-F6EECF244321}">
                <p14:modId xmlns:p14="http://schemas.microsoft.com/office/powerpoint/2010/main" val="4267723028"/>
              </p:ext>
            </p:extLst>
          </p:nvPr>
        </p:nvGraphicFramePr>
        <p:xfrm>
          <a:off x="3178529" y="3784106"/>
          <a:ext cx="5729945" cy="1371600"/>
        </p:xfrm>
        <a:graphic>
          <a:graphicData uri="http://schemas.openxmlformats.org/drawingml/2006/table">
            <a:tbl>
              <a:tblPr firstRow="1" bandRow="1">
                <a:tableStyleId>{5C22544A-7EE6-4342-B048-85BDC9FD1C3A}</a:tableStyleId>
              </a:tblPr>
              <a:tblGrid>
                <a:gridCol w="1145989">
                  <a:extLst>
                    <a:ext uri="{9D8B030D-6E8A-4147-A177-3AD203B41FA5}">
                      <a16:colId xmlns:a16="http://schemas.microsoft.com/office/drawing/2014/main" val="3399125494"/>
                    </a:ext>
                  </a:extLst>
                </a:gridCol>
                <a:gridCol w="1145989">
                  <a:extLst>
                    <a:ext uri="{9D8B030D-6E8A-4147-A177-3AD203B41FA5}">
                      <a16:colId xmlns:a16="http://schemas.microsoft.com/office/drawing/2014/main" val="2419994954"/>
                    </a:ext>
                  </a:extLst>
                </a:gridCol>
                <a:gridCol w="1145989">
                  <a:extLst>
                    <a:ext uri="{9D8B030D-6E8A-4147-A177-3AD203B41FA5}">
                      <a16:colId xmlns:a16="http://schemas.microsoft.com/office/drawing/2014/main" val="3614783687"/>
                    </a:ext>
                  </a:extLst>
                </a:gridCol>
                <a:gridCol w="1145989">
                  <a:extLst>
                    <a:ext uri="{9D8B030D-6E8A-4147-A177-3AD203B41FA5}">
                      <a16:colId xmlns:a16="http://schemas.microsoft.com/office/drawing/2014/main" val="3006313054"/>
                    </a:ext>
                  </a:extLst>
                </a:gridCol>
                <a:gridCol w="1145989">
                  <a:extLst>
                    <a:ext uri="{9D8B030D-6E8A-4147-A177-3AD203B41FA5}">
                      <a16:colId xmlns:a16="http://schemas.microsoft.com/office/drawing/2014/main" val="1645359813"/>
                    </a:ext>
                  </a:extLst>
                </a:gridCol>
              </a:tblGrid>
              <a:tr h="370840">
                <a:tc>
                  <a:txBody>
                    <a:bodyPr/>
                    <a:lstStyle/>
                    <a:p>
                      <a:endParaRPr lang="ru-RU" sz="2400" dirty="0"/>
                    </a:p>
                  </a:txBody>
                  <a:tcPr/>
                </a:tc>
                <a:tc>
                  <a:txBody>
                    <a:bodyPr/>
                    <a:lstStyle/>
                    <a:p>
                      <a:r>
                        <a:rPr lang="en-US" sz="2400" dirty="0" smtClean="0"/>
                        <a:t>Height</a:t>
                      </a:r>
                      <a:endParaRPr lang="ru-RU" sz="2400" dirty="0"/>
                    </a:p>
                  </a:txBody>
                  <a:tcPr/>
                </a:tc>
                <a:tc>
                  <a:txBody>
                    <a:bodyPr/>
                    <a:lstStyle/>
                    <a:p>
                      <a:r>
                        <a:rPr lang="en-US" sz="2400" dirty="0" smtClean="0"/>
                        <a:t>Weight</a:t>
                      </a:r>
                      <a:endParaRPr lang="ru-RU"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Gender</a:t>
                      </a:r>
                      <a:endParaRPr lang="ru-RU" sz="2400" dirty="0" smtClean="0"/>
                    </a:p>
                  </a:txBody>
                  <a:tcPr/>
                </a:tc>
                <a:tc>
                  <a:txBody>
                    <a:bodyPr/>
                    <a:lstStyle/>
                    <a:p>
                      <a:r>
                        <a:rPr lang="en-US" sz="2400" dirty="0" smtClean="0"/>
                        <a:t>IQ</a:t>
                      </a:r>
                      <a:endParaRPr lang="ru-RU" sz="2400" dirty="0"/>
                    </a:p>
                  </a:txBody>
                  <a:tcPr/>
                </a:tc>
                <a:extLst>
                  <a:ext uri="{0D108BD9-81ED-4DB2-BD59-A6C34878D82A}">
                    <a16:rowId xmlns:a16="http://schemas.microsoft.com/office/drawing/2014/main" val="6142468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Masha</a:t>
                      </a:r>
                      <a:endParaRPr lang="ru-RU" sz="2400" dirty="0" smtClean="0"/>
                    </a:p>
                  </a:txBody>
                  <a:tcPr/>
                </a:tc>
                <a:tc>
                  <a:txBody>
                    <a:bodyPr/>
                    <a:lstStyle/>
                    <a:p>
                      <a:r>
                        <a:rPr lang="en-US" sz="2400" dirty="0" smtClean="0"/>
                        <a:t>160</a:t>
                      </a:r>
                      <a:endParaRPr lang="ru-RU" sz="2400" dirty="0"/>
                    </a:p>
                  </a:txBody>
                  <a:tcPr/>
                </a:tc>
                <a:tc>
                  <a:txBody>
                    <a:bodyPr/>
                    <a:lstStyle/>
                    <a:p>
                      <a:r>
                        <a:rPr lang="en-US" sz="2400" dirty="0" smtClean="0"/>
                        <a:t>50</a:t>
                      </a:r>
                      <a:endParaRPr lang="ru-RU" sz="2400" dirty="0"/>
                    </a:p>
                  </a:txBody>
                  <a:tcPr/>
                </a:tc>
                <a:tc>
                  <a:txBody>
                    <a:bodyPr/>
                    <a:lstStyle/>
                    <a:p>
                      <a:r>
                        <a:rPr lang="en-US" sz="2400" dirty="0" smtClean="0"/>
                        <a:t>0</a:t>
                      </a:r>
                      <a:endParaRPr lang="ru-RU" sz="2400" dirty="0"/>
                    </a:p>
                  </a:txBody>
                  <a:tcPr/>
                </a:tc>
                <a:tc>
                  <a:txBody>
                    <a:bodyPr/>
                    <a:lstStyle/>
                    <a:p>
                      <a:r>
                        <a:rPr lang="en-US" sz="2400" dirty="0" smtClean="0"/>
                        <a:t>110</a:t>
                      </a:r>
                      <a:endParaRPr lang="ru-RU" sz="2400" dirty="0"/>
                    </a:p>
                  </a:txBody>
                  <a:tcPr/>
                </a:tc>
                <a:extLst>
                  <a:ext uri="{0D108BD9-81ED-4DB2-BD59-A6C34878D82A}">
                    <a16:rowId xmlns:a16="http://schemas.microsoft.com/office/drawing/2014/main" val="21702276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smtClean="0"/>
                        <a:t>Petya</a:t>
                      </a:r>
                      <a:endParaRPr lang="ru-RU" sz="2400" dirty="0" smtClean="0"/>
                    </a:p>
                  </a:txBody>
                  <a:tcPr/>
                </a:tc>
                <a:tc>
                  <a:txBody>
                    <a:bodyPr/>
                    <a:lstStyle/>
                    <a:p>
                      <a:r>
                        <a:rPr lang="en-US" sz="2400" dirty="0" smtClean="0"/>
                        <a:t>200</a:t>
                      </a:r>
                      <a:endParaRPr lang="ru-RU" sz="2400" dirty="0"/>
                    </a:p>
                  </a:txBody>
                  <a:tcPr/>
                </a:tc>
                <a:tc>
                  <a:txBody>
                    <a:bodyPr/>
                    <a:lstStyle/>
                    <a:p>
                      <a:r>
                        <a:rPr lang="en-US" sz="2400" dirty="0" smtClean="0"/>
                        <a:t>70</a:t>
                      </a:r>
                      <a:endParaRPr lang="ru-RU" sz="2400" dirty="0"/>
                    </a:p>
                  </a:txBody>
                  <a:tcPr/>
                </a:tc>
                <a:tc>
                  <a:txBody>
                    <a:bodyPr/>
                    <a:lstStyle/>
                    <a:p>
                      <a:r>
                        <a:rPr lang="en-US" sz="2400" dirty="0" smtClean="0"/>
                        <a:t>1</a:t>
                      </a:r>
                      <a:endParaRPr lang="ru-RU" sz="2400" dirty="0"/>
                    </a:p>
                  </a:txBody>
                  <a:tcPr/>
                </a:tc>
                <a:tc>
                  <a:txBody>
                    <a:bodyPr/>
                    <a:lstStyle/>
                    <a:p>
                      <a:r>
                        <a:rPr lang="en-US" sz="2400" dirty="0" smtClean="0"/>
                        <a:t>50</a:t>
                      </a:r>
                      <a:endParaRPr lang="ru-RU" sz="2400" dirty="0"/>
                    </a:p>
                  </a:txBody>
                  <a:tcPr/>
                </a:tc>
                <a:extLst>
                  <a:ext uri="{0D108BD9-81ED-4DB2-BD59-A6C34878D82A}">
                    <a16:rowId xmlns:a16="http://schemas.microsoft.com/office/drawing/2014/main" val="283601611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141560" y="453936"/>
            <a:ext cx="10098658" cy="646331"/>
          </a:xfrm>
          <a:prstGeom prst="rect">
            <a:avLst/>
          </a:prstGeom>
          <a:noFill/>
        </p:spPr>
        <p:txBody>
          <a:bodyPr wrap="square" rtlCol="0">
            <a:spAutoFit/>
          </a:bodyPr>
          <a:lstStyle/>
          <a:p>
            <a:r>
              <a:rPr lang="ru-RU" sz="3600" b="1" dirty="0">
                <a:solidFill>
                  <a:srgbClr val="00B050"/>
                </a:solidFill>
              </a:rPr>
              <a:t>REGRESSION QUALITY INDICATORS</a:t>
            </a:r>
            <a:endParaRPr lang="en-US"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9</a:t>
            </a:fld>
            <a:endParaRPr lang="ru-RU" sz="1400" dirty="0">
              <a:solidFill>
                <a:schemeClr val="bg1"/>
              </a:solidFill>
            </a:endParaRPr>
          </a:p>
        </p:txBody>
      </p:sp>
      <mc:AlternateContent xmlns:mc="http://schemas.openxmlformats.org/markup-compatibility/2006" xmlns:a14="http://schemas.microsoft.com/office/drawing/2010/main">
        <mc:Choice Requires="a14">
          <p:sp>
            <p:nvSpPr>
              <p:cNvPr id="6" name="Прямоугольник 5"/>
              <p:cNvSpPr/>
              <p:nvPr/>
            </p:nvSpPr>
            <p:spPr>
              <a:xfrm>
                <a:off x="1579417" y="1377236"/>
                <a:ext cx="8063346" cy="2863348"/>
              </a:xfrm>
              <a:prstGeom prst="rect">
                <a:avLst/>
              </a:prstGeom>
            </p:spPr>
            <p:txBody>
              <a:bodyPr wrap="square">
                <a:spAutoFit/>
              </a:bodyPr>
              <a:lstStyle/>
              <a:p>
                <a:r>
                  <a:rPr lang="ru-RU" sz="2400" b="1" i="1" dirty="0" smtClean="0">
                    <a:solidFill>
                      <a:srgbClr val="002060"/>
                    </a:solidFill>
                  </a:rPr>
                  <a:t>MAE</a:t>
                </a:r>
                <a:r>
                  <a:rPr lang="ru-RU" sz="2400" dirty="0" smtClean="0"/>
                  <a:t> </a:t>
                </a:r>
                <a:r>
                  <a:rPr lang="en-US" sz="2400" dirty="0" smtClean="0"/>
                  <a:t> </a:t>
                </a:r>
                <a:r>
                  <a:rPr lang="ru-RU" sz="2400" dirty="0" smtClean="0"/>
                  <a:t>(</a:t>
                </a:r>
                <a:r>
                  <a:rPr lang="en-US" sz="2400" dirty="0" smtClean="0"/>
                  <a:t>Mean</a:t>
                </a:r>
                <a:r>
                  <a:rPr lang="ru-RU" sz="2400" dirty="0" smtClean="0"/>
                  <a:t> </a:t>
                </a:r>
                <a:r>
                  <a:rPr lang="en-US" sz="2400" dirty="0" err="1"/>
                  <a:t>A</a:t>
                </a:r>
                <a:r>
                  <a:rPr lang="ru-RU" sz="2400" dirty="0" err="1" smtClean="0"/>
                  <a:t>bsolute</a:t>
                </a:r>
                <a:r>
                  <a:rPr lang="ru-RU" sz="2400" dirty="0" smtClean="0"/>
                  <a:t> </a:t>
                </a:r>
                <a:r>
                  <a:rPr lang="en-US" sz="2400" dirty="0" err="1"/>
                  <a:t>E</a:t>
                </a:r>
                <a:r>
                  <a:rPr lang="ru-RU" sz="2400" dirty="0" err="1" smtClean="0"/>
                  <a:t>rror</a:t>
                </a:r>
                <a:r>
                  <a:rPr lang="ru-RU" sz="2400" dirty="0" smtClean="0"/>
                  <a:t>):</a:t>
                </a:r>
                <a:endParaRPr lang="en-US" sz="2400" dirty="0" smtClean="0"/>
              </a:p>
              <a:p>
                <a:endParaRPr lang="en-US" sz="2400" dirty="0"/>
              </a:p>
              <a:p>
                <a:endParaRPr lang="en-US" sz="2400" dirty="0" smtClean="0"/>
              </a:p>
              <a:p>
                <a:r>
                  <a:rPr lang="en-US" sz="2400" dirty="0" smtClean="0"/>
                  <a:t>Where </a:t>
                </a:r>
                <a:r>
                  <a:rPr lang="ru-RU" sz="2400" b="1" i="1" dirty="0" smtClean="0"/>
                  <a:t>n</a:t>
                </a:r>
                <a:r>
                  <a:rPr lang="ru-RU" sz="2400" dirty="0" smtClean="0"/>
                  <a:t> </a:t>
                </a:r>
                <a:r>
                  <a:rPr lang="ru-RU" sz="2400" dirty="0" err="1"/>
                  <a:t>is</a:t>
                </a:r>
                <a:r>
                  <a:rPr lang="ru-RU" sz="2400" dirty="0"/>
                  <a:t> </a:t>
                </a:r>
                <a:r>
                  <a:rPr lang="ru-RU" sz="2400" dirty="0" err="1"/>
                  <a:t>the</a:t>
                </a:r>
                <a:r>
                  <a:rPr lang="ru-RU" sz="2400" dirty="0"/>
                  <a:t> </a:t>
                </a:r>
                <a:r>
                  <a:rPr lang="ru-RU" sz="2400" dirty="0" err="1"/>
                  <a:t>volume</a:t>
                </a:r>
                <a:r>
                  <a:rPr lang="ru-RU" sz="2400" dirty="0"/>
                  <a:t> </a:t>
                </a:r>
                <a:r>
                  <a:rPr lang="ru-RU" sz="2400" dirty="0" err="1"/>
                  <a:t>of</a:t>
                </a:r>
                <a:r>
                  <a:rPr lang="ru-RU" sz="2400" dirty="0"/>
                  <a:t> </a:t>
                </a:r>
                <a:r>
                  <a:rPr lang="ru-RU" sz="2400" dirty="0" err="1"/>
                  <a:t>the</a:t>
                </a:r>
                <a:r>
                  <a:rPr lang="ru-RU" sz="2400" dirty="0"/>
                  <a:t> </a:t>
                </a:r>
                <a:r>
                  <a:rPr lang="ru-RU" sz="2400" dirty="0" err="1"/>
                  <a:t>test</a:t>
                </a:r>
                <a:r>
                  <a:rPr lang="ru-RU" sz="2400" dirty="0"/>
                  <a:t> </a:t>
                </a:r>
                <a:r>
                  <a:rPr lang="ru-RU" sz="2400" dirty="0" err="1"/>
                  <a:t>sample</a:t>
                </a:r>
                <a:r>
                  <a:rPr lang="ru-RU" sz="2400" dirty="0"/>
                  <a:t>, </a:t>
                </a:r>
                <a:endParaRPr lang="en-US" sz="2400" dirty="0" smtClean="0"/>
              </a:p>
              <a:p>
                <a:r>
                  <a:rPr lang="ru-RU" sz="2400" b="1" i="1" dirty="0" smtClean="0"/>
                  <a:t>y</a:t>
                </a:r>
                <a:r>
                  <a:rPr lang="ru-RU" sz="2400" dirty="0" smtClean="0"/>
                  <a:t> </a:t>
                </a:r>
                <a:r>
                  <a:rPr lang="ru-RU" sz="2400" dirty="0"/>
                  <a:t>- </a:t>
                </a:r>
                <a:r>
                  <a:rPr lang="ru-RU" sz="2400" dirty="0" err="1"/>
                  <a:t>true</a:t>
                </a:r>
                <a:r>
                  <a:rPr lang="ru-RU" sz="2400" dirty="0"/>
                  <a:t> </a:t>
                </a:r>
                <a:endParaRPr lang="en-US" sz="2400" dirty="0" smtClean="0"/>
              </a:p>
              <a:p>
                <a:r>
                  <a:rPr lang="ru-RU" sz="2400" b="1" i="1" dirty="0" smtClean="0"/>
                  <a:t>y</a:t>
                </a:r>
                <a:r>
                  <a:rPr lang="ru-RU" sz="2400" b="1" i="1" dirty="0"/>
                  <a:t>'</a:t>
                </a:r>
                <a:r>
                  <a:rPr lang="ru-RU" sz="2400" dirty="0"/>
                  <a:t> </a:t>
                </a:r>
                <a:r>
                  <a:rPr lang="ru-RU" sz="2400" dirty="0" smtClean="0"/>
                  <a:t>– </a:t>
                </a:r>
                <a:r>
                  <a:rPr lang="ru-RU" sz="2400" dirty="0" err="1" smtClean="0"/>
                  <a:t>predicted</a:t>
                </a:r>
                <a:r>
                  <a:rPr lang="en-US" sz="2400" dirty="0" smtClean="0"/>
                  <a:t> </a:t>
                </a:r>
                <a:r>
                  <a:rPr lang="ru-RU" sz="2400" dirty="0" err="1" smtClean="0"/>
                  <a:t>values</a:t>
                </a:r>
                <a:r>
                  <a:rPr lang="ru-RU" sz="2400" dirty="0" smtClean="0"/>
                  <a:t>. </a:t>
                </a:r>
                <a:endParaRPr lang="en-US" sz="2400" dirty="0" smtClean="0"/>
              </a:p>
              <a:p>
                <a:r>
                  <a:rPr lang="ru-RU" sz="2400" dirty="0" err="1" smtClean="0"/>
                  <a:t>In</a:t>
                </a:r>
                <a:r>
                  <a:rPr lang="ru-RU" sz="2400" dirty="0" smtClean="0"/>
                  <a:t> </a:t>
                </a:r>
                <a:r>
                  <a:rPr lang="ru-RU" sz="2400" dirty="0" err="1"/>
                  <a:t>our</a:t>
                </a:r>
                <a:r>
                  <a:rPr lang="ru-RU" sz="2400" dirty="0"/>
                  <a:t> </a:t>
                </a:r>
                <a:r>
                  <a:rPr lang="ru-RU" sz="2400" dirty="0" err="1"/>
                  <a:t>example</a:t>
                </a:r>
                <a:r>
                  <a:rPr lang="ru-RU" sz="2400" dirty="0"/>
                  <a:t>: </a:t>
                </a:r>
                <a:r>
                  <a:rPr lang="ru-RU" sz="2400" dirty="0" smtClean="0"/>
                  <a:t>MAE = </a:t>
                </a:r>
                <a14:m>
                  <m:oMath xmlns:m="http://schemas.openxmlformats.org/officeDocument/2006/math">
                    <m:f>
                      <m:fPr>
                        <m:ctrlPr>
                          <a:rPr lang="ru-RU" sz="2400" i="1" smtClean="0">
                            <a:latin typeface="Cambria Math" panose="02040503050406030204" pitchFamily="18" charset="0"/>
                          </a:rPr>
                        </m:ctrlPr>
                      </m:fPr>
                      <m:num>
                        <m:r>
                          <a:rPr lang="ru-RU" sz="2400" b="0" i="1" smtClean="0">
                            <a:latin typeface="Cambria Math" panose="02040503050406030204" pitchFamily="18" charset="0"/>
                          </a:rPr>
                          <m:t>1</m:t>
                        </m:r>
                      </m:num>
                      <m:den>
                        <m:r>
                          <a:rPr lang="ru-RU" sz="2400" b="0" i="1" smtClean="0">
                            <a:latin typeface="Cambria Math" panose="02040503050406030204" pitchFamily="18" charset="0"/>
                          </a:rPr>
                          <m:t>2</m:t>
                        </m:r>
                      </m:den>
                    </m:f>
                  </m:oMath>
                </a14:m>
                <a:r>
                  <a:rPr lang="ru-RU" sz="2400" dirty="0" smtClean="0"/>
                  <a:t>(| </a:t>
                </a:r>
                <a:r>
                  <a:rPr lang="ru-RU" sz="2400" dirty="0"/>
                  <a:t>110-100 |+|50-70|)=15.</a:t>
                </a:r>
              </a:p>
            </p:txBody>
          </p:sp>
        </mc:Choice>
        <mc:Fallback xmlns="">
          <p:sp>
            <p:nvSpPr>
              <p:cNvPr id="6" name="Прямоугольник 5"/>
              <p:cNvSpPr>
                <a:spLocks noRot="1" noChangeAspect="1" noMove="1" noResize="1" noEditPoints="1" noAdjustHandles="1" noChangeArrowheads="1" noChangeShapeType="1" noTextEdit="1"/>
              </p:cNvSpPr>
              <p:nvPr/>
            </p:nvSpPr>
            <p:spPr>
              <a:xfrm>
                <a:off x="1579417" y="1377236"/>
                <a:ext cx="8063346" cy="2863348"/>
              </a:xfrm>
              <a:prstGeom prst="rect">
                <a:avLst/>
              </a:prstGeom>
              <a:blipFill>
                <a:blip r:embed="rId4"/>
                <a:stretch>
                  <a:fillRect l="-1134" t="-1702" b="-213"/>
                </a:stretch>
              </a:blipFill>
            </p:spPr>
            <p:txBody>
              <a:bodyPr/>
              <a:lstStyle/>
              <a:p>
                <a:r>
                  <a:rPr lang="ru-RU">
                    <a:noFill/>
                  </a:rPr>
                  <a:t> </a:t>
                </a:r>
              </a:p>
            </p:txBody>
          </p:sp>
        </mc:Fallback>
      </mc:AlternateContent>
      <p:pic>
        <p:nvPicPr>
          <p:cNvPr id="7" name="Рисунок 6"/>
          <p:cNvPicPr>
            <a:picLocks noChangeAspect="1"/>
          </p:cNvPicPr>
          <p:nvPr/>
        </p:nvPicPr>
        <p:blipFill>
          <a:blip r:embed="rId5"/>
          <a:stretch>
            <a:fillRect/>
          </a:stretch>
        </p:blipFill>
        <p:spPr>
          <a:xfrm>
            <a:off x="5848783" y="1147888"/>
            <a:ext cx="4814510" cy="1247037"/>
          </a:xfrm>
          <a:prstGeom prst="rect">
            <a:avLst/>
          </a:prstGeom>
        </p:spPr>
      </p:pic>
      <p:graphicFrame>
        <p:nvGraphicFramePr>
          <p:cNvPr id="2" name="Таблица 1"/>
          <p:cNvGraphicFramePr>
            <a:graphicFrameLocks noGrp="1"/>
          </p:cNvGraphicFramePr>
          <p:nvPr>
            <p:extLst>
              <p:ext uri="{D42A27DB-BD31-4B8C-83A1-F6EECF244321}">
                <p14:modId xmlns:p14="http://schemas.microsoft.com/office/powerpoint/2010/main" val="3305983373"/>
              </p:ext>
            </p:extLst>
          </p:nvPr>
        </p:nvGraphicFramePr>
        <p:xfrm>
          <a:off x="1529990" y="4408367"/>
          <a:ext cx="9321798" cy="1371600"/>
        </p:xfrm>
        <a:graphic>
          <a:graphicData uri="http://schemas.openxmlformats.org/drawingml/2006/table">
            <a:tbl>
              <a:tblPr firstRow="1" bandRow="1">
                <a:tableStyleId>{5C22544A-7EE6-4342-B048-85BDC9FD1C3A}</a:tableStyleId>
              </a:tblPr>
              <a:tblGrid>
                <a:gridCol w="1553633">
                  <a:extLst>
                    <a:ext uri="{9D8B030D-6E8A-4147-A177-3AD203B41FA5}">
                      <a16:colId xmlns:a16="http://schemas.microsoft.com/office/drawing/2014/main" val="2979379504"/>
                    </a:ext>
                  </a:extLst>
                </a:gridCol>
                <a:gridCol w="1553633">
                  <a:extLst>
                    <a:ext uri="{9D8B030D-6E8A-4147-A177-3AD203B41FA5}">
                      <a16:colId xmlns:a16="http://schemas.microsoft.com/office/drawing/2014/main" val="3661645532"/>
                    </a:ext>
                  </a:extLst>
                </a:gridCol>
                <a:gridCol w="1553633">
                  <a:extLst>
                    <a:ext uri="{9D8B030D-6E8A-4147-A177-3AD203B41FA5}">
                      <a16:colId xmlns:a16="http://schemas.microsoft.com/office/drawing/2014/main" val="3620589645"/>
                    </a:ext>
                  </a:extLst>
                </a:gridCol>
                <a:gridCol w="1553633">
                  <a:extLst>
                    <a:ext uri="{9D8B030D-6E8A-4147-A177-3AD203B41FA5}">
                      <a16:colId xmlns:a16="http://schemas.microsoft.com/office/drawing/2014/main" val="503268264"/>
                    </a:ext>
                  </a:extLst>
                </a:gridCol>
                <a:gridCol w="1091432">
                  <a:extLst>
                    <a:ext uri="{9D8B030D-6E8A-4147-A177-3AD203B41FA5}">
                      <a16:colId xmlns:a16="http://schemas.microsoft.com/office/drawing/2014/main" val="250805536"/>
                    </a:ext>
                  </a:extLst>
                </a:gridCol>
                <a:gridCol w="2015834">
                  <a:extLst>
                    <a:ext uri="{9D8B030D-6E8A-4147-A177-3AD203B41FA5}">
                      <a16:colId xmlns:a16="http://schemas.microsoft.com/office/drawing/2014/main" val="3070851674"/>
                    </a:ext>
                  </a:extLst>
                </a:gridCol>
              </a:tblGrid>
              <a:tr h="370840">
                <a:tc>
                  <a:txBody>
                    <a:bodyPr/>
                    <a:lstStyle/>
                    <a:p>
                      <a:endParaRPr lang="ru-RU" sz="2400" dirty="0"/>
                    </a:p>
                  </a:txBody>
                  <a:tcPr/>
                </a:tc>
                <a:tc>
                  <a:txBody>
                    <a:bodyPr/>
                    <a:lstStyle/>
                    <a:p>
                      <a:r>
                        <a:rPr lang="en-US" sz="2400" dirty="0" smtClean="0"/>
                        <a:t>Height</a:t>
                      </a:r>
                      <a:endParaRPr lang="ru-RU" sz="2400" dirty="0"/>
                    </a:p>
                  </a:txBody>
                  <a:tcPr/>
                </a:tc>
                <a:tc>
                  <a:txBody>
                    <a:bodyPr/>
                    <a:lstStyle/>
                    <a:p>
                      <a:r>
                        <a:rPr lang="en-US" sz="2400" dirty="0" smtClean="0"/>
                        <a:t>Weight</a:t>
                      </a:r>
                      <a:endParaRPr lang="ru-RU"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Gender</a:t>
                      </a:r>
                      <a:endParaRPr lang="ru-RU" sz="2400" dirty="0" smtClean="0"/>
                    </a:p>
                  </a:txBody>
                  <a:tcPr/>
                </a:tc>
                <a:tc>
                  <a:txBody>
                    <a:bodyPr/>
                    <a:lstStyle/>
                    <a:p>
                      <a:r>
                        <a:rPr lang="en-US" sz="2400" dirty="0" smtClean="0"/>
                        <a:t>IQ</a:t>
                      </a:r>
                      <a:endParaRPr lang="ru-RU"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IQ </a:t>
                      </a:r>
                      <a:r>
                        <a:rPr lang="ru-RU" sz="2400" dirty="0" smtClean="0"/>
                        <a:t> </a:t>
                      </a:r>
                      <a:r>
                        <a:rPr lang="en-US" sz="2400" dirty="0" smtClean="0"/>
                        <a:t>predicted</a:t>
                      </a:r>
                      <a:endParaRPr lang="ru-RU" sz="2400" dirty="0"/>
                    </a:p>
                  </a:txBody>
                  <a:tcPr/>
                </a:tc>
                <a:extLst>
                  <a:ext uri="{0D108BD9-81ED-4DB2-BD59-A6C34878D82A}">
                    <a16:rowId xmlns:a16="http://schemas.microsoft.com/office/drawing/2014/main" val="24194498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Masha</a:t>
                      </a:r>
                      <a:endParaRPr lang="ru-RU" sz="2400" dirty="0" smtClean="0"/>
                    </a:p>
                  </a:txBody>
                  <a:tcPr/>
                </a:tc>
                <a:tc>
                  <a:txBody>
                    <a:bodyPr/>
                    <a:lstStyle/>
                    <a:p>
                      <a:r>
                        <a:rPr lang="en-US" sz="2400" dirty="0" smtClean="0"/>
                        <a:t>160</a:t>
                      </a:r>
                      <a:endParaRPr lang="ru-RU" sz="2400" dirty="0"/>
                    </a:p>
                  </a:txBody>
                  <a:tcPr/>
                </a:tc>
                <a:tc>
                  <a:txBody>
                    <a:bodyPr/>
                    <a:lstStyle/>
                    <a:p>
                      <a:r>
                        <a:rPr lang="en-US" sz="2400" dirty="0" smtClean="0"/>
                        <a:t>50</a:t>
                      </a:r>
                      <a:endParaRPr lang="ru-RU" sz="2400" dirty="0"/>
                    </a:p>
                  </a:txBody>
                  <a:tcPr/>
                </a:tc>
                <a:tc>
                  <a:txBody>
                    <a:bodyPr/>
                    <a:lstStyle/>
                    <a:p>
                      <a:r>
                        <a:rPr lang="en-US" sz="2400" dirty="0" smtClean="0"/>
                        <a:t>0</a:t>
                      </a:r>
                      <a:endParaRPr lang="ru-RU" sz="2400" dirty="0"/>
                    </a:p>
                  </a:txBody>
                  <a:tcPr/>
                </a:tc>
                <a:tc>
                  <a:txBody>
                    <a:bodyPr/>
                    <a:lstStyle/>
                    <a:p>
                      <a:r>
                        <a:rPr lang="en-US" sz="2400" dirty="0" smtClean="0"/>
                        <a:t>110</a:t>
                      </a:r>
                      <a:endParaRPr lang="ru-RU" sz="2400" dirty="0"/>
                    </a:p>
                  </a:txBody>
                  <a:tcPr/>
                </a:tc>
                <a:tc>
                  <a:txBody>
                    <a:bodyPr/>
                    <a:lstStyle/>
                    <a:p>
                      <a:r>
                        <a:rPr lang="en-US" sz="2400" dirty="0" smtClean="0"/>
                        <a:t>100</a:t>
                      </a:r>
                      <a:endParaRPr lang="ru-RU" sz="2400" dirty="0"/>
                    </a:p>
                  </a:txBody>
                  <a:tcPr/>
                </a:tc>
                <a:extLst>
                  <a:ext uri="{0D108BD9-81ED-4DB2-BD59-A6C34878D82A}">
                    <a16:rowId xmlns:a16="http://schemas.microsoft.com/office/drawing/2014/main" val="42342528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smtClean="0"/>
                        <a:t>Petya</a:t>
                      </a:r>
                      <a:endParaRPr lang="ru-RU" sz="2400" dirty="0" smtClean="0"/>
                    </a:p>
                  </a:txBody>
                  <a:tcPr/>
                </a:tc>
                <a:tc>
                  <a:txBody>
                    <a:bodyPr/>
                    <a:lstStyle/>
                    <a:p>
                      <a:r>
                        <a:rPr lang="en-US" sz="2400" dirty="0" smtClean="0"/>
                        <a:t>200</a:t>
                      </a:r>
                      <a:endParaRPr lang="ru-RU" sz="2400" dirty="0"/>
                    </a:p>
                  </a:txBody>
                  <a:tcPr/>
                </a:tc>
                <a:tc>
                  <a:txBody>
                    <a:bodyPr/>
                    <a:lstStyle/>
                    <a:p>
                      <a:r>
                        <a:rPr lang="en-US" sz="2400" dirty="0" smtClean="0"/>
                        <a:t>70</a:t>
                      </a:r>
                      <a:endParaRPr lang="ru-RU" sz="2400" dirty="0"/>
                    </a:p>
                  </a:txBody>
                  <a:tcPr/>
                </a:tc>
                <a:tc>
                  <a:txBody>
                    <a:bodyPr/>
                    <a:lstStyle/>
                    <a:p>
                      <a:r>
                        <a:rPr lang="en-US" sz="2400" dirty="0" smtClean="0"/>
                        <a:t>1</a:t>
                      </a:r>
                      <a:endParaRPr lang="ru-RU" sz="2400" dirty="0"/>
                    </a:p>
                  </a:txBody>
                  <a:tcPr/>
                </a:tc>
                <a:tc>
                  <a:txBody>
                    <a:bodyPr/>
                    <a:lstStyle/>
                    <a:p>
                      <a:r>
                        <a:rPr lang="en-US" sz="2400" dirty="0" smtClean="0"/>
                        <a:t>50</a:t>
                      </a:r>
                      <a:endParaRPr lang="ru-RU" sz="2400" dirty="0"/>
                    </a:p>
                  </a:txBody>
                  <a:tcPr/>
                </a:tc>
                <a:tc>
                  <a:txBody>
                    <a:bodyPr/>
                    <a:lstStyle/>
                    <a:p>
                      <a:r>
                        <a:rPr lang="en-US" sz="2400" dirty="0" smtClean="0"/>
                        <a:t>70</a:t>
                      </a:r>
                      <a:endParaRPr lang="ru-RU" sz="2400" dirty="0"/>
                    </a:p>
                  </a:txBody>
                  <a:tcPr/>
                </a:tc>
                <a:extLst>
                  <a:ext uri="{0D108BD9-81ED-4DB2-BD59-A6C34878D82A}">
                    <a16:rowId xmlns:a16="http://schemas.microsoft.com/office/drawing/2014/main" val="203524795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3311</TotalTime>
  <Words>4275</Words>
  <Application>Microsoft Office PowerPoint</Application>
  <PresentationFormat>Широкоэкранный</PresentationFormat>
  <Paragraphs>649</Paragraphs>
  <Slides>25</Slides>
  <Notes>25</Notes>
  <HiddenSlides>0</HiddenSlides>
  <MMClips>0</MMClips>
  <ScaleCrop>false</ScaleCrop>
  <HeadingPairs>
    <vt:vector size="6" baseType="variant">
      <vt:variant>
        <vt:lpstr>Использованные шрифты</vt:lpstr>
      </vt:variant>
      <vt:variant>
        <vt:i4>8</vt:i4>
      </vt:variant>
      <vt:variant>
        <vt:lpstr>Тема</vt:lpstr>
      </vt:variant>
      <vt:variant>
        <vt:i4>2</vt:i4>
      </vt:variant>
      <vt:variant>
        <vt:lpstr>Заголовки слайдов</vt:lpstr>
      </vt:variant>
      <vt:variant>
        <vt:i4>25</vt:i4>
      </vt:variant>
    </vt:vector>
  </HeadingPairs>
  <TitlesOfParts>
    <vt:vector size="35" baseType="lpstr">
      <vt:lpstr>-apple-system</vt:lpstr>
      <vt:lpstr>Arial</vt:lpstr>
      <vt:lpstr>Calibri</vt:lpstr>
      <vt:lpstr>Calibri Light</vt:lpstr>
      <vt:lpstr>Cambria Math</vt:lpstr>
      <vt:lpstr>Open Sans</vt:lpstr>
      <vt:lpstr>Open Sans ExtraBold</vt:lpstr>
      <vt:lpstr>Times New Roman</vt:lpstr>
      <vt:lpstr>Office Theme</vt:lpstr>
      <vt:lpstr>1_Office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Александр Ляпин</dc:creator>
  <cp:lastModifiedBy>user</cp:lastModifiedBy>
  <cp:revision>174</cp:revision>
  <dcterms:created xsi:type="dcterms:W3CDTF">2024-02-08T12:18:00Z</dcterms:created>
  <dcterms:modified xsi:type="dcterms:W3CDTF">2025-03-04T23:07:04Z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C01F5EF66D3E4FE78945ED15D365EDD0_12</vt:lpwstr>
  </property>
  <property fmtid="{D5CDD505-2E9C-101B-9397-08002B2CF9AE}" pid="3" name="KSOProductBuildVer">
    <vt:lpwstr>1033-12.2.0.13431</vt:lpwstr>
  </property>
</Properties>
</file>