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sldIdLst>
    <p:sldId id="318" r:id="rId3"/>
    <p:sldId id="333" r:id="rId4"/>
    <p:sldId id="319" r:id="rId5"/>
    <p:sldId id="320" r:id="rId6"/>
    <p:sldId id="325" r:id="rId7"/>
    <p:sldId id="322" r:id="rId8"/>
    <p:sldId id="323" r:id="rId9"/>
    <p:sldId id="324" r:id="rId10"/>
    <p:sldId id="321" r:id="rId11"/>
    <p:sldId id="327" r:id="rId12"/>
    <p:sldId id="328" r:id="rId13"/>
    <p:sldId id="330" r:id="rId14"/>
    <p:sldId id="331" r:id="rId15"/>
    <p:sldId id="334" r:id="rId16"/>
    <p:sldId id="335" r:id="rId17"/>
    <p:sldId id="340" r:id="rId18"/>
    <p:sldId id="341" r:id="rId19"/>
    <p:sldId id="342" r:id="rId20"/>
    <p:sldId id="343" r:id="rId21"/>
    <p:sldId id="347" r:id="rId22"/>
    <p:sldId id="348" r:id="rId23"/>
    <p:sldId id="349" r:id="rId24"/>
    <p:sldId id="350" r:id="rId25"/>
    <p:sldId id="351" r:id="rId26"/>
    <p:sldId id="352" r:id="rId27"/>
    <p:sldId id="353" r:id="rId28"/>
    <p:sldId id="354" r:id="rId29"/>
    <p:sldId id="355" r:id="rId30"/>
    <p:sldId id="356" r:id="rId31"/>
    <p:sldId id="332"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6" autoAdjust="0"/>
    <p:restoredTop sz="94027" autoAdjust="0"/>
  </p:normalViewPr>
  <p:slideViewPr>
    <p:cSldViewPr snapToGrid="0">
      <p:cViewPr varScale="1">
        <p:scale>
          <a:sx n="69" d="100"/>
          <a:sy n="69" d="100"/>
        </p:scale>
        <p:origin x="1140"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52" y="-4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4ECF0-BC62-4327-8293-2EA0443F8D0F}" type="datetimeFigureOut">
              <a:rPr lang="ru-RU" smtClean="0"/>
              <a:t>31.01.2025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204D9-EAE2-4F35-AFEB-5316CEB5C218}"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1151875" y="3079575"/>
            <a:ext cx="9215100" cy="29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3:notes"/>
          <p:cNvSpPr>
            <a:spLocks noGrp="1" noRot="1" noChangeAspect="1"/>
          </p:cNvSpPr>
          <p:nvPr>
            <p:ph type="sldImg" idx="2"/>
          </p:nvPr>
        </p:nvSpPr>
        <p:spPr>
          <a:xfrm>
            <a:off x="1268413" y="357188"/>
            <a:ext cx="4321175" cy="243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 III: The Pentium III incorporates additional floating- point instructions: The Streaming SIMD Extensions (SSE) instruction set extension added 70 new instructions </a:t>
            </a:r>
          </a:p>
          <a:p>
            <a:endParaRPr lang="en-US" dirty="0"/>
          </a:p>
          <a:p>
            <a:r>
              <a:rPr lang="en-US" dirty="0"/>
              <a:t>Core: This is the first Intel x86 microprocessor with a dual core, referring to the implementation of two cores on a single chip</a:t>
            </a:r>
          </a:p>
          <a:p>
            <a:endParaRPr lang="en-US" dirty="0"/>
          </a:p>
          <a:p>
            <a:r>
              <a:rPr lang="en-US" dirty="0"/>
              <a:t>Core 2: The Core 2 extends the Core architecture to 64 bits.</a:t>
            </a:r>
          </a:p>
          <a:p>
            <a:endParaRPr lang="en-US" dirty="0"/>
          </a:p>
          <a:p>
            <a:pPr algn="l"/>
            <a:r>
              <a:rPr lang="en-US" sz="1200" b="1" dirty="0">
                <a:solidFill>
                  <a:schemeClr val="tx1"/>
                </a:solidFill>
                <a:latin typeface="Times New Roman" panose="02020603050405020304" pitchFamily="18" charset="0"/>
                <a:cs typeface="Times New Roman" panose="02020603050405020304" pitchFamily="18" charset="0"/>
              </a:rPr>
              <a:t>Core i9 :   </a:t>
            </a:r>
            <a:endParaRPr lang="ru-RU" sz="1200" b="1" dirty="0">
              <a:solidFill>
                <a:schemeClr val="tx1"/>
              </a:solidFill>
              <a:latin typeface="Times New Roman" panose="02020603050405020304" pitchFamily="18" charset="0"/>
              <a:cs typeface="Times New Roman" panose="02020603050405020304" pitchFamily="18" charset="0"/>
            </a:endParaRPr>
          </a:p>
          <a:p>
            <a:pPr algn="l"/>
            <a:r>
              <a:rPr lang="en-US" dirty="0"/>
              <a:t>Core i9 is a family of high-performance and high core count 64-bit x86 microprocessors introduced by Intel in mid-2017</a:t>
            </a:r>
          </a:p>
        </p:txBody>
      </p:sp>
      <p:sp>
        <p:nvSpPr>
          <p:cNvPr id="4" name="Slide Number Placeholder 3"/>
          <p:cNvSpPr>
            <a:spLocks noGrp="1"/>
          </p:cNvSpPr>
          <p:nvPr>
            <p:ph type="sldNum" sz="quarter" idx="5"/>
          </p:nvPr>
        </p:nvSpPr>
        <p:spPr/>
        <p:txBody>
          <a:bodyPr/>
          <a:lstStyle/>
          <a:p>
            <a:fld id="{02A204D9-EAE2-4F35-AFEB-5316CEB5C218}" type="slidenum">
              <a:rPr lang="ru-RU" smtClean="0"/>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ARM</a:t>
            </a:r>
            <a:r>
              <a:rPr lang="en-US" dirty="0"/>
              <a:t> is a family of RISC-based microprocessors and microcontrollers designed by ARM Holdings, Cambridge, England. </a:t>
            </a:r>
          </a:p>
          <a:p>
            <a:endParaRPr lang="en-US" dirty="0"/>
          </a:p>
          <a:p>
            <a:r>
              <a:rPr lang="en-US" b="1" dirty="0"/>
              <a:t>CORTEX-A: </a:t>
            </a:r>
            <a:r>
              <a:rPr lang="en-US" dirty="0"/>
              <a:t>These processors run at higher clock frequency (over 1 GHz), and support a memory management unit (MMU), which is required for full feature OSs such as Linux, Android, MS Windows, and mobile Oss</a:t>
            </a:r>
          </a:p>
          <a:p>
            <a:endParaRPr lang="en-US" dirty="0"/>
          </a:p>
          <a:p>
            <a:r>
              <a:rPr lang="en-US" dirty="0"/>
              <a:t>■ Cortex-M0: Designed for 8- and 16-bit applications, this model emphasizes low cost, ultra low power, and simplicity. It is optimized for small silicon die size (starting from 12k gates) and use in the lowest cost chips. ■ Cortex-M0+: An enhanced version of the M0 that is more energy efficient. </a:t>
            </a:r>
          </a:p>
          <a:p>
            <a:r>
              <a:rPr lang="en-US" dirty="0"/>
              <a:t>■ Cortex- M3: Designed for 16- and 32-bit applications, this model emphasizes performance and energy efficiency. It also has comprehensive debug and trace features to enable software developers to develop their applications quickly. </a:t>
            </a:r>
          </a:p>
          <a:p>
            <a:r>
              <a:rPr lang="en-US" dirty="0"/>
              <a:t>■ Cortex-M4: This model provides all the features of the Cortex-M3, with additional instructions to support digital signal processing tasks. </a:t>
            </a:r>
          </a:p>
          <a:p>
            <a:r>
              <a:rPr lang="en-US" dirty="0"/>
              <a:t>■ Cortex-M7: Provides higher performance than the M4. It is still primarily a 32-bit machine but uses 64-bit wide instruction and data buses. </a:t>
            </a:r>
          </a:p>
          <a:p>
            <a:r>
              <a:rPr lang="en-US" dirty="0"/>
              <a:t>■ Cortex-M23: This model is similar to the M0+, and adds integer divide instructions and some security features. </a:t>
            </a:r>
          </a:p>
          <a:p>
            <a:r>
              <a:rPr lang="en-US" dirty="0"/>
              <a:t>■ Cortex-M33: This model is similar to the M4, and adds some security features.</a:t>
            </a:r>
          </a:p>
        </p:txBody>
      </p:sp>
      <p:sp>
        <p:nvSpPr>
          <p:cNvPr id="4" name="Slide Number Placeholder 3"/>
          <p:cNvSpPr>
            <a:spLocks noGrp="1"/>
          </p:cNvSpPr>
          <p:nvPr>
            <p:ph type="sldNum" sz="quarter" idx="5"/>
          </p:nvPr>
        </p:nvSpPr>
        <p:spPr/>
        <p:txBody>
          <a:bodyPr/>
          <a:lstStyle/>
          <a:p>
            <a:fld id="{02A204D9-EAE2-4F35-AFEB-5316CEB5C218}" type="slidenum">
              <a:rPr lang="ru-RU" smtClean="0"/>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p>
          <a:p>
            <a:r>
              <a:rPr lang="en-US" dirty="0"/>
              <a:t>facilitates low- latency exception and interrupt handling, and controls power</a:t>
            </a:r>
          </a:p>
          <a:p>
            <a:r>
              <a:rPr lang="en-US" dirty="0"/>
              <a:t>management.</a:t>
            </a:r>
          </a:p>
          <a:p>
            <a:r>
              <a:rPr lang="en-US" dirty="0"/>
              <a:t>■ ETM: An optional debug component that enables reconstruction of program</a:t>
            </a:r>
          </a:p>
          <a:p>
            <a:r>
              <a:rPr lang="en-US" dirty="0"/>
              <a:t>execution. The ETM is designed to be a high- speed, low- power debug tool</a:t>
            </a:r>
          </a:p>
          <a:p>
            <a:r>
              <a:rPr lang="en-US" dirty="0"/>
              <a:t>that only supports instruction trace.</a:t>
            </a:r>
          </a:p>
          <a:p>
            <a:r>
              <a:rPr lang="en-US" dirty="0"/>
              <a:t>■ Debug access port (DAP): This provides an interface for external debug</a:t>
            </a:r>
          </a:p>
          <a:p>
            <a:r>
              <a:rPr lang="en-US" dirty="0"/>
              <a:t>access to the processor.</a:t>
            </a:r>
          </a:p>
          <a:p>
            <a:r>
              <a:rPr lang="en-US" dirty="0"/>
              <a:t>■ Debug logic: Basic debug functionality includes processor halt, single- step,</a:t>
            </a:r>
          </a:p>
          <a:p>
            <a:r>
              <a:rPr lang="en-US" dirty="0"/>
              <a:t>processor core register access, unlimited software breakpoints, and full system</a:t>
            </a:r>
          </a:p>
          <a:p>
            <a:r>
              <a:rPr lang="en-US" dirty="0"/>
              <a:t>memory access.</a:t>
            </a:r>
          </a:p>
          <a:p>
            <a:r>
              <a:rPr lang="en-US" dirty="0"/>
              <a:t>■ </a:t>
            </a:r>
            <a:r>
              <a:rPr lang="en-US" dirty="0" err="1"/>
              <a:t>ICode</a:t>
            </a:r>
            <a:r>
              <a:rPr lang="en-US" dirty="0"/>
              <a:t> interface: Fetches instructions from the code memory space.</a:t>
            </a:r>
          </a:p>
          <a:p>
            <a:r>
              <a:rPr lang="en-US" dirty="0"/>
              <a:t>■ SRAM &amp; peripheral interface: Read/write interface to data memory and</a:t>
            </a:r>
          </a:p>
          <a:p>
            <a:r>
              <a:rPr lang="en-US" dirty="0"/>
              <a:t>peripheral devices.</a:t>
            </a:r>
          </a:p>
          <a:p>
            <a:r>
              <a:rPr lang="en-US" dirty="0"/>
              <a:t>■ Bus matrix: Connects the core and debug interfaces to external buses on the</a:t>
            </a:r>
          </a:p>
          <a:p>
            <a:r>
              <a:rPr lang="en-US" dirty="0"/>
              <a:t>microcontroller.</a:t>
            </a:r>
          </a:p>
          <a:p>
            <a:r>
              <a:rPr lang="en-US" dirty="0"/>
              <a:t>■ Memory protection unit: Protects critical data used by the operating system</a:t>
            </a:r>
          </a:p>
          <a:p>
            <a:r>
              <a:rPr lang="en-US" dirty="0"/>
              <a:t>from user applications, separating processing tasks by disallowing access</a:t>
            </a:r>
          </a:p>
          <a:p>
            <a:r>
              <a:rPr lang="en-US" dirty="0"/>
              <a:t>to each other’s data, disabling access to memory regions, allowing memory</a:t>
            </a:r>
          </a:p>
          <a:p>
            <a:r>
              <a:rPr lang="en-US" dirty="0"/>
              <a:t>regions to be defined as read-only, and detecting unexpected memory accesses</a:t>
            </a:r>
          </a:p>
          <a:p>
            <a:r>
              <a:rPr lang="en-US" dirty="0"/>
              <a:t>that could potentially break the system.</a:t>
            </a:r>
          </a:p>
        </p:txBody>
      </p:sp>
      <p:sp>
        <p:nvSpPr>
          <p:cNvPr id="4" name="Slide Number Placeholder 3"/>
          <p:cNvSpPr>
            <a:spLocks noGrp="1"/>
          </p:cNvSpPr>
          <p:nvPr>
            <p:ph type="sldNum" sz="quarter" idx="5"/>
          </p:nvPr>
        </p:nvSpPr>
        <p:spPr/>
        <p:txBody>
          <a:bodyPr/>
          <a:lstStyle/>
          <a:p>
            <a:fld id="{02A204D9-EAE2-4F35-AFEB-5316CEB5C218}" type="slidenum">
              <a:rPr lang="ru-RU" smtClean="0"/>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14</a:t>
            </a:fld>
            <a:endParaRPr lang="ru-RU"/>
          </a:p>
        </p:txBody>
      </p:sp>
    </p:spTree>
    <p:extLst>
      <p:ext uri="{BB962C8B-B14F-4D97-AF65-F5344CB8AC3E}">
        <p14:creationId xmlns:p14="http://schemas.microsoft.com/office/powerpoint/2010/main" val="328117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15</a:t>
            </a:fld>
            <a:endParaRPr lang="ru-RU"/>
          </a:p>
        </p:txBody>
      </p:sp>
    </p:spTree>
    <p:extLst>
      <p:ext uri="{BB962C8B-B14F-4D97-AF65-F5344CB8AC3E}">
        <p14:creationId xmlns:p14="http://schemas.microsoft.com/office/powerpoint/2010/main" val="3750085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16</a:t>
            </a:fld>
            <a:endParaRPr lang="ru-RU"/>
          </a:p>
        </p:txBody>
      </p:sp>
    </p:spTree>
    <p:extLst>
      <p:ext uri="{BB962C8B-B14F-4D97-AF65-F5344CB8AC3E}">
        <p14:creationId xmlns:p14="http://schemas.microsoft.com/office/powerpoint/2010/main" val="5266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17</a:t>
            </a:fld>
            <a:endParaRPr lang="ru-RU"/>
          </a:p>
        </p:txBody>
      </p:sp>
    </p:spTree>
    <p:extLst>
      <p:ext uri="{BB962C8B-B14F-4D97-AF65-F5344CB8AC3E}">
        <p14:creationId xmlns:p14="http://schemas.microsoft.com/office/powerpoint/2010/main" val="1097757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18</a:t>
            </a:fld>
            <a:endParaRPr lang="ru-RU"/>
          </a:p>
        </p:txBody>
      </p:sp>
    </p:spTree>
    <p:extLst>
      <p:ext uri="{BB962C8B-B14F-4D97-AF65-F5344CB8AC3E}">
        <p14:creationId xmlns:p14="http://schemas.microsoft.com/office/powerpoint/2010/main" val="2742314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19</a:t>
            </a:fld>
            <a:endParaRPr lang="ru-RU"/>
          </a:p>
        </p:txBody>
      </p:sp>
    </p:spTree>
    <p:extLst>
      <p:ext uri="{BB962C8B-B14F-4D97-AF65-F5344CB8AC3E}">
        <p14:creationId xmlns:p14="http://schemas.microsoft.com/office/powerpoint/2010/main" val="305121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2</a:t>
            </a:fld>
            <a:endParaRPr lang="ru-RU"/>
          </a:p>
        </p:txBody>
      </p:sp>
    </p:spTree>
    <p:extLst>
      <p:ext uri="{BB962C8B-B14F-4D97-AF65-F5344CB8AC3E}">
        <p14:creationId xmlns:p14="http://schemas.microsoft.com/office/powerpoint/2010/main" val="3505003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integrated circuit exploits the fact that such components as transistors, resistors, and conductors can be fabricated from a semiconductor such as silicon. It is merely an extension of the solid-state art to fabricate an entire circuit in a tiny piece of silicon rather than assemble discrete components made from separate pieces of silicon into the same circuit. Many transistors can be produced at the same time on a single wafer of silicon. Equally important, these transistors can be connected with a process of metallization to form circuits.</a:t>
            </a:r>
          </a:p>
          <a:p>
            <a:endParaRPr lang="en-US" dirty="0"/>
          </a:p>
          <a:p>
            <a:r>
              <a:rPr lang="en-US" dirty="0"/>
              <a:t>A thin wafer of silicon is divided into a matrix of small areas, each a few millimeters square. The identical circuit pattern is fabricated in each area, and the wafer is broken up into chips. Each chip consists of many gates and/or memory cells plus a number of input and output attachment points</a:t>
            </a:r>
          </a:p>
        </p:txBody>
      </p:sp>
      <p:sp>
        <p:nvSpPr>
          <p:cNvPr id="4" name="Slide Number Placeholder 3"/>
          <p:cNvSpPr>
            <a:spLocks noGrp="1"/>
          </p:cNvSpPr>
          <p:nvPr>
            <p:ph type="sldNum" sz="quarter" idx="5"/>
          </p:nvPr>
        </p:nvSpPr>
        <p:spPr/>
        <p:txBody>
          <a:bodyPr/>
          <a:lstStyle/>
          <a:p>
            <a:fld id="{02A204D9-EAE2-4F35-AFEB-5316CEB5C218}" type="slidenum">
              <a:rPr lang="ru-RU" smtClean="0"/>
              <a:t>20</a:t>
            </a:fld>
            <a:endParaRPr lang="ru-RU"/>
          </a:p>
        </p:txBody>
      </p:sp>
    </p:spTree>
    <p:extLst>
      <p:ext uri="{BB962C8B-B14F-4D97-AF65-F5344CB8AC3E}">
        <p14:creationId xmlns:p14="http://schemas.microsoft.com/office/powerpoint/2010/main" val="404769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generally have multiple processors. </a:t>
            </a:r>
          </a:p>
          <a:p>
            <a:r>
              <a:rPr lang="en-US" dirty="0"/>
              <a:t>When these processors all reside on a single chip, the term multicore computer is used, and each processing unit (consisting of a control unit, ALU, registers, and perhaps cache) is called a core. To clarify the terminology, this text will use the following definitions.</a:t>
            </a:r>
          </a:p>
          <a:p>
            <a:endParaRPr lang="en-US" dirty="0"/>
          </a:p>
          <a:p>
            <a:r>
              <a:rPr lang="en-US" dirty="0"/>
              <a:t>The main printed circuit board in a computer is called a </a:t>
            </a:r>
            <a:r>
              <a:rPr lang="en-US" b="1" dirty="0"/>
              <a:t>system board or motherboard</a:t>
            </a:r>
          </a:p>
          <a:p>
            <a:endParaRPr lang="en-US" b="1" dirty="0"/>
          </a:p>
          <a:p>
            <a:r>
              <a:rPr lang="en-US" dirty="0"/>
              <a:t>The motherboard contains a slot or socket for the processor chip, which typically contains multiple individual cores, in what is known as a </a:t>
            </a:r>
            <a:r>
              <a:rPr lang="en-US" b="1" dirty="0"/>
              <a:t>multicore processor. </a:t>
            </a:r>
          </a:p>
          <a:p>
            <a:endParaRPr lang="en-US" b="1" dirty="0"/>
          </a:p>
          <a:p>
            <a:r>
              <a:rPr lang="en-US" dirty="0"/>
              <a:t>A chip is a single piece of semiconducting material, typically silicon, upon which electronic circuits and logic gates are fabricated. The resulting product is referred to as an </a:t>
            </a:r>
            <a:r>
              <a:rPr lang="en-US" b="1" dirty="0"/>
              <a:t>integrated circuit</a:t>
            </a:r>
            <a:r>
              <a:rPr lang="en-US" dirty="0"/>
              <a:t>.</a:t>
            </a:r>
            <a:endParaRPr lang="en-US" b="1" dirty="0"/>
          </a:p>
          <a:p>
            <a:endParaRPr lang="en-US" dirty="0"/>
          </a:p>
          <a:p>
            <a:r>
              <a:rPr lang="en-US" dirty="0"/>
              <a:t>Another prominent feature of contemporary computers is the use of multiple layers of memory, called </a:t>
            </a:r>
            <a:r>
              <a:rPr lang="en-US" b="1" dirty="0"/>
              <a:t>cache memory</a:t>
            </a:r>
            <a:r>
              <a:rPr lang="en-US" dirty="0"/>
              <a:t>, between the processor and main memory. </a:t>
            </a:r>
          </a:p>
          <a:p>
            <a:endParaRPr lang="en-US" dirty="0"/>
          </a:p>
          <a:p>
            <a:r>
              <a:rPr lang="en-US" dirty="0"/>
              <a:t>Next, we zoom in on the structure of a single core, which occupies a portion of the processor chip. In general terms, the functional elements of a core are: </a:t>
            </a:r>
          </a:p>
          <a:p>
            <a:r>
              <a:rPr lang="en-US" dirty="0"/>
              <a:t>■ Instruction logic: This includes the tasks involved in fetching instructions, and decoding each instruction to determine the instruction operation and the memory locations of any operands. </a:t>
            </a:r>
          </a:p>
          <a:p>
            <a:r>
              <a:rPr lang="en-US" dirty="0"/>
              <a:t>■ Arithmetic and logic unit (ALU): Performs the operation specified by an instruction.</a:t>
            </a:r>
          </a:p>
          <a:p>
            <a:r>
              <a:rPr lang="en-US" dirty="0"/>
              <a:t>■ Load/store logic: Manages the transfer of data to and from main memory via cache.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21</a:t>
            </a:fld>
            <a:endParaRPr lang="ru-RU"/>
          </a:p>
        </p:txBody>
      </p:sp>
    </p:spTree>
    <p:extLst>
      <p:ext uri="{BB962C8B-B14F-4D97-AF65-F5344CB8AC3E}">
        <p14:creationId xmlns:p14="http://schemas.microsoft.com/office/powerpoint/2010/main" val="665185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is an architectural design issue whether a computer will have</a:t>
            </a:r>
          </a:p>
          <a:p>
            <a:r>
              <a:rPr lang="en-US" dirty="0"/>
              <a:t>a multiply instruction. It is an organizational issue whether that instruction will be</a:t>
            </a:r>
          </a:p>
          <a:p>
            <a:r>
              <a:rPr lang="en-US" dirty="0"/>
              <a:t>implemented by a special multiply unit or by a mechanism that makes repeated</a:t>
            </a:r>
          </a:p>
          <a:p>
            <a:r>
              <a:rPr lang="en-US" dirty="0"/>
              <a:t>use of the add unit of the system. The organizational decision may be based on the</a:t>
            </a:r>
          </a:p>
          <a:p>
            <a:r>
              <a:rPr lang="en-US" dirty="0"/>
              <a:t>anticipated frequency of use of the multiply instruction, the relative speed of the</a:t>
            </a:r>
          </a:p>
          <a:p>
            <a:r>
              <a:rPr lang="en-US" dirty="0"/>
              <a:t>two approaches, and the cost and physical size of a special multiply unit</a:t>
            </a:r>
          </a:p>
          <a:p>
            <a:endParaRPr lang="en-US" dirty="0"/>
          </a:p>
          <a:p>
            <a:r>
              <a:rPr lang="en-US" dirty="0"/>
              <a:t>Many computer manufacturers offer a family of computer models, all with the same architecture but with differences in organization.</a:t>
            </a:r>
          </a:p>
          <a:p>
            <a:endParaRPr lang="en-US" dirty="0"/>
          </a:p>
          <a:p>
            <a:r>
              <a:rPr lang="en-US" dirty="0"/>
              <a:t>In a class of computers called microcomputers, the relationship between</a:t>
            </a:r>
          </a:p>
          <a:p>
            <a:r>
              <a:rPr lang="en-US" dirty="0"/>
              <a:t>architecture and organization is very close. Changes in technology not only influence organization but also result in the introduction of more powerful and more</a:t>
            </a:r>
          </a:p>
          <a:p>
            <a:r>
              <a:rPr lang="en-US" dirty="0"/>
              <a:t>complex architectures. Generally, there is less of a requirement for generation to-generation compatibility for these smaller machines. </a:t>
            </a:r>
          </a:p>
          <a:p>
            <a:endParaRPr lang="en-US"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22</a:t>
            </a:fld>
            <a:endParaRPr lang="ru-RU"/>
          </a:p>
        </p:txBody>
      </p:sp>
    </p:spTree>
    <p:extLst>
      <p:ext uri="{BB962C8B-B14F-4D97-AF65-F5344CB8AC3E}">
        <p14:creationId xmlns:p14="http://schemas.microsoft.com/office/powerpoint/2010/main" val="148792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23</a:t>
            </a:fld>
            <a:endParaRPr lang="ru-RU"/>
          </a:p>
        </p:txBody>
      </p:sp>
    </p:spTree>
    <p:extLst>
      <p:ext uri="{BB962C8B-B14F-4D97-AF65-F5344CB8AC3E}">
        <p14:creationId xmlns:p14="http://schemas.microsoft.com/office/powerpoint/2010/main" val="524758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24</a:t>
            </a:fld>
            <a:endParaRPr lang="ru-RU"/>
          </a:p>
        </p:txBody>
      </p:sp>
    </p:spTree>
    <p:extLst>
      <p:ext uri="{BB962C8B-B14F-4D97-AF65-F5344CB8AC3E}">
        <p14:creationId xmlns:p14="http://schemas.microsoft.com/office/powerpoint/2010/main" val="2461830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25</a:t>
            </a:fld>
            <a:endParaRPr lang="ru-RU"/>
          </a:p>
        </p:txBody>
      </p:sp>
    </p:spTree>
    <p:extLst>
      <p:ext uri="{BB962C8B-B14F-4D97-AF65-F5344CB8AC3E}">
        <p14:creationId xmlns:p14="http://schemas.microsoft.com/office/powerpoint/2010/main" val="2430453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26</a:t>
            </a:fld>
            <a:endParaRPr lang="ru-RU"/>
          </a:p>
        </p:txBody>
      </p:sp>
    </p:spTree>
    <p:extLst>
      <p:ext uri="{BB962C8B-B14F-4D97-AF65-F5344CB8AC3E}">
        <p14:creationId xmlns:p14="http://schemas.microsoft.com/office/powerpoint/2010/main" val="316154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27</a:t>
            </a:fld>
            <a:endParaRPr lang="ru-RU"/>
          </a:p>
        </p:txBody>
      </p:sp>
    </p:spTree>
    <p:extLst>
      <p:ext uri="{BB962C8B-B14F-4D97-AF65-F5344CB8AC3E}">
        <p14:creationId xmlns:p14="http://schemas.microsoft.com/office/powerpoint/2010/main" val="379626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28</a:t>
            </a:fld>
            <a:endParaRPr lang="ru-RU"/>
          </a:p>
        </p:txBody>
      </p:sp>
    </p:spTree>
    <p:extLst>
      <p:ext uri="{BB962C8B-B14F-4D97-AF65-F5344CB8AC3E}">
        <p14:creationId xmlns:p14="http://schemas.microsoft.com/office/powerpoint/2010/main" val="1144898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29</a:t>
            </a:fld>
            <a:endParaRPr lang="ru-RU"/>
          </a:p>
        </p:txBody>
      </p:sp>
    </p:spTree>
    <p:extLst>
      <p:ext uri="{BB962C8B-B14F-4D97-AF65-F5344CB8AC3E}">
        <p14:creationId xmlns:p14="http://schemas.microsoft.com/office/powerpoint/2010/main" val="150984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2033"/>
                </a:solidFill>
                <a:effectLst/>
                <a:latin typeface="-apple-system"/>
              </a:rPr>
              <a:t>Today we have studied the following concepts</a:t>
            </a:r>
            <a:endParaRPr lang="ru-RU" b="0" i="0" dirty="0">
              <a:solidFill>
                <a:srgbClr val="002033"/>
              </a:solidFill>
              <a:effectLst/>
              <a:latin typeface="-apple-system"/>
            </a:endParaRPr>
          </a:p>
          <a:p>
            <a:endParaRPr lang="ru-RU" dirty="0"/>
          </a:p>
          <a:p>
            <a:r>
              <a:rPr lang="en-US" dirty="0"/>
              <a:t>In the next lecture, we will repeat these concepts. You should explain their meaning in a few words. Everyone understands this ? </a:t>
            </a:r>
            <a:endParaRPr lang="ru-RU" dirty="0"/>
          </a:p>
          <a:p>
            <a:endParaRPr lang="en-US" dirty="0"/>
          </a:p>
          <a:p>
            <a:r>
              <a:rPr lang="en-US" dirty="0"/>
              <a:t>Until the next lecture</a:t>
            </a:r>
          </a:p>
        </p:txBody>
      </p:sp>
      <p:sp>
        <p:nvSpPr>
          <p:cNvPr id="4" name="Slide Number Placeholder 3"/>
          <p:cNvSpPr>
            <a:spLocks noGrp="1"/>
          </p:cNvSpPr>
          <p:nvPr>
            <p:ph type="sldNum" sz="quarter" idx="5"/>
          </p:nvPr>
        </p:nvSpPr>
        <p:spPr/>
        <p:txBody>
          <a:bodyPr/>
          <a:lstStyle/>
          <a:p>
            <a:fld id="{02A204D9-EAE2-4F35-AFEB-5316CEB5C218}" type="slidenum">
              <a:rPr lang="ru-RU" smtClean="0"/>
              <a:t>30</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is an architectural design issue whether a computer will have</a:t>
            </a:r>
          </a:p>
          <a:p>
            <a:r>
              <a:rPr lang="en-US" dirty="0"/>
              <a:t>a multiply instruction. It is an organizational issue whether that instruction will be</a:t>
            </a:r>
          </a:p>
          <a:p>
            <a:r>
              <a:rPr lang="en-US" dirty="0"/>
              <a:t>implemented by a special multiply unit or by a mechanism that makes repeated</a:t>
            </a:r>
          </a:p>
          <a:p>
            <a:r>
              <a:rPr lang="en-US" dirty="0"/>
              <a:t>use of the add unit of the system. The organizational decision may be based on the</a:t>
            </a:r>
          </a:p>
          <a:p>
            <a:r>
              <a:rPr lang="en-US" dirty="0"/>
              <a:t>anticipated frequency of use of the multiply instruction, the relative speed of the</a:t>
            </a:r>
          </a:p>
          <a:p>
            <a:r>
              <a:rPr lang="en-US" dirty="0"/>
              <a:t>two approaches, and the cost and physical size of a special multiply unit</a:t>
            </a:r>
          </a:p>
          <a:p>
            <a:endParaRPr lang="en-US" dirty="0"/>
          </a:p>
          <a:p>
            <a:r>
              <a:rPr lang="en-US" dirty="0"/>
              <a:t>Many computer manufacturers offer a family of computer models, all with the same architecture but with differences in organization.</a:t>
            </a:r>
          </a:p>
          <a:p>
            <a:endParaRPr lang="en-US" dirty="0"/>
          </a:p>
          <a:p>
            <a:r>
              <a:rPr lang="en-US" dirty="0"/>
              <a:t>In a class of computers called microcomputers, the relationship between</a:t>
            </a:r>
          </a:p>
          <a:p>
            <a:r>
              <a:rPr lang="en-US" dirty="0"/>
              <a:t>architecture and organization is very close. Changes in technology not only influence organization but also result in the introduction of more powerful and more</a:t>
            </a:r>
          </a:p>
          <a:p>
            <a:r>
              <a:rPr lang="en-US" dirty="0"/>
              <a:t>complex architectures. Generally, there is less of a requirement for generation to-generation compatibility for these smaller machines. </a:t>
            </a:r>
          </a:p>
          <a:p>
            <a:endParaRPr lang="en-US"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8080: The world’s first general- purpose microprocessor. This was an 8-bit</a:t>
            </a:r>
          </a:p>
          <a:p>
            <a:r>
              <a:rPr lang="en-US" dirty="0"/>
              <a:t>machine, with an 8-bit data path to memory. The 8080 was used in the first</a:t>
            </a:r>
          </a:p>
          <a:p>
            <a:r>
              <a:rPr lang="en-US" dirty="0"/>
              <a:t>personal computer, the Altair.</a:t>
            </a:r>
          </a:p>
          <a:p>
            <a:endParaRPr lang="en-US" dirty="0"/>
          </a:p>
          <a:p>
            <a:r>
              <a:rPr lang="en-US" dirty="0"/>
              <a:t>8086: A far more powerful, 16-bit machine. In addition to a wider data path and larger registers, the 8086 sported an instruction cache, or queue, that prefetches a few instructions before they are executed. </a:t>
            </a:r>
          </a:p>
          <a:p>
            <a:endParaRPr lang="en-US" dirty="0"/>
          </a:p>
          <a:p>
            <a:r>
              <a:rPr lang="en-US" dirty="0"/>
              <a:t>80486: The 80486 introduced the use of much more sophisticated and powerful cache technology and sophisticated instruction pipelining. The 80486 also offered a built-in math coprocessor, offloading complex math operations from the main CPU.</a:t>
            </a:r>
          </a:p>
          <a:p>
            <a:endParaRPr lang="en-US" dirty="0"/>
          </a:p>
          <a:p>
            <a:r>
              <a:rPr lang="en-US" dirty="0"/>
              <a:t>Pentium: With the Pentium, Intel introduced the use of superscalar techniques, which allow multiple instructions to execute in parallel.</a:t>
            </a:r>
          </a:p>
          <a:p>
            <a:endParaRPr lang="en-US" dirty="0"/>
          </a:p>
          <a:p>
            <a:r>
              <a:rPr lang="en-US" dirty="0"/>
              <a:t>Pentium Pro: The Pentium Pro continued the move into superscalar organization begun with the Pentium, with aggressive use of register renaming, branch</a:t>
            </a:r>
          </a:p>
          <a:p>
            <a:r>
              <a:rPr lang="en-US" dirty="0"/>
              <a:t>prediction, data flow analysis, and speculative execution.</a:t>
            </a:r>
          </a:p>
          <a:p>
            <a:endParaRPr lang="en-US" dirty="0"/>
          </a:p>
          <a:p>
            <a:r>
              <a:rPr lang="en-US" dirty="0"/>
              <a:t>Pentium II: The Pentium II incorporated Intel MMX technology, which is designed specifically to process video, audio, and graphics data efficiently.</a:t>
            </a:r>
          </a:p>
        </p:txBody>
      </p:sp>
      <p:sp>
        <p:nvSpPr>
          <p:cNvPr id="4" name="Slide Number Placeholder 3"/>
          <p:cNvSpPr>
            <a:spLocks noGrp="1"/>
          </p:cNvSpPr>
          <p:nvPr>
            <p:ph type="sldNum" sz="quarter" idx="5"/>
          </p:nvPr>
        </p:nvSpPr>
        <p:spPr/>
        <p:txBody>
          <a:bodyPr/>
          <a:lstStyle/>
          <a:p>
            <a:fld id="{02A204D9-EAE2-4F35-AFEB-5316CEB5C218}" type="slidenum">
              <a:rPr lang="ru-RU" smtClean="0"/>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structural components</a:t>
            </a:r>
          </a:p>
          <a:p>
            <a:endParaRPr lang="en-US" dirty="0"/>
          </a:p>
          <a:p>
            <a:r>
              <a:rPr lang="en-US" dirty="0"/>
              <a:t>■ Control unit: Controls the operation of the CPU and hence the computer. </a:t>
            </a:r>
          </a:p>
          <a:p>
            <a:r>
              <a:rPr lang="en-US" dirty="0"/>
              <a:t>■ Arithmetic and logic unit (ALU): Performs the computer’s data processing functions.</a:t>
            </a:r>
          </a:p>
          <a:p>
            <a:r>
              <a:rPr lang="en-US" dirty="0"/>
              <a:t>■ Registers: Provides storage internal to the CPU. </a:t>
            </a:r>
          </a:p>
          <a:p>
            <a:r>
              <a:rPr lang="en-US" dirty="0"/>
              <a:t>■ CPU interconnection: Some mechanism that provides for communication among the control unit, ALU, and registers.</a:t>
            </a:r>
          </a:p>
          <a:p>
            <a:endParaRPr lang="en-US" dirty="0"/>
          </a:p>
          <a:p>
            <a:r>
              <a:rPr lang="en-US" dirty="0"/>
              <a:t>In recent years, there has been increasing use of multiple processors in a single computer. Some design issues relating to multiple processors crop up</a:t>
            </a:r>
            <a:endParaRPr lang="ru-RU"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generally have multiple processors. </a:t>
            </a:r>
          </a:p>
          <a:p>
            <a:r>
              <a:rPr lang="en-US" dirty="0"/>
              <a:t>When these processors all reside on a single chip, the term multicore computer is used, and each processing unit (consisting of a control unit, ALU, registers, and perhaps cache) is called a core. To clarify the terminology, this text will use the following definitions.</a:t>
            </a:r>
          </a:p>
          <a:p>
            <a:endParaRPr lang="en-US" dirty="0"/>
          </a:p>
          <a:p>
            <a:r>
              <a:rPr lang="en-US" dirty="0"/>
              <a:t>The main printed circuit board in a computer is called a </a:t>
            </a:r>
            <a:r>
              <a:rPr lang="en-US" b="1" dirty="0"/>
              <a:t>system board or motherboard</a:t>
            </a:r>
          </a:p>
          <a:p>
            <a:endParaRPr lang="en-US" b="1" dirty="0"/>
          </a:p>
          <a:p>
            <a:r>
              <a:rPr lang="en-US" dirty="0"/>
              <a:t>The motherboard contains a slot or socket for the processor chip, which typically contains multiple individual cores, in what is known as a </a:t>
            </a:r>
            <a:r>
              <a:rPr lang="en-US" b="1" dirty="0"/>
              <a:t>multicore processor. </a:t>
            </a:r>
          </a:p>
          <a:p>
            <a:endParaRPr lang="en-US" b="1" dirty="0"/>
          </a:p>
          <a:p>
            <a:r>
              <a:rPr lang="en-US" dirty="0"/>
              <a:t>A chip is a single piece of semiconducting material, typically silicon, upon which electronic circuits and logic gates are fabricated. The resulting product is referred to as an </a:t>
            </a:r>
            <a:r>
              <a:rPr lang="en-US" b="1" dirty="0"/>
              <a:t>integrated circuit</a:t>
            </a:r>
            <a:r>
              <a:rPr lang="en-US" dirty="0"/>
              <a:t>.</a:t>
            </a:r>
            <a:endParaRPr lang="en-US" b="1" dirty="0"/>
          </a:p>
          <a:p>
            <a:endParaRPr lang="en-US" dirty="0"/>
          </a:p>
          <a:p>
            <a:r>
              <a:rPr lang="en-US" dirty="0"/>
              <a:t>Another prominent feature of contemporary computers is the use of multiple layers of memory, called </a:t>
            </a:r>
            <a:r>
              <a:rPr lang="en-US" b="1" dirty="0"/>
              <a:t>cache memory</a:t>
            </a:r>
            <a:r>
              <a:rPr lang="en-US" dirty="0"/>
              <a:t>, between the processor and main memory. </a:t>
            </a:r>
          </a:p>
          <a:p>
            <a:endParaRPr lang="en-US" dirty="0"/>
          </a:p>
          <a:p>
            <a:r>
              <a:rPr lang="en-US" dirty="0"/>
              <a:t>Next, we zoom in on the structure of a single core, which occupies a portion of the processor chip. In general terms, the functional elements of a core are: </a:t>
            </a:r>
          </a:p>
          <a:p>
            <a:r>
              <a:rPr lang="en-US" dirty="0"/>
              <a:t>■ Instruction logic: This includes the tasks involved in fetching instructions, and decoding each instruction to determine the instruction operation and the memory locations of any operands. </a:t>
            </a:r>
          </a:p>
          <a:p>
            <a:r>
              <a:rPr lang="en-US" dirty="0"/>
              <a:t>■ Arithmetic and logic unit (ALU): Performs the operation specified by an instruction.</a:t>
            </a:r>
          </a:p>
          <a:p>
            <a:r>
              <a:rPr lang="en-US" dirty="0"/>
              <a:t>■ Load/store logic: Manages the transfer of data to and from main memory via cache.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52647E40-0079-4623-A8D2-ED64CC8CC1AB}" type="datetime1">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24E8B23-79E3-43FB-9FF5-CA9F85B05C7A}" type="datetime1">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04C7A6E7-50D7-4888-81C3-9A3D3C081361}" type="datetime1">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Blank">
    <p:bg>
      <p:bgPr>
        <a:solidFill>
          <a:schemeClr val="lt1"/>
        </a:solidFill>
        <a:effectLst/>
      </p:bgPr>
    </p:bg>
    <p:spTree>
      <p:nvGrpSpPr>
        <p:cNvPr id="1" name="Shape 12"/>
        <p:cNvGrpSpPr/>
        <p:nvPr/>
      </p:nvGrpSpPr>
      <p:grpSpPr>
        <a:xfrm>
          <a:off x="0" y="0"/>
          <a:ext cx="0" cy="0"/>
          <a:chOff x="0" y="0"/>
          <a:chExt cx="0" cy="0"/>
        </a:xfrm>
      </p:grpSpPr>
      <p:sp>
        <p:nvSpPr>
          <p:cNvPr id="13" name="Google Shape;13;p7"/>
          <p:cNvSpPr/>
          <p:nvPr/>
        </p:nvSpPr>
        <p:spPr>
          <a:xfrm>
            <a:off x="6712675" y="0"/>
            <a:ext cx="5481023" cy="6854642"/>
          </a:xfrm>
          <a:custGeom>
            <a:avLst/>
            <a:gdLst/>
            <a:ahLst/>
            <a:cxnLst/>
            <a:rect l="l" t="t" r="r" b="b"/>
            <a:pathLst>
              <a:path w="5178425" h="6480175" extrusionOk="0">
                <a:moveTo>
                  <a:pt x="5177917" y="0"/>
                </a:moveTo>
                <a:lnTo>
                  <a:pt x="0" y="0"/>
                </a:lnTo>
                <a:lnTo>
                  <a:pt x="2043137" y="6479997"/>
                </a:lnTo>
                <a:lnTo>
                  <a:pt x="5177917" y="6479997"/>
                </a:lnTo>
                <a:lnTo>
                  <a:pt x="5177917"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7"/>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7"/>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8E68888-6DAE-40B1-ACC3-616DF3300757}" type="datetime1">
              <a:rPr lang="ru-RU" smtClean="0"/>
              <a:t>31.01.2025</a:t>
            </a:fld>
            <a:endParaRPr dirty="0"/>
          </a:p>
        </p:txBody>
      </p:sp>
      <p:sp>
        <p:nvSpPr>
          <p:cNvPr id="16" name="Google Shape;16;p7"/>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b="0" i="0">
                <a:solidFill>
                  <a:schemeClr val="dk1"/>
                </a:solidFill>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9"/>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F36EFE1-3F68-408B-8CA0-59F6ED696B78}" type="datetime1">
              <a:rPr lang="ru-RU" smtClean="0"/>
              <a:t>31.01.2025</a:t>
            </a:fld>
            <a:endParaRPr dirty="0"/>
          </a:p>
        </p:txBody>
      </p:sp>
      <p:sp>
        <p:nvSpPr>
          <p:cNvPr id="28" name="Google Shape;28;p9"/>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609935"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2" name="Google Shape;32;p10"/>
          <p:cNvSpPr txBox="1">
            <a:spLocks noGrp="1"/>
          </p:cNvSpPr>
          <p:nvPr>
            <p:ph type="body" idx="2"/>
          </p:nvPr>
        </p:nvSpPr>
        <p:spPr>
          <a:xfrm>
            <a:off x="6282341"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0"/>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5770CB4-A034-44FD-A52D-AB7E48FA20CB}" type="datetime1">
              <a:rPr lang="ru-RU" smtClean="0"/>
              <a:t>31.01.2025</a:t>
            </a:fld>
            <a:endParaRPr dirty="0"/>
          </a:p>
        </p:txBody>
      </p:sp>
      <p:sp>
        <p:nvSpPr>
          <p:cNvPr id="35" name="Google Shape;35;p10"/>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1"/>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02C8FFF-FCBE-42F7-B966-53572C2C2B31}" type="datetime1">
              <a:rPr lang="ru-RU" smtClean="0"/>
              <a:t>31.01.2025</a:t>
            </a:fld>
            <a:endParaRPr dirty="0"/>
          </a:p>
        </p:txBody>
      </p:sp>
      <p:sp>
        <p:nvSpPr>
          <p:cNvPr id="40" name="Google Shape;40;p11"/>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093FE19-64E9-491E-A351-E3D6814C0857}" type="datetime1">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CD480-C43D-405C-BAAE-B6B07BBFF3D1}" type="datetime1">
              <a:rPr lang="ru-RU" smtClean="0"/>
              <a:t>31.01.2025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2BA07A6C-7F6C-4017-97FD-DBEF4A7698B5}" type="datetime1">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ECB9D17B-2189-4687-B551-35F7E5AB3F4C}" type="datetime1">
              <a:rPr lang="ru-RU" smtClean="0"/>
              <a:t>31.01.2025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7A5BDF35-3664-4FC5-B7C5-F2E1E670CCA9}" type="datetime1">
              <a:rPr lang="ru-RU" smtClean="0"/>
              <a:t>31.01.2025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F6061-F91C-4C42-898A-7EC5F3DBDA11}" type="datetime1">
              <a:rPr lang="ru-RU" smtClean="0"/>
              <a:t>31.01.2025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A8478-337B-4BCE-9FFF-60C7B0D48ECC}" type="datetime1">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92DD7-8A3B-423E-B43A-14E80FA8EB4A}" type="datetime1">
              <a:rPr lang="ru-RU" smtClean="0"/>
              <a:t>31.01.2025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58DE-1CD6-45CF-B587-7F928EA63F60}" type="datetime1">
              <a:rPr lang="ru-RU" smtClean="0"/>
              <a:t>31.01.2025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0E7B4-FE83-4DBD-8C12-306C62A7D307}"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0" y="0"/>
            <a:ext cx="9037135" cy="6854642"/>
          </a:xfrm>
          <a:custGeom>
            <a:avLst/>
            <a:gdLst/>
            <a:ahLst/>
            <a:cxnLst/>
            <a:rect l="l" t="t" r="r" b="b"/>
            <a:pathLst>
              <a:path w="8538210" h="6480175" extrusionOk="0">
                <a:moveTo>
                  <a:pt x="6495084" y="0"/>
                </a:moveTo>
                <a:lnTo>
                  <a:pt x="0" y="0"/>
                </a:lnTo>
                <a:lnTo>
                  <a:pt x="0" y="6479997"/>
                </a:lnTo>
                <a:lnTo>
                  <a:pt x="8538210" y="6479997"/>
                </a:lnTo>
                <a:lnTo>
                  <a:pt x="6495084"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6"/>
          <p:cNvSpPr txBox="1">
            <a:spLocks noGrp="1"/>
          </p:cNvSpPr>
          <p:nvPr>
            <p:ph type="title"/>
          </p:nvPr>
        </p:nvSpPr>
        <p:spPr>
          <a:xfrm>
            <a:off x="865674" y="482263"/>
            <a:ext cx="10467373" cy="55399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6"/>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6"/>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C6BB3936-6FCE-466A-8A0C-D70B5A5CB83E}" type="datetime1">
              <a:rPr lang="ru-RU" smtClean="0"/>
              <a:t>31.01.2025</a:t>
            </a:fld>
            <a:endParaRPr dirty="0"/>
          </a:p>
        </p:txBody>
      </p:sp>
      <p:sp>
        <p:nvSpPr>
          <p:cNvPr id="11" name="Google Shape;11;p6"/>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5.png"/><Relationship Id="rId7" Type="http://schemas.openxmlformats.org/officeDocument/2006/relationships/image" Target="../media/image20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jpe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5.jpe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9" name="Рисунок 8" descr="LuMaxArt FS Collection Orange0010 | Flickr - Photo Sha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252" y="1545738"/>
            <a:ext cx="2802370" cy="2802370"/>
          </a:xfrm>
          <a:prstGeom prst="rect">
            <a:avLst/>
          </a:prstGeom>
        </p:spPr>
      </p:pic>
      <p:sp>
        <p:nvSpPr>
          <p:cNvPr id="64" name="Google Shape;64;p3"/>
          <p:cNvSpPr/>
          <p:nvPr/>
        </p:nvSpPr>
        <p:spPr>
          <a:xfrm>
            <a:off x="3731" y="6260165"/>
            <a:ext cx="7221386" cy="406375"/>
          </a:xfrm>
          <a:custGeom>
            <a:avLst/>
            <a:gdLst/>
            <a:ahLst/>
            <a:cxnLst/>
            <a:rect l="l" t="t" r="r" b="b"/>
            <a:pathLst>
              <a:path w="6826884" h="384175" extrusionOk="0">
                <a:moveTo>
                  <a:pt x="0" y="383578"/>
                </a:moveTo>
                <a:lnTo>
                  <a:pt x="6826796" y="383578"/>
                </a:lnTo>
                <a:lnTo>
                  <a:pt x="6826796" y="0"/>
                </a:lnTo>
                <a:lnTo>
                  <a:pt x="0" y="0"/>
                </a:lnTo>
                <a:lnTo>
                  <a:pt x="0" y="383578"/>
                </a:lnTo>
                <a:close/>
              </a:path>
            </a:pathLst>
          </a:custGeom>
          <a:solidFill>
            <a:srgbClr val="37B446"/>
          </a:solidFill>
          <a:ln>
            <a:noFill/>
          </a:ln>
        </p:spPr>
        <p:txBody>
          <a:bodyPr spcFirstLastPara="1" wrap="square" lIns="0" tIns="0" rIns="0" bIns="0" anchor="t" anchorCtr="0">
            <a:noAutofit/>
          </a:bodyPr>
          <a:lstStyle/>
          <a:p>
            <a:pPr defTabSz="967105">
              <a:buClr>
                <a:srgbClr val="000000"/>
              </a:buClr>
            </a:pPr>
            <a:endParaRPr sz="1905"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 name="Прямоугольник 4"/>
          <p:cNvSpPr/>
          <p:nvPr/>
        </p:nvSpPr>
        <p:spPr>
          <a:xfrm>
            <a:off x="1770968" y="321995"/>
            <a:ext cx="9078997" cy="873829"/>
          </a:xfrm>
          <a:prstGeom prst="rect">
            <a:avLst/>
          </a:prstGeom>
        </p:spPr>
        <p:txBody>
          <a:bodyPr wrap="square">
            <a:spAutoFit/>
          </a:bodyPr>
          <a:lstStyle/>
          <a:p>
            <a:pPr marL="13335" defTabSz="967105">
              <a:buClr>
                <a:srgbClr val="000000"/>
              </a:buClr>
            </a:pPr>
            <a:r>
              <a:rPr lang="ru-RU" sz="2540" b="1" kern="0" dirty="0" err="1">
                <a:solidFill>
                  <a:srgbClr val="000000"/>
                </a:solidFill>
                <a:latin typeface="Calibri" panose="020F0502020204030204"/>
                <a:ea typeface="Open Sans" panose="020B0606030504020204"/>
                <a:cs typeface="Open Sans" panose="020B0606030504020204"/>
                <a:sym typeface="Arial" panose="020B0604020202020204"/>
              </a:rPr>
              <a:t>Course</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smtClean="0">
                <a:solidFill>
                  <a:srgbClr val="000000"/>
                </a:solidFill>
                <a:latin typeface="Calibri" panose="020F0502020204030204"/>
                <a:ea typeface="Open Sans" panose="020B0606030504020204"/>
                <a:cs typeface="Open Sans" panose="020B0606030504020204"/>
                <a:sym typeface="Open Sans" panose="020B0606030504020204"/>
              </a:rPr>
              <a:t>Data Mining</a:t>
            </a:r>
            <a:endParaRPr lang="en-US" sz="2540" b="1" kern="0" dirty="0">
              <a:solidFill>
                <a:srgbClr val="000000"/>
              </a:solidFill>
              <a:latin typeface="Calibri" panose="020F0502020204030204"/>
              <a:ea typeface="Open Sans" panose="020B0606030504020204"/>
              <a:cs typeface="Open Sans" panose="020B0606030504020204"/>
              <a:sym typeface="Open Sans" panose="020B0606030504020204"/>
            </a:endParaRPr>
          </a:p>
          <a:p>
            <a:pPr marL="13335" defTabSz="967105">
              <a:buClr>
                <a:srgbClr val="000000"/>
              </a:buClr>
            </a:pP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Bachelor S</a:t>
            </a:r>
            <a:r>
              <a:rPr lang="en-GB" sz="2540" b="1" kern="0" dirty="0" err="1">
                <a:solidFill>
                  <a:srgbClr val="000000"/>
                </a:solidFill>
                <a:latin typeface="Calibri" panose="020F0502020204030204"/>
                <a:ea typeface="Open Sans" panose="020B0606030504020204"/>
                <a:cs typeface="Open Sans" panose="020B0606030504020204"/>
                <a:sym typeface="Arial" panose="020B0604020202020204"/>
              </a:rPr>
              <a:t>tudy</a:t>
            </a:r>
            <a:r>
              <a:rPr lang="en-GB"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err="1">
                <a:solidFill>
                  <a:srgbClr val="000000"/>
                </a:solidFill>
                <a:latin typeface="Calibri" panose="020F0502020204030204"/>
                <a:ea typeface="Open Sans" panose="020B0606030504020204"/>
                <a:cs typeface="Open Sans" panose="020B0606030504020204"/>
                <a:sym typeface="Arial" panose="020B0604020202020204"/>
              </a:rPr>
              <a:t>Programme</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Computer Science and Technology </a:t>
            </a:r>
            <a:endParaRPr lang="ru-RU" sz="2540" b="1" kern="0" dirty="0">
              <a:solidFill>
                <a:srgbClr val="000000"/>
              </a:solidFill>
              <a:latin typeface="Calibri" panose="020F0502020204030204"/>
              <a:ea typeface="Open Sans" panose="020B0606030504020204"/>
              <a:cs typeface="Open Sans" panose="020B0606030504020204"/>
              <a:sym typeface="Arial" panose="020B0604020202020204"/>
            </a:endParaRPr>
          </a:p>
        </p:txBody>
      </p:sp>
      <p:sp>
        <p:nvSpPr>
          <p:cNvPr id="7" name="Пятиугольник 6"/>
          <p:cNvSpPr/>
          <p:nvPr/>
        </p:nvSpPr>
        <p:spPr>
          <a:xfrm>
            <a:off x="11326027" y="6361511"/>
            <a:ext cx="518791" cy="325862"/>
          </a:xfrm>
          <a:prstGeom prst="homePlat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67105">
              <a:buClr>
                <a:srgbClr val="000000"/>
              </a:buClr>
            </a:pPr>
            <a:endParaRPr lang="ru-RU" sz="1480" kern="0">
              <a:solidFill>
                <a:srgbClr val="FFFFFF"/>
              </a:solidFill>
              <a:latin typeface="Arial" panose="020B0604020202020204"/>
              <a:sym typeface="Arial" panose="020B0604020202020204"/>
            </a:endParaRPr>
          </a:p>
        </p:txBody>
      </p:sp>
      <p:sp>
        <p:nvSpPr>
          <p:cNvPr id="8" name="Номер слайда 7"/>
          <p:cNvSpPr>
            <a:spLocks noGrp="1"/>
          </p:cNvSpPr>
          <p:nvPr>
            <p:ph type="sldNum" idx="12"/>
          </p:nvPr>
        </p:nvSpPr>
        <p:spPr>
          <a:xfrm>
            <a:off x="8781435" y="6377940"/>
            <a:ext cx="2803988" cy="293029"/>
          </a:xfrm>
        </p:spPr>
        <p:txBody>
          <a:bodyPr/>
          <a:lstStyle/>
          <a:p>
            <a:pPr defTabSz="967105">
              <a:buClr>
                <a:srgbClr val="000000"/>
              </a:buClr>
            </a:pPr>
            <a:fld id="{00000000-1234-1234-1234-123412341234}" type="slidenum">
              <a:rPr lang="en-US" kern="0">
                <a:solidFill>
                  <a:srgbClr val="FFFFFF"/>
                </a:solidFill>
              </a:rPr>
              <a:t>1</a:t>
            </a:fld>
            <a:endParaRPr lang="en-US" kern="0" dirty="0">
              <a:solidFill>
                <a:srgbClr val="FFFFFF"/>
              </a:solidFill>
            </a:endParaRPr>
          </a:p>
        </p:txBody>
      </p:sp>
      <p:sp>
        <p:nvSpPr>
          <p:cNvPr id="2" name="Текстовое поле 1"/>
          <p:cNvSpPr txBox="1"/>
          <p:nvPr/>
        </p:nvSpPr>
        <p:spPr>
          <a:xfrm>
            <a:off x="553568" y="3057573"/>
            <a:ext cx="10469029" cy="2942344"/>
          </a:xfrm>
          <a:prstGeom prst="rect">
            <a:avLst/>
          </a:prstGeom>
          <a:noFill/>
        </p:spPr>
        <p:txBody>
          <a:bodyPr wrap="square" rtlCol="0">
            <a:spAutoFit/>
          </a:bodyPr>
          <a:lstStyle/>
          <a:p>
            <a:pPr defTabSz="967105">
              <a:buClr>
                <a:srgbClr val="000000"/>
              </a:buClr>
            </a:pPr>
            <a:r>
              <a:rPr lang="en-US" altLang="ru-RU"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Lesson 1:</a:t>
            </a:r>
            <a:r>
              <a:rPr lang="ru-RU" altLang="en-US"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   </a:t>
            </a:r>
          </a:p>
          <a:p>
            <a:pPr defTabSz="967105">
              <a:buClr>
                <a:srgbClr val="000000"/>
              </a:buClr>
            </a:pPr>
            <a:r>
              <a:rPr lang="en-US" altLang="en-US" sz="4230" kern="0" dirty="0">
                <a:gradFill>
                  <a:gsLst>
                    <a:gs pos="0">
                      <a:srgbClr val="14CD68"/>
                    </a:gs>
                    <a:gs pos="100000">
                      <a:srgbClr val="0B6E38"/>
                    </a:gs>
                  </a:gsLst>
                  <a:lin scaled="0"/>
                </a:gradFill>
                <a:cs typeface="Arial" panose="020B0604020202020204"/>
                <a:sym typeface="Arial" panose="020B0604020202020204"/>
              </a:rPr>
              <a:t>Data </a:t>
            </a:r>
            <a:r>
              <a:rPr lang="en-US" altLang="en-US" sz="4230" kern="0" dirty="0" smtClean="0">
                <a:gradFill>
                  <a:gsLst>
                    <a:gs pos="0">
                      <a:srgbClr val="14CD68"/>
                    </a:gs>
                    <a:gs pos="100000">
                      <a:srgbClr val="0B6E38"/>
                    </a:gs>
                  </a:gsLst>
                  <a:lin scaled="0"/>
                </a:gradFill>
                <a:cs typeface="Arial" panose="020B0604020202020204"/>
                <a:sym typeface="Arial" panose="020B0604020202020204"/>
              </a:rPr>
              <a:t>presentation.</a:t>
            </a:r>
          </a:p>
          <a:p>
            <a:pPr defTabSz="967105">
              <a:buClr>
                <a:srgbClr val="000000"/>
              </a:buClr>
            </a:pPr>
            <a:r>
              <a:rPr lang="en-US" altLang="en-US" sz="4230" kern="0" dirty="0" smtClean="0">
                <a:gradFill>
                  <a:gsLst>
                    <a:gs pos="0">
                      <a:srgbClr val="14CD68"/>
                    </a:gs>
                    <a:gs pos="100000">
                      <a:srgbClr val="0B6E38"/>
                    </a:gs>
                  </a:gsLst>
                  <a:lin scaled="0"/>
                </a:gradFill>
                <a:cs typeface="Arial" panose="020B0604020202020204"/>
                <a:sym typeface="Arial" panose="020B0604020202020204"/>
              </a:rPr>
              <a:t>Data classification</a:t>
            </a:r>
            <a:endParaRPr lang="ru-RU" altLang="en-US" sz="4230" kern="0" dirty="0" smtClean="0">
              <a:gradFill>
                <a:gsLst>
                  <a:gs pos="0">
                    <a:srgbClr val="14CD68"/>
                  </a:gs>
                  <a:gs pos="100000">
                    <a:srgbClr val="0B6E38"/>
                  </a:gs>
                </a:gsLst>
                <a:lin scaled="0"/>
              </a:gradFill>
              <a:cs typeface="Arial" panose="020B0604020202020204"/>
              <a:sym typeface="Arial" panose="020B0604020202020204"/>
            </a:endParaRPr>
          </a:p>
          <a:p>
            <a:pPr defTabSz="967105">
              <a:buClr>
                <a:srgbClr val="000000"/>
              </a:buClr>
            </a:pPr>
            <a:endParaRPr lang="ru-RU" altLang="en-US" sz="4230" kern="0" dirty="0" smtClean="0">
              <a:gradFill>
                <a:gsLst>
                  <a:gs pos="0">
                    <a:srgbClr val="14CD68"/>
                  </a:gs>
                  <a:gs pos="100000">
                    <a:srgbClr val="0B6E38"/>
                  </a:gs>
                </a:gsLst>
                <a:lin scaled="0"/>
              </a:gradFill>
              <a:cs typeface="Arial" panose="020B0604020202020204"/>
              <a:sym typeface="Arial" panose="020B0604020202020204"/>
            </a:endParaRPr>
          </a:p>
          <a:p>
            <a:pPr defTabSz="967105">
              <a:buClr>
                <a:srgbClr val="000000"/>
              </a:buClr>
            </a:pPr>
            <a:r>
              <a:rPr lang="en-US" altLang="en-US" sz="1600" kern="0" dirty="0" smtClean="0">
                <a:latin typeface="Arial" panose="020B0604020202020204"/>
                <a:cs typeface="Arial" panose="020B0604020202020204"/>
                <a:sym typeface="Arial" panose="020B0604020202020204"/>
              </a:rPr>
              <a:t>Ass. </a:t>
            </a:r>
            <a:r>
              <a:rPr lang="en-US" altLang="en-US" sz="1600" kern="0" dirty="0">
                <a:latin typeface="Arial" panose="020B0604020202020204"/>
                <a:cs typeface="Arial" panose="020B0604020202020204"/>
                <a:sym typeface="Arial" panose="020B0604020202020204"/>
              </a:rPr>
              <a:t>p</a:t>
            </a:r>
            <a:r>
              <a:rPr lang="en-US" altLang="en-US" sz="1600" kern="0" dirty="0" smtClean="0">
                <a:latin typeface="Arial" panose="020B0604020202020204"/>
                <a:cs typeface="Arial" panose="020B0604020202020204"/>
                <a:sym typeface="Arial" panose="020B0604020202020204"/>
              </a:rPr>
              <a:t>rof. </a:t>
            </a:r>
            <a:r>
              <a:rPr lang="en-US" altLang="en-US" sz="1600" kern="0" dirty="0">
                <a:latin typeface="Arial" panose="020B0604020202020204"/>
                <a:cs typeface="Arial" panose="020B0604020202020204"/>
                <a:sym typeface="Arial" panose="020B0604020202020204"/>
              </a:rPr>
              <a:t>E</a:t>
            </a:r>
            <a:r>
              <a:rPr lang="en-US" altLang="en-US" sz="1600" kern="0" dirty="0" smtClean="0">
                <a:latin typeface="Arial" panose="020B0604020202020204"/>
                <a:cs typeface="Arial" panose="020B0604020202020204"/>
                <a:sym typeface="Arial" panose="020B0604020202020204"/>
              </a:rPr>
              <a:t>. </a:t>
            </a:r>
            <a:r>
              <a:rPr lang="en-US" altLang="en-US" sz="1600" kern="0" dirty="0" err="1" smtClean="0">
                <a:latin typeface="Arial" panose="020B0604020202020204"/>
                <a:cs typeface="Arial" panose="020B0604020202020204"/>
                <a:sym typeface="Arial" panose="020B0604020202020204"/>
              </a:rPr>
              <a:t>Pinevich</a:t>
            </a:r>
            <a:endParaRPr lang="ru-RU" altLang="en-US" sz="1600" kern="0" dirty="0">
              <a:latin typeface="Arial" panose="020B0604020202020204"/>
              <a:cs typeface="Arial" panose="020B0604020202020204"/>
              <a:sym typeface="Arial" panose="020B0604020202020204"/>
            </a:endParaRPr>
          </a:p>
        </p:txBody>
      </p:sp>
      <p:pic>
        <p:nvPicPr>
          <p:cNvPr id="6" name="Picture 5"/>
          <p:cNvPicPr>
            <a:picLocks noChangeAspect="1"/>
          </p:cNvPicPr>
          <p:nvPr/>
        </p:nvPicPr>
        <p:blipFill>
          <a:blip r:embed="rId4"/>
          <a:stretch>
            <a:fillRect/>
          </a:stretch>
        </p:blipFill>
        <p:spPr>
          <a:xfrm>
            <a:off x="10677437" y="256844"/>
            <a:ext cx="1019526" cy="1082083"/>
          </a:xfrm>
          <a:prstGeom prst="rect">
            <a:avLst/>
          </a:prstGeom>
        </p:spPr>
      </p:pic>
      <p:pic>
        <p:nvPicPr>
          <p:cNvPr id="14" name="Picture 13"/>
          <p:cNvPicPr>
            <a:picLocks noChangeAspect="1"/>
          </p:cNvPicPr>
          <p:nvPr/>
        </p:nvPicPr>
        <p:blipFill>
          <a:blip r:embed="rId5"/>
          <a:stretch>
            <a:fillRect/>
          </a:stretch>
        </p:blipFill>
        <p:spPr>
          <a:xfrm>
            <a:off x="385382" y="272434"/>
            <a:ext cx="961181" cy="9594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2</a:t>
            </a:r>
            <a:r>
              <a:rPr lang="en-US" altLang="ru-RU" sz="3600" b="1" dirty="0" smtClean="0">
                <a:solidFill>
                  <a:srgbClr val="009B4A"/>
                </a:solidFill>
                <a:ea typeface="Open Sans ExtraBold" panose="020B0606030504020204"/>
                <a:cs typeface="Open Sans ExtraBold" panose="020B0606030504020204"/>
                <a:sym typeface="+mn-ea"/>
              </a:rPr>
              <a:t>:</a:t>
            </a:r>
            <a:r>
              <a:rPr lang="ru-RU" altLang="ru-RU" sz="3600" b="1" dirty="0" smtClean="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Basic concepts of mathematical statistics</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10</a:t>
            </a:fld>
            <a:endParaRPr lang="ru-RU" sz="1400" dirty="0">
              <a:solidFill>
                <a:schemeClr val="bg1"/>
              </a:solidFill>
            </a:endParaRPr>
          </a:p>
        </p:txBody>
      </p:sp>
      <p:sp>
        <p:nvSpPr>
          <p:cNvPr id="2" name="TextBox 1"/>
          <p:cNvSpPr txBox="1"/>
          <p:nvPr/>
        </p:nvSpPr>
        <p:spPr>
          <a:xfrm>
            <a:off x="900545" y="1343891"/>
            <a:ext cx="5922583" cy="523220"/>
          </a:xfrm>
          <a:prstGeom prst="rect">
            <a:avLst/>
          </a:prstGeom>
          <a:noFill/>
        </p:spPr>
        <p:txBody>
          <a:bodyPr wrap="none" rtlCol="0">
            <a:spAutoFit/>
          </a:bodyPr>
          <a:lstStyle/>
          <a:p>
            <a:r>
              <a:rPr lang="en-US" sz="2800" i="1" dirty="0">
                <a:solidFill>
                  <a:srgbClr val="002060"/>
                </a:solidFill>
              </a:rPr>
              <a:t>What characteristics do the signs have?</a:t>
            </a:r>
            <a:endParaRPr lang="ru-RU" sz="2800" i="1" dirty="0">
              <a:solidFill>
                <a:srgbClr val="002060"/>
              </a:solidFill>
            </a:endParaRPr>
          </a:p>
        </p:txBody>
      </p:sp>
      <mc:AlternateContent xmlns:mc="http://schemas.openxmlformats.org/markup-compatibility/2006" xmlns:a14="http://schemas.microsoft.com/office/drawing/2010/main">
        <mc:Choice Requires="a14">
          <p:sp>
            <p:nvSpPr>
              <p:cNvPr id="3" name="TextBox 2"/>
              <p:cNvSpPr txBox="1"/>
              <p:nvPr/>
            </p:nvSpPr>
            <p:spPr>
              <a:xfrm>
                <a:off x="1046671" y="2256875"/>
                <a:ext cx="9126029" cy="2844625"/>
              </a:xfrm>
              <a:prstGeom prst="rect">
                <a:avLst/>
              </a:prstGeom>
              <a:noFill/>
            </p:spPr>
            <p:txBody>
              <a:bodyPr wrap="square" rtlCol="0">
                <a:spAutoFit/>
              </a:bodyPr>
              <a:lstStyle/>
              <a:p>
                <a:r>
                  <a:rPr lang="en-US" sz="2800" dirty="0" smtClean="0"/>
                  <a:t>Let </a:t>
                </a:r>
                <a:r>
                  <a:rPr lang="en-US" sz="2800" dirty="0"/>
                  <a:t>P be a column with the values of the numeric attribute P </a:t>
                </a:r>
                <a:r>
                  <a:rPr lang="en-US" sz="2800" dirty="0" smtClean="0"/>
                  <a:t>from</a:t>
                </a:r>
                <a:r>
                  <a:rPr lang="ru-RU" sz="2800" dirty="0" smtClean="0"/>
                  <a:t> </a:t>
                </a:r>
                <a:r>
                  <a:rPr lang="en-US" sz="2800" dirty="0" smtClean="0"/>
                  <a:t>our </a:t>
                </a:r>
                <a:r>
                  <a:rPr lang="en-US" sz="2800" dirty="0"/>
                  <a:t>table</a:t>
                </a:r>
                <a:r>
                  <a:rPr lang="en-US" sz="2800" dirty="0" smtClean="0"/>
                  <a:t>:</a:t>
                </a:r>
                <a:r>
                  <a:rPr lang="ru-RU" sz="2800" dirty="0" smtClean="0"/>
                  <a:t> </a:t>
                </a:r>
              </a:p>
              <a:p>
                <a:r>
                  <a:rPr lang="en-US" sz="2800" dirty="0" smtClean="0"/>
                  <a:t>P </a:t>
                </a:r>
                <a:r>
                  <a:rPr lang="en-US" sz="2800" dirty="0"/>
                  <a:t>= (P1,P2, ...</a:t>
                </a:r>
                <a:r>
                  <a:rPr lang="en-US" sz="2800" dirty="0" err="1"/>
                  <a:t>Pn</a:t>
                </a:r>
                <a:r>
                  <a:rPr lang="en-US" sz="2800" dirty="0" smtClean="0"/>
                  <a:t>)</a:t>
                </a:r>
                <a:endParaRPr lang="ru-RU" sz="2800" dirty="0" smtClean="0"/>
              </a:p>
              <a:p>
                <a:r>
                  <a:rPr lang="en-US" sz="2800" dirty="0" smtClean="0"/>
                  <a:t>What </a:t>
                </a:r>
                <a:r>
                  <a:rPr lang="en-US" sz="2800" dirty="0"/>
                  <a:t>can be calculated for P</a:t>
                </a:r>
                <a:r>
                  <a:rPr lang="en-US" sz="2800" dirty="0" smtClean="0"/>
                  <a:t>?</a:t>
                </a:r>
                <a:endParaRPr lang="ru-RU" sz="2800" dirty="0" smtClean="0"/>
              </a:p>
              <a:p>
                <a:pPr marL="342900" indent="-342900">
                  <a:buAutoNum type="arabicPeriod"/>
                </a:pPr>
                <a:r>
                  <a:rPr lang="en-US" sz="2800" dirty="0" smtClean="0"/>
                  <a:t>Minimum </a:t>
                </a:r>
                <a:r>
                  <a:rPr lang="en-US" sz="2800" dirty="0"/>
                  <a:t>and maximum values, the range of variation</a:t>
                </a:r>
                <a:r>
                  <a:rPr lang="en-US" sz="2800" dirty="0" smtClean="0"/>
                  <a:t>.</a:t>
                </a:r>
                <a:endParaRPr lang="ru-RU" sz="2800" dirty="0" smtClean="0"/>
              </a:p>
              <a:p>
                <a:pPr marL="342900" indent="-342900">
                  <a:buAutoNum type="arabicPeriod"/>
                </a:pPr>
                <a:r>
                  <a:rPr lang="en-US" sz="2800" dirty="0" smtClean="0"/>
                  <a:t>The </a:t>
                </a:r>
                <a:r>
                  <a:rPr lang="en-US" sz="2800" dirty="0"/>
                  <a:t>average </a:t>
                </a:r>
                <a:r>
                  <a:rPr lang="en-US" sz="2800" dirty="0" smtClean="0"/>
                  <a:t>value</a:t>
                </a:r>
                <a:r>
                  <a:rPr lang="ru-RU" sz="2800" dirty="0" smtClean="0"/>
                  <a:t> </a:t>
                </a:r>
                <a:r>
                  <a:rPr lang="en-US" sz="2800" dirty="0"/>
                  <a:t> </a:t>
                </a:r>
                <a:r>
                  <a:rPr lang="en-US" sz="2800" dirty="0" smtClean="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𝑛</m:t>
                            </m:r>
                          </m:sub>
                        </m:sSub>
                      </m:num>
                      <m:den>
                        <m:r>
                          <a:rPr lang="en-US" sz="2800" b="0" i="1" smtClean="0">
                            <a:latin typeface="Cambria Math" panose="02040503050406030204" pitchFamily="18" charset="0"/>
                          </a:rPr>
                          <m:t>𝑛</m:t>
                        </m:r>
                      </m:den>
                    </m:f>
                  </m:oMath>
                </a14:m>
                <a:r>
                  <a:rPr lang="en-US" sz="2800" dirty="0" smtClean="0"/>
                  <a:t>.</a:t>
                </a:r>
                <a:endParaRPr lang="ru-RU"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046671" y="2256875"/>
                <a:ext cx="9126029" cy="2844625"/>
              </a:xfrm>
              <a:prstGeom prst="rect">
                <a:avLst/>
              </a:prstGeom>
              <a:blipFill>
                <a:blip r:embed="rId4"/>
                <a:stretch>
                  <a:fillRect l="-1403" t="-1927" b="-2141"/>
                </a:stretch>
              </a:blipFill>
            </p:spPr>
            <p:txBody>
              <a:bodyPr/>
              <a:lstStyle/>
              <a:p>
                <a:r>
                  <a:rPr lang="ru-RU">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41560" y="432088"/>
            <a:ext cx="10098658" cy="646331"/>
          </a:xfrm>
          <a:prstGeom prst="rect">
            <a:avLst/>
          </a:prstGeom>
          <a:noFill/>
        </p:spPr>
        <p:txBody>
          <a:bodyPr wrap="square" rtlCol="0">
            <a:spAutoFit/>
          </a:bodyPr>
          <a:lstStyle/>
          <a:p>
            <a:r>
              <a:rPr lang="en-US" sz="3600" b="1" dirty="0">
                <a:solidFill>
                  <a:srgbClr val="00B050"/>
                </a:solidFill>
              </a:rPr>
              <a:t>Numerical characteristics of the signs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11</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228437" y="1856509"/>
                <a:ext cx="8309264" cy="2725105"/>
              </a:xfrm>
              <a:prstGeom prst="rect">
                <a:avLst/>
              </a:prstGeom>
              <a:noFill/>
            </p:spPr>
            <p:txBody>
              <a:bodyPr wrap="square" rtlCol="0">
                <a:spAutoFit/>
              </a:bodyPr>
              <a:lstStyle/>
              <a:p>
                <a:r>
                  <a:rPr lang="en-US" sz="2800" dirty="0"/>
                  <a:t>The </a:t>
                </a:r>
                <a:r>
                  <a:rPr lang="en-US" sz="2800" dirty="0">
                    <a:solidFill>
                      <a:srgbClr val="FF0000"/>
                    </a:solidFill>
                  </a:rPr>
                  <a:t>median</a:t>
                </a:r>
                <a:r>
                  <a:rPr lang="en-US" sz="2800" dirty="0"/>
                  <a:t> is such a number of </a:t>
                </a:r>
                <a14:m>
                  <m:oMath xmlns:m="http://schemas.openxmlformats.org/officeDocument/2006/math">
                    <m:sSub>
                      <m:sSubPr>
                        <m:ctrlPr>
                          <a:rPr lang="en-US" sz="2800" i="1" smtClean="0">
                            <a:latin typeface="Cambria Math" panose="02040503050406030204" pitchFamily="18" charset="0"/>
                          </a:rPr>
                        </m:ctrlPr>
                      </m:sSubPr>
                      <m:e>
                        <m:r>
                          <m:rPr>
                            <m:nor/>
                          </m:rPr>
                          <a:rPr lang="en-US" sz="2800" dirty="0">
                            <a:solidFill>
                              <a:srgbClr val="FF0000"/>
                            </a:solidFill>
                          </a:rPr>
                          <m:t>h</m:t>
                        </m:r>
                      </m:e>
                      <m:sub>
                        <m:r>
                          <m:rPr>
                            <m:nor/>
                          </m:rPr>
                          <a:rPr lang="en-US" sz="2800" dirty="0">
                            <a:solidFill>
                              <a:srgbClr val="FF0000"/>
                            </a:solidFill>
                          </a:rPr>
                          <m:t>p</m:t>
                        </m:r>
                      </m:sub>
                    </m:sSub>
                  </m:oMath>
                </a14:m>
                <a:r>
                  <a:rPr lang="en-US" sz="2800" dirty="0" smtClean="0"/>
                  <a:t> </a:t>
                </a:r>
                <a:r>
                  <a:rPr lang="en-US" sz="2800" dirty="0"/>
                  <a:t>that exactly half </a:t>
                </a:r>
                <a:r>
                  <a:rPr lang="en-US" sz="2800" dirty="0" smtClean="0"/>
                  <a:t>of the </a:t>
                </a:r>
                <a:r>
                  <a:rPr lang="en-US" sz="2800" dirty="0"/>
                  <a:t>elements of </a:t>
                </a:r>
                <a:r>
                  <a:rPr lang="ru-RU" sz="2800" b="1" i="1" dirty="0" smtClean="0"/>
                  <a:t>Р</a:t>
                </a:r>
                <a:r>
                  <a:rPr lang="ru-RU" sz="2800" dirty="0" smtClean="0"/>
                  <a:t> </a:t>
                </a:r>
                <a:r>
                  <a:rPr lang="en-US" sz="2800" dirty="0" smtClean="0"/>
                  <a:t>are </a:t>
                </a:r>
                <a:r>
                  <a:rPr lang="en-US" sz="2800" dirty="0"/>
                  <a:t>greater than </a:t>
                </a:r>
                <a:r>
                  <a:rPr lang="en-US" sz="2800" dirty="0" smtClean="0"/>
                  <a:t>it </a:t>
                </a:r>
                <a:r>
                  <a:rPr lang="en-US" sz="2800" dirty="0"/>
                  <a:t>and the other </a:t>
                </a:r>
                <a:r>
                  <a:rPr lang="en-US" sz="2800" dirty="0" smtClean="0"/>
                  <a:t>half are </a:t>
                </a:r>
                <a:r>
                  <a:rPr lang="en-US" sz="2800" dirty="0"/>
                  <a:t>less than it</a:t>
                </a:r>
                <a:r>
                  <a:rPr lang="en-US" sz="2800" dirty="0" smtClean="0"/>
                  <a:t>. </a:t>
                </a:r>
              </a:p>
              <a:p>
                <a:endParaRPr lang="en-US" sz="2800" dirty="0" smtClean="0"/>
              </a:p>
              <a:p>
                <a:r>
                  <a:rPr lang="en-US" sz="2800" dirty="0" smtClean="0"/>
                  <a:t>The </a:t>
                </a:r>
                <a:r>
                  <a:rPr lang="en-US" sz="2800" dirty="0"/>
                  <a:t>median is not the same as the mean</a:t>
                </a:r>
                <a:r>
                  <a:rPr lang="en-US" sz="2800" dirty="0" smtClean="0"/>
                  <a:t>:</a:t>
                </a:r>
              </a:p>
              <a:p>
                <a:r>
                  <a:rPr lang="en-US" sz="2800" dirty="0" smtClean="0"/>
                  <a:t> For </a:t>
                </a:r>
                <a:r>
                  <a:rPr lang="en-US" sz="2800" dirty="0"/>
                  <a:t>(3,5,5,9,11), the </a:t>
                </a:r>
                <a:r>
                  <a:rPr lang="en-US" sz="2800" dirty="0">
                    <a:solidFill>
                      <a:srgbClr val="002060"/>
                    </a:solidFill>
                  </a:rPr>
                  <a:t>mean</a:t>
                </a:r>
                <a:r>
                  <a:rPr lang="en-US" sz="2800" dirty="0"/>
                  <a:t> is </a:t>
                </a:r>
                <a:r>
                  <a:rPr lang="ru-RU" sz="2800" dirty="0" smtClean="0">
                    <a:solidFill>
                      <a:srgbClr val="002060"/>
                    </a:solidFill>
                  </a:rPr>
                  <a:t>6</a:t>
                </a:r>
                <a:r>
                  <a:rPr lang="ru-RU" sz="2800" dirty="0">
                    <a:solidFill>
                      <a:srgbClr val="002060"/>
                    </a:solidFill>
                  </a:rPr>
                  <a:t>,</a:t>
                </a:r>
                <a:r>
                  <a:rPr lang="en-US" sz="2800" dirty="0" smtClean="0">
                    <a:solidFill>
                      <a:srgbClr val="002060"/>
                    </a:solidFill>
                  </a:rPr>
                  <a:t>6 </a:t>
                </a:r>
                <a:r>
                  <a:rPr lang="en-US" sz="2800" dirty="0"/>
                  <a:t>and the median is </a:t>
                </a:r>
                <a:r>
                  <a:rPr lang="en-US" sz="2800" dirty="0">
                    <a:solidFill>
                      <a:srgbClr val="FF0000"/>
                    </a:solidFill>
                  </a:rPr>
                  <a:t>5</a:t>
                </a:r>
                <a:r>
                  <a:rPr lang="en-US" sz="2800" dirty="0"/>
                  <a:t>.</a:t>
                </a:r>
                <a:endParaRPr lang="ru-R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228437" y="1856509"/>
                <a:ext cx="8309264" cy="2725105"/>
              </a:xfrm>
              <a:prstGeom prst="rect">
                <a:avLst/>
              </a:prstGeom>
              <a:blipFill>
                <a:blip r:embed="rId4"/>
                <a:stretch>
                  <a:fillRect l="-1541" t="-2237" r="-147" b="-5369"/>
                </a:stretch>
              </a:blipFill>
            </p:spPr>
            <p:txBody>
              <a:bodyPr/>
              <a:lstStyle/>
              <a:p>
                <a:r>
                  <a:rPr lang="ru-RU">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400956" y="265834"/>
            <a:ext cx="10098658" cy="646331"/>
          </a:xfrm>
          <a:prstGeom prst="rect">
            <a:avLst/>
          </a:prstGeom>
          <a:noFill/>
        </p:spPr>
        <p:txBody>
          <a:bodyPr wrap="square" rtlCol="0">
            <a:spAutoFit/>
          </a:bodyPr>
          <a:lstStyle/>
          <a:p>
            <a:r>
              <a:rPr lang="en-US" sz="3600" b="1" dirty="0">
                <a:solidFill>
                  <a:srgbClr val="00B050"/>
                </a:solidFill>
              </a:rPr>
              <a:t>CALCULATING THE MEDIAN</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12</a:t>
            </a:fld>
            <a:endParaRPr lang="ru-RU" sz="1400" dirty="0">
              <a:solidFill>
                <a:schemeClr val="bg1"/>
              </a:solidFill>
            </a:endParaRPr>
          </a:p>
        </p:txBody>
      </p:sp>
      <p:sp>
        <p:nvSpPr>
          <p:cNvPr id="3" name="TextBox 2"/>
          <p:cNvSpPr txBox="1"/>
          <p:nvPr/>
        </p:nvSpPr>
        <p:spPr>
          <a:xfrm>
            <a:off x="497711" y="1083555"/>
            <a:ext cx="11001903" cy="2246769"/>
          </a:xfrm>
          <a:prstGeom prst="rect">
            <a:avLst/>
          </a:prstGeom>
          <a:noFill/>
        </p:spPr>
        <p:txBody>
          <a:bodyPr wrap="square">
            <a:spAutoFit/>
          </a:bodyPr>
          <a:lstStyle/>
          <a:p>
            <a:r>
              <a:rPr lang="en-US" sz="2800" dirty="0" smtClean="0"/>
              <a:t>For </a:t>
            </a:r>
            <a:r>
              <a:rPr lang="en-US" sz="2800" dirty="0"/>
              <a:t>samples of even volume, the median is </a:t>
            </a:r>
            <a:r>
              <a:rPr lang="en-US" sz="2800" dirty="0" smtClean="0"/>
              <a:t>not</a:t>
            </a:r>
            <a:r>
              <a:rPr lang="ru-RU" sz="2800" dirty="0" smtClean="0"/>
              <a:t> </a:t>
            </a:r>
            <a:r>
              <a:rPr lang="en-US" sz="2800" dirty="0" smtClean="0"/>
              <a:t>uniquely </a:t>
            </a:r>
            <a:r>
              <a:rPr lang="en-US" sz="2800" dirty="0"/>
              <a:t>determined</a:t>
            </a:r>
            <a:r>
              <a:rPr lang="en-US" sz="2800" dirty="0" smtClean="0"/>
              <a:t>.</a:t>
            </a:r>
            <a:r>
              <a:rPr lang="ru-RU" sz="2800" dirty="0" smtClean="0"/>
              <a:t> </a:t>
            </a:r>
            <a:r>
              <a:rPr lang="en-US" sz="2800" dirty="0" smtClean="0"/>
              <a:t>Where </a:t>
            </a:r>
            <a:r>
              <a:rPr lang="en-US" sz="2800" dirty="0"/>
              <a:t>is the median: (1,3,4,5</a:t>
            </a:r>
            <a:r>
              <a:rPr lang="en-US" sz="2800" dirty="0" smtClean="0"/>
              <a:t>)?</a:t>
            </a:r>
            <a:endParaRPr lang="ru-RU" sz="2800" dirty="0" smtClean="0"/>
          </a:p>
          <a:p>
            <a:r>
              <a:rPr lang="en-US" sz="2800" dirty="0" smtClean="0"/>
              <a:t>In </a:t>
            </a:r>
            <a:r>
              <a:rPr lang="en-US" sz="2800" dirty="0"/>
              <a:t>practice, </a:t>
            </a:r>
            <a:r>
              <a:rPr lang="en-US" sz="2800" dirty="0" smtClean="0"/>
              <a:t>the</a:t>
            </a:r>
            <a:r>
              <a:rPr lang="ru-RU" sz="2800" dirty="0" smtClean="0"/>
              <a:t> </a:t>
            </a:r>
            <a:r>
              <a:rPr lang="en-US" sz="2800" dirty="0" smtClean="0"/>
              <a:t>arithmetic </a:t>
            </a:r>
            <a:r>
              <a:rPr lang="en-US" sz="2800" dirty="0"/>
              <a:t>mean between the two "central" values is taken as the median</a:t>
            </a:r>
            <a:r>
              <a:rPr lang="en-US" sz="2800" dirty="0" smtClean="0"/>
              <a:t>.</a:t>
            </a:r>
            <a:endParaRPr lang="ru-RU" sz="2800" dirty="0" smtClean="0"/>
          </a:p>
          <a:p>
            <a:r>
              <a:rPr lang="en-US" sz="2800" dirty="0" smtClean="0"/>
              <a:t>In </a:t>
            </a:r>
            <a:r>
              <a:rPr lang="en-US" sz="2800" dirty="0"/>
              <a:t>the example above, the median is (3+4)/2=3.5</a:t>
            </a:r>
            <a:endParaRPr lang="ru-RU" sz="2800" b="1" dirty="0"/>
          </a:p>
        </p:txBody>
      </p:sp>
      <p:sp>
        <p:nvSpPr>
          <p:cNvPr id="2" name="TextBox 1"/>
          <p:cNvSpPr txBox="1"/>
          <p:nvPr/>
        </p:nvSpPr>
        <p:spPr>
          <a:xfrm>
            <a:off x="804718" y="3421992"/>
            <a:ext cx="9809018" cy="954107"/>
          </a:xfrm>
          <a:prstGeom prst="rect">
            <a:avLst/>
          </a:prstGeom>
          <a:noFill/>
        </p:spPr>
        <p:txBody>
          <a:bodyPr wrap="square" rtlCol="0">
            <a:spAutoFit/>
          </a:bodyPr>
          <a:lstStyle/>
          <a:p>
            <a:r>
              <a:rPr lang="en-US" sz="2800" dirty="0"/>
              <a:t>Tip: to quickly calculate the median</a:t>
            </a:r>
            <a:r>
              <a:rPr lang="en-US" sz="2800" dirty="0" smtClean="0"/>
              <a:t>,</a:t>
            </a:r>
            <a:r>
              <a:rPr lang="ru-RU" sz="2800" dirty="0" smtClean="0"/>
              <a:t> </a:t>
            </a:r>
            <a:r>
              <a:rPr lang="en-US" sz="2800" dirty="0" smtClean="0"/>
              <a:t>you </a:t>
            </a:r>
            <a:r>
              <a:rPr lang="en-US" sz="2800" dirty="0"/>
              <a:t>need to mentally arrange the array </a:t>
            </a:r>
            <a:r>
              <a:rPr lang="en-US" sz="2800" dirty="0" smtClean="0"/>
              <a:t>in</a:t>
            </a:r>
            <a:r>
              <a:rPr lang="ru-RU" sz="2800" dirty="0" smtClean="0"/>
              <a:t> </a:t>
            </a:r>
            <a:r>
              <a:rPr lang="en-US" sz="2800" dirty="0" smtClean="0"/>
              <a:t>ascending </a:t>
            </a:r>
            <a:r>
              <a:rPr lang="en-US" sz="2800" dirty="0"/>
              <a:t>order and take a number from the middle.</a:t>
            </a:r>
            <a:endParaRPr lang="ru-RU" sz="2800" dirty="0"/>
          </a:p>
        </p:txBody>
      </p:sp>
      <p:sp>
        <p:nvSpPr>
          <p:cNvPr id="8" name="TextBox 7"/>
          <p:cNvSpPr txBox="1"/>
          <p:nvPr/>
        </p:nvSpPr>
        <p:spPr>
          <a:xfrm>
            <a:off x="969818" y="4572000"/>
            <a:ext cx="9268691" cy="1384995"/>
          </a:xfrm>
          <a:prstGeom prst="rect">
            <a:avLst/>
          </a:prstGeom>
          <a:noFill/>
        </p:spPr>
        <p:txBody>
          <a:bodyPr wrap="square" rtlCol="0">
            <a:spAutoFit/>
          </a:bodyPr>
          <a:lstStyle/>
          <a:p>
            <a:r>
              <a:rPr lang="en-US" sz="2800" dirty="0"/>
              <a:t>If the median and the mean are close to each other, then the sample is called symmetric. It is easier to look for anomalies in a symmetrical sample.</a:t>
            </a:r>
            <a:endParaRPr lang="ru-RU"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82165" y="486587"/>
            <a:ext cx="10098658" cy="646331"/>
          </a:xfrm>
          <a:prstGeom prst="rect">
            <a:avLst/>
          </a:prstGeom>
          <a:noFill/>
        </p:spPr>
        <p:txBody>
          <a:bodyPr wrap="square" rtlCol="0">
            <a:spAutoFit/>
          </a:bodyPr>
          <a:lstStyle/>
          <a:p>
            <a:r>
              <a:rPr lang="en-US" sz="3600" b="1" dirty="0">
                <a:solidFill>
                  <a:srgbClr val="00B050"/>
                </a:solidFill>
              </a:rPr>
              <a:t>F</a:t>
            </a:r>
            <a:r>
              <a:rPr lang="ru-RU" sz="3600" b="1" dirty="0" err="1">
                <a:solidFill>
                  <a:srgbClr val="00B050"/>
                </a:solidFill>
              </a:rPr>
              <a:t>ashion</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13</a:t>
            </a:fld>
            <a:endParaRPr lang="ru-RU" sz="1400" dirty="0">
              <a:solidFill>
                <a:schemeClr val="bg1"/>
              </a:solidFill>
            </a:endParaRPr>
          </a:p>
        </p:txBody>
      </p:sp>
      <p:sp>
        <p:nvSpPr>
          <p:cNvPr id="2" name="Прямоугольник 1"/>
          <p:cNvSpPr/>
          <p:nvPr/>
        </p:nvSpPr>
        <p:spPr>
          <a:xfrm>
            <a:off x="1046671" y="2020700"/>
            <a:ext cx="10066423" cy="2677656"/>
          </a:xfrm>
          <a:prstGeom prst="rect">
            <a:avLst/>
          </a:prstGeom>
        </p:spPr>
        <p:txBody>
          <a:bodyPr wrap="square">
            <a:spAutoFit/>
          </a:bodyPr>
          <a:lstStyle/>
          <a:p>
            <a:r>
              <a:rPr lang="ru-RU" sz="2800" dirty="0" err="1" smtClean="0"/>
              <a:t>Fashion</a:t>
            </a:r>
            <a:r>
              <a:rPr lang="ru-RU" sz="2800" dirty="0" smtClean="0"/>
              <a:t> </a:t>
            </a:r>
            <a:r>
              <a:rPr lang="ru-RU" sz="2800" dirty="0" err="1"/>
              <a:t>is</a:t>
            </a:r>
            <a:r>
              <a:rPr lang="ru-RU" sz="2800" dirty="0"/>
              <a:t> </a:t>
            </a:r>
            <a:r>
              <a:rPr lang="ru-RU" sz="2800" dirty="0" err="1"/>
              <a:t>the</a:t>
            </a:r>
            <a:r>
              <a:rPr lang="ru-RU" sz="2800" dirty="0"/>
              <a:t> </a:t>
            </a:r>
            <a:r>
              <a:rPr lang="ru-RU" sz="2800" dirty="0" err="1"/>
              <a:t>value</a:t>
            </a:r>
            <a:r>
              <a:rPr lang="ru-RU" sz="2800" dirty="0"/>
              <a:t> </a:t>
            </a:r>
            <a:r>
              <a:rPr lang="ru-RU" sz="2800" dirty="0" err="1"/>
              <a:t>that</a:t>
            </a:r>
            <a:r>
              <a:rPr lang="ru-RU" sz="2800" dirty="0"/>
              <a:t> </a:t>
            </a:r>
            <a:r>
              <a:rPr lang="ru-RU" sz="2800" dirty="0" err="1"/>
              <a:t>occurs</a:t>
            </a:r>
            <a:r>
              <a:rPr lang="ru-RU" sz="2800" dirty="0"/>
              <a:t> </a:t>
            </a:r>
            <a:r>
              <a:rPr lang="ru-RU" sz="2800" dirty="0" err="1" smtClean="0"/>
              <a:t>most</a:t>
            </a:r>
            <a:r>
              <a:rPr lang="en-US" sz="2800" dirty="0" smtClean="0"/>
              <a:t> </a:t>
            </a:r>
            <a:r>
              <a:rPr lang="ru-RU" sz="2800" dirty="0" err="1" smtClean="0"/>
              <a:t>frequently</a:t>
            </a:r>
            <a:r>
              <a:rPr lang="ru-RU" sz="2800" dirty="0" smtClean="0"/>
              <a:t> </a:t>
            </a:r>
            <a:r>
              <a:rPr lang="ru-RU" sz="2800" dirty="0" err="1"/>
              <a:t>in</a:t>
            </a:r>
            <a:r>
              <a:rPr lang="ru-RU" sz="2800" dirty="0"/>
              <a:t> </a:t>
            </a:r>
            <a:r>
              <a:rPr lang="ru-RU" sz="2800" dirty="0" err="1"/>
              <a:t>the</a:t>
            </a:r>
            <a:r>
              <a:rPr lang="ru-RU" sz="2800" dirty="0"/>
              <a:t> </a:t>
            </a:r>
            <a:r>
              <a:rPr lang="ru-RU" sz="2800" dirty="0" err="1"/>
              <a:t>sample</a:t>
            </a:r>
            <a:r>
              <a:rPr lang="ru-RU" sz="2800" dirty="0" smtClean="0"/>
              <a:t>.</a:t>
            </a:r>
            <a:endParaRPr lang="en-US" sz="2800" dirty="0" smtClean="0"/>
          </a:p>
          <a:p>
            <a:r>
              <a:rPr lang="ru-RU" sz="2800" dirty="0" err="1" smtClean="0"/>
              <a:t>For</a:t>
            </a:r>
            <a:r>
              <a:rPr lang="ru-RU" sz="2800" dirty="0" smtClean="0"/>
              <a:t> </a:t>
            </a:r>
            <a:r>
              <a:rPr lang="ru-RU" sz="2800" dirty="0" err="1"/>
              <a:t>example</a:t>
            </a:r>
            <a:r>
              <a:rPr lang="ru-RU" sz="2800" dirty="0"/>
              <a:t>, </a:t>
            </a:r>
            <a:r>
              <a:rPr lang="ru-RU" sz="2800" dirty="0" err="1"/>
              <a:t>the</a:t>
            </a:r>
            <a:r>
              <a:rPr lang="ru-RU" sz="2800" dirty="0"/>
              <a:t> </a:t>
            </a:r>
            <a:r>
              <a:rPr lang="ru-RU" sz="2800" dirty="0" err="1"/>
              <a:t>fashion</a:t>
            </a:r>
            <a:r>
              <a:rPr lang="ru-RU" sz="2800" dirty="0"/>
              <a:t> </a:t>
            </a:r>
            <a:r>
              <a:rPr lang="ru-RU" sz="2800" dirty="0" err="1"/>
              <a:t>here</a:t>
            </a:r>
            <a:r>
              <a:rPr lang="ru-RU" sz="2800" dirty="0"/>
              <a:t> (2,0,1,1,3,2,3,2) </a:t>
            </a:r>
            <a:r>
              <a:rPr lang="ru-RU" sz="2800" dirty="0" err="1"/>
              <a:t>would</a:t>
            </a:r>
            <a:r>
              <a:rPr lang="ru-RU" sz="2800" dirty="0"/>
              <a:t> </a:t>
            </a:r>
            <a:r>
              <a:rPr lang="ru-RU" sz="2800" dirty="0" err="1"/>
              <a:t>be</a:t>
            </a:r>
            <a:r>
              <a:rPr lang="ru-RU" sz="2800" dirty="0"/>
              <a:t> 2</a:t>
            </a:r>
            <a:r>
              <a:rPr lang="ru-RU" sz="2800" dirty="0" smtClean="0"/>
              <a:t>.</a:t>
            </a:r>
            <a:endParaRPr lang="en-US" sz="2800" dirty="0" smtClean="0"/>
          </a:p>
          <a:p>
            <a:r>
              <a:rPr lang="ru-RU" sz="2800" dirty="0" err="1" smtClean="0"/>
              <a:t>Fashion</a:t>
            </a:r>
            <a:r>
              <a:rPr lang="ru-RU" sz="2800" dirty="0" smtClean="0"/>
              <a:t> </a:t>
            </a:r>
            <a:r>
              <a:rPr lang="ru-RU" sz="2800" dirty="0" err="1"/>
              <a:t>is</a:t>
            </a:r>
            <a:r>
              <a:rPr lang="ru-RU" sz="2800" dirty="0"/>
              <a:t> </a:t>
            </a:r>
            <a:r>
              <a:rPr lang="ru-RU" sz="2800" dirty="0" err="1"/>
              <a:t>not</a:t>
            </a:r>
            <a:r>
              <a:rPr lang="ru-RU" sz="2800" dirty="0"/>
              <a:t> </a:t>
            </a:r>
            <a:r>
              <a:rPr lang="ru-RU" sz="2800" dirty="0" err="1"/>
              <a:t>always</a:t>
            </a:r>
            <a:r>
              <a:rPr lang="ru-RU" sz="2800" dirty="0"/>
              <a:t> </a:t>
            </a:r>
            <a:r>
              <a:rPr lang="ru-RU" sz="2800" dirty="0" err="1"/>
              <a:t>unambiguously</a:t>
            </a:r>
            <a:r>
              <a:rPr lang="ru-RU" sz="2800" dirty="0"/>
              <a:t> </a:t>
            </a:r>
            <a:r>
              <a:rPr lang="ru-RU" sz="2800" dirty="0" err="1"/>
              <a:t>defined</a:t>
            </a:r>
            <a:r>
              <a:rPr lang="ru-RU" sz="2800" dirty="0" smtClean="0"/>
              <a:t>.</a:t>
            </a:r>
            <a:endParaRPr lang="en-US" sz="2800" dirty="0" smtClean="0"/>
          </a:p>
          <a:p>
            <a:endParaRPr lang="ru-RU" sz="2800" dirty="0" smtClean="0"/>
          </a:p>
          <a:p>
            <a:r>
              <a:rPr lang="ru-RU" sz="2800" dirty="0" smtClean="0">
                <a:solidFill>
                  <a:srgbClr val="FF0000"/>
                </a:solidFill>
              </a:rPr>
              <a:t>!!!</a:t>
            </a:r>
            <a:r>
              <a:rPr lang="ru-RU" sz="2800" dirty="0" smtClean="0"/>
              <a:t> </a:t>
            </a:r>
            <a:r>
              <a:rPr lang="ru-RU" sz="2800" dirty="0" err="1" smtClean="0"/>
              <a:t>Fashion</a:t>
            </a:r>
            <a:r>
              <a:rPr lang="en-US" sz="2800" dirty="0" smtClean="0"/>
              <a:t> </a:t>
            </a:r>
            <a:r>
              <a:rPr lang="ru-RU" sz="2800" dirty="0" smtClean="0"/>
              <a:t>(</a:t>
            </a:r>
            <a:r>
              <a:rPr lang="ru-RU" sz="2800" dirty="0" err="1"/>
              <a:t>unlike</a:t>
            </a:r>
            <a:r>
              <a:rPr lang="ru-RU" sz="2800" dirty="0"/>
              <a:t> </a:t>
            </a:r>
            <a:r>
              <a:rPr lang="ru-RU" sz="2800" dirty="0" err="1"/>
              <a:t>the</a:t>
            </a:r>
            <a:r>
              <a:rPr lang="ru-RU" sz="2800" dirty="0"/>
              <a:t> </a:t>
            </a:r>
            <a:r>
              <a:rPr lang="ru-RU" sz="2800" dirty="0" err="1"/>
              <a:t>average</a:t>
            </a:r>
            <a:r>
              <a:rPr lang="ru-RU" sz="2800" dirty="0"/>
              <a:t> </a:t>
            </a:r>
            <a:r>
              <a:rPr lang="ru-RU" sz="2800" dirty="0" err="1"/>
              <a:t>and</a:t>
            </a:r>
            <a:r>
              <a:rPr lang="ru-RU" sz="2800" dirty="0"/>
              <a:t> </a:t>
            </a:r>
            <a:r>
              <a:rPr lang="ru-RU" sz="2800" dirty="0" err="1"/>
              <a:t>median</a:t>
            </a:r>
            <a:r>
              <a:rPr lang="ru-RU" sz="2800" dirty="0"/>
              <a:t>) </a:t>
            </a:r>
            <a:r>
              <a:rPr lang="ru-RU" sz="2800" dirty="0" err="1" smtClean="0"/>
              <a:t>makes</a:t>
            </a:r>
            <a:r>
              <a:rPr lang="en-US" sz="2800" dirty="0" smtClean="0"/>
              <a:t> </a:t>
            </a:r>
            <a:r>
              <a:rPr lang="ru-RU" sz="2800" dirty="0" err="1" smtClean="0"/>
              <a:t>sense</a:t>
            </a:r>
            <a:r>
              <a:rPr lang="ru-RU" sz="2800" dirty="0" smtClean="0"/>
              <a:t> </a:t>
            </a:r>
            <a:r>
              <a:rPr lang="ru-RU" sz="2800" dirty="0" err="1"/>
              <a:t>for</a:t>
            </a:r>
            <a:r>
              <a:rPr lang="ru-RU" sz="2800" dirty="0"/>
              <a:t> </a:t>
            </a:r>
            <a:r>
              <a:rPr lang="ru-RU" sz="2800" dirty="0" err="1"/>
              <a:t>nominal</a:t>
            </a:r>
            <a:r>
              <a:rPr lang="ru-RU" sz="2800" dirty="0"/>
              <a:t> </a:t>
            </a:r>
            <a:r>
              <a:rPr lang="ru-RU" sz="2800" dirty="0" err="1"/>
              <a:t>features</a:t>
            </a:r>
            <a:r>
              <a:rPr lang="ru-RU" sz="2800" dirty="0"/>
              <a:t> </a:t>
            </a:r>
            <a:r>
              <a:rPr lang="ru-RU" sz="2800" dirty="0" err="1"/>
              <a:t>as</a:t>
            </a:r>
            <a:r>
              <a:rPr lang="ru-RU" sz="2800" dirty="0"/>
              <a:t> </a:t>
            </a:r>
            <a:r>
              <a:rPr lang="ru-RU" sz="2800" dirty="0" err="1"/>
              <a:t>well</a:t>
            </a:r>
            <a:r>
              <a:rPr lang="ru-RU" sz="28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6671" y="1121651"/>
            <a:ext cx="10452943" cy="1938992"/>
          </a:xfrm>
          <a:prstGeom prst="rect">
            <a:avLst/>
          </a:prstGeom>
          <a:noFill/>
        </p:spPr>
        <p:txBody>
          <a:bodyPr wrap="square">
            <a:spAutoFit/>
          </a:bodyPr>
          <a:lstStyle/>
          <a:p>
            <a:r>
              <a:rPr lang="en-US" sz="2400" dirty="0" smtClean="0"/>
              <a:t>The mean and median are not sufficient to adequately describe the sample.</a:t>
            </a:r>
          </a:p>
          <a:p>
            <a:r>
              <a:rPr lang="en-US" sz="2400" dirty="0" smtClean="0"/>
              <a:t> For example, the samples (0,0,0,0,0) and (-2,-1,0,1,2) have the same averages and medians. However, in the second sample, the values more often deviate from the average. The deviation (full name: mean square deviation) is calculated using the formula:</a:t>
            </a:r>
            <a:endParaRPr lang="ru-RU" sz="2400" dirty="0">
              <a:solidFill>
                <a:srgbClr val="FF0000"/>
              </a:solidFill>
            </a:endParaRPr>
          </a:p>
        </p:txBody>
      </p:sp>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182707"/>
            <a:ext cx="6096000" cy="646331"/>
          </a:xfrm>
          <a:prstGeom prst="rect">
            <a:avLst/>
          </a:prstGeom>
          <a:noFill/>
        </p:spPr>
        <p:txBody>
          <a:bodyPr wrap="square" rtlCol="0">
            <a:spAutoFit/>
          </a:bodyPr>
          <a:lstStyle/>
          <a:p>
            <a:r>
              <a:rPr lang="en-US" sz="3600" b="1" dirty="0">
                <a:solidFill>
                  <a:srgbClr val="00B050"/>
                </a:solidFill>
              </a:rPr>
              <a:t>Deviation</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14</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4364182" y="3421317"/>
                <a:ext cx="2637004"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e>
                                  </m:d>
                                </m:e>
                                <m:sup>
                                  <m:r>
                                    <a:rPr lang="en-US" b="0" i="1" smtClean="0">
                                      <a:latin typeface="Cambria Math" panose="02040503050406030204" pitchFamily="18" charset="0"/>
                                    </a:rPr>
                                    <m:t>2</m:t>
                                  </m:r>
                                </m:sup>
                              </m:sSup>
                            </m:e>
                          </m:nary>
                        </m:e>
                      </m:rad>
                    </m:oMath>
                  </m:oMathPara>
                </a14:m>
                <a:endParaRPr lang="ru-RU" dirty="0"/>
              </a:p>
            </p:txBody>
          </p:sp>
        </mc:Choice>
        <mc:Fallback xmlns="">
          <p:sp>
            <p:nvSpPr>
              <p:cNvPr id="2" name="TextBox 1"/>
              <p:cNvSpPr txBox="1">
                <a:spLocks noRot="1" noChangeAspect="1" noMove="1" noResize="1" noEditPoints="1" noAdjustHandles="1" noChangeArrowheads="1" noChangeShapeType="1" noTextEdit="1"/>
              </p:cNvSpPr>
              <p:nvPr/>
            </p:nvSpPr>
            <p:spPr>
              <a:xfrm>
                <a:off x="4364182" y="3421317"/>
                <a:ext cx="2637004" cy="1077603"/>
              </a:xfrm>
              <a:prstGeom prst="rect">
                <a:avLst/>
              </a:prstGeom>
              <a:blipFill>
                <a:blip r:embed="rId4"/>
                <a:stretch>
                  <a:fillRect b="-565"/>
                </a:stretch>
              </a:blipFill>
            </p:spPr>
            <p:txBody>
              <a:bodyPr/>
              <a:lstStyle/>
              <a:p>
                <a:r>
                  <a:rPr lang="ru-RU">
                    <a:noFill/>
                  </a:rPr>
                  <a:t> </a:t>
                </a:r>
              </a:p>
            </p:txBody>
          </p:sp>
        </mc:Fallback>
      </mc:AlternateContent>
    </p:spTree>
    <p:extLst>
      <p:ext uri="{BB962C8B-B14F-4D97-AF65-F5344CB8AC3E}">
        <p14:creationId xmlns:p14="http://schemas.microsoft.com/office/powerpoint/2010/main" val="1342028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734291" y="1755638"/>
                <a:ext cx="10986653" cy="3475182"/>
              </a:xfrm>
              <a:prstGeom prst="rect">
                <a:avLst/>
              </a:prstGeom>
              <a:noFill/>
            </p:spPr>
            <p:txBody>
              <a:bodyPr wrap="square">
                <a:spAutoFit/>
              </a:bodyPr>
              <a:lstStyle/>
              <a:p>
                <a:r>
                  <a:rPr lang="en-US" sz="2400" dirty="0" smtClean="0"/>
                  <a:t>For</a:t>
                </a:r>
                <a:r>
                  <a:rPr lang="ru-RU" sz="2400" dirty="0" smtClean="0"/>
                  <a:t> </a:t>
                </a:r>
                <a:r>
                  <a:rPr lang="ru-RU" sz="2400" dirty="0"/>
                  <a:t>Р=(0,0,0,0,0)  </a:t>
                </a:r>
                <a:r>
                  <a:rPr lang="en-US" sz="2400" dirty="0" smtClean="0"/>
                  <a:t> </a:t>
                </a:r>
                <a:r>
                  <a:rPr lang="ru-RU" sz="2400" dirty="0" smtClean="0"/>
                  <a:t> </a:t>
                </a:r>
                <a14:m>
                  <m:oMath xmlns:m="http://schemas.openxmlformats.org/officeDocument/2006/math">
                    <m:sSub>
                      <m:sSubPr>
                        <m:ctrlPr>
                          <a:rPr lang="ru-RU" sz="2400" b="1" i="1" smtClean="0">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𝑺</m:t>
                        </m:r>
                      </m:e>
                      <m:sub>
                        <m:r>
                          <a:rPr lang="en-US" sz="2400" b="1" i="1">
                            <a:solidFill>
                              <a:srgbClr val="002060"/>
                            </a:solidFill>
                            <a:latin typeface="Cambria Math" panose="02040503050406030204" pitchFamily="18" charset="0"/>
                          </a:rPr>
                          <m:t>𝒑</m:t>
                        </m:r>
                      </m:sub>
                    </m:sSub>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𝟎</m:t>
                    </m:r>
                    <m:r>
                      <a:rPr lang="en-US" sz="2400" b="1" i="1">
                        <a:solidFill>
                          <a:srgbClr val="002060"/>
                        </a:solidFill>
                        <a:latin typeface="Cambria Math" panose="02040503050406030204" pitchFamily="18" charset="0"/>
                      </a:rPr>
                      <m:t>.</m:t>
                    </m:r>
                  </m:oMath>
                </a14:m>
                <a:endParaRPr lang="en-US" sz="2400" b="1" dirty="0" smtClean="0">
                  <a:solidFill>
                    <a:srgbClr val="002060"/>
                  </a:solidFill>
                </a:endParaRPr>
              </a:p>
              <a:p>
                <a:endParaRPr lang="en-US" sz="2400" dirty="0"/>
              </a:p>
              <a:p>
                <a:r>
                  <a:rPr lang="en-US" sz="2400" dirty="0" smtClean="0"/>
                  <a:t>For</a:t>
                </a:r>
                <a:r>
                  <a:rPr lang="ru-RU" sz="2400" dirty="0" smtClean="0"/>
                  <a:t> </a:t>
                </a:r>
                <a:r>
                  <a:rPr lang="ru-RU" sz="2400" dirty="0"/>
                  <a:t>Р=(-2,-1,0,1,2</a:t>
                </a:r>
                <a:r>
                  <a:rPr lang="ru-RU" sz="2400" dirty="0" smtClean="0"/>
                  <a:t>)</a:t>
                </a:r>
                <a:r>
                  <a:rPr lang="en-US" sz="2400" dirty="0" smtClean="0"/>
                  <a:t>  </a:t>
                </a:r>
                <a:r>
                  <a:rPr lang="ru-RU" sz="2400" dirty="0" smtClean="0"/>
                  <a:t> </a:t>
                </a:r>
                <a14:m>
                  <m:oMath xmlns:m="http://schemas.openxmlformats.org/officeDocument/2006/math">
                    <m:sSub>
                      <m:sSubPr>
                        <m:ctrlPr>
                          <a:rPr lang="ru-RU"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𝑺</m:t>
                        </m:r>
                      </m:e>
                      <m:sub>
                        <m:r>
                          <a:rPr lang="en-US" sz="2400" b="1" i="1">
                            <a:solidFill>
                              <a:srgbClr val="002060"/>
                            </a:solidFill>
                            <a:latin typeface="Cambria Math" panose="02040503050406030204" pitchFamily="18" charset="0"/>
                          </a:rPr>
                          <m:t>𝒑</m:t>
                        </m:r>
                      </m:sub>
                    </m:sSub>
                    <m:r>
                      <a:rPr lang="en-US" sz="2400" b="1" i="1">
                        <a:solidFill>
                          <a:srgbClr val="002060"/>
                        </a:solidFill>
                        <a:latin typeface="Cambria Math" panose="02040503050406030204" pitchFamily="18" charset="0"/>
                      </a:rPr>
                      <m:t>= </m:t>
                    </m:r>
                    <m:rad>
                      <m:radPr>
                        <m:degHide m:val="on"/>
                        <m:ctrlPr>
                          <a:rPr lang="en-US" sz="2400" b="1" i="1">
                            <a:solidFill>
                              <a:srgbClr val="002060"/>
                            </a:solidFill>
                            <a:latin typeface="Cambria Math" panose="02040503050406030204" pitchFamily="18" charset="0"/>
                          </a:rPr>
                        </m:ctrlPr>
                      </m:radPr>
                      <m:deg/>
                      <m:e>
                        <m:nary>
                          <m:naryPr>
                            <m:chr m:val="∑"/>
                            <m:ctrlPr>
                              <a:rPr lang="en-US" sz="2400" b="1" i="1">
                                <a:solidFill>
                                  <a:srgbClr val="002060"/>
                                </a:solidFill>
                                <a:latin typeface="Cambria Math" panose="02040503050406030204" pitchFamily="18" charset="0"/>
                              </a:rPr>
                            </m:ctrlPr>
                          </m:naryPr>
                          <m:sub>
                            <m:r>
                              <m:rPr>
                                <m:brk m:alnAt="23"/>
                              </m:rPr>
                              <a:rPr lang="en-US" sz="2400" b="1" i="1">
                                <a:solidFill>
                                  <a:srgbClr val="002060"/>
                                </a:solidFill>
                                <a:latin typeface="Cambria Math" panose="02040503050406030204" pitchFamily="18" charset="0"/>
                              </a:rPr>
                              <m:t>𝒊</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𝟏</m:t>
                            </m:r>
                          </m:sub>
                          <m:sup>
                            <m:r>
                              <a:rPr lang="en-US" sz="2400" b="1" i="1">
                                <a:solidFill>
                                  <a:srgbClr val="002060"/>
                                </a:solidFill>
                                <a:latin typeface="Cambria Math" panose="02040503050406030204" pitchFamily="18" charset="0"/>
                              </a:rPr>
                              <m:t>𝒏</m:t>
                            </m:r>
                          </m:sup>
                          <m:e>
                            <m:sSup>
                              <m:sSupPr>
                                <m:ctrlPr>
                                  <a:rPr lang="en-US" sz="2400" b="1" i="1">
                                    <a:solidFill>
                                      <a:srgbClr val="002060"/>
                                    </a:solidFill>
                                    <a:latin typeface="Cambria Math" panose="02040503050406030204" pitchFamily="18" charset="0"/>
                                  </a:rPr>
                                </m:ctrlPr>
                              </m:sSupPr>
                              <m:e>
                                <m:f>
                                  <m:fPr>
                                    <m:ctrlPr>
                                      <a:rPr lang="en-US" sz="2400" b="1" i="1">
                                        <a:solidFill>
                                          <a:srgbClr val="002060"/>
                                        </a:solidFill>
                                        <a:latin typeface="Cambria Math" panose="02040503050406030204" pitchFamily="18" charset="0"/>
                                      </a:rPr>
                                    </m:ctrlPr>
                                  </m:fPr>
                                  <m:num>
                                    <m:r>
                                      <a:rPr lang="en-US" sz="2400" b="1" i="1">
                                        <a:solidFill>
                                          <a:srgbClr val="002060"/>
                                        </a:solidFill>
                                        <a:latin typeface="Cambria Math" panose="02040503050406030204" pitchFamily="18" charset="0"/>
                                      </a:rPr>
                                      <m:t>𝟏</m:t>
                                    </m:r>
                                  </m:num>
                                  <m:den>
                                    <m:r>
                                      <a:rPr lang="en-US" sz="2400" b="1" i="1">
                                        <a:solidFill>
                                          <a:srgbClr val="002060"/>
                                        </a:solidFill>
                                        <a:latin typeface="Cambria Math" panose="02040503050406030204" pitchFamily="18" charset="0"/>
                                      </a:rPr>
                                      <m:t>𝒏</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𝟏</m:t>
                                    </m:r>
                                  </m:den>
                                </m:f>
                                <m:d>
                                  <m:dPr>
                                    <m:ctrlPr>
                                      <a:rPr lang="en-US" sz="2400" b="1" i="1">
                                        <a:solidFill>
                                          <a:srgbClr val="002060"/>
                                        </a:solidFill>
                                        <a:latin typeface="Cambria Math" panose="02040503050406030204" pitchFamily="18" charset="0"/>
                                      </a:rPr>
                                    </m:ctrlPr>
                                  </m:dPr>
                                  <m:e>
                                    <m:sSub>
                                      <m:sSubPr>
                                        <m:ctrlPr>
                                          <a:rPr lang="en-US"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𝒑</m:t>
                                        </m:r>
                                      </m:e>
                                      <m:sub>
                                        <m:r>
                                          <a:rPr lang="en-US" sz="2400" b="1" i="1">
                                            <a:solidFill>
                                              <a:srgbClr val="002060"/>
                                            </a:solidFill>
                                            <a:latin typeface="Cambria Math" panose="02040503050406030204" pitchFamily="18" charset="0"/>
                                          </a:rPr>
                                          <m:t>𝒊</m:t>
                                        </m:r>
                                      </m:sub>
                                    </m:sSub>
                                    <m:r>
                                      <a:rPr lang="en-US" sz="2400" b="1" i="1">
                                        <a:solidFill>
                                          <a:srgbClr val="002060"/>
                                        </a:solidFill>
                                        <a:latin typeface="Cambria Math" panose="02040503050406030204" pitchFamily="18" charset="0"/>
                                      </a:rPr>
                                      <m:t>−</m:t>
                                    </m:r>
                                    <m:acc>
                                      <m:accPr>
                                        <m:chr m:val="̅"/>
                                        <m:ctrlPr>
                                          <a:rPr lang="en-US" sz="2400" b="1" i="1">
                                            <a:solidFill>
                                              <a:srgbClr val="002060"/>
                                            </a:solidFill>
                                            <a:latin typeface="Cambria Math" panose="02040503050406030204" pitchFamily="18" charset="0"/>
                                          </a:rPr>
                                        </m:ctrlPr>
                                      </m:accPr>
                                      <m:e>
                                        <m:r>
                                          <a:rPr lang="en-US" sz="2400" b="1" i="1">
                                            <a:solidFill>
                                              <a:srgbClr val="002060"/>
                                            </a:solidFill>
                                            <a:latin typeface="Cambria Math" panose="02040503050406030204" pitchFamily="18" charset="0"/>
                                          </a:rPr>
                                          <m:t>𝒑</m:t>
                                        </m:r>
                                      </m:e>
                                    </m:acc>
                                  </m:e>
                                </m:d>
                              </m:e>
                              <m:sup>
                                <m:r>
                                  <a:rPr lang="en-US" sz="2400" b="1" i="1">
                                    <a:solidFill>
                                      <a:srgbClr val="002060"/>
                                    </a:solidFill>
                                    <a:latin typeface="Cambria Math" panose="02040503050406030204" pitchFamily="18" charset="0"/>
                                  </a:rPr>
                                  <m:t>𝟐</m:t>
                                </m:r>
                              </m:sup>
                            </m:sSup>
                          </m:e>
                        </m:nary>
                      </m:e>
                    </m:rad>
                  </m:oMath>
                </a14:m>
                <a:r>
                  <a:rPr lang="en-US" sz="2400" dirty="0" smtClean="0"/>
                  <a:t>,</a:t>
                </a:r>
              </a:p>
              <a:p>
                <a:endParaRPr lang="en-US" sz="2400" dirty="0"/>
              </a:p>
              <a:p>
                <a:endParaRPr lang="ru-RU" sz="2400" dirty="0"/>
              </a:p>
              <a:p>
                <a14:m>
                  <m:oMath xmlns:m="http://schemas.openxmlformats.org/officeDocument/2006/math">
                    <m:sSub>
                      <m:sSubPr>
                        <m:ctrlPr>
                          <a:rPr lang="ru-RU"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𝑺</m:t>
                        </m:r>
                      </m:e>
                      <m:sub>
                        <m:r>
                          <a:rPr lang="en-US" sz="2400" b="1" i="1">
                            <a:solidFill>
                              <a:srgbClr val="002060"/>
                            </a:solidFill>
                            <a:latin typeface="Cambria Math" panose="02040503050406030204" pitchFamily="18" charset="0"/>
                          </a:rPr>
                          <m:t>𝒑</m:t>
                        </m:r>
                      </m:sub>
                    </m:sSub>
                    <m:r>
                      <a:rPr lang="en-US" sz="2400" b="1" i="1">
                        <a:solidFill>
                          <a:srgbClr val="002060"/>
                        </a:solidFill>
                        <a:latin typeface="Cambria Math" panose="02040503050406030204" pitchFamily="18" charset="0"/>
                      </a:rPr>
                      <m:t>= </m:t>
                    </m:r>
                    <m:rad>
                      <m:radPr>
                        <m:degHide m:val="on"/>
                        <m:ctrlPr>
                          <a:rPr lang="en-US" sz="2400" b="1" i="1">
                            <a:solidFill>
                              <a:srgbClr val="002060"/>
                            </a:solidFill>
                            <a:latin typeface="Cambria Math" panose="02040503050406030204" pitchFamily="18" charset="0"/>
                          </a:rPr>
                        </m:ctrlPr>
                      </m:radPr>
                      <m:deg/>
                      <m:e>
                        <m:sSup>
                          <m:sSupPr>
                            <m:ctrlPr>
                              <a:rPr lang="en-US" sz="2400" b="1" i="1">
                                <a:solidFill>
                                  <a:srgbClr val="002060"/>
                                </a:solidFill>
                                <a:latin typeface="Cambria Math" panose="02040503050406030204" pitchFamily="18" charset="0"/>
                              </a:rPr>
                            </m:ctrlPr>
                          </m:sSupPr>
                          <m:e>
                            <m:f>
                              <m:fPr>
                                <m:ctrlPr>
                                  <a:rPr lang="en-US" sz="2400" b="1" i="1">
                                    <a:solidFill>
                                      <a:srgbClr val="002060"/>
                                    </a:solidFill>
                                    <a:latin typeface="Cambria Math" panose="02040503050406030204" pitchFamily="18" charset="0"/>
                                  </a:rPr>
                                </m:ctrlPr>
                              </m:fPr>
                              <m:num>
                                <m:r>
                                  <a:rPr lang="en-US" sz="2400" b="1" i="1">
                                    <a:solidFill>
                                      <a:srgbClr val="002060"/>
                                    </a:solidFill>
                                    <a:latin typeface="Cambria Math" panose="02040503050406030204" pitchFamily="18" charset="0"/>
                                  </a:rPr>
                                  <m:t>𝟏</m:t>
                                </m:r>
                              </m:num>
                              <m:den>
                                <m:r>
                                  <a:rPr lang="ru-RU" sz="2400" b="1" i="1">
                                    <a:solidFill>
                                      <a:srgbClr val="002060"/>
                                    </a:solidFill>
                                    <a:latin typeface="Cambria Math" panose="02040503050406030204" pitchFamily="18" charset="0"/>
                                  </a:rPr>
                                  <m:t>𝟓</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𝟏</m:t>
                                </m:r>
                              </m:den>
                            </m:f>
                            <m:r>
                              <a:rPr lang="en-US" sz="2400" b="1" i="1">
                                <a:solidFill>
                                  <a:srgbClr val="002060"/>
                                </a:solidFill>
                                <a:latin typeface="Cambria Math" panose="02040503050406030204" pitchFamily="18" charset="0"/>
                              </a:rPr>
                              <m:t>[</m:t>
                            </m:r>
                            <m:d>
                              <m:dPr>
                                <m:ctrlPr>
                                  <a:rPr lang="en-US" sz="2400" b="1" i="1">
                                    <a:solidFill>
                                      <a:srgbClr val="002060"/>
                                    </a:solidFill>
                                    <a:latin typeface="Cambria Math" panose="02040503050406030204" pitchFamily="18" charset="0"/>
                                  </a:rPr>
                                </m:ctrlPr>
                              </m:dPr>
                              <m:e>
                                <m:r>
                                  <a:rPr lang="ru-RU" sz="2400" b="1" i="1">
                                    <a:solidFill>
                                      <a:srgbClr val="002060"/>
                                    </a:solidFill>
                                    <a:latin typeface="Cambria Math" panose="02040503050406030204" pitchFamily="18" charset="0"/>
                                  </a:rPr>
                                  <m:t>−</m:t>
                                </m:r>
                                <m:r>
                                  <a:rPr lang="ru-RU" sz="2400" b="1" i="1">
                                    <a:solidFill>
                                      <a:srgbClr val="002060"/>
                                    </a:solidFill>
                                    <a:latin typeface="Cambria Math" panose="02040503050406030204" pitchFamily="18" charset="0"/>
                                  </a:rPr>
                                  <m:t>𝟐</m:t>
                                </m:r>
                                <m:r>
                                  <a:rPr lang="en-US" sz="2400" b="1" i="1">
                                    <a:solidFill>
                                      <a:srgbClr val="002060"/>
                                    </a:solidFill>
                                    <a:latin typeface="Cambria Math" panose="02040503050406030204" pitchFamily="18" charset="0"/>
                                  </a:rPr>
                                  <m:t>−</m:t>
                                </m:r>
                                <m:r>
                                  <a:rPr lang="ru-RU" sz="2400" b="1" i="1">
                                    <a:solidFill>
                                      <a:srgbClr val="002060"/>
                                    </a:solidFill>
                                    <a:latin typeface="Cambria Math" panose="02040503050406030204" pitchFamily="18" charset="0"/>
                                  </a:rPr>
                                  <m:t>𝟎</m:t>
                                </m:r>
                              </m:e>
                            </m:d>
                          </m:e>
                          <m:sup>
                            <m:r>
                              <a:rPr lang="en-US" sz="2400" b="1" i="1">
                                <a:solidFill>
                                  <a:srgbClr val="002060"/>
                                </a:solidFill>
                                <a:latin typeface="Cambria Math" panose="02040503050406030204" pitchFamily="18" charset="0"/>
                              </a:rPr>
                              <m:t>𝟐</m:t>
                            </m:r>
                          </m:sup>
                        </m:sSup>
                        <m:r>
                          <a:rPr lang="ru-RU" sz="2400" b="1" i="1">
                            <a:solidFill>
                              <a:srgbClr val="002060"/>
                            </a:solidFill>
                            <a:latin typeface="Cambria Math" panose="02040503050406030204" pitchFamily="18" charset="0"/>
                          </a:rPr>
                          <m:t>+</m:t>
                        </m:r>
                        <m:sSup>
                          <m:sSupPr>
                            <m:ctrlPr>
                              <a:rPr lang="ru-RU" sz="2400" b="1" i="1">
                                <a:solidFill>
                                  <a:srgbClr val="002060"/>
                                </a:solidFill>
                                <a:latin typeface="Cambria Math" panose="02040503050406030204" pitchFamily="18" charset="0"/>
                              </a:rPr>
                            </m:ctrlPr>
                          </m:sSupPr>
                          <m:e>
                            <m:d>
                              <m:dPr>
                                <m:ctrlPr>
                                  <a:rPr lang="ru-RU" sz="2400" b="1" i="1">
                                    <a:solidFill>
                                      <a:srgbClr val="002060"/>
                                    </a:solidFill>
                                    <a:latin typeface="Cambria Math" panose="02040503050406030204" pitchFamily="18" charset="0"/>
                                  </a:rPr>
                                </m:ctrlPr>
                              </m:dPr>
                              <m:e>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𝟏</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𝟎</m:t>
                                </m:r>
                              </m:e>
                            </m:d>
                          </m:e>
                          <m:sup>
                            <m:r>
                              <a:rPr lang="en-US" sz="2400" b="1" i="1">
                                <a:solidFill>
                                  <a:srgbClr val="002060"/>
                                </a:solidFill>
                                <a:latin typeface="Cambria Math" panose="02040503050406030204" pitchFamily="18" charset="0"/>
                              </a:rPr>
                              <m:t>𝟐</m:t>
                            </m:r>
                          </m:sup>
                        </m:sSup>
                        <m:r>
                          <a:rPr lang="en-US" sz="2400" b="1" i="1">
                            <a:solidFill>
                              <a:srgbClr val="002060"/>
                            </a:solidFill>
                            <a:latin typeface="Cambria Math" panose="02040503050406030204" pitchFamily="18" charset="0"/>
                          </a:rPr>
                          <m:t>+</m:t>
                        </m:r>
                        <m:sSup>
                          <m:sSupPr>
                            <m:ctrlPr>
                              <a:rPr lang="en-US" sz="2400" b="1" i="1">
                                <a:solidFill>
                                  <a:srgbClr val="002060"/>
                                </a:solidFill>
                                <a:latin typeface="Cambria Math" panose="02040503050406030204" pitchFamily="18" charset="0"/>
                              </a:rPr>
                            </m:ctrlPr>
                          </m:sSupPr>
                          <m:e>
                            <m:d>
                              <m:dPr>
                                <m:ctrlPr>
                                  <a:rPr lang="en-US" sz="2400" b="1" i="1">
                                    <a:solidFill>
                                      <a:srgbClr val="002060"/>
                                    </a:solidFill>
                                    <a:latin typeface="Cambria Math" panose="02040503050406030204" pitchFamily="18" charset="0"/>
                                  </a:rPr>
                                </m:ctrlPr>
                              </m:dPr>
                              <m:e>
                                <m:r>
                                  <a:rPr lang="en-US" sz="2400" b="1" i="1">
                                    <a:solidFill>
                                      <a:srgbClr val="002060"/>
                                    </a:solidFill>
                                    <a:latin typeface="Cambria Math" panose="02040503050406030204" pitchFamily="18" charset="0"/>
                                  </a:rPr>
                                  <m:t>𝟎</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𝟎</m:t>
                                </m:r>
                              </m:e>
                            </m:d>
                          </m:e>
                          <m:sup>
                            <m:r>
                              <a:rPr lang="en-US" sz="2400" b="1" i="1">
                                <a:solidFill>
                                  <a:srgbClr val="002060"/>
                                </a:solidFill>
                                <a:latin typeface="Cambria Math" panose="02040503050406030204" pitchFamily="18" charset="0"/>
                              </a:rPr>
                              <m:t>𝟐</m:t>
                            </m:r>
                          </m:sup>
                        </m:sSup>
                        <m:r>
                          <a:rPr lang="en-US" sz="2400" b="1" i="1">
                            <a:solidFill>
                              <a:srgbClr val="002060"/>
                            </a:solidFill>
                            <a:latin typeface="Cambria Math" panose="02040503050406030204" pitchFamily="18" charset="0"/>
                          </a:rPr>
                          <m:t>+</m:t>
                        </m:r>
                        <m:sSup>
                          <m:sSupPr>
                            <m:ctrlPr>
                              <a:rPr lang="en-US" sz="2400" b="1" i="1">
                                <a:solidFill>
                                  <a:srgbClr val="002060"/>
                                </a:solidFill>
                                <a:latin typeface="Cambria Math" panose="02040503050406030204" pitchFamily="18" charset="0"/>
                              </a:rPr>
                            </m:ctrlPr>
                          </m:sSupPr>
                          <m:e>
                            <m:d>
                              <m:dPr>
                                <m:ctrlPr>
                                  <a:rPr lang="en-US" sz="2400" b="1" i="1">
                                    <a:solidFill>
                                      <a:srgbClr val="002060"/>
                                    </a:solidFill>
                                    <a:latin typeface="Cambria Math" panose="02040503050406030204" pitchFamily="18" charset="0"/>
                                  </a:rPr>
                                </m:ctrlPr>
                              </m:dPr>
                              <m:e>
                                <m:r>
                                  <a:rPr lang="en-US" sz="2400" b="1" i="1">
                                    <a:solidFill>
                                      <a:srgbClr val="002060"/>
                                    </a:solidFill>
                                    <a:latin typeface="Cambria Math" panose="02040503050406030204" pitchFamily="18" charset="0"/>
                                  </a:rPr>
                                  <m:t>𝟏</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𝟎</m:t>
                                </m:r>
                              </m:e>
                            </m:d>
                          </m:e>
                          <m:sup>
                            <m:r>
                              <a:rPr lang="en-US" sz="2400" b="1" i="1">
                                <a:solidFill>
                                  <a:srgbClr val="002060"/>
                                </a:solidFill>
                                <a:latin typeface="Cambria Math" panose="02040503050406030204" pitchFamily="18" charset="0"/>
                              </a:rPr>
                              <m:t>𝟐</m:t>
                            </m:r>
                          </m:sup>
                        </m:sSup>
                        <m:r>
                          <a:rPr lang="en-US" sz="2400" b="1" i="1">
                            <a:solidFill>
                              <a:srgbClr val="002060"/>
                            </a:solidFill>
                            <a:latin typeface="Cambria Math" panose="02040503050406030204" pitchFamily="18" charset="0"/>
                          </a:rPr>
                          <m:t>+</m:t>
                        </m:r>
                        <m:sSup>
                          <m:sSupPr>
                            <m:ctrlPr>
                              <a:rPr lang="en-US" sz="2400" b="1" i="1">
                                <a:solidFill>
                                  <a:srgbClr val="002060"/>
                                </a:solidFill>
                                <a:latin typeface="Cambria Math" panose="02040503050406030204" pitchFamily="18" charset="0"/>
                              </a:rPr>
                            </m:ctrlPr>
                          </m:sSupPr>
                          <m:e>
                            <m:d>
                              <m:dPr>
                                <m:ctrlPr>
                                  <a:rPr lang="en-US" sz="2400" b="1" i="1">
                                    <a:solidFill>
                                      <a:srgbClr val="002060"/>
                                    </a:solidFill>
                                    <a:latin typeface="Cambria Math" panose="02040503050406030204" pitchFamily="18" charset="0"/>
                                  </a:rPr>
                                </m:ctrlPr>
                              </m:dPr>
                              <m:e>
                                <m:r>
                                  <a:rPr lang="en-US" sz="2400" b="1" i="1">
                                    <a:solidFill>
                                      <a:srgbClr val="002060"/>
                                    </a:solidFill>
                                    <a:latin typeface="Cambria Math" panose="02040503050406030204" pitchFamily="18" charset="0"/>
                                  </a:rPr>
                                  <m:t>𝟐</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𝟎</m:t>
                                </m:r>
                              </m:e>
                            </m:d>
                          </m:e>
                          <m:sup>
                            <m:r>
                              <a:rPr lang="en-US" sz="2400" b="1" i="1">
                                <a:solidFill>
                                  <a:srgbClr val="002060"/>
                                </a:solidFill>
                                <a:latin typeface="Cambria Math" panose="02040503050406030204" pitchFamily="18" charset="0"/>
                              </a:rPr>
                              <m:t>𝟐</m:t>
                            </m:r>
                          </m:sup>
                        </m:sSup>
                      </m:e>
                    </m:rad>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𝟏</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𝟓𝟖</m:t>
                    </m:r>
                  </m:oMath>
                </a14:m>
                <a:r>
                  <a:rPr lang="en-US" sz="2400" dirty="0" smtClean="0"/>
                  <a:t>.</a:t>
                </a:r>
                <a:endParaRPr lang="en-US" sz="2400" dirty="0"/>
              </a:p>
              <a:p>
                <a:endParaRPr lang="ru-RU"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34291" y="1755638"/>
                <a:ext cx="10986653" cy="3475182"/>
              </a:xfrm>
              <a:prstGeom prst="rect">
                <a:avLst/>
              </a:prstGeom>
              <a:blipFill>
                <a:blip r:embed="rId3"/>
                <a:stretch>
                  <a:fillRect l="-832" t="-1228"/>
                </a:stretch>
              </a:blipFill>
            </p:spPr>
            <p:txBody>
              <a:bodyPr/>
              <a:lstStyle/>
              <a:p>
                <a:r>
                  <a:rPr lang="ru-RU">
                    <a:noFill/>
                  </a:rPr>
                  <a:t> </a:t>
                </a:r>
              </a:p>
            </p:txBody>
          </p:sp>
        </mc:Fallback>
      </mc:AlternateContent>
      <p:pic>
        <p:nvPicPr>
          <p:cNvPr id="9" name="Picture 8"/>
          <p:cNvPicPr>
            <a:picLocks noChangeAspect="1"/>
          </p:cNvPicPr>
          <p:nvPr/>
        </p:nvPicPr>
        <p:blipFill>
          <a:blip r:embed="rId4"/>
          <a:stretch>
            <a:fillRect/>
          </a:stretch>
        </p:blipFill>
        <p:spPr>
          <a:xfrm>
            <a:off x="0" y="6473919"/>
            <a:ext cx="6828112" cy="384081"/>
          </a:xfrm>
          <a:prstGeom prst="rect">
            <a:avLst/>
          </a:prstGeom>
        </p:spPr>
      </p:pic>
      <p:sp>
        <p:nvSpPr>
          <p:cNvPr id="10" name="TextBox 9"/>
          <p:cNvSpPr txBox="1"/>
          <p:nvPr/>
        </p:nvSpPr>
        <p:spPr>
          <a:xfrm>
            <a:off x="1046671" y="505871"/>
            <a:ext cx="6096000" cy="646331"/>
          </a:xfrm>
          <a:prstGeom prst="rect">
            <a:avLst/>
          </a:prstGeom>
          <a:noFill/>
        </p:spPr>
        <p:txBody>
          <a:bodyPr wrap="square" rtlCol="0">
            <a:spAutoFit/>
          </a:bodyPr>
          <a:lstStyle/>
          <a:p>
            <a:r>
              <a:rPr lang="en-US" sz="3600" b="1" dirty="0">
                <a:solidFill>
                  <a:srgbClr val="00B050"/>
                </a:solidFill>
              </a:rPr>
              <a:t>Example</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15</a:t>
            </a:fld>
            <a:endParaRPr lang="ru-RU" sz="1400" dirty="0">
              <a:solidFill>
                <a:schemeClr val="bg1"/>
              </a:solidFill>
            </a:endParaRPr>
          </a:p>
        </p:txBody>
      </p:sp>
    </p:spTree>
    <p:extLst>
      <p:ext uri="{BB962C8B-B14F-4D97-AF65-F5344CB8AC3E}">
        <p14:creationId xmlns:p14="http://schemas.microsoft.com/office/powerpoint/2010/main" val="842809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415580"/>
            <a:ext cx="10098658" cy="1200329"/>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a:t>
            </a:r>
            <a:r>
              <a:rPr lang="ru-RU" altLang="ru-RU" sz="3600" b="1" dirty="0" smtClean="0">
                <a:solidFill>
                  <a:srgbClr val="009B4A"/>
                </a:solidFill>
                <a:ea typeface="Open Sans ExtraBold" panose="020B0606030504020204"/>
                <a:cs typeface="Open Sans ExtraBold" panose="020B0606030504020204"/>
                <a:sym typeface="+mn-ea"/>
              </a:rPr>
              <a:t>3</a:t>
            </a:r>
            <a:r>
              <a:rPr lang="en-US" altLang="ru-RU" sz="3600" b="1" dirty="0" smtClean="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K</a:t>
            </a:r>
            <a:r>
              <a:rPr lang="en-US" sz="3600" b="1" dirty="0">
                <a:solidFill>
                  <a:srgbClr val="00B050"/>
                </a:solidFill>
              </a:rPr>
              <a:t>-nearest </a:t>
            </a:r>
            <a:r>
              <a:rPr lang="en-US" sz="3600" b="1" dirty="0" smtClean="0">
                <a:solidFill>
                  <a:srgbClr val="00B050"/>
                </a:solidFill>
              </a:rPr>
              <a:t>neighbors</a:t>
            </a:r>
            <a:r>
              <a:rPr lang="ru-RU" sz="3600" b="1" dirty="0" smtClean="0">
                <a:solidFill>
                  <a:srgbClr val="00B050"/>
                </a:solidFill>
              </a:rPr>
              <a:t>. </a:t>
            </a:r>
            <a:endParaRPr lang="en-US" sz="3600" b="1" dirty="0">
              <a:solidFill>
                <a:srgbClr val="00B050"/>
              </a:solidFill>
            </a:endParaRPr>
          </a:p>
          <a:p>
            <a:r>
              <a:rPr lang="en-US" sz="3600" b="1" dirty="0">
                <a:solidFill>
                  <a:srgbClr val="00B050"/>
                </a:solidFill>
              </a:rPr>
              <a:t>General concepts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16</a:t>
            </a:fld>
            <a:endParaRPr lang="ru-RU" sz="1400" dirty="0">
              <a:solidFill>
                <a:schemeClr val="bg1"/>
              </a:solidFill>
            </a:endParaRPr>
          </a:p>
        </p:txBody>
      </p:sp>
      <p:sp>
        <p:nvSpPr>
          <p:cNvPr id="4" name="Прямоугольник 3"/>
          <p:cNvSpPr/>
          <p:nvPr/>
        </p:nvSpPr>
        <p:spPr>
          <a:xfrm>
            <a:off x="1149926" y="1948891"/>
            <a:ext cx="4128656" cy="3785652"/>
          </a:xfrm>
          <a:prstGeom prst="rect">
            <a:avLst/>
          </a:prstGeom>
        </p:spPr>
        <p:txBody>
          <a:bodyPr wrap="square">
            <a:spAutoFit/>
          </a:bodyPr>
          <a:lstStyle/>
          <a:p>
            <a:r>
              <a:rPr lang="ru-RU" sz="2400" dirty="0" err="1"/>
              <a:t>The</a:t>
            </a:r>
            <a:r>
              <a:rPr lang="ru-RU" sz="2400" dirty="0"/>
              <a:t> K-</a:t>
            </a:r>
            <a:r>
              <a:rPr lang="ru-RU" sz="2400" dirty="0" err="1"/>
              <a:t>Nearest</a:t>
            </a:r>
            <a:r>
              <a:rPr lang="ru-RU" sz="2400" dirty="0"/>
              <a:t> </a:t>
            </a:r>
            <a:r>
              <a:rPr lang="ru-RU" sz="2400" dirty="0" err="1"/>
              <a:t>Neighbors</a:t>
            </a:r>
            <a:r>
              <a:rPr lang="ru-RU" sz="2400" dirty="0"/>
              <a:t> (KNN) </a:t>
            </a:r>
            <a:r>
              <a:rPr lang="en-US" sz="2400" dirty="0"/>
              <a:t>algorithm</a:t>
            </a:r>
            <a:r>
              <a:rPr lang="ru-RU" sz="2400" dirty="0"/>
              <a:t> </a:t>
            </a:r>
            <a:r>
              <a:rPr lang="ru-RU" sz="2400" dirty="0" err="1"/>
              <a:t>is</a:t>
            </a:r>
            <a:r>
              <a:rPr lang="ru-RU" sz="2400" dirty="0"/>
              <a:t> </a:t>
            </a:r>
            <a:r>
              <a:rPr lang="ru-RU" sz="2400" dirty="0" err="1"/>
              <a:t>one</a:t>
            </a:r>
            <a:r>
              <a:rPr lang="ru-RU" sz="2400" dirty="0"/>
              <a:t> </a:t>
            </a:r>
            <a:r>
              <a:rPr lang="ru-RU" sz="2400" dirty="0" err="1"/>
              <a:t>of</a:t>
            </a:r>
            <a:r>
              <a:rPr lang="ru-RU" sz="2400" dirty="0"/>
              <a:t> </a:t>
            </a:r>
            <a:r>
              <a:rPr lang="ru-RU" sz="2400" dirty="0" err="1"/>
              <a:t>the</a:t>
            </a:r>
            <a:r>
              <a:rPr lang="ru-RU" sz="2400" dirty="0"/>
              <a:t> </a:t>
            </a:r>
            <a:r>
              <a:rPr lang="ru-RU" sz="2400" dirty="0" err="1"/>
              <a:t>simplest</a:t>
            </a:r>
            <a:r>
              <a:rPr lang="ru-RU" sz="2400" dirty="0"/>
              <a:t> </a:t>
            </a:r>
            <a:r>
              <a:rPr lang="ru-RU" sz="2400" dirty="0" err="1"/>
              <a:t>and</a:t>
            </a:r>
            <a:r>
              <a:rPr lang="ru-RU" sz="2400" dirty="0"/>
              <a:t> </a:t>
            </a:r>
            <a:r>
              <a:rPr lang="ru-RU" sz="2400" dirty="0" err="1"/>
              <a:t>most</a:t>
            </a:r>
            <a:r>
              <a:rPr lang="ru-RU" sz="2400" dirty="0"/>
              <a:t> </a:t>
            </a:r>
            <a:r>
              <a:rPr lang="ru-RU" sz="2400" dirty="0" err="1"/>
              <a:t>understandable</a:t>
            </a:r>
            <a:r>
              <a:rPr lang="ru-RU" sz="2400" dirty="0"/>
              <a:t> </a:t>
            </a:r>
            <a:r>
              <a:rPr lang="ru-RU" sz="2400" dirty="0" err="1"/>
              <a:t>machine</a:t>
            </a:r>
            <a:r>
              <a:rPr lang="ru-RU" sz="2400" dirty="0"/>
              <a:t> </a:t>
            </a:r>
            <a:r>
              <a:rPr lang="ru-RU" sz="2400" dirty="0" err="1"/>
              <a:t>learning</a:t>
            </a:r>
            <a:r>
              <a:rPr lang="ru-RU" sz="2400" dirty="0"/>
              <a:t> </a:t>
            </a:r>
            <a:r>
              <a:rPr lang="ru-RU" sz="2400" dirty="0" err="1" smtClean="0"/>
              <a:t>algorithm</a:t>
            </a:r>
            <a:r>
              <a:rPr lang="ru-RU" sz="2400" dirty="0" smtClean="0"/>
              <a:t> </a:t>
            </a:r>
            <a:r>
              <a:rPr lang="ru-RU" sz="2400" dirty="0" err="1"/>
              <a:t>used</a:t>
            </a:r>
            <a:r>
              <a:rPr lang="ru-RU" sz="2400" dirty="0"/>
              <a:t> </a:t>
            </a:r>
            <a:r>
              <a:rPr lang="ru-RU" sz="2400" dirty="0" err="1"/>
              <a:t>to</a:t>
            </a:r>
            <a:r>
              <a:rPr lang="ru-RU" sz="2400" dirty="0"/>
              <a:t> </a:t>
            </a:r>
            <a:r>
              <a:rPr lang="ru-RU" sz="2400" dirty="0" err="1"/>
              <a:t>solve</a:t>
            </a:r>
            <a:r>
              <a:rPr lang="ru-RU" sz="2400" dirty="0"/>
              <a:t> </a:t>
            </a:r>
            <a:r>
              <a:rPr lang="ru-RU" sz="2400" dirty="0" err="1"/>
              <a:t>classification</a:t>
            </a:r>
            <a:r>
              <a:rPr lang="ru-RU" sz="2400" dirty="0"/>
              <a:t> </a:t>
            </a:r>
            <a:r>
              <a:rPr lang="ru-RU" sz="2400" dirty="0" err="1"/>
              <a:t>problems</a:t>
            </a:r>
            <a:r>
              <a:rPr lang="ru-RU" sz="2400" dirty="0"/>
              <a:t>. </a:t>
            </a:r>
            <a:endParaRPr lang="en-US" sz="2400" dirty="0"/>
          </a:p>
          <a:p>
            <a:r>
              <a:rPr lang="ru-RU" sz="2400" dirty="0" err="1"/>
              <a:t>The</a:t>
            </a:r>
            <a:r>
              <a:rPr lang="ru-RU" sz="2400" dirty="0"/>
              <a:t> </a:t>
            </a:r>
            <a:r>
              <a:rPr lang="ru-RU" sz="2400" dirty="0" err="1"/>
              <a:t>basic</a:t>
            </a:r>
            <a:r>
              <a:rPr lang="ru-RU" sz="2400" dirty="0"/>
              <a:t> </a:t>
            </a:r>
            <a:r>
              <a:rPr lang="ru-RU" sz="2400" dirty="0" err="1"/>
              <a:t>idea</a:t>
            </a:r>
            <a:r>
              <a:rPr lang="ru-RU" sz="2400" dirty="0"/>
              <a:t> </a:t>
            </a:r>
            <a:r>
              <a:rPr lang="ru-RU" sz="2400" dirty="0" err="1"/>
              <a:t>of</a:t>
            </a:r>
            <a:r>
              <a:rPr lang="ru-RU" sz="2400" dirty="0"/>
              <a:t> KNN </a:t>
            </a:r>
            <a:r>
              <a:rPr lang="ru-RU" sz="2400" dirty="0" err="1"/>
              <a:t>is</a:t>
            </a:r>
            <a:r>
              <a:rPr lang="ru-RU" sz="2400" dirty="0"/>
              <a:t> </a:t>
            </a:r>
            <a:r>
              <a:rPr lang="ru-RU" sz="2400" dirty="0" err="1"/>
              <a:t>to</a:t>
            </a:r>
            <a:r>
              <a:rPr lang="ru-RU" sz="2400" dirty="0"/>
              <a:t> </a:t>
            </a:r>
            <a:r>
              <a:rPr lang="ru-RU" sz="2400" dirty="0" err="1"/>
              <a:t>predict</a:t>
            </a:r>
            <a:r>
              <a:rPr lang="ru-RU" sz="2400" dirty="0"/>
              <a:t> </a:t>
            </a:r>
            <a:r>
              <a:rPr lang="ru-RU" sz="2400" dirty="0" err="1"/>
              <a:t>the</a:t>
            </a:r>
            <a:r>
              <a:rPr lang="ru-RU" sz="2400" dirty="0"/>
              <a:t> </a:t>
            </a:r>
            <a:r>
              <a:rPr lang="ru-RU" sz="2400" dirty="0" err="1"/>
              <a:t>class</a:t>
            </a:r>
            <a:r>
              <a:rPr lang="ru-RU" sz="2400" dirty="0"/>
              <a:t> </a:t>
            </a:r>
            <a:r>
              <a:rPr lang="ru-RU" sz="2400" dirty="0" err="1"/>
              <a:t>of</a:t>
            </a:r>
            <a:r>
              <a:rPr lang="ru-RU" sz="2400" dirty="0"/>
              <a:t> </a:t>
            </a:r>
            <a:r>
              <a:rPr lang="ru-RU" sz="2400" dirty="0" err="1"/>
              <a:t>an</a:t>
            </a:r>
            <a:r>
              <a:rPr lang="ru-RU" sz="2400" dirty="0"/>
              <a:t> </a:t>
            </a:r>
            <a:r>
              <a:rPr lang="ru-RU" sz="2400" dirty="0" err="1"/>
              <a:t>object</a:t>
            </a:r>
            <a:r>
              <a:rPr lang="ru-RU" sz="2400" dirty="0"/>
              <a:t> </a:t>
            </a:r>
            <a:r>
              <a:rPr lang="ru-RU" sz="2400" dirty="0" err="1"/>
              <a:t>based</a:t>
            </a:r>
            <a:r>
              <a:rPr lang="ru-RU" sz="2400" dirty="0"/>
              <a:t> </a:t>
            </a:r>
            <a:r>
              <a:rPr lang="ru-RU" sz="2400" dirty="0" err="1"/>
              <a:t>on</a:t>
            </a:r>
            <a:r>
              <a:rPr lang="ru-RU" sz="2400" dirty="0"/>
              <a:t> </a:t>
            </a:r>
            <a:r>
              <a:rPr lang="ru-RU" sz="2400" dirty="0" err="1"/>
              <a:t>the</a:t>
            </a:r>
            <a:r>
              <a:rPr lang="ru-RU" sz="2400" dirty="0"/>
              <a:t> </a:t>
            </a:r>
            <a:r>
              <a:rPr lang="ru-RU" sz="2400" dirty="0" err="1"/>
              <a:t>class</a:t>
            </a:r>
            <a:r>
              <a:rPr lang="ru-RU" sz="2400" dirty="0"/>
              <a:t> </a:t>
            </a:r>
            <a:r>
              <a:rPr lang="ru-RU" sz="2400" dirty="0" err="1"/>
              <a:t>of</a:t>
            </a:r>
            <a:r>
              <a:rPr lang="ru-RU" sz="2400" dirty="0"/>
              <a:t> </a:t>
            </a:r>
            <a:r>
              <a:rPr lang="ru-RU" sz="2400" dirty="0" err="1"/>
              <a:t>its</a:t>
            </a:r>
            <a:r>
              <a:rPr lang="ru-RU" sz="2400" dirty="0"/>
              <a:t> </a:t>
            </a:r>
            <a:r>
              <a:rPr lang="ru-RU" sz="2400" dirty="0" err="1"/>
              <a:t>nearest</a:t>
            </a:r>
            <a:r>
              <a:rPr lang="ru-RU" sz="2400" dirty="0"/>
              <a:t> </a:t>
            </a:r>
            <a:r>
              <a:rPr lang="ru-RU" sz="2400" dirty="0" err="1"/>
              <a:t>neighbors</a:t>
            </a:r>
            <a:r>
              <a:rPr lang="ru-RU" sz="2400" dirty="0"/>
              <a:t>.</a:t>
            </a:r>
          </a:p>
        </p:txBody>
      </p:sp>
      <p:pic>
        <p:nvPicPr>
          <p:cNvPr id="13" name="Рисунок 12"/>
          <p:cNvPicPr>
            <a:picLocks noChangeAspect="1"/>
          </p:cNvPicPr>
          <p:nvPr/>
        </p:nvPicPr>
        <p:blipFill>
          <a:blip r:embed="rId4"/>
          <a:stretch>
            <a:fillRect/>
          </a:stretch>
        </p:blipFill>
        <p:spPr>
          <a:xfrm>
            <a:off x="5638799" y="1499131"/>
            <a:ext cx="6043105" cy="4641806"/>
          </a:xfrm>
          <a:prstGeom prst="rect">
            <a:avLst/>
          </a:prstGeom>
        </p:spPr>
      </p:pic>
    </p:spTree>
    <p:extLst>
      <p:ext uri="{BB962C8B-B14F-4D97-AF65-F5344CB8AC3E}">
        <p14:creationId xmlns:p14="http://schemas.microsoft.com/office/powerpoint/2010/main" val="3926304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0" y="505871"/>
            <a:ext cx="7834093" cy="1200329"/>
          </a:xfrm>
          <a:prstGeom prst="rect">
            <a:avLst/>
          </a:prstGeom>
          <a:noFill/>
        </p:spPr>
        <p:txBody>
          <a:bodyPr wrap="square" rtlCol="0">
            <a:spAutoFit/>
          </a:bodyPr>
          <a:lstStyle/>
          <a:p>
            <a:r>
              <a:rPr lang="en-US" sz="3600" b="1" dirty="0">
                <a:solidFill>
                  <a:srgbClr val="00B050"/>
                </a:solidFill>
              </a:rPr>
              <a:t>Determining the nearest neighbors</a:t>
            </a:r>
            <a:endParaRPr lang="ru-RU" sz="3600" b="1" dirty="0">
              <a:solidFill>
                <a:srgbClr val="00B050"/>
              </a:solidFill>
            </a:endParaRPr>
          </a:p>
          <a:p>
            <a:endParaRPr lang="en-US"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17</a:t>
            </a:fld>
            <a:endParaRPr lang="ru-RU" sz="1400" dirty="0">
              <a:solidFill>
                <a:schemeClr val="bg1"/>
              </a:solidFill>
            </a:endParaRPr>
          </a:p>
        </p:txBody>
      </p:sp>
      <p:pic>
        <p:nvPicPr>
          <p:cNvPr id="7" name="Рисунок 6"/>
          <p:cNvPicPr>
            <a:picLocks noChangeAspect="1"/>
          </p:cNvPicPr>
          <p:nvPr/>
        </p:nvPicPr>
        <p:blipFill>
          <a:blip r:embed="rId4"/>
          <a:stretch>
            <a:fillRect/>
          </a:stretch>
        </p:blipFill>
        <p:spPr>
          <a:xfrm>
            <a:off x="5701572" y="1375028"/>
            <a:ext cx="5818055" cy="4568779"/>
          </a:xfrm>
          <a:prstGeom prst="rect">
            <a:avLst/>
          </a:prstGeom>
        </p:spPr>
      </p:pic>
      <p:sp>
        <p:nvSpPr>
          <p:cNvPr id="8" name="Прямоугольник 7"/>
          <p:cNvSpPr/>
          <p:nvPr/>
        </p:nvSpPr>
        <p:spPr>
          <a:xfrm>
            <a:off x="1046670" y="1736370"/>
            <a:ext cx="4267200" cy="1938992"/>
          </a:xfrm>
          <a:prstGeom prst="rect">
            <a:avLst/>
          </a:prstGeom>
        </p:spPr>
        <p:txBody>
          <a:bodyPr wrap="square">
            <a:spAutoFit/>
          </a:bodyPr>
          <a:lstStyle/>
          <a:p>
            <a:r>
              <a:rPr lang="en-US" sz="2400" dirty="0" err="1"/>
              <a:t>K</a:t>
            </a:r>
            <a:r>
              <a:rPr lang="ru-RU" sz="2400" dirty="0" smtClean="0"/>
              <a:t>NN </a:t>
            </a:r>
            <a:r>
              <a:rPr lang="ru-RU" sz="2400" dirty="0" err="1"/>
              <a:t>is</a:t>
            </a:r>
            <a:r>
              <a:rPr lang="ru-RU" sz="2400" dirty="0"/>
              <a:t> a </a:t>
            </a:r>
            <a:r>
              <a:rPr lang="ru-RU" sz="2400" dirty="0" err="1"/>
              <a:t>metric</a:t>
            </a:r>
            <a:r>
              <a:rPr lang="ru-RU" sz="2400" dirty="0"/>
              <a:t> </a:t>
            </a:r>
            <a:r>
              <a:rPr lang="ru-RU" sz="2400" dirty="0" err="1"/>
              <a:t>classification</a:t>
            </a:r>
            <a:r>
              <a:rPr lang="ru-RU" sz="2400" dirty="0"/>
              <a:t> </a:t>
            </a:r>
            <a:r>
              <a:rPr lang="ru-RU" sz="2400" dirty="0" err="1"/>
              <a:t>method</a:t>
            </a:r>
            <a:r>
              <a:rPr lang="ru-RU" sz="2400" dirty="0"/>
              <a:t>, </a:t>
            </a:r>
            <a:r>
              <a:rPr lang="ru-RU" sz="2400" dirty="0" err="1"/>
              <a:t>that</a:t>
            </a:r>
            <a:r>
              <a:rPr lang="ru-RU" sz="2400" dirty="0"/>
              <a:t> </a:t>
            </a:r>
            <a:r>
              <a:rPr lang="ru-RU" sz="2400" dirty="0" err="1"/>
              <a:t>is</a:t>
            </a:r>
            <a:r>
              <a:rPr lang="ru-RU" sz="2400" dirty="0"/>
              <a:t>, </a:t>
            </a:r>
            <a:r>
              <a:rPr lang="ru-RU" sz="2400" dirty="0" err="1"/>
              <a:t>objects</a:t>
            </a:r>
            <a:r>
              <a:rPr lang="ru-RU" sz="2400" dirty="0"/>
              <a:t> </a:t>
            </a:r>
            <a:r>
              <a:rPr lang="ru-RU" sz="2400" dirty="0" err="1"/>
              <a:t>are</a:t>
            </a:r>
            <a:r>
              <a:rPr lang="ru-RU" sz="2400" dirty="0"/>
              <a:t> </a:t>
            </a:r>
            <a:r>
              <a:rPr lang="ru-RU" sz="2400" dirty="0" err="1"/>
              <a:t>represented</a:t>
            </a:r>
            <a:r>
              <a:rPr lang="ru-RU" sz="2400" dirty="0"/>
              <a:t> </a:t>
            </a:r>
            <a:r>
              <a:rPr lang="ru-RU" sz="2400" dirty="0" err="1"/>
              <a:t>as</a:t>
            </a:r>
            <a:r>
              <a:rPr lang="ru-RU" sz="2400" dirty="0"/>
              <a:t> </a:t>
            </a:r>
            <a:r>
              <a:rPr lang="ru-RU" sz="2400" dirty="0" err="1"/>
              <a:t>points</a:t>
            </a:r>
            <a:r>
              <a:rPr lang="ru-RU" sz="2400" dirty="0"/>
              <a:t> </a:t>
            </a:r>
            <a:r>
              <a:rPr lang="ru-RU" sz="2400" dirty="0" err="1"/>
              <a:t>in</a:t>
            </a:r>
            <a:r>
              <a:rPr lang="ru-RU" sz="2400" dirty="0"/>
              <a:t> </a:t>
            </a:r>
            <a:r>
              <a:rPr lang="ru-RU" sz="2400" dirty="0" err="1"/>
              <a:t>space</a:t>
            </a:r>
            <a:r>
              <a:rPr lang="ru-RU" sz="2400" dirty="0"/>
              <a:t> </a:t>
            </a:r>
            <a:r>
              <a:rPr lang="ru-RU" sz="2400" dirty="0" err="1"/>
              <a:t>and</a:t>
            </a:r>
            <a:r>
              <a:rPr lang="ru-RU" sz="2400" dirty="0"/>
              <a:t> </a:t>
            </a:r>
            <a:r>
              <a:rPr lang="ru-RU" sz="2400" dirty="0" err="1"/>
              <a:t>distances</a:t>
            </a:r>
            <a:r>
              <a:rPr lang="ru-RU" sz="2400" dirty="0"/>
              <a:t> </a:t>
            </a:r>
            <a:r>
              <a:rPr lang="ru-RU" sz="2400" dirty="0" err="1"/>
              <a:t>between</a:t>
            </a:r>
            <a:r>
              <a:rPr lang="ru-RU" sz="2400" dirty="0"/>
              <a:t> </a:t>
            </a:r>
            <a:r>
              <a:rPr lang="ru-RU" sz="2400" dirty="0" err="1"/>
              <a:t>them</a:t>
            </a:r>
            <a:r>
              <a:rPr lang="ru-RU" sz="2400" dirty="0"/>
              <a:t> </a:t>
            </a:r>
            <a:r>
              <a:rPr lang="ru-RU" sz="2400" dirty="0" err="1"/>
              <a:t>are</a:t>
            </a:r>
            <a:r>
              <a:rPr lang="ru-RU" sz="2400" dirty="0"/>
              <a:t> </a:t>
            </a:r>
            <a:r>
              <a:rPr lang="ru-RU" sz="2400" dirty="0" err="1"/>
              <a:t>calculated</a:t>
            </a:r>
            <a:r>
              <a:rPr lang="ru-RU" sz="2400" dirty="0"/>
              <a:t>.</a:t>
            </a:r>
          </a:p>
        </p:txBody>
      </p:sp>
      <p:sp>
        <p:nvSpPr>
          <p:cNvPr id="13" name="Прямоугольник 12"/>
          <p:cNvSpPr/>
          <p:nvPr/>
        </p:nvSpPr>
        <p:spPr>
          <a:xfrm>
            <a:off x="1046670" y="4189530"/>
            <a:ext cx="4419600" cy="1200329"/>
          </a:xfrm>
          <a:prstGeom prst="rect">
            <a:avLst/>
          </a:prstGeom>
        </p:spPr>
        <p:txBody>
          <a:bodyPr wrap="square">
            <a:spAutoFit/>
          </a:bodyPr>
          <a:lstStyle/>
          <a:p>
            <a:r>
              <a:rPr lang="ru-RU" sz="2400" dirty="0" err="1"/>
              <a:t>Therefore</a:t>
            </a:r>
            <a:r>
              <a:rPr lang="ru-RU" sz="2400" dirty="0"/>
              <a:t>, </a:t>
            </a:r>
            <a:r>
              <a:rPr lang="ru-RU" sz="2400" dirty="0" err="1"/>
              <a:t>the</a:t>
            </a:r>
            <a:r>
              <a:rPr lang="ru-RU" sz="2400" dirty="0"/>
              <a:t> </a:t>
            </a:r>
            <a:r>
              <a:rPr lang="ru-RU" sz="2400" dirty="0" err="1"/>
              <a:t>signs</a:t>
            </a:r>
            <a:r>
              <a:rPr lang="ru-RU" sz="2400" dirty="0"/>
              <a:t> </a:t>
            </a:r>
            <a:r>
              <a:rPr lang="ru-RU" sz="2400" dirty="0" err="1"/>
              <a:t>should</a:t>
            </a:r>
            <a:r>
              <a:rPr lang="ru-RU" sz="2400" dirty="0"/>
              <a:t> </a:t>
            </a:r>
            <a:r>
              <a:rPr lang="ru-RU" sz="2400" dirty="0" err="1"/>
              <a:t>be</a:t>
            </a:r>
            <a:r>
              <a:rPr lang="ru-RU" sz="2400" dirty="0"/>
              <a:t> </a:t>
            </a:r>
            <a:r>
              <a:rPr lang="ru-RU" sz="2400" dirty="0" err="1"/>
              <a:t>normalized</a:t>
            </a:r>
            <a:r>
              <a:rPr lang="ru-RU" sz="2400" dirty="0"/>
              <a:t> (</a:t>
            </a:r>
            <a:r>
              <a:rPr lang="ru-RU" sz="2400" dirty="0" err="1"/>
              <a:t>reduced</a:t>
            </a:r>
            <a:r>
              <a:rPr lang="ru-RU" sz="2400" dirty="0"/>
              <a:t> </a:t>
            </a:r>
            <a:r>
              <a:rPr lang="ru-RU" sz="2400" dirty="0" err="1"/>
              <a:t>to</a:t>
            </a:r>
            <a:r>
              <a:rPr lang="ru-RU" sz="2400" dirty="0"/>
              <a:t> </a:t>
            </a:r>
            <a:r>
              <a:rPr lang="ru-RU" sz="2400" dirty="0" err="1"/>
              <a:t>the</a:t>
            </a:r>
            <a:r>
              <a:rPr lang="ru-RU" sz="2400" dirty="0"/>
              <a:t> </a:t>
            </a:r>
            <a:r>
              <a:rPr lang="ru-RU" sz="2400" dirty="0" err="1"/>
              <a:t>same</a:t>
            </a:r>
            <a:r>
              <a:rPr lang="ru-RU" sz="2400" dirty="0"/>
              <a:t> </a:t>
            </a:r>
            <a:r>
              <a:rPr lang="ru-RU" sz="2400" dirty="0" err="1"/>
              <a:t>scale</a:t>
            </a:r>
            <a:r>
              <a:rPr lang="ru-RU" sz="2400" dirty="0" smtClean="0"/>
              <a:t>)</a:t>
            </a:r>
            <a:r>
              <a:rPr lang="en-US" sz="2400" dirty="0"/>
              <a:t>.</a:t>
            </a:r>
            <a:endParaRPr lang="ru-RU" sz="2400" dirty="0"/>
          </a:p>
        </p:txBody>
      </p:sp>
    </p:spTree>
    <p:extLst>
      <p:ext uri="{BB962C8B-B14F-4D97-AF65-F5344CB8AC3E}">
        <p14:creationId xmlns:p14="http://schemas.microsoft.com/office/powerpoint/2010/main" val="562076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520196" y="179318"/>
            <a:ext cx="9898421" cy="2308324"/>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a:t>
            </a:r>
            <a:r>
              <a:rPr lang="en-US" altLang="ru-RU" sz="3600" b="1" dirty="0" smtClean="0">
                <a:solidFill>
                  <a:srgbClr val="009B4A"/>
                </a:solidFill>
                <a:ea typeface="Open Sans ExtraBold" panose="020B0606030504020204"/>
                <a:cs typeface="Open Sans ExtraBold" panose="020B0606030504020204"/>
                <a:sym typeface="+mn-ea"/>
              </a:rPr>
              <a:t>4: </a:t>
            </a:r>
            <a:r>
              <a:rPr lang="ru-RU" altLang="ru-RU" sz="3600" b="1" dirty="0" smtClean="0">
                <a:solidFill>
                  <a:srgbClr val="009B4A"/>
                </a:solidFill>
                <a:ea typeface="Open Sans ExtraBold" panose="020B0606030504020204"/>
                <a:cs typeface="Open Sans ExtraBold" panose="020B0606030504020204"/>
                <a:sym typeface="+mn-ea"/>
              </a:rPr>
              <a:t> </a:t>
            </a:r>
            <a:r>
              <a:rPr lang="en-US" sz="3600" b="1" dirty="0">
                <a:solidFill>
                  <a:srgbClr val="00B050"/>
                </a:solidFill>
              </a:rPr>
              <a:t>Distance metrics</a:t>
            </a:r>
          </a:p>
          <a:p>
            <a:r>
              <a:rPr lang="en-US" sz="3600" b="1" dirty="0">
                <a:solidFill>
                  <a:srgbClr val="002060"/>
                </a:solidFill>
              </a:rPr>
              <a:t>The </a:t>
            </a:r>
            <a:r>
              <a:rPr lang="ru-RU" sz="3600" b="1" dirty="0" err="1">
                <a:solidFill>
                  <a:srgbClr val="002060"/>
                </a:solidFill>
              </a:rPr>
              <a:t>Manhattan</a:t>
            </a:r>
            <a:r>
              <a:rPr lang="ru-RU" sz="3600" b="1" dirty="0">
                <a:solidFill>
                  <a:srgbClr val="002060"/>
                </a:solidFill>
              </a:rPr>
              <a:t> </a:t>
            </a:r>
            <a:r>
              <a:rPr lang="ru-RU" sz="3600" b="1" dirty="0" err="1">
                <a:solidFill>
                  <a:srgbClr val="002060"/>
                </a:solidFill>
              </a:rPr>
              <a:t>Distance</a:t>
            </a:r>
            <a:r>
              <a:rPr lang="ru-RU" sz="3600" b="1" dirty="0">
                <a:solidFill>
                  <a:srgbClr val="002060"/>
                </a:solidFill>
              </a:rPr>
              <a:t> </a:t>
            </a:r>
            <a:endParaRPr lang="en-US" sz="3600" b="1" dirty="0" smtClean="0">
              <a:solidFill>
                <a:srgbClr val="002060"/>
              </a:solidFill>
            </a:endParaRPr>
          </a:p>
          <a:p>
            <a:r>
              <a:rPr lang="ru-RU" sz="3600" b="1" dirty="0" smtClean="0">
                <a:solidFill>
                  <a:srgbClr val="002060"/>
                </a:solidFill>
              </a:rPr>
              <a:t>(</a:t>
            </a:r>
            <a:r>
              <a:rPr lang="en-US" sz="3600" b="1" dirty="0">
                <a:solidFill>
                  <a:srgbClr val="002060"/>
                </a:solidFill>
              </a:rPr>
              <a:t>distance of city blocks</a:t>
            </a:r>
            <a:r>
              <a:rPr lang="ru-RU" sz="3600" b="1" dirty="0">
                <a:solidFill>
                  <a:srgbClr val="002060"/>
                </a:solidFill>
              </a:rPr>
              <a:t>)</a:t>
            </a:r>
          </a:p>
          <a:p>
            <a:endParaRPr lang="en-US"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18</a:t>
            </a:fld>
            <a:endParaRPr lang="ru-RU" sz="1400" dirty="0">
              <a:solidFill>
                <a:schemeClr val="bg1"/>
              </a:solidFill>
            </a:endParaRPr>
          </a:p>
        </p:txBody>
      </p:sp>
      <p:pic>
        <p:nvPicPr>
          <p:cNvPr id="6" name="Рисунок 5" descr="Вид Манхэттена на закате, снятый с обзорной площадки «Top of the Rock» небоскреба на Рокфеллер-плаза, 30 в среднем Манхэттене"/>
          <p:cNvPicPr/>
          <p:nvPr/>
        </p:nvPicPr>
        <p:blipFill>
          <a:blip r:embed="rId4">
            <a:extLst>
              <a:ext uri="{28A0092B-C50C-407E-A947-70E740481C1C}">
                <a14:useLocalDpi xmlns:a14="http://schemas.microsoft.com/office/drawing/2010/main" val="0"/>
              </a:ext>
            </a:extLst>
          </a:blip>
          <a:srcRect/>
          <a:stretch>
            <a:fillRect/>
          </a:stretch>
        </p:blipFill>
        <p:spPr bwMode="auto">
          <a:xfrm>
            <a:off x="8764555" y="120544"/>
            <a:ext cx="3308125" cy="3069558"/>
          </a:xfrm>
          <a:prstGeom prst="rect">
            <a:avLst/>
          </a:prstGeom>
          <a:noFill/>
          <a:ln>
            <a:noFill/>
          </a:ln>
        </p:spPr>
      </p:pic>
      <p:pic>
        <p:nvPicPr>
          <p:cNvPr id="7" name="Рисунок 6" descr="Сравнение манхэттенского и евклидова расстояний от обзорной площадки «Top of the Rock» до небоскреба на Лексингтон Авеню, 731. Отметим, что манхэттенское расстояние всегда больше расстояния по прямой или равно ему."/>
          <p:cNvPicPr/>
          <p:nvPr/>
        </p:nvPicPr>
        <p:blipFill>
          <a:blip r:embed="rId5">
            <a:extLst>
              <a:ext uri="{28A0092B-C50C-407E-A947-70E740481C1C}">
                <a14:useLocalDpi xmlns:a14="http://schemas.microsoft.com/office/drawing/2010/main" val="0"/>
              </a:ext>
            </a:extLst>
          </a:blip>
          <a:srcRect/>
          <a:stretch>
            <a:fillRect/>
          </a:stretch>
        </p:blipFill>
        <p:spPr bwMode="auto">
          <a:xfrm>
            <a:off x="520197" y="3093411"/>
            <a:ext cx="8783783" cy="3380508"/>
          </a:xfrm>
          <a:prstGeom prst="rect">
            <a:avLst/>
          </a:prstGeom>
          <a:noFill/>
          <a:ln>
            <a:noFill/>
          </a:ln>
        </p:spPr>
      </p:pic>
      <mc:AlternateContent xmlns:mc="http://schemas.openxmlformats.org/markup-compatibility/2006" xmlns:a14="http://schemas.microsoft.com/office/drawing/2010/main">
        <mc:Choice Requires="a14">
          <p:sp>
            <p:nvSpPr>
              <p:cNvPr id="2" name="Прямоугольник 1"/>
              <p:cNvSpPr/>
              <p:nvPr/>
            </p:nvSpPr>
            <p:spPr>
              <a:xfrm>
                <a:off x="635130" y="1797947"/>
                <a:ext cx="7710214" cy="1200329"/>
              </a:xfrm>
              <a:prstGeom prst="rect">
                <a:avLst/>
              </a:prstGeom>
            </p:spPr>
            <p:txBody>
              <a:bodyPr wrap="square">
                <a:spAutoFit/>
              </a:bodyPr>
              <a:lstStyle/>
              <a:p>
                <a:r>
                  <a:rPr lang="en-US" sz="2400" dirty="0"/>
                  <a:t>Let the points be given</a:t>
                </a:r>
                <a:r>
                  <a:rPr lang="ru-RU" sz="2400" dirty="0"/>
                  <a:t>   </a:t>
                </a:r>
                <a:r>
                  <a:rPr lang="en-US" sz="2400" dirty="0"/>
                  <a:t>Q(</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𝑛</m:t>
                        </m:r>
                      </m:sub>
                    </m:sSub>
                  </m:oMath>
                </a14:m>
                <a:r>
                  <a:rPr lang="en-US" sz="2400" dirty="0"/>
                  <a:t>),   P(</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𝑛</m:t>
                        </m:r>
                      </m:sub>
                    </m:sSub>
                  </m:oMath>
                </a14:m>
                <a:r>
                  <a:rPr lang="en-US" sz="2400" dirty="0"/>
                  <a:t>), </a:t>
                </a:r>
                <a:endParaRPr lang="ru-RU" sz="2400" dirty="0" smtClean="0"/>
              </a:p>
              <a:p>
                <a:endParaRPr lang="ru-RU" sz="2400" dirty="0"/>
              </a:p>
              <a:p>
                <a:r>
                  <a:rPr lang="en-US" sz="2400" dirty="0" smtClean="0"/>
                  <a:t> </a:t>
                </a:r>
                <a:r>
                  <a:rPr lang="en-US" sz="2400" dirty="0"/>
                  <a:t>then </a:t>
                </a:r>
                <a:r>
                  <a:rPr lang="ru-RU" sz="2400" b="1" dirty="0" err="1"/>
                  <a:t>Manhattan</a:t>
                </a:r>
                <a:r>
                  <a:rPr lang="ru-RU" sz="2400" b="1" dirty="0"/>
                  <a:t> </a:t>
                </a:r>
                <a:r>
                  <a:rPr lang="en-US" sz="2400" b="1" dirty="0" err="1"/>
                  <a:t>d</a:t>
                </a:r>
                <a:r>
                  <a:rPr lang="ru-RU" sz="2400" b="1" dirty="0" err="1"/>
                  <a:t>istance</a:t>
                </a:r>
                <a:r>
                  <a:rPr lang="en-US" sz="2400" b="1" dirty="0"/>
                  <a:t> </a:t>
                </a:r>
                <a:r>
                  <a:rPr lang="en-US" sz="2400" b="1" dirty="0" smtClean="0"/>
                  <a:t>is</a:t>
                </a:r>
                <a:endParaRPr lang="ru-RU" sz="2400"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635130" y="1797947"/>
                <a:ext cx="7710214" cy="1200329"/>
              </a:xfrm>
              <a:prstGeom prst="rect">
                <a:avLst/>
              </a:prstGeom>
              <a:blipFill>
                <a:blip r:embed="rId6"/>
                <a:stretch>
                  <a:fillRect l="-1186" t="-4061" b="-1066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Прямоугольник 2"/>
              <p:cNvSpPr/>
              <p:nvPr/>
            </p:nvSpPr>
            <p:spPr>
              <a:xfrm>
                <a:off x="4387859" y="2519560"/>
                <a:ext cx="3597267" cy="462947"/>
              </a:xfrm>
              <a:prstGeom prst="rect">
                <a:avLst/>
              </a:prstGeom>
            </p:spPr>
            <p:txBody>
              <a:bodyPr wrap="none">
                <a:spAutoFit/>
              </a:bodyPr>
              <a:lstStyle/>
              <a:p>
                <a:r>
                  <a:rPr lang="en-US" sz="2400" dirty="0" smtClean="0">
                    <a:latin typeface="Times New Roman" panose="02020603050405020304" pitchFamily="18" charset="0"/>
                    <a:ea typeface="Times New Roman" panose="02020603050405020304" pitchFamily="18" charset="0"/>
                  </a:rPr>
                  <a:t>D</a:t>
                </a:r>
                <a:r>
                  <a:rPr lang="en-US" sz="2400" baseline="-25000" dirty="0" err="1">
                    <a:latin typeface="Times New Roman" panose="02020603050405020304" pitchFamily="18" charset="0"/>
                    <a:ea typeface="Times New Roman" panose="02020603050405020304" pitchFamily="18" charset="0"/>
                  </a:rPr>
                  <a:t>manh</a:t>
                </a:r>
                <a:r>
                  <a:rPr lang="en-US" sz="2400" dirty="0">
                    <a:latin typeface="Times New Roman" panose="02020603050405020304" pitchFamily="18" charset="0"/>
                    <a:ea typeface="Times New Roman" panose="02020603050405020304" pitchFamily="18" charset="0"/>
                  </a:rPr>
                  <a:t>(Q,P) = </a:t>
                </a:r>
                <a14:m>
                  <m:oMath xmlns:m="http://schemas.openxmlformats.org/officeDocument/2006/math">
                    <m:nary>
                      <m:naryPr>
                        <m:chr m:val="∑"/>
                        <m:limLoc m:val="undOvr"/>
                        <m:ctrlPr>
                          <a:rPr lang="ru-RU" sz="2400" i="1">
                            <a:latin typeface="Cambria Math" panose="02040503050406030204" pitchFamily="18" charset="0"/>
                          </a:rPr>
                        </m:ctrlPr>
                      </m:naryPr>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400" i="1">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n-US" sz="2400" i="1">
                                <a:latin typeface="Cambria Math" panose="02040503050406030204" pitchFamily="18" charset="0"/>
                                <a:cs typeface="Times New Roman" panose="020206030504050203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ru-RU" sz="2400" b="0" i="1" smtClean="0">
                            <a:latin typeface="Cambria Math" panose="02040503050406030204" pitchFamily="18" charset="0"/>
                            <a:ea typeface="Times New Roman" panose="02020603050405020304" pitchFamily="18" charset="0"/>
                            <a:cs typeface="Times New Roman" panose="02020603050405020304" pitchFamily="18" charset="0"/>
                          </a:rPr>
                          <m:t>.</m:t>
                        </m:r>
                      </m:e>
                    </m:nary>
                  </m:oMath>
                </a14:m>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4387859" y="2519560"/>
                <a:ext cx="3597267" cy="462947"/>
              </a:xfrm>
              <a:prstGeom prst="rect">
                <a:avLst/>
              </a:prstGeom>
              <a:blipFill>
                <a:blip r:embed="rId7"/>
                <a:stretch>
                  <a:fillRect l="-2712" t="-130263" b="-194737"/>
                </a:stretch>
              </a:blipFill>
            </p:spPr>
            <p:txBody>
              <a:bodyPr/>
              <a:lstStyle/>
              <a:p>
                <a:r>
                  <a:rPr lang="ru-RU">
                    <a:noFill/>
                  </a:rPr>
                  <a:t> </a:t>
                </a:r>
              </a:p>
            </p:txBody>
          </p:sp>
        </mc:Fallback>
      </mc:AlternateContent>
    </p:spTree>
    <p:extLst>
      <p:ext uri="{BB962C8B-B14F-4D97-AF65-F5344CB8AC3E}">
        <p14:creationId xmlns:p14="http://schemas.microsoft.com/office/powerpoint/2010/main" val="303303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505871"/>
            <a:ext cx="6096000" cy="646331"/>
          </a:xfrm>
          <a:prstGeom prst="rect">
            <a:avLst/>
          </a:prstGeom>
          <a:noFill/>
        </p:spPr>
        <p:txBody>
          <a:bodyPr wrap="square" rtlCol="0">
            <a:spAutoFit/>
          </a:bodyPr>
          <a:lstStyle/>
          <a:p>
            <a:r>
              <a:rPr lang="en-US" sz="3600" b="1" dirty="0">
                <a:solidFill>
                  <a:srgbClr val="00B050"/>
                </a:solidFill>
              </a:rPr>
              <a:t>The </a:t>
            </a:r>
            <a:r>
              <a:rPr lang="ru-RU" sz="3600" b="1" dirty="0" err="1">
                <a:solidFill>
                  <a:srgbClr val="00B050"/>
                </a:solidFill>
              </a:rPr>
              <a:t>Euclidean</a:t>
            </a:r>
            <a:r>
              <a:rPr lang="ru-RU" sz="3600" b="1" dirty="0">
                <a:solidFill>
                  <a:srgbClr val="00B050"/>
                </a:solidFill>
              </a:rPr>
              <a:t> </a:t>
            </a:r>
            <a:r>
              <a:rPr lang="en-US" sz="3600" b="1" dirty="0">
                <a:solidFill>
                  <a:srgbClr val="00B050"/>
                </a:solidFill>
              </a:rPr>
              <a:t>d</a:t>
            </a:r>
            <a:r>
              <a:rPr lang="ru-RU" sz="3600" b="1" dirty="0" err="1">
                <a:solidFill>
                  <a:srgbClr val="00B050"/>
                </a:solidFill>
              </a:rPr>
              <a:t>istance</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19</a:t>
            </a:fld>
            <a:endParaRPr lang="ru-RU" sz="1400" dirty="0">
              <a:solidFill>
                <a:schemeClr val="bg1"/>
              </a:solidFill>
            </a:endParaRPr>
          </a:p>
        </p:txBody>
      </p:sp>
      <p:pic>
        <p:nvPicPr>
          <p:cNvPr id="6" name="Рисунок 5" descr="«Нет царского пути в геометрии» — Евклид"/>
          <p:cNvPicPr/>
          <p:nvPr/>
        </p:nvPicPr>
        <p:blipFill>
          <a:blip r:embed="rId4">
            <a:extLst>
              <a:ext uri="{28A0092B-C50C-407E-A947-70E740481C1C}">
                <a14:useLocalDpi xmlns:a14="http://schemas.microsoft.com/office/drawing/2010/main" val="0"/>
              </a:ext>
            </a:extLst>
          </a:blip>
          <a:srcRect/>
          <a:stretch>
            <a:fillRect/>
          </a:stretch>
        </p:blipFill>
        <p:spPr bwMode="auto">
          <a:xfrm>
            <a:off x="9659648" y="238125"/>
            <a:ext cx="2116716" cy="2305918"/>
          </a:xfrm>
          <a:prstGeom prst="rect">
            <a:avLst/>
          </a:prstGeom>
          <a:noFill/>
          <a:ln>
            <a:noFill/>
          </a:ln>
        </p:spPr>
      </p:pic>
      <p:sp>
        <p:nvSpPr>
          <p:cNvPr id="2" name="Прямоугольник 1"/>
          <p:cNvSpPr/>
          <p:nvPr/>
        </p:nvSpPr>
        <p:spPr>
          <a:xfrm>
            <a:off x="763709" y="1309451"/>
            <a:ext cx="6096000" cy="830997"/>
          </a:xfrm>
          <a:prstGeom prst="rect">
            <a:avLst/>
          </a:prstGeom>
        </p:spPr>
        <p:txBody>
          <a:bodyPr>
            <a:spAutoFit/>
          </a:bodyPr>
          <a:lstStyle/>
          <a:p>
            <a:r>
              <a:rPr lang="ru-RU" sz="2400" dirty="0" err="1"/>
              <a:t>The</a:t>
            </a:r>
            <a:r>
              <a:rPr lang="ru-RU" sz="2400" dirty="0"/>
              <a:t> </a:t>
            </a:r>
            <a:r>
              <a:rPr lang="ru-RU" sz="2400" dirty="0" err="1"/>
              <a:t>Euclidean</a:t>
            </a:r>
            <a:r>
              <a:rPr lang="ru-RU" sz="2400" dirty="0"/>
              <a:t> </a:t>
            </a:r>
            <a:r>
              <a:rPr lang="ru-RU" sz="2400" dirty="0" err="1"/>
              <a:t>distance</a:t>
            </a:r>
            <a:r>
              <a:rPr lang="ru-RU" sz="2400" dirty="0"/>
              <a:t> </a:t>
            </a:r>
            <a:r>
              <a:rPr lang="ru-RU" sz="2400" dirty="0" err="1"/>
              <a:t>between</a:t>
            </a:r>
            <a:r>
              <a:rPr lang="ru-RU" sz="2400" dirty="0"/>
              <a:t> </a:t>
            </a:r>
            <a:r>
              <a:rPr lang="ru-RU" sz="2400" dirty="0" err="1"/>
              <a:t>two</a:t>
            </a:r>
            <a:r>
              <a:rPr lang="ru-RU" sz="2400" dirty="0"/>
              <a:t> </a:t>
            </a:r>
            <a:r>
              <a:rPr lang="ru-RU" sz="2400" dirty="0" err="1"/>
              <a:t>points</a:t>
            </a:r>
            <a:r>
              <a:rPr lang="ru-RU" sz="2400" dirty="0"/>
              <a:t> </a:t>
            </a:r>
            <a:r>
              <a:rPr lang="ru-RU" sz="2400" dirty="0" err="1"/>
              <a:t>is</a:t>
            </a:r>
            <a:r>
              <a:rPr lang="ru-RU" sz="2400" dirty="0"/>
              <a:t> a </a:t>
            </a:r>
            <a:r>
              <a:rPr lang="ru-RU" sz="2400" dirty="0" err="1"/>
              <a:t>straight</a:t>
            </a:r>
            <a:r>
              <a:rPr lang="ru-RU" sz="2400" dirty="0"/>
              <a:t> </a:t>
            </a:r>
            <a:r>
              <a:rPr lang="ru-RU" sz="2400" dirty="0" err="1"/>
              <a:t>line</a:t>
            </a:r>
            <a:r>
              <a:rPr lang="ru-RU" sz="2400" dirty="0"/>
              <a:t> </a:t>
            </a:r>
            <a:r>
              <a:rPr lang="ru-RU" sz="2400" dirty="0" err="1"/>
              <a:t>connecting</a:t>
            </a:r>
            <a:r>
              <a:rPr lang="ru-RU" sz="2400" dirty="0"/>
              <a:t> </a:t>
            </a:r>
            <a:r>
              <a:rPr lang="ru-RU" sz="2400" dirty="0" err="1"/>
              <a:t>these</a:t>
            </a:r>
            <a:r>
              <a:rPr lang="ru-RU" sz="2400" dirty="0"/>
              <a:t> </a:t>
            </a:r>
            <a:r>
              <a:rPr lang="ru-RU" sz="2400" dirty="0" err="1"/>
              <a:t>points</a:t>
            </a:r>
            <a:r>
              <a:rPr lang="ru-RU" sz="2400" dirty="0"/>
              <a:t>.</a:t>
            </a:r>
          </a:p>
        </p:txBody>
      </p:sp>
      <p:sp>
        <p:nvSpPr>
          <p:cNvPr id="8" name="Прямоугольник 7"/>
          <p:cNvSpPr/>
          <p:nvPr/>
        </p:nvSpPr>
        <p:spPr>
          <a:xfrm>
            <a:off x="763709" y="2231019"/>
            <a:ext cx="8848101" cy="1569660"/>
          </a:xfrm>
          <a:prstGeom prst="rect">
            <a:avLst/>
          </a:prstGeom>
        </p:spPr>
        <p:txBody>
          <a:bodyPr wrap="square">
            <a:spAutoFit/>
          </a:bodyPr>
          <a:lstStyle/>
          <a:p>
            <a:r>
              <a:rPr lang="ru-RU" sz="2400" dirty="0" err="1"/>
              <a:t>To</a:t>
            </a:r>
            <a:r>
              <a:rPr lang="ru-RU" sz="2400" dirty="0"/>
              <a:t> </a:t>
            </a:r>
            <a:r>
              <a:rPr lang="ru-RU" sz="2400" dirty="0" err="1"/>
              <a:t>determine</a:t>
            </a:r>
            <a:r>
              <a:rPr lang="ru-RU" sz="2400" dirty="0"/>
              <a:t> </a:t>
            </a:r>
            <a:r>
              <a:rPr lang="ru-RU" sz="2400" dirty="0" err="1"/>
              <a:t>the</a:t>
            </a:r>
            <a:r>
              <a:rPr lang="ru-RU" sz="2400" dirty="0"/>
              <a:t> </a:t>
            </a:r>
            <a:r>
              <a:rPr lang="ru-RU" sz="2400" dirty="0" err="1"/>
              <a:t>distance</a:t>
            </a:r>
            <a:r>
              <a:rPr lang="ru-RU" sz="2400" dirty="0"/>
              <a:t> </a:t>
            </a:r>
            <a:r>
              <a:rPr lang="ru-RU" sz="2400" dirty="0" err="1"/>
              <a:t>in</a:t>
            </a:r>
            <a:r>
              <a:rPr lang="ru-RU" sz="2400" dirty="0"/>
              <a:t> </a:t>
            </a:r>
            <a:r>
              <a:rPr lang="ru-RU" sz="2400" dirty="0" err="1"/>
              <a:t>two-dimensional</a:t>
            </a:r>
            <a:r>
              <a:rPr lang="ru-RU" sz="2400" dirty="0"/>
              <a:t> </a:t>
            </a:r>
            <a:r>
              <a:rPr lang="ru-RU" sz="2400" dirty="0" err="1" smtClean="0"/>
              <a:t>space</a:t>
            </a:r>
            <a:r>
              <a:rPr lang="ru-RU" sz="2400" dirty="0" smtClean="0"/>
              <a:t> </a:t>
            </a:r>
            <a:r>
              <a:rPr lang="ru-RU" sz="2400" dirty="0" err="1"/>
              <a:t>you</a:t>
            </a:r>
            <a:r>
              <a:rPr lang="ru-RU" sz="2400" dirty="0"/>
              <a:t> </a:t>
            </a:r>
            <a:r>
              <a:rPr lang="ru-RU" sz="2400" dirty="0" err="1"/>
              <a:t>can</a:t>
            </a:r>
            <a:r>
              <a:rPr lang="ru-RU" sz="2400" dirty="0"/>
              <a:t> </a:t>
            </a:r>
            <a:r>
              <a:rPr lang="ru-RU" sz="2400" dirty="0" err="1"/>
              <a:t>use</a:t>
            </a:r>
            <a:r>
              <a:rPr lang="ru-RU" sz="2400" dirty="0"/>
              <a:t> </a:t>
            </a:r>
            <a:r>
              <a:rPr lang="ru-RU" sz="2400" dirty="0" err="1"/>
              <a:t>the</a:t>
            </a:r>
            <a:r>
              <a:rPr lang="ru-RU" sz="2400" dirty="0"/>
              <a:t> </a:t>
            </a:r>
            <a:r>
              <a:rPr lang="ru-RU" sz="2400" dirty="0" err="1"/>
              <a:t>Pythagorean</a:t>
            </a:r>
            <a:r>
              <a:rPr lang="ru-RU" sz="2400" dirty="0"/>
              <a:t> </a:t>
            </a:r>
            <a:r>
              <a:rPr lang="ru-RU" sz="2400" dirty="0" err="1"/>
              <a:t>theorem</a:t>
            </a:r>
            <a:r>
              <a:rPr lang="ru-RU" sz="2400" dirty="0"/>
              <a:t>. </a:t>
            </a:r>
            <a:r>
              <a:rPr lang="ru-RU" sz="2400" dirty="0" err="1"/>
              <a:t>For</a:t>
            </a:r>
            <a:r>
              <a:rPr lang="ru-RU" sz="2400" dirty="0"/>
              <a:t> </a:t>
            </a:r>
            <a:r>
              <a:rPr lang="ru-RU" sz="2400" dirty="0" err="1"/>
              <a:t>points</a:t>
            </a:r>
            <a:r>
              <a:rPr lang="ru-RU" sz="2400" dirty="0"/>
              <a:t> </a:t>
            </a:r>
            <a:r>
              <a:rPr lang="en-US" sz="2400" dirty="0"/>
              <a:t>p</a:t>
            </a:r>
            <a:r>
              <a:rPr lang="ru-RU" sz="2400" dirty="0" smtClean="0"/>
              <a:t> </a:t>
            </a:r>
            <a:r>
              <a:rPr lang="ru-RU" sz="2400" dirty="0" err="1"/>
              <a:t>and</a:t>
            </a:r>
            <a:r>
              <a:rPr lang="ru-RU" sz="2400" dirty="0"/>
              <a:t> </a:t>
            </a:r>
            <a:r>
              <a:rPr lang="en-US" sz="2400" dirty="0"/>
              <a:t>q</a:t>
            </a:r>
            <a:r>
              <a:rPr lang="ru-RU" sz="2400" dirty="0" smtClean="0"/>
              <a:t> </a:t>
            </a:r>
            <a:r>
              <a:rPr lang="ru-RU" sz="2400" dirty="0" err="1"/>
              <a:t>with</a:t>
            </a:r>
            <a:r>
              <a:rPr lang="ru-RU" sz="2400" dirty="0"/>
              <a:t> </a:t>
            </a:r>
            <a:r>
              <a:rPr lang="ru-RU" sz="2400" dirty="0" err="1"/>
              <a:t>coordinates</a:t>
            </a:r>
            <a:r>
              <a:rPr lang="ru-RU" sz="2400" dirty="0"/>
              <a:t> (x₁, y₁) </a:t>
            </a:r>
            <a:r>
              <a:rPr lang="ru-RU" sz="2400" dirty="0" err="1"/>
              <a:t>and</a:t>
            </a:r>
            <a:r>
              <a:rPr lang="ru-RU" sz="2400" dirty="0"/>
              <a:t> (x₂, y₂) </a:t>
            </a:r>
            <a:r>
              <a:rPr lang="ru-RU" sz="2400" dirty="0" err="1"/>
              <a:t>in</a:t>
            </a:r>
            <a:r>
              <a:rPr lang="ru-RU" sz="2400" dirty="0"/>
              <a:t> </a:t>
            </a:r>
            <a:r>
              <a:rPr lang="ru-RU" sz="2400" dirty="0" err="1"/>
              <a:t>two-dimensional</a:t>
            </a:r>
            <a:r>
              <a:rPr lang="ru-RU" sz="2400" dirty="0"/>
              <a:t> </a:t>
            </a:r>
            <a:r>
              <a:rPr lang="ru-RU" sz="2400" dirty="0" err="1"/>
              <a:t>space</a:t>
            </a:r>
            <a:r>
              <a:rPr lang="ru-RU" sz="2400" dirty="0"/>
              <a:t> (</a:t>
            </a:r>
            <a:r>
              <a:rPr lang="ru-RU" sz="2400" dirty="0" err="1"/>
              <a:t>on</a:t>
            </a:r>
            <a:r>
              <a:rPr lang="ru-RU" sz="2400" dirty="0"/>
              <a:t> </a:t>
            </a:r>
            <a:r>
              <a:rPr lang="ru-RU" sz="2400" dirty="0" err="1"/>
              <a:t>the</a:t>
            </a:r>
            <a:r>
              <a:rPr lang="ru-RU" sz="2400" dirty="0"/>
              <a:t> </a:t>
            </a:r>
            <a:r>
              <a:rPr lang="ru-RU" sz="2400" dirty="0" err="1"/>
              <a:t>plane</a:t>
            </a:r>
            <a:r>
              <a:rPr lang="ru-RU" sz="2400" dirty="0" smtClean="0"/>
              <a:t>) </a:t>
            </a:r>
            <a:r>
              <a:rPr lang="ru-RU" sz="2400" dirty="0" err="1"/>
              <a:t>the</a:t>
            </a:r>
            <a:r>
              <a:rPr lang="ru-RU" sz="2400" dirty="0"/>
              <a:t> </a:t>
            </a:r>
            <a:r>
              <a:rPr lang="ru-RU" sz="2400" dirty="0" err="1"/>
              <a:t>Euclidean</a:t>
            </a:r>
            <a:r>
              <a:rPr lang="ru-RU" sz="2400" dirty="0"/>
              <a:t> </a:t>
            </a:r>
            <a:r>
              <a:rPr lang="ru-RU" sz="2400" dirty="0" err="1"/>
              <a:t>distance</a:t>
            </a:r>
            <a:r>
              <a:rPr lang="ru-RU" sz="2400" dirty="0"/>
              <a:t> </a:t>
            </a:r>
            <a:r>
              <a:rPr lang="ru-RU" sz="2400" dirty="0" err="1"/>
              <a:t>is</a:t>
            </a:r>
            <a:r>
              <a:rPr lang="ru-RU" sz="2400" dirty="0"/>
              <a:t> </a:t>
            </a:r>
            <a:r>
              <a:rPr lang="ru-RU" sz="2400" dirty="0" err="1"/>
              <a:t>determined</a:t>
            </a:r>
            <a:r>
              <a:rPr lang="ru-RU" sz="2400" dirty="0"/>
              <a:t> </a:t>
            </a:r>
            <a:r>
              <a:rPr lang="ru-RU" sz="2400" dirty="0" err="1"/>
              <a:t>by</a:t>
            </a:r>
            <a:r>
              <a:rPr lang="ru-RU" sz="2400" dirty="0"/>
              <a:t> </a:t>
            </a:r>
            <a:r>
              <a:rPr lang="ru-RU" sz="2400" dirty="0" err="1"/>
              <a:t>the</a:t>
            </a:r>
            <a:r>
              <a:rPr lang="ru-RU" sz="2400" dirty="0"/>
              <a:t> </a:t>
            </a:r>
            <a:r>
              <a:rPr lang="ru-RU" sz="2400" dirty="0" err="1" smtClean="0"/>
              <a:t>formula</a:t>
            </a:r>
            <a:r>
              <a:rPr lang="ru-RU" sz="2400" dirty="0" smtClean="0"/>
              <a:t>:</a:t>
            </a:r>
            <a:endParaRPr lang="ru-RU" sz="2400" dirty="0"/>
          </a:p>
        </p:txBody>
      </p:sp>
      <p:pic>
        <p:nvPicPr>
          <p:cNvPr id="13" name="Рисунок 12" descr="Formula"/>
          <p:cNvPicPr/>
          <p:nvPr/>
        </p:nvPicPr>
        <p:blipFill>
          <a:blip r:embed="rId5">
            <a:extLst>
              <a:ext uri="{28A0092B-C50C-407E-A947-70E740481C1C}">
                <a14:useLocalDpi xmlns:a14="http://schemas.microsoft.com/office/drawing/2010/main" val="0"/>
              </a:ext>
            </a:extLst>
          </a:blip>
          <a:srcRect/>
          <a:stretch>
            <a:fillRect/>
          </a:stretch>
        </p:blipFill>
        <p:spPr bwMode="auto">
          <a:xfrm>
            <a:off x="3414056" y="4016642"/>
            <a:ext cx="3040864" cy="862854"/>
          </a:xfrm>
          <a:prstGeom prst="rect">
            <a:avLst/>
          </a:prstGeom>
          <a:noFill/>
          <a:ln>
            <a:noFill/>
          </a:ln>
        </p:spPr>
      </p:pic>
      <p:pic>
        <p:nvPicPr>
          <p:cNvPr id="14" name="Рисунок 13" descr="Picture"/>
          <p:cNvPicPr/>
          <p:nvPr/>
        </p:nvPicPr>
        <p:blipFill>
          <a:blip r:embed="rId6">
            <a:extLst>
              <a:ext uri="{28A0092B-C50C-407E-A947-70E740481C1C}">
                <a14:useLocalDpi xmlns:a14="http://schemas.microsoft.com/office/drawing/2010/main" val="0"/>
              </a:ext>
            </a:extLst>
          </a:blip>
          <a:srcRect/>
          <a:stretch>
            <a:fillRect/>
          </a:stretch>
        </p:blipFill>
        <p:spPr bwMode="auto">
          <a:xfrm>
            <a:off x="7618270" y="3424963"/>
            <a:ext cx="3987079" cy="2951018"/>
          </a:xfrm>
          <a:prstGeom prst="rect">
            <a:avLst/>
          </a:prstGeom>
          <a:noFill/>
          <a:ln>
            <a:noFill/>
          </a:ln>
        </p:spPr>
      </p:pic>
      <mc:AlternateContent xmlns:mc="http://schemas.openxmlformats.org/markup-compatibility/2006" xmlns:a14="http://schemas.microsoft.com/office/drawing/2010/main">
        <mc:Choice Requires="a14">
          <p:sp>
            <p:nvSpPr>
              <p:cNvPr id="3" name="Прямоугольник 2"/>
              <p:cNvSpPr/>
              <p:nvPr/>
            </p:nvSpPr>
            <p:spPr>
              <a:xfrm>
                <a:off x="521019" y="4994623"/>
                <a:ext cx="7556181" cy="830997"/>
              </a:xfrm>
              <a:prstGeom prst="rect">
                <a:avLst/>
              </a:prstGeom>
            </p:spPr>
            <p:txBody>
              <a:bodyPr wrap="square">
                <a:spAutoFit/>
              </a:bodyPr>
              <a:lstStyle/>
              <a:p>
                <a:r>
                  <a:rPr lang="en-US" sz="2400" dirty="0"/>
                  <a:t>Let the points be given</a:t>
                </a:r>
                <a:r>
                  <a:rPr lang="ru-RU" sz="2400" dirty="0"/>
                  <a:t>   </a:t>
                </a:r>
                <a:r>
                  <a:rPr lang="en-US" sz="2400" dirty="0"/>
                  <a:t>Q(</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𝑛</m:t>
                        </m:r>
                      </m:sub>
                    </m:sSub>
                  </m:oMath>
                </a14:m>
                <a:r>
                  <a:rPr lang="en-US" sz="2400" dirty="0"/>
                  <a:t>),   P(</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𝑛</m:t>
                        </m:r>
                      </m:sub>
                    </m:sSub>
                  </m:oMath>
                </a14:m>
                <a:r>
                  <a:rPr lang="en-US" sz="2400" dirty="0"/>
                  <a:t>),  then the </a:t>
                </a:r>
                <a:r>
                  <a:rPr lang="ru-RU" sz="2400" b="1" dirty="0" err="1"/>
                  <a:t>Euclidean</a:t>
                </a:r>
                <a:r>
                  <a:rPr lang="ru-RU" sz="2400" b="1" dirty="0"/>
                  <a:t> </a:t>
                </a:r>
                <a:r>
                  <a:rPr lang="ru-RU" sz="2400" b="1" dirty="0" err="1"/>
                  <a:t>distance</a:t>
                </a:r>
                <a:r>
                  <a:rPr lang="ru-RU" sz="2400" b="1" dirty="0"/>
                  <a:t> </a:t>
                </a:r>
                <a:r>
                  <a:rPr lang="en-US" sz="2400" b="1" dirty="0"/>
                  <a:t>is</a:t>
                </a:r>
                <a:r>
                  <a:rPr lang="en-US" sz="2400" dirty="0"/>
                  <a:t> </a:t>
                </a:r>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521019" y="4994623"/>
                <a:ext cx="7556181" cy="830997"/>
              </a:xfrm>
              <a:prstGeom prst="rect">
                <a:avLst/>
              </a:prstGeom>
              <a:blipFill>
                <a:blip r:embed="rId7"/>
                <a:stretch>
                  <a:fillRect l="-1210" t="-5839" r="-726" b="-1532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3307212" y="5795555"/>
                <a:ext cx="3761094" cy="539571"/>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Eucl</a:t>
                </a:r>
                <a:r>
                  <a:rPr lang="en-US" sz="2400" dirty="0">
                    <a:latin typeface="Times New Roman" panose="02020603050405020304" pitchFamily="18" charset="0"/>
                    <a:ea typeface="Calibri" panose="020F0502020204030204" pitchFamily="34" charset="0"/>
                    <a:cs typeface="Times New Roman" panose="02020603050405020304" pitchFamily="18" charset="0"/>
                  </a:rPr>
                  <a:t>(Q,P) = </a:t>
                </a:r>
                <a14:m>
                  <m:oMath xmlns:m="http://schemas.openxmlformats.org/officeDocument/2006/math">
                    <m:rad>
                      <m:radPr>
                        <m:degHide m:val="on"/>
                        <m:ctrlPr>
                          <a:rPr lang="ru-RU" sz="2400" i="1">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𝑖</m:t>
                            </m:r>
                            <m:r>
                              <a:rPr lang="en-US" sz="2400" i="1">
                                <a:latin typeface="Cambria Math" panose="02040503050406030204" pitchFamily="18" charset="0"/>
                                <a:ea typeface="Calibri" panose="020F0502020204030204" pitchFamily="34" charset="0"/>
                                <a:cs typeface="Times New Roman" panose="02020603050405020304" pitchFamily="18" charset="0"/>
                              </a:rPr>
                              <m:t>−1</m:t>
                            </m:r>
                          </m:sub>
                          <m:sup>
                            <m:r>
                              <a:rPr lang="en-US" sz="2400" i="1">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𝑝</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a:latin typeface="Cambria Math" panose="02040503050406030204" pitchFamily="18" charset="0"/>
                                    <a:ea typeface="Times New Roman" panose="02020603050405020304" pitchFamily="18" charset="0"/>
                                    <a:cs typeface="Times New Roman" panose="02020603050405020304" pitchFamily="18" charset="0"/>
                                  </a:rPr>
                                  <m:t>2</m:t>
                                </m:r>
                              </m:sup>
                            </m:sSup>
                          </m:e>
                        </m:nary>
                      </m:e>
                    </m:rad>
                  </m:oMath>
                </a14:m>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307212" y="5795555"/>
                <a:ext cx="3761094" cy="539571"/>
              </a:xfrm>
              <a:prstGeom prst="rect">
                <a:avLst/>
              </a:prstGeom>
              <a:blipFill>
                <a:blip r:embed="rId8"/>
                <a:stretch>
                  <a:fillRect l="-2597" b="-21591"/>
                </a:stretch>
              </a:blipFill>
            </p:spPr>
            <p:txBody>
              <a:bodyPr/>
              <a:lstStyle/>
              <a:p>
                <a:r>
                  <a:rPr lang="ru-RU">
                    <a:noFill/>
                  </a:rPr>
                  <a:t> </a:t>
                </a:r>
              </a:p>
            </p:txBody>
          </p:sp>
        </mc:Fallback>
      </mc:AlternateContent>
    </p:spTree>
    <p:extLst>
      <p:ext uri="{BB962C8B-B14F-4D97-AF65-F5344CB8AC3E}">
        <p14:creationId xmlns:p14="http://schemas.microsoft.com/office/powerpoint/2010/main" val="2640996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886691" y="1033648"/>
                <a:ext cx="10612923" cy="4893647"/>
              </a:xfrm>
              <a:prstGeom prst="rect">
                <a:avLst/>
              </a:prstGeom>
              <a:noFill/>
            </p:spPr>
            <p:txBody>
              <a:bodyPr wrap="square">
                <a:spAutoFit/>
              </a:bodyPr>
              <a:lstStyle/>
              <a:p>
                <a:r>
                  <a:rPr lang="en-US" sz="2400" b="1" dirty="0" smtClean="0">
                    <a:solidFill>
                      <a:srgbClr val="002060"/>
                    </a:solidFill>
                  </a:rPr>
                  <a:t>After studying this lesson, you will know:</a:t>
                </a:r>
                <a:endParaRPr lang="ru-RU" sz="2400" b="1" dirty="0" smtClean="0">
                  <a:solidFill>
                    <a:srgbClr val="002060"/>
                  </a:solidFill>
                </a:endParaRPr>
              </a:p>
              <a:p>
                <a:r>
                  <a:rPr lang="ru-RU" sz="2400" dirty="0" smtClean="0"/>
                  <a:t> </a:t>
                </a:r>
                <a:r>
                  <a:rPr lang="en-US" sz="2400" dirty="0" smtClean="0"/>
                  <a:t>The </a:t>
                </a:r>
                <a:r>
                  <a:rPr lang="en-US" sz="2400" dirty="0"/>
                  <a:t>data is presented to the machine in the form of tables.</a:t>
                </a:r>
                <a:endParaRPr lang="ru-RU" sz="2400" dirty="0"/>
              </a:p>
              <a:p>
                <a:r>
                  <a:rPr lang="ru-RU" sz="2400" dirty="0" smtClean="0"/>
                  <a:t> </a:t>
                </a:r>
                <a:r>
                  <a:rPr lang="en-US" sz="2400" dirty="0" smtClean="0"/>
                  <a:t>Each </a:t>
                </a:r>
                <a:r>
                  <a:rPr lang="en-US" sz="2400" dirty="0"/>
                  <a:t>object in the table is described</a:t>
                </a:r>
                <a:r>
                  <a:rPr lang="ru-RU" sz="2400" dirty="0"/>
                  <a:t> </a:t>
                </a:r>
                <a:r>
                  <a:rPr lang="en-US" sz="2400" dirty="0"/>
                  <a:t>using a set of attributes.</a:t>
                </a:r>
                <a:endParaRPr lang="ru-RU" sz="2400" dirty="0"/>
              </a:p>
              <a:p>
                <a:r>
                  <a:rPr lang="en-US" sz="2400" dirty="0" smtClean="0"/>
                  <a:t>There </a:t>
                </a:r>
                <a:r>
                  <a:rPr lang="en-US" sz="2400" dirty="0"/>
                  <a:t>are different types of signs</a:t>
                </a:r>
                <a:r>
                  <a:rPr lang="en-US" sz="2400" dirty="0" smtClean="0"/>
                  <a:t>.</a:t>
                </a:r>
                <a:endParaRPr lang="ru-RU" sz="2400" dirty="0" smtClean="0"/>
              </a:p>
              <a:p>
                <a:r>
                  <a:rPr lang="en-US" sz="2400" dirty="0" smtClean="0"/>
                  <a:t>Distance metrics.</a:t>
                </a:r>
                <a:endParaRPr lang="en-US" sz="2400" dirty="0"/>
              </a:p>
              <a:p>
                <a:r>
                  <a:rPr lang="en-US" sz="2400" dirty="0" smtClean="0"/>
                  <a:t>K-nearest </a:t>
                </a:r>
                <a:r>
                  <a:rPr lang="en-US" sz="2400" dirty="0"/>
                  <a:t>neighbors </a:t>
                </a:r>
                <a:r>
                  <a:rPr lang="en-US" sz="2400" dirty="0" smtClean="0"/>
                  <a:t>algorithm.</a:t>
                </a:r>
                <a:endParaRPr lang="ru-RU" sz="2400" dirty="0"/>
              </a:p>
              <a:p>
                <a:r>
                  <a:rPr lang="en-US" sz="2400" b="1" dirty="0" smtClean="0">
                    <a:solidFill>
                      <a:srgbClr val="002060"/>
                    </a:solidFill>
                  </a:rPr>
                  <a:t>After </a:t>
                </a:r>
                <a:r>
                  <a:rPr lang="en-US" sz="2400" b="1" dirty="0">
                    <a:solidFill>
                      <a:srgbClr val="002060"/>
                    </a:solidFill>
                  </a:rPr>
                  <a:t>studying this lesson, you should be able to:</a:t>
                </a:r>
              </a:p>
              <a:p>
                <a:r>
                  <a:rPr lang="en-US" sz="2400" dirty="0" smtClean="0"/>
                  <a:t>Define</a:t>
                </a:r>
                <a:r>
                  <a:rPr lang="ru-RU" sz="2400" dirty="0" smtClean="0">
                    <a:solidFill>
                      <a:srgbClr val="FF0000"/>
                    </a:solidFill>
                  </a:rPr>
                  <a:t> </a:t>
                </a:r>
                <a:r>
                  <a:rPr lang="en-US" sz="2400" dirty="0" smtClean="0"/>
                  <a:t>the </a:t>
                </a:r>
                <a:r>
                  <a:rPr lang="en-US" sz="2400" dirty="0"/>
                  <a:t>numerical characteristics of the </a:t>
                </a:r>
                <a:r>
                  <a:rPr lang="en-US" sz="2400" dirty="0" smtClean="0"/>
                  <a:t>features</a:t>
                </a:r>
                <a:r>
                  <a:rPr lang="ru-RU" sz="2400" dirty="0" smtClean="0"/>
                  <a:t>.</a:t>
                </a:r>
              </a:p>
              <a:p>
                <a:r>
                  <a:rPr lang="en-US" sz="2400" dirty="0" smtClean="0"/>
                  <a:t>Turn </a:t>
                </a:r>
                <a:r>
                  <a:rPr lang="en-US" sz="2400" dirty="0"/>
                  <a:t>a drawing into a table </a:t>
                </a:r>
                <a:r>
                  <a:rPr lang="en-US" sz="2400" dirty="0" smtClean="0"/>
                  <a:t>row.</a:t>
                </a:r>
              </a:p>
              <a:p>
                <a:r>
                  <a:rPr lang="en-US" sz="2400" dirty="0" smtClean="0"/>
                  <a:t>Calculate </a:t>
                </a:r>
                <a:r>
                  <a:rPr lang="en-US" sz="2400" dirty="0"/>
                  <a:t>the </a:t>
                </a:r>
                <a14:m>
                  <m:oMath xmlns:m="http://schemas.openxmlformats.org/officeDocument/2006/math">
                    <m:r>
                      <m:rPr>
                        <m:nor/>
                      </m:rPr>
                      <a:rPr lang="ru-RU" sz="2400" dirty="0"/>
                      <m:t>Manhattan</m:t>
                    </m:r>
                    <m:r>
                      <m:rPr>
                        <m:nor/>
                      </m:rPr>
                      <a:rPr lang="ru-RU" sz="2400" dirty="0"/>
                      <m:t> </m:t>
                    </m:r>
                    <m:r>
                      <m:rPr>
                        <m:nor/>
                      </m:rPr>
                      <a:rPr lang="en-US" sz="2400" dirty="0"/>
                      <m:t>d</m:t>
                    </m:r>
                    <m:r>
                      <m:rPr>
                        <m:nor/>
                      </m:rPr>
                      <a:rPr lang="ru-RU" sz="2400" dirty="0"/>
                      <m:t>istance</m:t>
                    </m:r>
                    <m:r>
                      <a:rPr lang="ru-RU" sz="2400" i="1" dirty="0">
                        <a:latin typeface="Cambria Math" panose="02040503050406030204" pitchFamily="18" charset="0"/>
                      </a:rPr>
                      <m:t> </m:t>
                    </m:r>
                    <m:r>
                      <a:rPr lang="en-US" sz="2400" b="0" i="1" dirty="0" smtClean="0">
                        <a:latin typeface="Cambria Math" panose="02040503050406030204" pitchFamily="18" charset="0"/>
                      </a:rPr>
                      <m:t>,</m:t>
                    </m:r>
                    <m:r>
                      <m:rPr>
                        <m:nor/>
                      </m:rPr>
                      <a:rPr lang="en-US" sz="2400" dirty="0"/>
                      <m:t>the</m:t>
                    </m:r>
                    <m:r>
                      <m:rPr>
                        <m:nor/>
                      </m:rPr>
                      <a:rPr lang="en-US" sz="2400" dirty="0"/>
                      <m:t> </m:t>
                    </m:r>
                    <m:r>
                      <m:rPr>
                        <m:nor/>
                      </m:rPr>
                      <a:rPr lang="en-US" sz="2400" dirty="0"/>
                      <m:t>Euclidean</m:t>
                    </m:r>
                    <m:r>
                      <m:rPr>
                        <m:nor/>
                      </m:rPr>
                      <a:rPr lang="en-US" sz="2400" dirty="0"/>
                      <m:t> </m:t>
                    </m:r>
                    <m:r>
                      <m:rPr>
                        <m:nor/>
                      </m:rPr>
                      <a:rPr lang="en-US" sz="2400" dirty="0"/>
                      <m:t>distance</m:t>
                    </m:r>
                    <m:r>
                      <m:rPr>
                        <m:nor/>
                      </m:rPr>
                      <a:rPr lang="en-US" sz="2400" b="0" i="0" dirty="0" smtClean="0"/>
                      <m:t>, </m:t>
                    </m:r>
                    <m:r>
                      <m:rPr>
                        <m:nor/>
                      </m:rPr>
                      <a:rPr lang="en-US" sz="2400" dirty="0"/>
                      <m:t>the</m:t>
                    </m:r>
                    <m:r>
                      <m:rPr>
                        <m:nor/>
                      </m:rPr>
                      <a:rPr lang="en-US" sz="2400" dirty="0"/>
                      <m:t> </m:t>
                    </m:r>
                    <m:r>
                      <m:rPr>
                        <m:nor/>
                      </m:rPr>
                      <a:rPr lang="ru-RU" sz="2400" dirty="0"/>
                      <m:t>Chebyshev</m:t>
                    </m:r>
                    <m:r>
                      <m:rPr>
                        <m:nor/>
                      </m:rPr>
                      <a:rPr lang="en-US" sz="2400" dirty="0"/>
                      <m:t> </m:t>
                    </m:r>
                    <m:r>
                      <m:rPr>
                        <m:nor/>
                      </m:rPr>
                      <a:rPr lang="en-US" sz="2400" dirty="0"/>
                      <m:t>distance</m:t>
                    </m:r>
                    <m:r>
                      <m:rPr>
                        <m:nor/>
                      </m:rPr>
                      <a:rPr lang="en-US" sz="2400" b="0" i="0" dirty="0" smtClean="0"/>
                      <m:t>.</m:t>
                    </m:r>
                  </m:oMath>
                </a14:m>
                <a:endParaRPr lang="ru-RU" sz="2400" dirty="0"/>
              </a:p>
              <a:p>
                <a:r>
                  <a:rPr lang="en-US" sz="2400" dirty="0" err="1" smtClean="0"/>
                  <a:t>Determin</a:t>
                </a:r>
                <a:r>
                  <a:rPr lang="en-US" sz="2400" dirty="0" smtClean="0"/>
                  <a:t> </a:t>
                </a:r>
                <a:r>
                  <a:rPr lang="en-US" sz="2400" dirty="0"/>
                  <a:t>the nearest </a:t>
                </a:r>
                <a:r>
                  <a:rPr lang="en-US" sz="2400" dirty="0" smtClean="0"/>
                  <a:t>neighbors.</a:t>
                </a:r>
                <a:endParaRPr lang="ru-RU" sz="2400" dirty="0" smtClean="0"/>
              </a:p>
              <a:p>
                <a:r>
                  <a:rPr lang="en-US" sz="2400" dirty="0"/>
                  <a:t>P</a:t>
                </a:r>
                <a:r>
                  <a:rPr lang="ru-RU" sz="2400" dirty="0" err="1"/>
                  <a:t>redict</a:t>
                </a:r>
                <a:r>
                  <a:rPr lang="ru-RU" sz="2400" dirty="0"/>
                  <a:t> </a:t>
                </a:r>
                <a:r>
                  <a:rPr lang="ru-RU" sz="2400" dirty="0" err="1"/>
                  <a:t>the</a:t>
                </a:r>
                <a:r>
                  <a:rPr lang="ru-RU" sz="2400" dirty="0"/>
                  <a:t> </a:t>
                </a:r>
                <a:r>
                  <a:rPr lang="ru-RU" sz="2400" dirty="0" err="1"/>
                  <a:t>class</a:t>
                </a:r>
                <a:r>
                  <a:rPr lang="ru-RU" sz="2400" dirty="0"/>
                  <a:t> </a:t>
                </a:r>
                <a:r>
                  <a:rPr lang="ru-RU" sz="2400" dirty="0" err="1"/>
                  <a:t>of</a:t>
                </a:r>
                <a:r>
                  <a:rPr lang="ru-RU" sz="2400" dirty="0"/>
                  <a:t> </a:t>
                </a:r>
                <a:r>
                  <a:rPr lang="en-US" sz="2400" dirty="0"/>
                  <a:t>some</a:t>
                </a:r>
                <a:r>
                  <a:rPr lang="ru-RU" sz="2400" dirty="0"/>
                  <a:t> </a:t>
                </a:r>
                <a:r>
                  <a:rPr lang="ru-RU" sz="2400" dirty="0" err="1"/>
                  <a:t>object</a:t>
                </a:r>
                <a:r>
                  <a:rPr lang="en-US" sz="2400" dirty="0"/>
                  <a:t>s.</a:t>
                </a:r>
              </a:p>
              <a:p>
                <a:endParaRPr lang="ru-RU" sz="2400" dirty="0"/>
              </a:p>
            </p:txBody>
          </p:sp>
        </mc:Choice>
        <mc:Fallback>
          <p:sp>
            <p:nvSpPr>
              <p:cNvPr id="5" name="TextBox 4"/>
              <p:cNvSpPr txBox="1">
                <a:spLocks noRot="1" noChangeAspect="1" noMove="1" noResize="1" noEditPoints="1" noAdjustHandles="1" noChangeArrowheads="1" noChangeShapeType="1" noTextEdit="1"/>
              </p:cNvSpPr>
              <p:nvPr/>
            </p:nvSpPr>
            <p:spPr>
              <a:xfrm>
                <a:off x="886691" y="1033648"/>
                <a:ext cx="10612923" cy="4893647"/>
              </a:xfrm>
              <a:prstGeom prst="rect">
                <a:avLst/>
              </a:prstGeom>
              <a:blipFill>
                <a:blip r:embed="rId3"/>
                <a:stretch>
                  <a:fillRect l="-862" t="-998"/>
                </a:stretch>
              </a:blipFill>
            </p:spPr>
            <p:txBody>
              <a:bodyPr/>
              <a:lstStyle/>
              <a:p>
                <a:r>
                  <a:rPr lang="ru-RU">
                    <a:noFill/>
                  </a:rPr>
                  <a:t> </a:t>
                </a:r>
              </a:p>
            </p:txBody>
          </p:sp>
        </mc:Fallback>
      </mc:AlternateContent>
      <p:pic>
        <p:nvPicPr>
          <p:cNvPr id="9" name="Picture 8"/>
          <p:cNvPicPr>
            <a:picLocks noChangeAspect="1"/>
          </p:cNvPicPr>
          <p:nvPr/>
        </p:nvPicPr>
        <p:blipFill>
          <a:blip r:embed="rId4"/>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Learning Objectives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a:t>
            </a:fld>
            <a:endParaRPr lang="ru-RU" sz="1400" dirty="0">
              <a:solidFill>
                <a:schemeClr val="bg1"/>
              </a:solidFill>
            </a:endParaRPr>
          </a:p>
        </p:txBody>
      </p:sp>
    </p:spTree>
    <p:extLst>
      <p:ext uri="{BB962C8B-B14F-4D97-AF65-F5344CB8AC3E}">
        <p14:creationId xmlns:p14="http://schemas.microsoft.com/office/powerpoint/2010/main" val="1967227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419526" y="364341"/>
            <a:ext cx="4835235" cy="1200329"/>
          </a:xfrm>
          <a:prstGeom prst="rect">
            <a:avLst/>
          </a:prstGeom>
          <a:noFill/>
        </p:spPr>
        <p:txBody>
          <a:bodyPr wrap="square" rtlCol="0">
            <a:spAutoFit/>
          </a:bodyPr>
          <a:lstStyle/>
          <a:p>
            <a:r>
              <a:rPr lang="en-US" sz="3600" b="1" dirty="0" smtClean="0">
                <a:solidFill>
                  <a:srgbClr val="00B050"/>
                </a:solidFill>
              </a:rPr>
              <a:t>The </a:t>
            </a:r>
            <a:r>
              <a:rPr lang="ru-RU" sz="3600" b="1" dirty="0" err="1" smtClean="0">
                <a:solidFill>
                  <a:srgbClr val="00B050"/>
                </a:solidFill>
              </a:rPr>
              <a:t>Chebyshev</a:t>
            </a:r>
            <a:r>
              <a:rPr lang="ru-RU" sz="3600" b="1" dirty="0" smtClean="0">
                <a:solidFill>
                  <a:srgbClr val="00B050"/>
                </a:solidFill>
              </a:rPr>
              <a:t> </a:t>
            </a:r>
            <a:r>
              <a:rPr lang="ru-RU" sz="3600" b="1" dirty="0" err="1" smtClean="0">
                <a:solidFill>
                  <a:srgbClr val="00B050"/>
                </a:solidFill>
              </a:rPr>
              <a:t>Distance</a:t>
            </a:r>
            <a:endParaRPr lang="en-US" sz="3600" b="1" dirty="0" smtClean="0">
              <a:solidFill>
                <a:srgbClr val="00B050"/>
              </a:solidFill>
            </a:endParaRPr>
          </a:p>
          <a:p>
            <a:r>
              <a:rPr lang="en-US" sz="3600" b="1" dirty="0" smtClean="0">
                <a:solidFill>
                  <a:srgbClr val="00B050"/>
                </a:solidFill>
              </a:rPr>
              <a:t>(the </a:t>
            </a:r>
            <a:r>
              <a:rPr lang="en-US" sz="3600" b="1" dirty="0">
                <a:solidFill>
                  <a:srgbClr val="00B050"/>
                </a:solidFill>
              </a:rPr>
              <a:t>chessboard </a:t>
            </a:r>
            <a:r>
              <a:rPr lang="en-US" sz="3600" b="1" dirty="0" smtClean="0">
                <a:solidFill>
                  <a:srgbClr val="00B050"/>
                </a:solidFill>
              </a:rPr>
              <a:t>metric)</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20</a:t>
            </a:fld>
            <a:endParaRPr lang="ru-RU" sz="1400" dirty="0">
              <a:solidFill>
                <a:schemeClr val="bg1"/>
              </a:solidFill>
            </a:endParaRPr>
          </a:p>
        </p:txBody>
      </p:sp>
      <p:pic>
        <p:nvPicPr>
          <p:cNvPr id="13" name="Рисунок 12" descr="Formula"/>
          <p:cNvPicPr/>
          <p:nvPr/>
        </p:nvPicPr>
        <p:blipFill>
          <a:blip r:embed="rId4">
            <a:extLst>
              <a:ext uri="{28A0092B-C50C-407E-A947-70E740481C1C}">
                <a14:useLocalDpi xmlns:a14="http://schemas.microsoft.com/office/drawing/2010/main" val="0"/>
              </a:ext>
            </a:extLst>
          </a:blip>
          <a:srcRect/>
          <a:stretch>
            <a:fillRect/>
          </a:stretch>
        </p:blipFill>
        <p:spPr bwMode="auto">
          <a:xfrm>
            <a:off x="4625935" y="5009324"/>
            <a:ext cx="3429894" cy="493114"/>
          </a:xfrm>
          <a:prstGeom prst="rect">
            <a:avLst/>
          </a:prstGeom>
          <a:noFill/>
          <a:ln>
            <a:noFill/>
          </a:ln>
        </p:spPr>
      </p:pic>
      <p:pic>
        <p:nvPicPr>
          <p:cNvPr id="14" name="Рисунок 13" descr="«Нестрогие доказательства вредно действуют на умственные способности учеников, приучая их видеть там достаточную причину, где ее нет» — Пафнутий Чебышёв"/>
          <p:cNvPicPr/>
          <p:nvPr/>
        </p:nvPicPr>
        <p:blipFill>
          <a:blip r:embed="rId5">
            <a:extLst>
              <a:ext uri="{28A0092B-C50C-407E-A947-70E740481C1C}">
                <a14:useLocalDpi xmlns:a14="http://schemas.microsoft.com/office/drawing/2010/main" val="0"/>
              </a:ext>
            </a:extLst>
          </a:blip>
          <a:srcRect/>
          <a:stretch>
            <a:fillRect/>
          </a:stretch>
        </p:blipFill>
        <p:spPr bwMode="auto">
          <a:xfrm>
            <a:off x="10185485" y="621662"/>
            <a:ext cx="1590675" cy="2038350"/>
          </a:xfrm>
          <a:prstGeom prst="rect">
            <a:avLst/>
          </a:prstGeom>
          <a:noFill/>
          <a:ln>
            <a:noFill/>
          </a:ln>
        </p:spPr>
      </p:pic>
      <p:pic>
        <p:nvPicPr>
          <p:cNvPr id="15" name="Рисунок 14" descr="Пример расстояния Чебышёва на шахматной доске"/>
          <p:cNvPicPr/>
          <p:nvPr/>
        </p:nvPicPr>
        <p:blipFill>
          <a:blip r:embed="rId6">
            <a:extLst>
              <a:ext uri="{28A0092B-C50C-407E-A947-70E740481C1C}">
                <a14:useLocalDpi xmlns:a14="http://schemas.microsoft.com/office/drawing/2010/main" val="0"/>
              </a:ext>
            </a:extLst>
          </a:blip>
          <a:srcRect/>
          <a:stretch>
            <a:fillRect/>
          </a:stretch>
        </p:blipFill>
        <p:spPr bwMode="auto">
          <a:xfrm>
            <a:off x="5254761" y="311573"/>
            <a:ext cx="4622443" cy="3699637"/>
          </a:xfrm>
          <a:prstGeom prst="rect">
            <a:avLst/>
          </a:prstGeom>
          <a:noFill/>
          <a:ln>
            <a:noFill/>
          </a:ln>
        </p:spPr>
      </p:pic>
      <p:sp>
        <p:nvSpPr>
          <p:cNvPr id="2" name="Прямоугольник 1"/>
          <p:cNvSpPr/>
          <p:nvPr/>
        </p:nvSpPr>
        <p:spPr>
          <a:xfrm>
            <a:off x="809402" y="1757453"/>
            <a:ext cx="3679471" cy="1938992"/>
          </a:xfrm>
          <a:prstGeom prst="rect">
            <a:avLst/>
          </a:prstGeom>
        </p:spPr>
        <p:txBody>
          <a:bodyPr wrap="square">
            <a:spAutoFit/>
          </a:bodyPr>
          <a:lstStyle/>
          <a:p>
            <a:r>
              <a:rPr lang="ru-RU" sz="2400" dirty="0" err="1"/>
              <a:t>What</a:t>
            </a:r>
            <a:r>
              <a:rPr lang="ru-RU" sz="2400" dirty="0"/>
              <a:t> </a:t>
            </a:r>
            <a:r>
              <a:rPr lang="ru-RU" sz="2400" dirty="0" err="1"/>
              <a:t>is</a:t>
            </a:r>
            <a:r>
              <a:rPr lang="ru-RU" sz="2400" dirty="0"/>
              <a:t> </a:t>
            </a:r>
            <a:r>
              <a:rPr lang="ru-RU" sz="2400" dirty="0" err="1"/>
              <a:t>the</a:t>
            </a:r>
            <a:r>
              <a:rPr lang="ru-RU" sz="2400" dirty="0"/>
              <a:t> </a:t>
            </a:r>
            <a:r>
              <a:rPr lang="ru-RU" sz="2400" dirty="0" err="1"/>
              <a:t>minimum</a:t>
            </a:r>
            <a:r>
              <a:rPr lang="ru-RU" sz="2400" dirty="0"/>
              <a:t> </a:t>
            </a:r>
            <a:r>
              <a:rPr lang="ru-RU" sz="2400" dirty="0" err="1"/>
              <a:t>number</a:t>
            </a:r>
            <a:r>
              <a:rPr lang="ru-RU" sz="2400" dirty="0"/>
              <a:t> </a:t>
            </a:r>
            <a:r>
              <a:rPr lang="ru-RU" sz="2400" dirty="0" err="1"/>
              <a:t>of</a:t>
            </a:r>
            <a:r>
              <a:rPr lang="ru-RU" sz="2400" dirty="0"/>
              <a:t> </a:t>
            </a:r>
            <a:r>
              <a:rPr lang="ru-RU" sz="2400" dirty="0" err="1"/>
              <a:t>steps</a:t>
            </a:r>
            <a:r>
              <a:rPr lang="ru-RU" sz="2400" dirty="0"/>
              <a:t> a </a:t>
            </a:r>
            <a:r>
              <a:rPr lang="ru-RU" sz="2400" dirty="0" err="1"/>
              <a:t>king</a:t>
            </a:r>
            <a:r>
              <a:rPr lang="ru-RU" sz="2400" dirty="0"/>
              <a:t> </a:t>
            </a:r>
            <a:r>
              <a:rPr lang="ru-RU" sz="2400" dirty="0" err="1"/>
              <a:t>must</a:t>
            </a:r>
            <a:r>
              <a:rPr lang="ru-RU" sz="2400" dirty="0"/>
              <a:t> </a:t>
            </a:r>
            <a:r>
              <a:rPr lang="ru-RU" sz="2400" dirty="0" err="1"/>
              <a:t>take</a:t>
            </a:r>
            <a:r>
              <a:rPr lang="ru-RU" sz="2400" dirty="0"/>
              <a:t> </a:t>
            </a:r>
            <a:r>
              <a:rPr lang="ru-RU" sz="2400" dirty="0" err="1"/>
              <a:t>to</a:t>
            </a:r>
            <a:r>
              <a:rPr lang="ru-RU" sz="2400" dirty="0"/>
              <a:t> </a:t>
            </a:r>
            <a:r>
              <a:rPr lang="ru-RU" sz="2400" dirty="0" err="1"/>
              <a:t>move</a:t>
            </a:r>
            <a:r>
              <a:rPr lang="ru-RU" sz="2400" dirty="0"/>
              <a:t> </a:t>
            </a:r>
            <a:r>
              <a:rPr lang="ru-RU" sz="2400" dirty="0" err="1"/>
              <a:t>from</a:t>
            </a:r>
            <a:r>
              <a:rPr lang="ru-RU" sz="2400" dirty="0"/>
              <a:t> </a:t>
            </a:r>
            <a:r>
              <a:rPr lang="ru-RU" sz="2400" dirty="0" err="1"/>
              <a:t>one</a:t>
            </a:r>
            <a:r>
              <a:rPr lang="ru-RU" sz="2400" dirty="0"/>
              <a:t> </a:t>
            </a:r>
            <a:r>
              <a:rPr lang="ru-RU" sz="2400" dirty="0" err="1"/>
              <a:t>square</a:t>
            </a:r>
            <a:r>
              <a:rPr lang="ru-RU" sz="2400" dirty="0"/>
              <a:t> </a:t>
            </a:r>
            <a:r>
              <a:rPr lang="ru-RU" sz="2400" dirty="0" err="1"/>
              <a:t>of</a:t>
            </a:r>
            <a:r>
              <a:rPr lang="ru-RU" sz="2400" dirty="0"/>
              <a:t> </a:t>
            </a:r>
            <a:r>
              <a:rPr lang="ru-RU" sz="2400" dirty="0" err="1"/>
              <a:t>the</a:t>
            </a:r>
            <a:r>
              <a:rPr lang="ru-RU" sz="2400" dirty="0"/>
              <a:t> </a:t>
            </a:r>
            <a:r>
              <a:rPr lang="ru-RU" sz="2400" dirty="0" err="1"/>
              <a:t>board</a:t>
            </a:r>
            <a:r>
              <a:rPr lang="ru-RU" sz="2400" dirty="0"/>
              <a:t> </a:t>
            </a:r>
            <a:r>
              <a:rPr lang="ru-RU" sz="2400" dirty="0" err="1"/>
              <a:t>to</a:t>
            </a:r>
            <a:r>
              <a:rPr lang="ru-RU" sz="2400" dirty="0"/>
              <a:t> </a:t>
            </a:r>
            <a:r>
              <a:rPr lang="ru-RU" sz="2400" dirty="0" err="1"/>
              <a:t>another</a:t>
            </a:r>
            <a:r>
              <a:rPr lang="ru-RU" sz="2400" dirty="0"/>
              <a:t>?</a:t>
            </a:r>
          </a:p>
        </p:txBody>
      </p:sp>
      <p:sp>
        <p:nvSpPr>
          <p:cNvPr id="4" name="TextBox 3"/>
          <p:cNvSpPr txBox="1"/>
          <p:nvPr/>
        </p:nvSpPr>
        <p:spPr>
          <a:xfrm>
            <a:off x="5597560" y="4075457"/>
            <a:ext cx="301686" cy="369332"/>
          </a:xfrm>
          <a:prstGeom prst="rect">
            <a:avLst/>
          </a:prstGeom>
          <a:noFill/>
        </p:spPr>
        <p:txBody>
          <a:bodyPr wrap="none" rtlCol="0">
            <a:spAutoFit/>
          </a:bodyPr>
          <a:lstStyle/>
          <a:p>
            <a:r>
              <a:rPr lang="ru-RU" dirty="0" smtClean="0"/>
              <a:t>1</a:t>
            </a:r>
            <a:endParaRPr lang="ru-RU" dirty="0"/>
          </a:p>
        </p:txBody>
      </p:sp>
      <p:sp>
        <p:nvSpPr>
          <p:cNvPr id="6" name="TextBox 5"/>
          <p:cNvSpPr txBox="1"/>
          <p:nvPr/>
        </p:nvSpPr>
        <p:spPr>
          <a:xfrm>
            <a:off x="6227007" y="4105244"/>
            <a:ext cx="301686" cy="369332"/>
          </a:xfrm>
          <a:prstGeom prst="rect">
            <a:avLst/>
          </a:prstGeom>
          <a:noFill/>
        </p:spPr>
        <p:txBody>
          <a:bodyPr wrap="none" rtlCol="0">
            <a:spAutoFit/>
          </a:bodyPr>
          <a:lstStyle/>
          <a:p>
            <a:r>
              <a:rPr lang="ru-RU" dirty="0" smtClean="0"/>
              <a:t>2</a:t>
            </a:r>
            <a:endParaRPr lang="ru-RU" dirty="0"/>
          </a:p>
        </p:txBody>
      </p:sp>
      <p:sp>
        <p:nvSpPr>
          <p:cNvPr id="8" name="TextBox 7"/>
          <p:cNvSpPr txBox="1"/>
          <p:nvPr/>
        </p:nvSpPr>
        <p:spPr>
          <a:xfrm>
            <a:off x="6774450" y="4119098"/>
            <a:ext cx="244089" cy="369332"/>
          </a:xfrm>
          <a:prstGeom prst="rect">
            <a:avLst/>
          </a:prstGeom>
          <a:noFill/>
        </p:spPr>
        <p:txBody>
          <a:bodyPr wrap="square" rtlCol="0">
            <a:spAutoFit/>
          </a:bodyPr>
          <a:lstStyle/>
          <a:p>
            <a:r>
              <a:rPr lang="ru-RU" dirty="0" smtClean="0"/>
              <a:t>3</a:t>
            </a:r>
            <a:endParaRPr lang="ru-RU" dirty="0"/>
          </a:p>
        </p:txBody>
      </p:sp>
      <p:sp>
        <p:nvSpPr>
          <p:cNvPr id="16" name="TextBox 15"/>
          <p:cNvSpPr txBox="1"/>
          <p:nvPr/>
        </p:nvSpPr>
        <p:spPr>
          <a:xfrm>
            <a:off x="7264297" y="4102497"/>
            <a:ext cx="301686" cy="369332"/>
          </a:xfrm>
          <a:prstGeom prst="rect">
            <a:avLst/>
          </a:prstGeom>
          <a:noFill/>
        </p:spPr>
        <p:txBody>
          <a:bodyPr wrap="square" rtlCol="0">
            <a:spAutoFit/>
          </a:bodyPr>
          <a:lstStyle/>
          <a:p>
            <a:r>
              <a:rPr lang="ru-RU" dirty="0" smtClean="0"/>
              <a:t>4</a:t>
            </a:r>
            <a:endParaRPr lang="ru-RU" dirty="0"/>
          </a:p>
        </p:txBody>
      </p:sp>
      <p:sp>
        <p:nvSpPr>
          <p:cNvPr id="17" name="TextBox 16"/>
          <p:cNvSpPr txBox="1"/>
          <p:nvPr/>
        </p:nvSpPr>
        <p:spPr>
          <a:xfrm>
            <a:off x="7754143" y="4098868"/>
            <a:ext cx="301686" cy="369332"/>
          </a:xfrm>
          <a:prstGeom prst="rect">
            <a:avLst/>
          </a:prstGeom>
          <a:noFill/>
        </p:spPr>
        <p:txBody>
          <a:bodyPr wrap="none" rtlCol="0">
            <a:spAutoFit/>
          </a:bodyPr>
          <a:lstStyle/>
          <a:p>
            <a:r>
              <a:rPr lang="ru-RU" dirty="0" smtClean="0"/>
              <a:t>5</a:t>
            </a:r>
            <a:endParaRPr lang="ru-RU" dirty="0"/>
          </a:p>
        </p:txBody>
      </p:sp>
      <p:sp>
        <p:nvSpPr>
          <p:cNvPr id="18" name="TextBox 17"/>
          <p:cNvSpPr txBox="1"/>
          <p:nvPr/>
        </p:nvSpPr>
        <p:spPr>
          <a:xfrm>
            <a:off x="8243989" y="4120841"/>
            <a:ext cx="301686" cy="369332"/>
          </a:xfrm>
          <a:prstGeom prst="rect">
            <a:avLst/>
          </a:prstGeom>
          <a:noFill/>
        </p:spPr>
        <p:txBody>
          <a:bodyPr wrap="none" rtlCol="0">
            <a:spAutoFit/>
          </a:bodyPr>
          <a:lstStyle/>
          <a:p>
            <a:r>
              <a:rPr lang="ru-RU" dirty="0" smtClean="0"/>
              <a:t>6</a:t>
            </a:r>
            <a:endParaRPr lang="ru-RU" dirty="0"/>
          </a:p>
        </p:txBody>
      </p:sp>
      <p:sp>
        <p:nvSpPr>
          <p:cNvPr id="19" name="TextBox 18"/>
          <p:cNvSpPr txBox="1"/>
          <p:nvPr/>
        </p:nvSpPr>
        <p:spPr>
          <a:xfrm>
            <a:off x="8791433" y="4102497"/>
            <a:ext cx="301686" cy="369332"/>
          </a:xfrm>
          <a:prstGeom prst="rect">
            <a:avLst/>
          </a:prstGeom>
          <a:noFill/>
        </p:spPr>
        <p:txBody>
          <a:bodyPr wrap="none" rtlCol="0">
            <a:spAutoFit/>
          </a:bodyPr>
          <a:lstStyle/>
          <a:p>
            <a:r>
              <a:rPr lang="ru-RU" dirty="0" smtClean="0"/>
              <a:t>7</a:t>
            </a:r>
            <a:endParaRPr lang="ru-RU" dirty="0"/>
          </a:p>
        </p:txBody>
      </p:sp>
      <p:sp>
        <p:nvSpPr>
          <p:cNvPr id="20" name="TextBox 19"/>
          <p:cNvSpPr txBox="1"/>
          <p:nvPr/>
        </p:nvSpPr>
        <p:spPr>
          <a:xfrm>
            <a:off x="9336073" y="4111171"/>
            <a:ext cx="301686" cy="369332"/>
          </a:xfrm>
          <a:prstGeom prst="rect">
            <a:avLst/>
          </a:prstGeom>
          <a:noFill/>
        </p:spPr>
        <p:txBody>
          <a:bodyPr wrap="none" rtlCol="0">
            <a:spAutoFit/>
          </a:bodyPr>
          <a:lstStyle/>
          <a:p>
            <a:r>
              <a:rPr lang="ru-RU" dirty="0" smtClean="0"/>
              <a:t>8</a:t>
            </a:r>
            <a:endParaRPr lang="ru-RU" dirty="0"/>
          </a:p>
        </p:txBody>
      </p:sp>
      <p:sp>
        <p:nvSpPr>
          <p:cNvPr id="21" name="TextBox 20"/>
          <p:cNvSpPr txBox="1"/>
          <p:nvPr/>
        </p:nvSpPr>
        <p:spPr>
          <a:xfrm flipH="1">
            <a:off x="7660063" y="3409954"/>
            <a:ext cx="489846" cy="369332"/>
          </a:xfrm>
          <a:prstGeom prst="rect">
            <a:avLst/>
          </a:prstGeom>
          <a:noFill/>
        </p:spPr>
        <p:txBody>
          <a:bodyPr wrap="square" rtlCol="0">
            <a:spAutoFit/>
          </a:bodyPr>
          <a:lstStyle/>
          <a:p>
            <a:r>
              <a:rPr lang="en-US" dirty="0" smtClean="0">
                <a:solidFill>
                  <a:srgbClr val="FFFF00"/>
                </a:solidFill>
              </a:rPr>
              <a:t>K1</a:t>
            </a:r>
            <a:endParaRPr lang="ru-RU" dirty="0">
              <a:solidFill>
                <a:srgbClr val="FFFF00"/>
              </a:solidFill>
            </a:endParaRPr>
          </a:p>
        </p:txBody>
      </p:sp>
      <p:sp>
        <p:nvSpPr>
          <p:cNvPr id="22" name="TextBox 21"/>
          <p:cNvSpPr txBox="1"/>
          <p:nvPr/>
        </p:nvSpPr>
        <p:spPr>
          <a:xfrm flipH="1">
            <a:off x="9262865" y="3007844"/>
            <a:ext cx="698569" cy="369332"/>
          </a:xfrm>
          <a:prstGeom prst="rect">
            <a:avLst/>
          </a:prstGeom>
          <a:noFill/>
        </p:spPr>
        <p:txBody>
          <a:bodyPr wrap="square" rtlCol="0">
            <a:spAutoFit/>
          </a:bodyPr>
          <a:lstStyle/>
          <a:p>
            <a:r>
              <a:rPr lang="en-US" dirty="0" smtClean="0">
                <a:solidFill>
                  <a:srgbClr val="FFFF00"/>
                </a:solidFill>
              </a:rPr>
              <a:t>K2</a:t>
            </a:r>
            <a:endParaRPr lang="ru-RU" dirty="0">
              <a:solidFill>
                <a:srgbClr val="FFFF00"/>
              </a:solidFill>
            </a:endParaRPr>
          </a:p>
        </p:txBody>
      </p:sp>
      <p:cxnSp>
        <p:nvCxnSpPr>
          <p:cNvPr id="24" name="Прямая со стрелкой 23"/>
          <p:cNvCxnSpPr/>
          <p:nvPr/>
        </p:nvCxnSpPr>
        <p:spPr>
          <a:xfrm>
            <a:off x="8149909" y="3594620"/>
            <a:ext cx="395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8610600" y="3571209"/>
            <a:ext cx="33943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flipV="1">
            <a:off x="9083326" y="3181026"/>
            <a:ext cx="242954" cy="32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235528" y="5463564"/>
                <a:ext cx="12316690" cy="1107996"/>
              </a:xfrm>
              <a:prstGeom prst="rect">
                <a:avLst/>
              </a:prstGeom>
              <a:noFill/>
            </p:spPr>
            <p:txBody>
              <a:bodyPr wrap="square" rtlCol="0">
                <a:spAutoFit/>
              </a:bodyPr>
              <a:lstStyle/>
              <a:p>
                <a:r>
                  <a:rPr lang="en-US" sz="2400" dirty="0" smtClean="0"/>
                  <a:t>Let the king want to move from point K1(5;1)</a:t>
                </a:r>
                <a:r>
                  <a:rPr lang="ru-RU" sz="2400" dirty="0" smtClean="0"/>
                  <a:t> </a:t>
                </a:r>
                <a:r>
                  <a:rPr lang="en-US" sz="2400" dirty="0"/>
                  <a:t>to </a:t>
                </a:r>
                <a:r>
                  <a:rPr lang="en-US" sz="2400" dirty="0" smtClean="0"/>
                  <a:t>point  K2(8;2), then  the </a:t>
                </a:r>
                <a:r>
                  <a:rPr lang="en-US" sz="2400" dirty="0" err="1" smtClean="0"/>
                  <a:t>Chebyshev</a:t>
                </a:r>
                <a:r>
                  <a:rPr lang="en-US" sz="2400" dirty="0" smtClean="0"/>
                  <a:t> distance </a:t>
                </a:r>
              </a:p>
              <a:p>
                <a:r>
                  <a:rPr lang="en-US" sz="2400" dirty="0" smtClean="0"/>
                  <a:t>is:     D(K1,K2)</a:t>
                </a:r>
                <a:r>
                  <a:rPr lang="ru-RU" sz="2400" dirty="0" smtClean="0"/>
                  <a:t>=</a:t>
                </a:r>
                <a:r>
                  <a:rPr lang="ru-RU" sz="2400" dirty="0" err="1" smtClean="0"/>
                  <a:t>max</a:t>
                </a:r>
                <a:r>
                  <a:rPr lang="ru-RU" sz="2400" dirty="0"/>
                  <a:t>{∣</a:t>
                </a:r>
                <a14:m>
                  <m:oMath xmlns:m="http://schemas.openxmlformats.org/officeDocument/2006/math">
                    <m:r>
                      <a:rPr lang="en-US" sz="2400" dirty="0">
                        <a:latin typeface="Cambria Math" panose="02040503050406030204" pitchFamily="18" charset="0"/>
                      </a:rPr>
                      <m:t>8</m:t>
                    </m:r>
                    <m:r>
                      <a:rPr lang="ru-RU" sz="2400" i="1">
                        <a:latin typeface="Cambria Math" panose="02040503050406030204" pitchFamily="18" charset="0"/>
                      </a:rPr>
                      <m:t>−</m:t>
                    </m:r>
                    <m:r>
                      <a:rPr lang="en-US" sz="2400" b="0" i="0" smtClean="0">
                        <a:latin typeface="Cambria Math" panose="02040503050406030204" pitchFamily="18" charset="0"/>
                      </a:rPr>
                      <m:t>5</m:t>
                    </m:r>
                  </m:oMath>
                </a14:m>
                <a:r>
                  <a:rPr lang="ru-RU" sz="2400" dirty="0"/>
                  <a:t>∣,∣</a:t>
                </a:r>
                <a14:m>
                  <m:oMath xmlns:m="http://schemas.openxmlformats.org/officeDocument/2006/math">
                    <m:r>
                      <a:rPr lang="en-US" sz="2400" dirty="0">
                        <a:latin typeface="Cambria Math" panose="02040503050406030204" pitchFamily="18" charset="0"/>
                      </a:rPr>
                      <m:t>2</m:t>
                    </m:r>
                    <m:r>
                      <a:rPr lang="ru-RU" sz="2400" i="1">
                        <a:latin typeface="Cambria Math" panose="02040503050406030204" pitchFamily="18" charset="0"/>
                      </a:rPr>
                      <m:t>−</m:t>
                    </m:r>
                    <m:r>
                      <a:rPr lang="en-US" sz="2400" b="0" i="0" smtClean="0">
                        <a:latin typeface="Cambria Math" panose="02040503050406030204" pitchFamily="18" charset="0"/>
                      </a:rPr>
                      <m:t>1</m:t>
                    </m:r>
                  </m:oMath>
                </a14:m>
                <a:r>
                  <a:rPr lang="ru-RU" sz="2400" dirty="0"/>
                  <a:t>∣}= </a:t>
                </a:r>
                <a:r>
                  <a:rPr lang="ru-RU" sz="2400" dirty="0" err="1"/>
                  <a:t>max</a:t>
                </a:r>
                <a:r>
                  <a:rPr lang="ru-RU" sz="2400" dirty="0"/>
                  <a:t> </a:t>
                </a:r>
                <a:r>
                  <a:rPr lang="ru-RU" sz="2400" dirty="0" smtClean="0"/>
                  <a:t>{(3</a:t>
                </a:r>
                <a:r>
                  <a:rPr lang="en-US" sz="2400" dirty="0" smtClean="0"/>
                  <a:t>,1</a:t>
                </a:r>
                <a:r>
                  <a:rPr lang="ru-RU" sz="2400" dirty="0" smtClean="0"/>
                  <a:t>)} </a:t>
                </a:r>
                <a:r>
                  <a:rPr lang="ru-RU" sz="2400" dirty="0"/>
                  <a:t>= </a:t>
                </a:r>
                <a:r>
                  <a:rPr lang="en-US" sz="2400" dirty="0" smtClean="0"/>
                  <a:t>3.</a:t>
                </a:r>
                <a:endParaRPr lang="ru-RU" sz="2400" dirty="0"/>
              </a:p>
              <a:p>
                <a:endParaRPr lang="ru-RU" dirty="0"/>
              </a:p>
            </p:txBody>
          </p:sp>
        </mc:Choice>
        <mc:Fallback xmlns="">
          <p:sp>
            <p:nvSpPr>
              <p:cNvPr id="34" name="TextBox 33"/>
              <p:cNvSpPr txBox="1">
                <a:spLocks noRot="1" noChangeAspect="1" noMove="1" noResize="1" noEditPoints="1" noAdjustHandles="1" noChangeArrowheads="1" noChangeShapeType="1" noTextEdit="1"/>
              </p:cNvSpPr>
              <p:nvPr/>
            </p:nvSpPr>
            <p:spPr>
              <a:xfrm>
                <a:off x="235528" y="5463564"/>
                <a:ext cx="12316690" cy="1107996"/>
              </a:xfrm>
              <a:prstGeom prst="rect">
                <a:avLst/>
              </a:prstGeom>
              <a:blipFill>
                <a:blip r:embed="rId7"/>
                <a:stretch>
                  <a:fillRect l="-792" t="-439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5" name="Прямоугольник 34"/>
              <p:cNvSpPr/>
              <p:nvPr/>
            </p:nvSpPr>
            <p:spPr>
              <a:xfrm>
                <a:off x="408117" y="4383345"/>
                <a:ext cx="11637780" cy="738664"/>
              </a:xfrm>
              <a:prstGeom prst="rect">
                <a:avLst/>
              </a:prstGeom>
            </p:spPr>
            <p:txBody>
              <a:bodyPr wrap="square">
                <a:spAutoFit/>
              </a:bodyPr>
              <a:lstStyle/>
              <a:p>
                <a:r>
                  <a:rPr lang="en-US" sz="2400" dirty="0"/>
                  <a:t>Let the points be given</a:t>
                </a:r>
                <a:r>
                  <a:rPr lang="ru-RU" sz="2400" dirty="0"/>
                  <a:t>   </a:t>
                </a:r>
                <a:r>
                  <a:rPr lang="en-US" sz="2400" dirty="0"/>
                  <a:t>Q(</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𝑛</m:t>
                        </m:r>
                      </m:sub>
                    </m:sSub>
                  </m:oMath>
                </a14:m>
                <a:r>
                  <a:rPr lang="en-US" sz="2400" dirty="0"/>
                  <a:t>),   P(</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𝑛</m:t>
                        </m:r>
                      </m:sub>
                    </m:sSub>
                  </m:oMath>
                </a14:m>
                <a:r>
                  <a:rPr lang="en-US" sz="2400" dirty="0" smtClean="0"/>
                  <a:t>),   </a:t>
                </a:r>
                <a:r>
                  <a:rPr lang="en-US" sz="2400" dirty="0"/>
                  <a:t>then the </a:t>
                </a:r>
                <a:r>
                  <a:rPr lang="en-US" sz="2400" dirty="0" err="1"/>
                  <a:t>Chebyshev</a:t>
                </a:r>
                <a:r>
                  <a:rPr lang="en-US" sz="2400" dirty="0"/>
                  <a:t> distance is:</a:t>
                </a:r>
              </a:p>
              <a:p>
                <a:endParaRPr lang="ru-RU" dirty="0"/>
              </a:p>
            </p:txBody>
          </p:sp>
        </mc:Choice>
        <mc:Fallback xmlns="">
          <p:sp>
            <p:nvSpPr>
              <p:cNvPr id="35" name="Прямоугольник 34"/>
              <p:cNvSpPr>
                <a:spLocks noRot="1" noChangeAspect="1" noMove="1" noResize="1" noEditPoints="1" noAdjustHandles="1" noChangeArrowheads="1" noChangeShapeType="1" noTextEdit="1"/>
              </p:cNvSpPr>
              <p:nvPr/>
            </p:nvSpPr>
            <p:spPr>
              <a:xfrm>
                <a:off x="408117" y="4383345"/>
                <a:ext cx="11637780" cy="738664"/>
              </a:xfrm>
              <a:prstGeom prst="rect">
                <a:avLst/>
              </a:prstGeom>
              <a:blipFill>
                <a:blip r:embed="rId8"/>
                <a:stretch>
                  <a:fillRect l="-838" t="-6612"/>
                </a:stretch>
              </a:blipFill>
            </p:spPr>
            <p:txBody>
              <a:bodyPr/>
              <a:lstStyle/>
              <a:p>
                <a:r>
                  <a:rPr lang="ru-RU">
                    <a:noFill/>
                  </a:rPr>
                  <a:t> </a:t>
                </a:r>
              </a:p>
            </p:txBody>
          </p:sp>
        </mc:Fallback>
      </mc:AlternateContent>
    </p:spTree>
    <p:extLst>
      <p:ext uri="{BB962C8B-B14F-4D97-AF65-F5344CB8AC3E}">
        <p14:creationId xmlns:p14="http://schemas.microsoft.com/office/powerpoint/2010/main" val="1170567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sz="3600" b="1" dirty="0" smtClean="0">
                <a:solidFill>
                  <a:srgbClr val="00B050"/>
                </a:solidFill>
              </a:rPr>
              <a:t>The </a:t>
            </a:r>
            <a:r>
              <a:rPr lang="en-US" sz="3600" b="1" dirty="0" err="1" smtClean="0">
                <a:solidFill>
                  <a:srgbClr val="00B050"/>
                </a:solidFill>
              </a:rPr>
              <a:t>Minkowski</a:t>
            </a:r>
            <a:r>
              <a:rPr lang="en-US" sz="3600" b="1" dirty="0" smtClean="0">
                <a:solidFill>
                  <a:srgbClr val="00B050"/>
                </a:solidFill>
              </a:rPr>
              <a:t> </a:t>
            </a:r>
            <a:r>
              <a:rPr lang="en-US" sz="3600" b="1" dirty="0">
                <a:solidFill>
                  <a:srgbClr val="00B050"/>
                </a:solidFill>
              </a:rPr>
              <a:t>distance</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21</a:t>
            </a:fld>
            <a:endParaRPr lang="ru-RU" sz="1400" dirty="0">
              <a:solidFill>
                <a:schemeClr val="bg1"/>
              </a:solidFill>
            </a:endParaRPr>
          </a:p>
        </p:txBody>
      </p:sp>
      <p:pic>
        <p:nvPicPr>
          <p:cNvPr id="8" name="Рисунок 7" descr="Formula"/>
          <p:cNvPicPr/>
          <p:nvPr/>
        </p:nvPicPr>
        <p:blipFill>
          <a:blip r:embed="rId4">
            <a:extLst>
              <a:ext uri="{28A0092B-C50C-407E-A947-70E740481C1C}">
                <a14:useLocalDpi xmlns:a14="http://schemas.microsoft.com/office/drawing/2010/main" val="0"/>
              </a:ext>
            </a:extLst>
          </a:blip>
          <a:srcRect/>
          <a:stretch>
            <a:fillRect/>
          </a:stretch>
        </p:blipFill>
        <p:spPr bwMode="auto">
          <a:xfrm>
            <a:off x="2189018" y="2590729"/>
            <a:ext cx="4488873" cy="1186728"/>
          </a:xfrm>
          <a:prstGeom prst="rect">
            <a:avLst/>
          </a:prstGeom>
          <a:noFill/>
          <a:ln>
            <a:noFill/>
          </a:ln>
        </p:spPr>
      </p:pic>
      <p:pic>
        <p:nvPicPr>
          <p:cNvPr id="14" name="Рисунок 13" descr="«Ах, этот Эйнштейн, всегда пропускавший лекции, я бы никогда не поверил, что он способен на такое» — Герман Минковский"/>
          <p:cNvPicPr/>
          <p:nvPr/>
        </p:nvPicPr>
        <p:blipFill>
          <a:blip r:embed="rId5">
            <a:extLst>
              <a:ext uri="{28A0092B-C50C-407E-A947-70E740481C1C}">
                <a14:useLocalDpi xmlns:a14="http://schemas.microsoft.com/office/drawing/2010/main" val="0"/>
              </a:ext>
            </a:extLst>
          </a:blip>
          <a:srcRect/>
          <a:stretch>
            <a:fillRect/>
          </a:stretch>
        </p:blipFill>
        <p:spPr bwMode="auto">
          <a:xfrm>
            <a:off x="9982200" y="429057"/>
            <a:ext cx="1801432" cy="2415887"/>
          </a:xfrm>
          <a:prstGeom prst="rect">
            <a:avLst/>
          </a:prstGeom>
          <a:noFill/>
          <a:ln>
            <a:noFill/>
          </a:ln>
        </p:spPr>
      </p:pic>
      <mc:AlternateContent xmlns:mc="http://schemas.openxmlformats.org/markup-compatibility/2006" xmlns:a14="http://schemas.microsoft.com/office/drawing/2010/main">
        <mc:Choice Requires="a14">
          <p:sp>
            <p:nvSpPr>
              <p:cNvPr id="2" name="Прямоугольник 1"/>
              <p:cNvSpPr/>
              <p:nvPr/>
            </p:nvSpPr>
            <p:spPr>
              <a:xfrm>
                <a:off x="1046670" y="1403035"/>
                <a:ext cx="8305147" cy="1384995"/>
              </a:xfrm>
              <a:prstGeom prst="rect">
                <a:avLst/>
              </a:prstGeom>
            </p:spPr>
            <p:txBody>
              <a:bodyPr wrap="square">
                <a:spAutoFit/>
              </a:bodyPr>
              <a:lstStyle/>
              <a:p>
                <a:r>
                  <a:rPr lang="en-US" sz="2400" dirty="0" smtClean="0">
                    <a:solidFill>
                      <a:schemeClr val="tx1"/>
                    </a:solidFill>
                  </a:rPr>
                  <a:t>Let the points be given</a:t>
                </a:r>
                <a:r>
                  <a:rPr lang="ru-RU" sz="2400" dirty="0">
                    <a:solidFill>
                      <a:schemeClr val="tx1"/>
                    </a:solidFill>
                  </a:rPr>
                  <a:t>   </a:t>
                </a:r>
                <a:r>
                  <a:rPr lang="en-US" sz="2400" dirty="0">
                    <a:solidFill>
                      <a:schemeClr val="tx1"/>
                    </a:solidFill>
                  </a:rPr>
                  <a:t>Q(</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𝑞</m:t>
                        </m:r>
                      </m:e>
                      <m:sub>
                        <m:r>
                          <a:rPr lang="en-US" sz="2400" b="0" i="1">
                            <a:solidFill>
                              <a:schemeClr val="tx1"/>
                            </a:solidFill>
                            <a:latin typeface="Cambria Math" panose="02040503050406030204" pitchFamily="18" charset="0"/>
                          </a:rPr>
                          <m:t>1</m:t>
                        </m:r>
                      </m:sub>
                    </m:sSub>
                    <m:r>
                      <a:rPr lang="en-US" sz="2400" b="0" i="1">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𝑞</m:t>
                        </m:r>
                      </m:e>
                      <m:sub>
                        <m:r>
                          <a:rPr lang="en-US" sz="2400" b="0" i="1">
                            <a:solidFill>
                              <a:schemeClr val="tx1"/>
                            </a:solidFill>
                            <a:latin typeface="Cambria Math" panose="02040503050406030204" pitchFamily="18" charset="0"/>
                          </a:rPr>
                          <m:t>2</m:t>
                        </m:r>
                      </m:sub>
                    </m:sSub>
                    <m:r>
                      <a:rPr lang="en-US" sz="2400" b="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𝑞</m:t>
                        </m:r>
                      </m:e>
                      <m:sub>
                        <m:r>
                          <a:rPr lang="en-US" sz="2400" b="0" i="1">
                            <a:solidFill>
                              <a:schemeClr val="tx1"/>
                            </a:solidFill>
                            <a:latin typeface="Cambria Math" panose="02040503050406030204" pitchFamily="18" charset="0"/>
                          </a:rPr>
                          <m:t>𝑛</m:t>
                        </m:r>
                      </m:sub>
                    </m:sSub>
                  </m:oMath>
                </a14:m>
                <a:r>
                  <a:rPr lang="en-US" sz="2400" dirty="0">
                    <a:solidFill>
                      <a:schemeClr val="tx1"/>
                    </a:solidFill>
                  </a:rPr>
                  <a:t>),   P(</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𝑝</m:t>
                        </m:r>
                      </m:e>
                      <m:sub>
                        <m:r>
                          <a:rPr lang="en-US" sz="2400" b="0" i="1">
                            <a:solidFill>
                              <a:schemeClr val="tx1"/>
                            </a:solidFill>
                            <a:latin typeface="Cambria Math" panose="02040503050406030204" pitchFamily="18" charset="0"/>
                          </a:rPr>
                          <m:t>1</m:t>
                        </m:r>
                      </m:sub>
                    </m:sSub>
                    <m:r>
                      <a:rPr lang="en-US" sz="2400" b="0" i="1">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𝑝</m:t>
                        </m:r>
                      </m:e>
                      <m:sub>
                        <m:r>
                          <a:rPr lang="en-US" sz="2400" b="0" i="1">
                            <a:solidFill>
                              <a:schemeClr val="tx1"/>
                            </a:solidFill>
                            <a:latin typeface="Cambria Math" panose="02040503050406030204" pitchFamily="18" charset="0"/>
                          </a:rPr>
                          <m:t>2</m:t>
                        </m:r>
                      </m:sub>
                    </m:sSub>
                    <m:r>
                      <a:rPr lang="en-US" sz="2400" b="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𝑝</m:t>
                        </m:r>
                      </m:e>
                      <m:sub>
                        <m:r>
                          <a:rPr lang="en-US" sz="2400" b="0" i="1">
                            <a:solidFill>
                              <a:schemeClr val="tx1"/>
                            </a:solidFill>
                            <a:latin typeface="Cambria Math" panose="02040503050406030204" pitchFamily="18" charset="0"/>
                          </a:rPr>
                          <m:t>𝑛</m:t>
                        </m:r>
                      </m:sub>
                    </m:sSub>
                  </m:oMath>
                </a14:m>
                <a:r>
                  <a:rPr lang="en-US" sz="2400" dirty="0">
                    <a:solidFill>
                      <a:schemeClr val="tx1"/>
                    </a:solidFill>
                  </a:rPr>
                  <a:t>),  </a:t>
                </a:r>
                <a:endParaRPr lang="en-US" sz="2400" dirty="0" smtClean="0">
                  <a:solidFill>
                    <a:schemeClr val="tx1"/>
                  </a:solidFill>
                </a:endParaRPr>
              </a:p>
              <a:p>
                <a:r>
                  <a:rPr lang="en-US" sz="2400" dirty="0" smtClean="0">
                    <a:solidFill>
                      <a:schemeClr val="tx1"/>
                    </a:solidFill>
                  </a:rPr>
                  <a:t> </a:t>
                </a:r>
                <a:r>
                  <a:rPr lang="en-US" sz="2400" dirty="0">
                    <a:solidFill>
                      <a:schemeClr val="tx1"/>
                    </a:solidFill>
                  </a:rPr>
                  <a:t>then the </a:t>
                </a:r>
                <a:r>
                  <a:rPr lang="en-US" sz="2400" dirty="0" err="1" smtClean="0">
                    <a:solidFill>
                      <a:schemeClr val="tx1"/>
                    </a:solidFill>
                  </a:rPr>
                  <a:t>Minkowski</a:t>
                </a:r>
                <a:r>
                  <a:rPr lang="ru-RU" sz="2400" dirty="0" smtClean="0">
                    <a:solidFill>
                      <a:schemeClr val="tx1"/>
                    </a:solidFill>
                  </a:rPr>
                  <a:t> </a:t>
                </a:r>
                <a:r>
                  <a:rPr lang="en-US" sz="2400" dirty="0" smtClean="0">
                    <a:solidFill>
                      <a:schemeClr val="tx1"/>
                    </a:solidFill>
                  </a:rPr>
                  <a:t>distance</a:t>
                </a:r>
                <a:r>
                  <a:rPr lang="ru-RU" sz="2400" dirty="0" smtClean="0">
                    <a:solidFill>
                      <a:schemeClr val="tx1"/>
                    </a:solidFill>
                  </a:rPr>
                  <a:t> </a:t>
                </a:r>
                <a:r>
                  <a:rPr lang="en-US" sz="2400" dirty="0" smtClean="0">
                    <a:solidFill>
                      <a:schemeClr val="tx1"/>
                    </a:solidFill>
                  </a:rPr>
                  <a:t>is:</a:t>
                </a:r>
                <a:endParaRPr lang="ru-RU" sz="2400" dirty="0">
                  <a:solidFill>
                    <a:schemeClr val="tx1"/>
                  </a:solidFill>
                </a:endParaRPr>
              </a:p>
              <a:p>
                <a:endParaRPr lang="en-US" dirty="0"/>
              </a:p>
              <a:p>
                <a:endParaRPr lang="ru-RU"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46670" y="1403035"/>
                <a:ext cx="8305147" cy="1384995"/>
              </a:xfrm>
              <a:prstGeom prst="rect">
                <a:avLst/>
              </a:prstGeom>
              <a:blipFill>
                <a:blip r:embed="rId6"/>
                <a:stretch>
                  <a:fillRect l="-1175" t="-3524"/>
                </a:stretch>
              </a:blipFill>
            </p:spPr>
            <p:txBody>
              <a:bodyPr/>
              <a:lstStyle/>
              <a:p>
                <a:r>
                  <a:rPr lang="ru-RU">
                    <a:noFill/>
                  </a:rPr>
                  <a:t> </a:t>
                </a:r>
              </a:p>
            </p:txBody>
          </p:sp>
        </mc:Fallback>
      </mc:AlternateContent>
      <p:sp>
        <p:nvSpPr>
          <p:cNvPr id="3" name="Прямоугольник 2"/>
          <p:cNvSpPr/>
          <p:nvPr/>
        </p:nvSpPr>
        <p:spPr>
          <a:xfrm>
            <a:off x="914399" y="4029947"/>
            <a:ext cx="10335491" cy="1938992"/>
          </a:xfrm>
          <a:prstGeom prst="rect">
            <a:avLst/>
          </a:prstGeom>
        </p:spPr>
        <p:txBody>
          <a:bodyPr wrap="square">
            <a:spAutoFit/>
          </a:bodyPr>
          <a:lstStyle/>
          <a:p>
            <a:r>
              <a:rPr lang="ru-RU" sz="2400" dirty="0" err="1"/>
              <a:t>where</a:t>
            </a:r>
            <a:r>
              <a:rPr lang="ru-RU" sz="2400" dirty="0"/>
              <a:t> λ </a:t>
            </a:r>
            <a:r>
              <a:rPr lang="ru-RU" sz="2400" dirty="0" err="1"/>
              <a:t>is</a:t>
            </a:r>
            <a:r>
              <a:rPr lang="ru-RU" sz="2400" dirty="0"/>
              <a:t> </a:t>
            </a:r>
            <a:r>
              <a:rPr lang="ru-RU" sz="2400" dirty="0" err="1"/>
              <a:t>the</a:t>
            </a:r>
            <a:r>
              <a:rPr lang="ru-RU" sz="2400" dirty="0"/>
              <a:t> </a:t>
            </a:r>
            <a:r>
              <a:rPr lang="ru-RU" sz="2400" dirty="0" err="1"/>
              <a:t>order</a:t>
            </a:r>
            <a:r>
              <a:rPr lang="ru-RU" sz="2400" dirty="0"/>
              <a:t> </a:t>
            </a:r>
            <a:r>
              <a:rPr lang="ru-RU" sz="2400" dirty="0" err="1"/>
              <a:t>of</a:t>
            </a:r>
            <a:r>
              <a:rPr lang="ru-RU" sz="2400" dirty="0"/>
              <a:t> </a:t>
            </a:r>
            <a:r>
              <a:rPr lang="ru-RU" sz="2400" dirty="0" err="1"/>
              <a:t>the</a:t>
            </a:r>
            <a:r>
              <a:rPr lang="ru-RU" sz="2400" dirty="0"/>
              <a:t> </a:t>
            </a:r>
            <a:r>
              <a:rPr lang="ru-RU" sz="2400" dirty="0" err="1"/>
              <a:t>Minkowski</a:t>
            </a:r>
            <a:r>
              <a:rPr lang="ru-RU" sz="2400" dirty="0"/>
              <a:t> </a:t>
            </a:r>
            <a:r>
              <a:rPr lang="ru-RU" sz="2400" dirty="0" err="1"/>
              <a:t>metric</a:t>
            </a:r>
            <a:r>
              <a:rPr lang="ru-RU" sz="2400" dirty="0"/>
              <a:t>. </a:t>
            </a:r>
            <a:endParaRPr lang="en-US" sz="2400" dirty="0" smtClean="0"/>
          </a:p>
          <a:p>
            <a:r>
              <a:rPr lang="ru-RU" sz="2400" dirty="0" err="1" smtClean="0"/>
              <a:t>For</a:t>
            </a:r>
            <a:r>
              <a:rPr lang="ru-RU" sz="2400" dirty="0" smtClean="0"/>
              <a:t> </a:t>
            </a:r>
            <a:r>
              <a:rPr lang="ru-RU" sz="2400" dirty="0" err="1"/>
              <a:t>different</a:t>
            </a:r>
            <a:r>
              <a:rPr lang="ru-RU" sz="2400" dirty="0"/>
              <a:t> </a:t>
            </a:r>
            <a:r>
              <a:rPr lang="ru-RU" sz="2400" dirty="0" err="1"/>
              <a:t>values</a:t>
            </a:r>
            <a:r>
              <a:rPr lang="ru-RU" sz="2400" dirty="0"/>
              <a:t> </a:t>
            </a:r>
            <a:r>
              <a:rPr lang="ru-RU" sz="2400" dirty="0" err="1"/>
              <a:t>of</a:t>
            </a:r>
            <a:r>
              <a:rPr lang="ru-RU" sz="2400" dirty="0"/>
              <a:t> </a:t>
            </a:r>
            <a:r>
              <a:rPr lang="ru-RU" sz="2400" b="1" dirty="0"/>
              <a:t>λ</a:t>
            </a:r>
            <a:r>
              <a:rPr lang="ru-RU" sz="2400" dirty="0"/>
              <a:t>, </a:t>
            </a:r>
            <a:r>
              <a:rPr lang="ru-RU" sz="2400" dirty="0" err="1"/>
              <a:t>the</a:t>
            </a:r>
            <a:r>
              <a:rPr lang="ru-RU" sz="2400" dirty="0"/>
              <a:t> </a:t>
            </a:r>
            <a:r>
              <a:rPr lang="ru-RU" sz="2400" dirty="0" err="1"/>
              <a:t>Minkowski</a:t>
            </a:r>
            <a:r>
              <a:rPr lang="ru-RU" sz="2400" dirty="0"/>
              <a:t> </a:t>
            </a:r>
            <a:r>
              <a:rPr lang="ru-RU" sz="2400" dirty="0" err="1"/>
              <a:t>distance</a:t>
            </a:r>
            <a:r>
              <a:rPr lang="ru-RU" sz="2400" dirty="0"/>
              <a:t> </a:t>
            </a:r>
            <a:r>
              <a:rPr lang="ru-RU" sz="2400" dirty="0" err="1"/>
              <a:t>is</a:t>
            </a:r>
            <a:r>
              <a:rPr lang="ru-RU" sz="2400" dirty="0"/>
              <a:t> </a:t>
            </a:r>
            <a:r>
              <a:rPr lang="ru-RU" sz="2400" dirty="0" err="1"/>
              <a:t>calculated</a:t>
            </a:r>
            <a:r>
              <a:rPr lang="ru-RU" sz="2400" dirty="0"/>
              <a:t> </a:t>
            </a:r>
            <a:r>
              <a:rPr lang="ru-RU" sz="2400" dirty="0" err="1"/>
              <a:t>in</a:t>
            </a:r>
            <a:r>
              <a:rPr lang="ru-RU" sz="2400" dirty="0"/>
              <a:t> </a:t>
            </a:r>
            <a:r>
              <a:rPr lang="ru-RU" sz="2400" dirty="0" err="1"/>
              <a:t>three</a:t>
            </a:r>
            <a:r>
              <a:rPr lang="ru-RU" sz="2400" dirty="0"/>
              <a:t> </a:t>
            </a:r>
            <a:r>
              <a:rPr lang="ru-RU" sz="2400" dirty="0" err="1"/>
              <a:t>ways</a:t>
            </a:r>
            <a:r>
              <a:rPr lang="ru-RU" sz="2400" dirty="0" smtClean="0"/>
              <a:t>:</a:t>
            </a:r>
            <a:endParaRPr lang="en-US" sz="2400" dirty="0" smtClean="0"/>
          </a:p>
          <a:p>
            <a:r>
              <a:rPr lang="ru-RU" sz="2400" dirty="0" smtClean="0"/>
              <a:t>• </a:t>
            </a:r>
            <a:r>
              <a:rPr lang="ru-RU" sz="2400" b="1" dirty="0"/>
              <a:t>λ</a:t>
            </a:r>
            <a:r>
              <a:rPr lang="ru-RU" sz="2400" dirty="0"/>
              <a:t> = 1 — </a:t>
            </a:r>
            <a:r>
              <a:rPr lang="ru-RU" sz="2400" dirty="0" err="1"/>
              <a:t>Manhattan</a:t>
            </a:r>
            <a:r>
              <a:rPr lang="ru-RU" sz="2400" dirty="0"/>
              <a:t> </a:t>
            </a:r>
            <a:r>
              <a:rPr lang="ru-RU" sz="2400" dirty="0" err="1"/>
              <a:t>distance</a:t>
            </a:r>
            <a:r>
              <a:rPr lang="ru-RU" sz="2400" dirty="0"/>
              <a:t> (</a:t>
            </a:r>
            <a:r>
              <a:rPr lang="ru-RU" sz="2400" dirty="0" err="1"/>
              <a:t>metric</a:t>
            </a:r>
            <a:r>
              <a:rPr lang="ru-RU" sz="2400" dirty="0"/>
              <a:t> </a:t>
            </a:r>
            <a:r>
              <a:rPr lang="ru-RU" sz="2400" b="1" dirty="0">
                <a:solidFill>
                  <a:srgbClr val="002060"/>
                </a:solidFill>
              </a:rPr>
              <a:t>L1</a:t>
            </a:r>
            <a:r>
              <a:rPr lang="ru-RU" sz="2400" dirty="0" smtClean="0"/>
              <a:t>)</a:t>
            </a:r>
            <a:endParaRPr lang="en-US" sz="2400" dirty="0" smtClean="0"/>
          </a:p>
          <a:p>
            <a:r>
              <a:rPr lang="ru-RU" sz="2400" dirty="0" smtClean="0"/>
              <a:t>• </a:t>
            </a:r>
            <a:r>
              <a:rPr lang="ru-RU" sz="2400" b="1" dirty="0"/>
              <a:t>λ</a:t>
            </a:r>
            <a:r>
              <a:rPr lang="ru-RU" sz="2400" dirty="0"/>
              <a:t> = 2 — </a:t>
            </a:r>
            <a:r>
              <a:rPr lang="ru-RU" sz="2400" dirty="0" err="1"/>
              <a:t>Euclidean</a:t>
            </a:r>
            <a:r>
              <a:rPr lang="ru-RU" sz="2400" dirty="0"/>
              <a:t> </a:t>
            </a:r>
            <a:r>
              <a:rPr lang="ru-RU" sz="2400" dirty="0" err="1"/>
              <a:t>distance</a:t>
            </a:r>
            <a:r>
              <a:rPr lang="ru-RU" sz="2400" dirty="0"/>
              <a:t> (</a:t>
            </a:r>
            <a:r>
              <a:rPr lang="ru-RU" sz="2400" dirty="0" err="1"/>
              <a:t>metric</a:t>
            </a:r>
            <a:r>
              <a:rPr lang="ru-RU" sz="2400" dirty="0"/>
              <a:t> </a:t>
            </a:r>
            <a:r>
              <a:rPr lang="ru-RU" sz="2400" b="1" dirty="0">
                <a:solidFill>
                  <a:srgbClr val="002060"/>
                </a:solidFill>
              </a:rPr>
              <a:t>L2</a:t>
            </a:r>
            <a:r>
              <a:rPr lang="ru-RU" sz="2400" dirty="0" smtClean="0"/>
              <a:t>)</a:t>
            </a:r>
            <a:endParaRPr lang="en-US" sz="2400" dirty="0" smtClean="0"/>
          </a:p>
          <a:p>
            <a:r>
              <a:rPr lang="ru-RU" sz="2400" dirty="0" smtClean="0"/>
              <a:t>• </a:t>
            </a:r>
            <a:r>
              <a:rPr lang="ru-RU" sz="2400" b="1" dirty="0"/>
              <a:t>λ</a:t>
            </a:r>
            <a:r>
              <a:rPr lang="ru-RU" sz="2400" dirty="0"/>
              <a:t> = ∞ — </a:t>
            </a:r>
            <a:r>
              <a:rPr lang="ru-RU" sz="2400" dirty="0" err="1"/>
              <a:t>Chebyshev</a:t>
            </a:r>
            <a:r>
              <a:rPr lang="ru-RU" sz="2400" dirty="0"/>
              <a:t> </a:t>
            </a:r>
            <a:r>
              <a:rPr lang="ru-RU" sz="2400" dirty="0" err="1"/>
              <a:t>distance</a:t>
            </a:r>
            <a:r>
              <a:rPr lang="ru-RU" sz="2400" dirty="0"/>
              <a:t> (</a:t>
            </a:r>
            <a:r>
              <a:rPr lang="ru-RU" sz="2400" dirty="0" err="1"/>
              <a:t>metric</a:t>
            </a:r>
            <a:r>
              <a:rPr lang="ru-RU" sz="2400" dirty="0"/>
              <a:t> </a:t>
            </a:r>
            <a:r>
              <a:rPr lang="ru-RU" sz="2400" b="1" dirty="0">
                <a:solidFill>
                  <a:srgbClr val="002060"/>
                </a:solidFill>
              </a:rPr>
              <a:t>L∞</a:t>
            </a:r>
            <a:r>
              <a:rPr lang="ru-RU" sz="2400" dirty="0"/>
              <a:t>)</a:t>
            </a:r>
          </a:p>
        </p:txBody>
      </p:sp>
    </p:spTree>
    <p:extLst>
      <p:ext uri="{BB962C8B-B14F-4D97-AF65-F5344CB8AC3E}">
        <p14:creationId xmlns:p14="http://schemas.microsoft.com/office/powerpoint/2010/main" val="1506703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14360" y="242865"/>
            <a:ext cx="10685254" cy="892552"/>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a:t>
            </a:r>
            <a:r>
              <a:rPr lang="ru-RU" altLang="ru-RU" sz="3600" b="1" dirty="0" smtClean="0">
                <a:solidFill>
                  <a:srgbClr val="009B4A"/>
                </a:solidFill>
                <a:ea typeface="Open Sans ExtraBold" panose="020B0606030504020204"/>
                <a:cs typeface="Open Sans ExtraBold" panose="020B0606030504020204"/>
                <a:sym typeface="+mn-ea"/>
              </a:rPr>
              <a:t>5</a:t>
            </a:r>
            <a:r>
              <a:rPr lang="en-US" altLang="ru-RU" sz="3600" b="1" dirty="0" smtClean="0">
                <a:solidFill>
                  <a:srgbClr val="009B4A"/>
                </a:solidFill>
                <a:ea typeface="Open Sans ExtraBold" panose="020B0606030504020204"/>
                <a:cs typeface="Open Sans ExtraBold" panose="020B0606030504020204"/>
                <a:sym typeface="+mn-ea"/>
              </a:rPr>
              <a:t>:</a:t>
            </a:r>
            <a:r>
              <a:rPr lang="ru-RU" altLang="ru-RU" sz="3600" b="1" dirty="0" smtClean="0">
                <a:solidFill>
                  <a:srgbClr val="009B4A"/>
                </a:solidFill>
                <a:ea typeface="Open Sans ExtraBold" panose="020B0606030504020204"/>
                <a:cs typeface="Open Sans ExtraBold" panose="020B0606030504020204"/>
                <a:sym typeface="+mn-ea"/>
              </a:rPr>
              <a:t>    </a:t>
            </a:r>
            <a:r>
              <a:rPr lang="en-US" altLang="ru-RU" sz="3600" b="1" dirty="0">
                <a:solidFill>
                  <a:srgbClr val="00B050"/>
                </a:solidFill>
                <a:sym typeface="+mn-ea"/>
              </a:rPr>
              <a:t>K</a:t>
            </a:r>
            <a:r>
              <a:rPr lang="en-US" sz="3600" b="1" dirty="0" smtClean="0">
                <a:solidFill>
                  <a:srgbClr val="00B050"/>
                </a:solidFill>
              </a:rPr>
              <a:t>-nearest </a:t>
            </a:r>
            <a:r>
              <a:rPr lang="en-US" sz="3600" b="1" dirty="0">
                <a:solidFill>
                  <a:srgbClr val="00B050"/>
                </a:solidFill>
              </a:rPr>
              <a:t>neighbors algorithm</a:t>
            </a:r>
            <a:endParaRPr lang="ru-RU" sz="3600" b="1" dirty="0">
              <a:solidFill>
                <a:srgbClr val="00B050"/>
              </a:solidFill>
            </a:endParaRPr>
          </a:p>
          <a:p>
            <a:endParaRPr lang="ru-RU" sz="1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22</a:t>
            </a:fld>
            <a:endParaRPr lang="ru-RU" sz="1400" dirty="0">
              <a:solidFill>
                <a:schemeClr val="bg1"/>
              </a:solidFill>
            </a:endParaRPr>
          </a:p>
        </p:txBody>
      </p:sp>
      <p:graphicFrame>
        <p:nvGraphicFramePr>
          <p:cNvPr id="5" name="Таблица 4"/>
          <p:cNvGraphicFramePr>
            <a:graphicFrameLocks noGrp="1"/>
          </p:cNvGraphicFramePr>
          <p:nvPr>
            <p:extLst/>
          </p:nvPr>
        </p:nvGraphicFramePr>
        <p:xfrm>
          <a:off x="5205029" y="2087938"/>
          <a:ext cx="6599044" cy="3015495"/>
        </p:xfrm>
        <a:graphic>
          <a:graphicData uri="http://schemas.openxmlformats.org/drawingml/2006/table">
            <a:tbl>
              <a:tblPr firstRow="1" bandRow="1">
                <a:tableStyleId>{5C22544A-7EE6-4342-B048-85BDC9FD1C3A}</a:tableStyleId>
              </a:tblPr>
              <a:tblGrid>
                <a:gridCol w="1649761">
                  <a:extLst>
                    <a:ext uri="{9D8B030D-6E8A-4147-A177-3AD203B41FA5}">
                      <a16:colId xmlns:a16="http://schemas.microsoft.com/office/drawing/2014/main" val="398116325"/>
                    </a:ext>
                  </a:extLst>
                </a:gridCol>
                <a:gridCol w="1649761">
                  <a:extLst>
                    <a:ext uri="{9D8B030D-6E8A-4147-A177-3AD203B41FA5}">
                      <a16:colId xmlns:a16="http://schemas.microsoft.com/office/drawing/2014/main" val="1953944842"/>
                    </a:ext>
                  </a:extLst>
                </a:gridCol>
                <a:gridCol w="1649761">
                  <a:extLst>
                    <a:ext uri="{9D8B030D-6E8A-4147-A177-3AD203B41FA5}">
                      <a16:colId xmlns:a16="http://schemas.microsoft.com/office/drawing/2014/main" val="1418343183"/>
                    </a:ext>
                  </a:extLst>
                </a:gridCol>
                <a:gridCol w="1649761">
                  <a:extLst>
                    <a:ext uri="{9D8B030D-6E8A-4147-A177-3AD203B41FA5}">
                      <a16:colId xmlns:a16="http://schemas.microsoft.com/office/drawing/2014/main" val="3072189289"/>
                    </a:ext>
                  </a:extLst>
                </a:gridCol>
              </a:tblGrid>
              <a:tr h="430785">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extLst>
                  <a:ext uri="{0D108BD9-81ED-4DB2-BD59-A6C34878D82A}">
                    <a16:rowId xmlns:a16="http://schemas.microsoft.com/office/drawing/2014/main" val="3452727423"/>
                  </a:ext>
                </a:extLst>
              </a:tr>
              <a:tr h="430785">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extLst>
                  <a:ext uri="{0D108BD9-81ED-4DB2-BD59-A6C34878D82A}">
                    <a16:rowId xmlns:a16="http://schemas.microsoft.com/office/drawing/2014/main" val="9051156"/>
                  </a:ext>
                </a:extLst>
              </a:tr>
              <a:tr h="430785">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extLst>
                  <a:ext uri="{0D108BD9-81ED-4DB2-BD59-A6C34878D82A}">
                    <a16:rowId xmlns:a16="http://schemas.microsoft.com/office/drawing/2014/main" val="4103102108"/>
                  </a:ext>
                </a:extLst>
              </a:tr>
              <a:tr h="430785">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extLst>
                  <a:ext uri="{0D108BD9-81ED-4DB2-BD59-A6C34878D82A}">
                    <a16:rowId xmlns:a16="http://schemas.microsoft.com/office/drawing/2014/main" val="3960020482"/>
                  </a:ext>
                </a:extLst>
              </a:tr>
              <a:tr h="430785">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extLst>
                  <a:ext uri="{0D108BD9-81ED-4DB2-BD59-A6C34878D82A}">
                    <a16:rowId xmlns:a16="http://schemas.microsoft.com/office/drawing/2014/main" val="1128731484"/>
                  </a:ext>
                </a:extLst>
              </a:tr>
              <a:tr h="430785">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extLst>
                  <a:ext uri="{0D108BD9-81ED-4DB2-BD59-A6C34878D82A}">
                    <a16:rowId xmlns:a16="http://schemas.microsoft.com/office/drawing/2014/main" val="2963838606"/>
                  </a:ext>
                </a:extLst>
              </a:tr>
              <a:tr h="430785">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extLst>
                  <a:ext uri="{0D108BD9-81ED-4DB2-BD59-A6C34878D82A}">
                    <a16:rowId xmlns:a16="http://schemas.microsoft.com/office/drawing/2014/main" val="280456766"/>
                  </a:ext>
                </a:extLst>
              </a:tr>
            </a:tbl>
          </a:graphicData>
        </a:graphic>
      </p:graphicFrame>
      <p:sp>
        <p:nvSpPr>
          <p:cNvPr id="6" name="Прямоугольник 5"/>
          <p:cNvSpPr/>
          <p:nvPr/>
        </p:nvSpPr>
        <p:spPr>
          <a:xfrm>
            <a:off x="871307" y="1062346"/>
            <a:ext cx="10571359" cy="830997"/>
          </a:xfrm>
          <a:prstGeom prst="rect">
            <a:avLst/>
          </a:prstGeom>
        </p:spPr>
        <p:txBody>
          <a:bodyPr wrap="square">
            <a:spAutoFit/>
          </a:bodyPr>
          <a:lstStyle/>
          <a:p>
            <a:r>
              <a:rPr lang="ru-RU" sz="2400" dirty="0" err="1"/>
              <a:t>The</a:t>
            </a:r>
            <a:r>
              <a:rPr lang="ru-RU" sz="2400" dirty="0"/>
              <a:t> </a:t>
            </a:r>
            <a:r>
              <a:rPr lang="ru-RU" sz="2400" dirty="0" err="1"/>
              <a:t>table</a:t>
            </a:r>
            <a:r>
              <a:rPr lang="ru-RU" sz="2400" dirty="0"/>
              <a:t> </a:t>
            </a:r>
            <a:r>
              <a:rPr lang="ru-RU" sz="2400" dirty="0" err="1"/>
              <a:t>shows</a:t>
            </a:r>
            <a:r>
              <a:rPr lang="ru-RU" sz="2400" dirty="0"/>
              <a:t> </a:t>
            </a:r>
            <a:r>
              <a:rPr lang="ru-RU" sz="2400" dirty="0" err="1"/>
              <a:t>the</a:t>
            </a:r>
            <a:r>
              <a:rPr lang="ru-RU" sz="2400" dirty="0"/>
              <a:t> </a:t>
            </a:r>
            <a:r>
              <a:rPr lang="ru-RU" sz="2400" dirty="0" err="1"/>
              <a:t>values</a:t>
            </a:r>
            <a:r>
              <a:rPr lang="ru-RU" sz="2400" dirty="0"/>
              <a:t> </a:t>
            </a:r>
            <a:r>
              <a:rPr lang="ru-RU" sz="2400" dirty="0" err="1"/>
              <a:t>of</a:t>
            </a:r>
            <a:r>
              <a:rPr lang="ru-RU" sz="2400" dirty="0"/>
              <a:t> </a:t>
            </a:r>
            <a:r>
              <a:rPr lang="ru-RU" sz="2400" dirty="0" err="1"/>
              <a:t>height</a:t>
            </a:r>
            <a:r>
              <a:rPr lang="ru-RU" sz="2400" dirty="0"/>
              <a:t> </a:t>
            </a:r>
            <a:r>
              <a:rPr lang="ru-RU" sz="2400" dirty="0" err="1"/>
              <a:t>and</a:t>
            </a:r>
            <a:r>
              <a:rPr lang="ru-RU" sz="2400" dirty="0"/>
              <a:t> </a:t>
            </a:r>
            <a:r>
              <a:rPr lang="ru-RU" sz="2400" dirty="0" err="1"/>
              <a:t>weight</a:t>
            </a:r>
            <a:r>
              <a:rPr lang="ru-RU" sz="2400" dirty="0"/>
              <a:t> </a:t>
            </a:r>
            <a:r>
              <a:rPr lang="ru-RU" sz="2400" dirty="0" err="1"/>
              <a:t>of</a:t>
            </a:r>
            <a:r>
              <a:rPr lang="ru-RU" sz="2400" dirty="0"/>
              <a:t> </a:t>
            </a:r>
            <a:r>
              <a:rPr lang="ru-RU" sz="2400" dirty="0" err="1"/>
              <a:t>people</a:t>
            </a:r>
            <a:r>
              <a:rPr lang="ru-RU" sz="2400" dirty="0"/>
              <a:t> </a:t>
            </a:r>
            <a:r>
              <a:rPr lang="ru-RU" sz="2400" dirty="0" err="1"/>
              <a:t>and</a:t>
            </a:r>
            <a:r>
              <a:rPr lang="ru-RU" sz="2400" dirty="0"/>
              <a:t> </a:t>
            </a:r>
            <a:r>
              <a:rPr lang="ru-RU" sz="2400" dirty="0" err="1"/>
              <a:t>the</a:t>
            </a:r>
            <a:r>
              <a:rPr lang="ru-RU" sz="2400" dirty="0"/>
              <a:t> </a:t>
            </a:r>
            <a:r>
              <a:rPr lang="ru-RU" sz="2400" dirty="0" err="1"/>
              <a:t>groups</a:t>
            </a:r>
            <a:r>
              <a:rPr lang="ru-RU" sz="2400" dirty="0"/>
              <a:t> </a:t>
            </a:r>
            <a:r>
              <a:rPr lang="ru-RU" sz="2400" dirty="0" err="1"/>
              <a:t>to</a:t>
            </a:r>
            <a:r>
              <a:rPr lang="ru-RU" sz="2400" dirty="0"/>
              <a:t> </a:t>
            </a:r>
            <a:r>
              <a:rPr lang="ru-RU" sz="2400" dirty="0" err="1"/>
              <a:t>which</a:t>
            </a:r>
            <a:r>
              <a:rPr lang="ru-RU" sz="2400" dirty="0"/>
              <a:t> </a:t>
            </a:r>
            <a:r>
              <a:rPr lang="ru-RU" sz="2400" dirty="0" err="1" smtClean="0"/>
              <a:t>pe</a:t>
            </a:r>
            <a:r>
              <a:rPr lang="en-US" sz="2400" dirty="0" err="1" smtClean="0"/>
              <a:t>rson</a:t>
            </a:r>
            <a:r>
              <a:rPr lang="ru-RU" sz="2400" dirty="0" smtClean="0"/>
              <a:t> </a:t>
            </a:r>
            <a:r>
              <a:rPr lang="ru-RU" sz="2400" dirty="0" err="1"/>
              <a:t>belong</a:t>
            </a:r>
            <a:r>
              <a:rPr lang="ru-RU" sz="2400" dirty="0"/>
              <a:t> </a:t>
            </a:r>
            <a:r>
              <a:rPr lang="ru-RU" sz="2400" dirty="0" err="1"/>
              <a:t>depending</a:t>
            </a:r>
            <a:r>
              <a:rPr lang="ru-RU" sz="2400" dirty="0"/>
              <a:t> </a:t>
            </a:r>
            <a:r>
              <a:rPr lang="ru-RU" sz="2400" dirty="0" err="1"/>
              <a:t>on</a:t>
            </a:r>
            <a:r>
              <a:rPr lang="ru-RU" sz="2400" dirty="0"/>
              <a:t> </a:t>
            </a:r>
            <a:r>
              <a:rPr lang="ru-RU" sz="2400" dirty="0" err="1"/>
              <a:t>weight</a:t>
            </a:r>
            <a:r>
              <a:rPr lang="ru-RU" sz="2400" dirty="0"/>
              <a:t> </a:t>
            </a:r>
            <a:r>
              <a:rPr lang="ru-RU" sz="2400" dirty="0" err="1"/>
              <a:t>and</a:t>
            </a:r>
            <a:r>
              <a:rPr lang="ru-RU" sz="2400" dirty="0"/>
              <a:t> </a:t>
            </a:r>
            <a:r>
              <a:rPr lang="ru-RU" sz="2400" dirty="0" err="1" smtClean="0"/>
              <a:t>height</a:t>
            </a:r>
            <a:r>
              <a:rPr lang="ru-RU" sz="2400" dirty="0" smtClean="0"/>
              <a:t>.</a:t>
            </a:r>
            <a:endParaRPr lang="ru-RU" sz="2400" dirty="0"/>
          </a:p>
        </p:txBody>
      </p:sp>
      <p:sp>
        <p:nvSpPr>
          <p:cNvPr id="7" name="Прямоугольник 6"/>
          <p:cNvSpPr/>
          <p:nvPr/>
        </p:nvSpPr>
        <p:spPr>
          <a:xfrm>
            <a:off x="871307" y="2056446"/>
            <a:ext cx="4157893" cy="3046988"/>
          </a:xfrm>
          <a:prstGeom prst="rect">
            <a:avLst/>
          </a:prstGeom>
        </p:spPr>
        <p:txBody>
          <a:bodyPr wrap="square">
            <a:spAutoFit/>
          </a:bodyPr>
          <a:lstStyle/>
          <a:p>
            <a:r>
              <a:rPr lang="ru-RU" sz="2400" dirty="0" err="1"/>
              <a:t>Determine</a:t>
            </a:r>
            <a:r>
              <a:rPr lang="ru-RU" sz="2400" dirty="0"/>
              <a:t> </a:t>
            </a:r>
            <a:r>
              <a:rPr lang="ru-RU" sz="2400" dirty="0" err="1"/>
              <a:t>which</a:t>
            </a:r>
            <a:r>
              <a:rPr lang="ru-RU" sz="2400" dirty="0"/>
              <a:t> </a:t>
            </a:r>
            <a:r>
              <a:rPr lang="ru-RU" sz="2400" dirty="0" err="1"/>
              <a:t>group</a:t>
            </a:r>
            <a:r>
              <a:rPr lang="ru-RU" sz="2400" dirty="0"/>
              <a:t> </a:t>
            </a:r>
            <a:r>
              <a:rPr lang="ru-RU" sz="2400" dirty="0" err="1"/>
              <a:t>the</a:t>
            </a:r>
            <a:r>
              <a:rPr lang="ru-RU" sz="2400" dirty="0"/>
              <a:t> </a:t>
            </a:r>
            <a:r>
              <a:rPr lang="en-US" sz="2400" b="1" i="1" dirty="0" smtClean="0"/>
              <a:t>F</a:t>
            </a:r>
            <a:r>
              <a:rPr lang="ru-RU" sz="2400" dirty="0" smtClean="0"/>
              <a:t> </a:t>
            </a:r>
            <a:r>
              <a:rPr lang="ru-RU" sz="2400" dirty="0" err="1" smtClean="0"/>
              <a:t>person</a:t>
            </a:r>
            <a:r>
              <a:rPr lang="en-US" sz="2400" dirty="0" smtClean="0"/>
              <a:t> </a:t>
            </a:r>
            <a:r>
              <a:rPr lang="ru-RU" sz="2400" dirty="0" smtClean="0"/>
              <a:t> </a:t>
            </a:r>
            <a:r>
              <a:rPr lang="ru-RU" sz="2400" dirty="0" err="1"/>
              <a:t>with</a:t>
            </a:r>
            <a:r>
              <a:rPr lang="ru-RU" sz="2400" dirty="0"/>
              <a:t> a </a:t>
            </a:r>
            <a:r>
              <a:rPr lang="ru-RU" sz="2400" dirty="0" err="1"/>
              <a:t>height</a:t>
            </a:r>
            <a:r>
              <a:rPr lang="ru-RU" sz="2400" dirty="0"/>
              <a:t> </a:t>
            </a:r>
            <a:r>
              <a:rPr lang="ru-RU" sz="2400" dirty="0" err="1"/>
              <a:t>of</a:t>
            </a:r>
            <a:r>
              <a:rPr lang="ru-RU" sz="2400" dirty="0"/>
              <a:t> 157 </a:t>
            </a:r>
            <a:r>
              <a:rPr lang="ru-RU" sz="2400" dirty="0" err="1"/>
              <a:t>cm</a:t>
            </a:r>
            <a:r>
              <a:rPr lang="ru-RU" sz="2400" dirty="0"/>
              <a:t> </a:t>
            </a:r>
            <a:r>
              <a:rPr lang="ru-RU" sz="2400" dirty="0" err="1"/>
              <a:t>and</a:t>
            </a:r>
            <a:r>
              <a:rPr lang="ru-RU" sz="2400" dirty="0"/>
              <a:t> a </a:t>
            </a:r>
            <a:r>
              <a:rPr lang="ru-RU" sz="2400" dirty="0" err="1"/>
              <a:t>weight</a:t>
            </a:r>
            <a:r>
              <a:rPr lang="ru-RU" sz="2400" dirty="0"/>
              <a:t> </a:t>
            </a:r>
            <a:r>
              <a:rPr lang="ru-RU" sz="2400" dirty="0" err="1"/>
              <a:t>of</a:t>
            </a:r>
            <a:r>
              <a:rPr lang="ru-RU" sz="2400" dirty="0"/>
              <a:t> 54 </a:t>
            </a:r>
            <a:r>
              <a:rPr lang="ru-RU" sz="2400" dirty="0" err="1"/>
              <a:t>kg</a:t>
            </a:r>
            <a:r>
              <a:rPr lang="ru-RU" sz="2400" dirty="0"/>
              <a:t> </a:t>
            </a:r>
            <a:r>
              <a:rPr lang="ru-RU" sz="2400" dirty="0" err="1"/>
              <a:t>belongs</a:t>
            </a:r>
            <a:r>
              <a:rPr lang="ru-RU" sz="2400" dirty="0"/>
              <a:t> </a:t>
            </a:r>
            <a:r>
              <a:rPr lang="ru-RU" sz="2400" dirty="0" err="1" smtClean="0"/>
              <a:t>to</a:t>
            </a:r>
            <a:r>
              <a:rPr lang="ru-RU" sz="2400" dirty="0" smtClean="0"/>
              <a:t>.</a:t>
            </a:r>
            <a:endParaRPr lang="en-US" sz="2400" dirty="0" smtClean="0"/>
          </a:p>
          <a:p>
            <a:endParaRPr lang="ru-RU" sz="2400" dirty="0" smtClean="0"/>
          </a:p>
          <a:p>
            <a:r>
              <a:rPr lang="en-US" sz="2400" dirty="0"/>
              <a:t>Let's calculate the Manhattan distance from </a:t>
            </a:r>
            <a:r>
              <a:rPr lang="en-US" sz="2400" dirty="0" smtClean="0"/>
              <a:t>point</a:t>
            </a:r>
            <a:r>
              <a:rPr lang="ru-RU" sz="2400" dirty="0" smtClean="0"/>
              <a:t> </a:t>
            </a:r>
            <a:r>
              <a:rPr lang="en-US" sz="2400" dirty="0" smtClean="0">
                <a:solidFill>
                  <a:srgbClr val="FF0000"/>
                </a:solidFill>
              </a:rPr>
              <a:t>F(157,54)</a:t>
            </a:r>
            <a:r>
              <a:rPr lang="en-US" sz="2400" dirty="0" smtClean="0"/>
              <a:t> </a:t>
            </a:r>
            <a:r>
              <a:rPr lang="en-US" sz="2400" dirty="0"/>
              <a:t>to </a:t>
            </a:r>
            <a:r>
              <a:rPr lang="en-US" sz="2400" dirty="0" smtClean="0"/>
              <a:t>points:</a:t>
            </a:r>
          </a:p>
        </p:txBody>
      </p:sp>
      <p:sp>
        <p:nvSpPr>
          <p:cNvPr id="13" name="Прямоугольник 12"/>
          <p:cNvSpPr/>
          <p:nvPr/>
        </p:nvSpPr>
        <p:spPr>
          <a:xfrm>
            <a:off x="871307" y="5485160"/>
            <a:ext cx="7786254" cy="461665"/>
          </a:xfrm>
          <a:prstGeom prst="rect">
            <a:avLst/>
          </a:prstGeom>
        </p:spPr>
        <p:txBody>
          <a:bodyPr wrap="square">
            <a:spAutoFit/>
          </a:bodyPr>
          <a:lstStyle/>
          <a:p>
            <a:r>
              <a:rPr lang="en-US" sz="2400" dirty="0"/>
              <a:t>A(150,50); B(155;55)</a:t>
            </a:r>
            <a:r>
              <a:rPr lang="ru-RU" sz="2400" dirty="0" smtClean="0"/>
              <a:t>;</a:t>
            </a:r>
            <a:r>
              <a:rPr lang="en-US" sz="2400" dirty="0" smtClean="0"/>
              <a:t>  C(160,60</a:t>
            </a:r>
            <a:r>
              <a:rPr lang="en-US" sz="2400" dirty="0"/>
              <a:t>); D(161;59); E(158,65)</a:t>
            </a:r>
            <a:endParaRPr lang="ru-RU" sz="2400" dirty="0"/>
          </a:p>
        </p:txBody>
      </p:sp>
    </p:spTree>
    <p:extLst>
      <p:ext uri="{BB962C8B-B14F-4D97-AF65-F5344CB8AC3E}">
        <p14:creationId xmlns:p14="http://schemas.microsoft.com/office/powerpoint/2010/main" val="1047987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046671" y="238125"/>
                <a:ext cx="9302674" cy="646331"/>
              </a:xfrm>
              <a:prstGeom prst="rect">
                <a:avLst/>
              </a:prstGeom>
              <a:noFill/>
            </p:spPr>
            <p:txBody>
              <a:bodyPr wrap="square" rtlCol="0">
                <a:spAutoFit/>
              </a:bodyPr>
              <a:lstStyle/>
              <a:p>
                <a:r>
                  <a:rPr lang="en-US" sz="3600" b="1" dirty="0" smtClean="0">
                    <a:solidFill>
                      <a:srgbClr val="00B050"/>
                    </a:solidFill>
                  </a:rPr>
                  <a:t>Metric</a:t>
                </a:r>
                <a:r>
                  <a:rPr lang="ru-RU" sz="3600" b="1" dirty="0" smtClean="0">
                    <a:solidFill>
                      <a:srgbClr val="00B050"/>
                    </a:solidFill>
                  </a:rPr>
                  <a:t> </a:t>
                </a:r>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𝑳</m:t>
                        </m:r>
                      </m:e>
                      <m:sub>
                        <m:r>
                          <a:rPr lang="en-US" sz="3600" b="1" i="1">
                            <a:solidFill>
                              <a:srgbClr val="00B050"/>
                            </a:solidFill>
                            <a:latin typeface="Cambria Math" panose="02040503050406030204" pitchFamily="18" charset="0"/>
                          </a:rPr>
                          <m:t>𝟏</m:t>
                        </m:r>
                      </m:sub>
                    </m:sSub>
                    <m:r>
                      <a:rPr lang="en-US" sz="3600" b="1" i="1" smtClean="0">
                        <a:solidFill>
                          <a:srgbClr val="00B050"/>
                        </a:solidFill>
                        <a:latin typeface="Cambria Math" panose="02040503050406030204" pitchFamily="18" charset="0"/>
                      </a:rPr>
                      <m:t>(</m:t>
                    </m:r>
                    <m:r>
                      <m:rPr>
                        <m:nor/>
                      </m:rPr>
                      <a:rPr lang="en-US" sz="3600" b="1" dirty="0">
                        <a:solidFill>
                          <a:srgbClr val="00B050"/>
                        </a:solidFill>
                      </a:rPr>
                      <m:t>The</m:t>
                    </m:r>
                    <m:r>
                      <m:rPr>
                        <m:nor/>
                      </m:rPr>
                      <a:rPr lang="en-US" sz="3600" b="1" dirty="0">
                        <a:solidFill>
                          <a:srgbClr val="00B050"/>
                        </a:solidFill>
                      </a:rPr>
                      <m:t> </m:t>
                    </m:r>
                    <m:r>
                      <m:rPr>
                        <m:nor/>
                      </m:rPr>
                      <a:rPr lang="ru-RU" sz="3600" b="1" dirty="0">
                        <a:solidFill>
                          <a:srgbClr val="00B050"/>
                        </a:solidFill>
                      </a:rPr>
                      <m:t>Manhattan</m:t>
                    </m:r>
                    <m:r>
                      <m:rPr>
                        <m:nor/>
                      </m:rPr>
                      <a:rPr lang="ru-RU" sz="3600" b="1" dirty="0">
                        <a:solidFill>
                          <a:srgbClr val="00B050"/>
                        </a:solidFill>
                      </a:rPr>
                      <m:t> </m:t>
                    </m:r>
                    <m:r>
                      <m:rPr>
                        <m:nor/>
                      </m:rPr>
                      <a:rPr lang="en-US" sz="3600" b="1" i="0" dirty="0" smtClean="0">
                        <a:solidFill>
                          <a:srgbClr val="00B050"/>
                        </a:solidFill>
                      </a:rPr>
                      <m:t>d</m:t>
                    </m:r>
                    <m:r>
                      <m:rPr>
                        <m:nor/>
                      </m:rPr>
                      <a:rPr lang="ru-RU" sz="3600" b="1" dirty="0">
                        <a:solidFill>
                          <a:srgbClr val="00B050"/>
                        </a:solidFill>
                      </a:rPr>
                      <m:t>istance</m:t>
                    </m:r>
                  </m:oMath>
                </a14:m>
                <a:r>
                  <a:rPr lang="en-US" sz="3600" b="1" dirty="0" smtClean="0">
                    <a:solidFill>
                      <a:srgbClr val="00B050"/>
                    </a:solidFill>
                  </a:rPr>
                  <a:t>)</a:t>
                </a:r>
                <a:endParaRPr lang="en-US" sz="3600" b="1" dirty="0">
                  <a:solidFill>
                    <a:srgbClr val="00B05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46671" y="238125"/>
                <a:ext cx="9302674" cy="646331"/>
              </a:xfrm>
              <a:prstGeom prst="rect">
                <a:avLst/>
              </a:prstGeom>
              <a:blipFill>
                <a:blip r:embed="rId4"/>
                <a:stretch>
                  <a:fillRect l="-2031" t="-14151" b="-34906"/>
                </a:stretch>
              </a:blipFill>
            </p:spPr>
            <p:txBody>
              <a:bodyPr/>
              <a:lstStyle/>
              <a:p>
                <a:r>
                  <a:rPr lang="ru-RU">
                    <a:noFill/>
                  </a:rPr>
                  <a:t> </a:t>
                </a:r>
              </a:p>
            </p:txBody>
          </p:sp>
        </mc:Fallback>
      </mc:AlternateContent>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23</a:t>
            </a:fld>
            <a:endParaRPr lang="ru-RU" sz="1400" dirty="0">
              <a:solidFill>
                <a:schemeClr val="bg1"/>
              </a:solidFill>
            </a:endParaRP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nvPr>
            </p:nvGraphicFramePr>
            <p:xfrm>
              <a:off x="5832765" y="1324499"/>
              <a:ext cx="5860471" cy="3538448"/>
            </p:xfrm>
            <a:graphic>
              <a:graphicData uri="http://schemas.openxmlformats.org/drawingml/2006/table">
                <a:tbl>
                  <a:tblPr firstRow="1" bandRow="1">
                    <a:tableStyleId>{5C22544A-7EE6-4342-B048-85BDC9FD1C3A}</a:tableStyleId>
                  </a:tblPr>
                  <a:tblGrid>
                    <a:gridCol w="1172094">
                      <a:extLst>
                        <a:ext uri="{9D8B030D-6E8A-4147-A177-3AD203B41FA5}">
                          <a16:colId xmlns:a16="http://schemas.microsoft.com/office/drawing/2014/main" val="3812501962"/>
                        </a:ext>
                      </a:extLst>
                    </a:gridCol>
                    <a:gridCol w="1172094">
                      <a:extLst>
                        <a:ext uri="{9D8B030D-6E8A-4147-A177-3AD203B41FA5}">
                          <a16:colId xmlns:a16="http://schemas.microsoft.com/office/drawing/2014/main" val="1014036463"/>
                        </a:ext>
                      </a:extLst>
                    </a:gridCol>
                    <a:gridCol w="1044380">
                      <a:extLst>
                        <a:ext uri="{9D8B030D-6E8A-4147-A177-3AD203B41FA5}">
                          <a16:colId xmlns:a16="http://schemas.microsoft.com/office/drawing/2014/main" val="3339330257"/>
                        </a:ext>
                      </a:extLst>
                    </a:gridCol>
                    <a:gridCol w="1222219">
                      <a:extLst>
                        <a:ext uri="{9D8B030D-6E8A-4147-A177-3AD203B41FA5}">
                          <a16:colId xmlns:a16="http://schemas.microsoft.com/office/drawing/2014/main" val="813433908"/>
                        </a:ext>
                      </a:extLst>
                    </a:gridCol>
                    <a:gridCol w="1249684">
                      <a:extLst>
                        <a:ext uri="{9D8B030D-6E8A-4147-A177-3AD203B41FA5}">
                          <a16:colId xmlns:a16="http://schemas.microsoft.com/office/drawing/2014/main" val="1940209311"/>
                        </a:ext>
                      </a:extLst>
                    </a:gridCol>
                  </a:tblGrid>
                  <a:tr h="1030616">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a:t>
                          </a:r>
                          <a14:m>
                            <m:oMath xmlns:m="http://schemas.openxmlformats.org/officeDocument/2006/math">
                              <m:r>
                                <m:rPr>
                                  <m:nor/>
                                </m:rPr>
                                <a:rPr lang="ru-RU" sz="1800" b="1" dirty="0" smtClean="0">
                                  <a:solidFill>
                                    <a:schemeClr val="bg1"/>
                                  </a:solidFill>
                                </a:rPr>
                                <m:t>Manhattan</m:t>
                              </m:r>
                            </m:oMath>
                          </a14:m>
                          <a:r>
                            <a:rPr lang="en-US" dirty="0" smtClean="0">
                              <a:solidFill>
                                <a:schemeClr val="bg1"/>
                              </a:solidFill>
                              <a:effectLst/>
                            </a:rPr>
                            <a:t> </a:t>
                          </a:r>
                          <a:r>
                            <a:rPr lang="en-US" dirty="0" smtClean="0">
                              <a:effectLst/>
                            </a:rPr>
                            <a:t>distance</a:t>
                          </a:r>
                          <a:endParaRPr lang="ru-RU" dirty="0"/>
                        </a:p>
                      </a:txBody>
                      <a:tcPr/>
                    </a:tc>
                    <a:extLst>
                      <a:ext uri="{0D108BD9-81ED-4DB2-BD59-A6C34878D82A}">
                        <a16:rowId xmlns:a16="http://schemas.microsoft.com/office/drawing/2014/main" val="4232366259"/>
                      </a:ext>
                    </a:extLst>
                  </a:tr>
                  <a:tr h="417972">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ru-RU" dirty="0" smtClean="0"/>
                            <a:t>11</a:t>
                          </a:r>
                          <a:endParaRPr lang="ru-RU" dirty="0"/>
                        </a:p>
                      </a:txBody>
                      <a:tcPr/>
                    </a:tc>
                    <a:extLst>
                      <a:ext uri="{0D108BD9-81ED-4DB2-BD59-A6C34878D82A}">
                        <a16:rowId xmlns:a16="http://schemas.microsoft.com/office/drawing/2014/main" val="457252383"/>
                      </a:ext>
                    </a:extLst>
                  </a:tr>
                  <a:tr h="417972">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t>3</a:t>
                          </a:r>
                          <a:endParaRPr lang="ru-RU" dirty="0"/>
                        </a:p>
                      </a:txBody>
                      <a:tcPr/>
                    </a:tc>
                    <a:extLst>
                      <a:ext uri="{0D108BD9-81ED-4DB2-BD59-A6C34878D82A}">
                        <a16:rowId xmlns:a16="http://schemas.microsoft.com/office/drawing/2014/main" val="1786144774"/>
                      </a:ext>
                    </a:extLst>
                  </a:tr>
                  <a:tr h="417972">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t>9</a:t>
                          </a:r>
                          <a:endParaRPr lang="ru-RU" dirty="0"/>
                        </a:p>
                      </a:txBody>
                      <a:tcPr/>
                    </a:tc>
                    <a:extLst>
                      <a:ext uri="{0D108BD9-81ED-4DB2-BD59-A6C34878D82A}">
                        <a16:rowId xmlns:a16="http://schemas.microsoft.com/office/drawing/2014/main" val="2015345067"/>
                      </a:ext>
                    </a:extLst>
                  </a:tr>
                  <a:tr h="417972">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9</a:t>
                          </a:r>
                          <a:endParaRPr lang="ru-RU" dirty="0"/>
                        </a:p>
                      </a:txBody>
                      <a:tcPr/>
                    </a:tc>
                    <a:extLst>
                      <a:ext uri="{0D108BD9-81ED-4DB2-BD59-A6C34878D82A}">
                        <a16:rowId xmlns:a16="http://schemas.microsoft.com/office/drawing/2014/main" val="3184477676"/>
                      </a:ext>
                    </a:extLst>
                  </a:tr>
                  <a:tr h="417972">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12</a:t>
                          </a:r>
                          <a:endParaRPr lang="ru-RU" dirty="0"/>
                        </a:p>
                      </a:txBody>
                      <a:tcPr/>
                    </a:tc>
                    <a:extLst>
                      <a:ext uri="{0D108BD9-81ED-4DB2-BD59-A6C34878D82A}">
                        <a16:rowId xmlns:a16="http://schemas.microsoft.com/office/drawing/2014/main" val="1283527668"/>
                      </a:ext>
                    </a:extLst>
                  </a:tr>
                  <a:tr h="417972">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extLst>
                      <a:ext uri="{0D108BD9-81ED-4DB2-BD59-A6C34878D82A}">
                        <a16:rowId xmlns:a16="http://schemas.microsoft.com/office/drawing/2014/main" val="341664082"/>
                      </a:ext>
                    </a:extLst>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3319928417"/>
                  </p:ext>
                </p:extLst>
              </p:nvPr>
            </p:nvGraphicFramePr>
            <p:xfrm>
              <a:off x="5832765" y="1324499"/>
              <a:ext cx="5860471" cy="3538448"/>
            </p:xfrm>
            <a:graphic>
              <a:graphicData uri="http://schemas.openxmlformats.org/drawingml/2006/table">
                <a:tbl>
                  <a:tblPr firstRow="1" bandRow="1">
                    <a:tableStyleId>{5C22544A-7EE6-4342-B048-85BDC9FD1C3A}</a:tableStyleId>
                  </a:tblPr>
                  <a:tblGrid>
                    <a:gridCol w="1172094">
                      <a:extLst>
                        <a:ext uri="{9D8B030D-6E8A-4147-A177-3AD203B41FA5}">
                          <a16:colId xmlns:a16="http://schemas.microsoft.com/office/drawing/2014/main" val="3812501962"/>
                        </a:ext>
                      </a:extLst>
                    </a:gridCol>
                    <a:gridCol w="1172094">
                      <a:extLst>
                        <a:ext uri="{9D8B030D-6E8A-4147-A177-3AD203B41FA5}">
                          <a16:colId xmlns:a16="http://schemas.microsoft.com/office/drawing/2014/main" val="1014036463"/>
                        </a:ext>
                      </a:extLst>
                    </a:gridCol>
                    <a:gridCol w="1044380">
                      <a:extLst>
                        <a:ext uri="{9D8B030D-6E8A-4147-A177-3AD203B41FA5}">
                          <a16:colId xmlns:a16="http://schemas.microsoft.com/office/drawing/2014/main" val="3339330257"/>
                        </a:ext>
                      </a:extLst>
                    </a:gridCol>
                    <a:gridCol w="1222219">
                      <a:extLst>
                        <a:ext uri="{9D8B030D-6E8A-4147-A177-3AD203B41FA5}">
                          <a16:colId xmlns:a16="http://schemas.microsoft.com/office/drawing/2014/main" val="813433908"/>
                        </a:ext>
                      </a:extLst>
                    </a:gridCol>
                    <a:gridCol w="1249684">
                      <a:extLst>
                        <a:ext uri="{9D8B030D-6E8A-4147-A177-3AD203B41FA5}">
                          <a16:colId xmlns:a16="http://schemas.microsoft.com/office/drawing/2014/main" val="1940209311"/>
                        </a:ext>
                      </a:extLst>
                    </a:gridCol>
                  </a:tblGrid>
                  <a:tr h="1030616">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endParaRPr lang="ru-RU"/>
                        </a:p>
                      </a:txBody>
                      <a:tcPr>
                        <a:blipFill>
                          <a:blip r:embed="rId5"/>
                          <a:stretch>
                            <a:fillRect l="-370244" t="-2959" r="-1951" b="-247929"/>
                          </a:stretch>
                        </a:blipFill>
                      </a:tcPr>
                    </a:tc>
                    <a:extLst>
                      <a:ext uri="{0D108BD9-81ED-4DB2-BD59-A6C34878D82A}">
                        <a16:rowId xmlns:a16="http://schemas.microsoft.com/office/drawing/2014/main" val="4232366259"/>
                      </a:ext>
                    </a:extLst>
                  </a:tr>
                  <a:tr h="417972">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ru-RU" dirty="0" smtClean="0"/>
                            <a:t>11</a:t>
                          </a:r>
                          <a:endParaRPr lang="ru-RU" dirty="0"/>
                        </a:p>
                      </a:txBody>
                      <a:tcPr/>
                    </a:tc>
                    <a:extLst>
                      <a:ext uri="{0D108BD9-81ED-4DB2-BD59-A6C34878D82A}">
                        <a16:rowId xmlns:a16="http://schemas.microsoft.com/office/drawing/2014/main" val="457252383"/>
                      </a:ext>
                    </a:extLst>
                  </a:tr>
                  <a:tr h="417972">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t>3</a:t>
                          </a:r>
                          <a:endParaRPr lang="ru-RU" dirty="0"/>
                        </a:p>
                      </a:txBody>
                      <a:tcPr/>
                    </a:tc>
                    <a:extLst>
                      <a:ext uri="{0D108BD9-81ED-4DB2-BD59-A6C34878D82A}">
                        <a16:rowId xmlns:a16="http://schemas.microsoft.com/office/drawing/2014/main" val="1786144774"/>
                      </a:ext>
                    </a:extLst>
                  </a:tr>
                  <a:tr h="417972">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t>9</a:t>
                          </a:r>
                          <a:endParaRPr lang="ru-RU" dirty="0"/>
                        </a:p>
                      </a:txBody>
                      <a:tcPr/>
                    </a:tc>
                    <a:extLst>
                      <a:ext uri="{0D108BD9-81ED-4DB2-BD59-A6C34878D82A}">
                        <a16:rowId xmlns:a16="http://schemas.microsoft.com/office/drawing/2014/main" val="2015345067"/>
                      </a:ext>
                    </a:extLst>
                  </a:tr>
                  <a:tr h="417972">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9</a:t>
                          </a:r>
                          <a:endParaRPr lang="ru-RU" dirty="0"/>
                        </a:p>
                      </a:txBody>
                      <a:tcPr/>
                    </a:tc>
                    <a:extLst>
                      <a:ext uri="{0D108BD9-81ED-4DB2-BD59-A6C34878D82A}">
                        <a16:rowId xmlns:a16="http://schemas.microsoft.com/office/drawing/2014/main" val="3184477676"/>
                      </a:ext>
                    </a:extLst>
                  </a:tr>
                  <a:tr h="417972">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12</a:t>
                          </a:r>
                          <a:endParaRPr lang="ru-RU" dirty="0"/>
                        </a:p>
                      </a:txBody>
                      <a:tcPr/>
                    </a:tc>
                    <a:extLst>
                      <a:ext uri="{0D108BD9-81ED-4DB2-BD59-A6C34878D82A}">
                        <a16:rowId xmlns:a16="http://schemas.microsoft.com/office/drawing/2014/main" val="1283527668"/>
                      </a:ext>
                    </a:extLst>
                  </a:tr>
                  <a:tr h="417972">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extLst>
                      <a:ext uri="{0D108BD9-81ED-4DB2-BD59-A6C34878D82A}">
                        <a16:rowId xmlns:a16="http://schemas.microsoft.com/office/drawing/2014/main" val="341664082"/>
                      </a:ext>
                    </a:extLst>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084436" y="3125189"/>
                <a:ext cx="39957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𝑀𝑎𝑛h</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d>
                    </m:oMath>
                  </m:oMathPara>
                </a14:m>
                <a:endParaRPr lang="ru-RU"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084436" y="3125189"/>
                <a:ext cx="3995709" cy="369332"/>
              </a:xfrm>
              <a:prstGeom prst="rect">
                <a:avLst/>
              </a:prstGeom>
              <a:blipFill>
                <a:blip r:embed="rId6"/>
                <a:stretch>
                  <a:fillRect l="-1374"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1046671" y="1207251"/>
                <a:ext cx="3597267" cy="462947"/>
              </a:xfrm>
              <a:prstGeom prst="rect">
                <a:avLst/>
              </a:prstGeom>
            </p:spPr>
            <p:txBody>
              <a:bodyPr wrap="none">
                <a:spAutoFit/>
              </a:bodyPr>
              <a:lstStyle/>
              <a:p>
                <a:r>
                  <a:rPr lang="en-US" sz="2400" dirty="0" err="1">
                    <a:latin typeface="Times New Roman" panose="02020603050405020304" pitchFamily="18" charset="0"/>
                    <a:ea typeface="Times New Roman" panose="02020603050405020304" pitchFamily="18" charset="0"/>
                  </a:rPr>
                  <a:t>D</a:t>
                </a:r>
                <a:r>
                  <a:rPr lang="en-US" sz="2400" baseline="-25000" dirty="0" err="1">
                    <a:latin typeface="Times New Roman" panose="02020603050405020304" pitchFamily="18" charset="0"/>
                    <a:ea typeface="Times New Roman" panose="02020603050405020304" pitchFamily="18" charset="0"/>
                  </a:rPr>
                  <a:t>manh</a:t>
                </a:r>
                <a:r>
                  <a:rPr lang="en-US" sz="2400" dirty="0">
                    <a:latin typeface="Times New Roman" panose="02020603050405020304" pitchFamily="18" charset="0"/>
                    <a:ea typeface="Times New Roman" panose="02020603050405020304" pitchFamily="18" charset="0"/>
                  </a:rPr>
                  <a:t>(Q,P) = </a:t>
                </a:r>
                <a14:m>
                  <m:oMath xmlns:m="http://schemas.openxmlformats.org/officeDocument/2006/math">
                    <m:nary>
                      <m:naryPr>
                        <m:chr m:val="∑"/>
                        <m:limLoc m:val="undOvr"/>
                        <m:ctrlPr>
                          <a:rPr lang="ru-RU" sz="2400" i="1">
                            <a:latin typeface="Cambria Math" panose="02040503050406030204" pitchFamily="18" charset="0"/>
                          </a:rPr>
                        </m:ctrlPr>
                      </m:naryPr>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2400" i="1">
                            <a:latin typeface="Cambria Math" panose="02040503050406030204" pitchFamily="18" charset="0"/>
                            <a:ea typeface="Times New Roman" panose="02020603050405020304" pitchFamily="18" charset="0"/>
                            <a:cs typeface="Times New Roman" panose="02020603050405020304" pitchFamily="18" charset="0"/>
                          </a:rPr>
                          <m:t>𝑛</m:t>
                        </m:r>
                      </m:sup>
                      <m:e>
                        <m:r>
                          <a:rPr lang="en-U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cs typeface="Times New Roman" panose="02020603050405020304" pitchFamily="18" charset="0"/>
                          </a:rPr>
                          <m:t>|</m:t>
                        </m:r>
                      </m:e>
                    </m:nary>
                  </m:oMath>
                </a14:m>
                <a:endParaRPr lang="ru-RU" sz="2400"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1046671" y="1207251"/>
                <a:ext cx="3597267" cy="462947"/>
              </a:xfrm>
              <a:prstGeom prst="rect">
                <a:avLst/>
              </a:prstGeom>
              <a:blipFill>
                <a:blip r:embed="rId7"/>
                <a:stretch>
                  <a:fillRect l="-2712" t="-130263" r="-508" b="-194737"/>
                </a:stretch>
              </a:blipFill>
            </p:spPr>
            <p:txBody>
              <a:bodyPr/>
              <a:lstStyle/>
              <a:p>
                <a:r>
                  <a:rPr lang="ru-RU">
                    <a:noFill/>
                  </a:rPr>
                  <a:t> </a:t>
                </a:r>
              </a:p>
            </p:txBody>
          </p:sp>
        </mc:Fallback>
      </mc:AlternateContent>
      <p:sp>
        <p:nvSpPr>
          <p:cNvPr id="6" name="Прямоугольник 5"/>
          <p:cNvSpPr/>
          <p:nvPr/>
        </p:nvSpPr>
        <p:spPr>
          <a:xfrm>
            <a:off x="706697" y="1859523"/>
            <a:ext cx="4961535" cy="830997"/>
          </a:xfrm>
          <a:prstGeom prst="rect">
            <a:avLst/>
          </a:prstGeom>
        </p:spPr>
        <p:txBody>
          <a:bodyPr wrap="square">
            <a:spAutoFit/>
          </a:bodyPr>
          <a:lstStyle/>
          <a:p>
            <a:r>
              <a:rPr lang="ru-RU" sz="2400" dirty="0" err="1"/>
              <a:t>For</a:t>
            </a:r>
            <a:r>
              <a:rPr lang="ru-RU" sz="2400" dirty="0"/>
              <a:t> </a:t>
            </a:r>
            <a:r>
              <a:rPr lang="ru-RU" sz="2400" dirty="0" err="1"/>
              <a:t>our</a:t>
            </a:r>
            <a:r>
              <a:rPr lang="ru-RU" sz="2400" dirty="0"/>
              <a:t> </a:t>
            </a:r>
            <a:r>
              <a:rPr lang="ru-RU" sz="2400" dirty="0" err="1"/>
              <a:t>task</a:t>
            </a:r>
            <a:r>
              <a:rPr lang="ru-RU" sz="2400" dirty="0"/>
              <a:t>, </a:t>
            </a:r>
            <a:r>
              <a:rPr lang="ru-RU" sz="2400" dirty="0" err="1"/>
              <a:t>the</a:t>
            </a:r>
            <a:r>
              <a:rPr lang="ru-RU" sz="2400" dirty="0"/>
              <a:t> </a:t>
            </a:r>
            <a:r>
              <a:rPr lang="ru-RU" sz="2400" dirty="0" err="1"/>
              <a:t>formula</a:t>
            </a:r>
            <a:r>
              <a:rPr lang="ru-RU" sz="2400" dirty="0"/>
              <a:t> </a:t>
            </a:r>
            <a:r>
              <a:rPr lang="ru-RU" sz="2400" dirty="0" err="1"/>
              <a:t>will</a:t>
            </a:r>
            <a:r>
              <a:rPr lang="ru-RU" sz="2400" dirty="0"/>
              <a:t> </a:t>
            </a:r>
            <a:r>
              <a:rPr lang="ru-RU" sz="2400" dirty="0" err="1"/>
              <a:t>take</a:t>
            </a:r>
            <a:r>
              <a:rPr lang="ru-RU" sz="2400" dirty="0"/>
              <a:t> </a:t>
            </a:r>
            <a:r>
              <a:rPr lang="ru-RU" sz="2400" dirty="0" err="1"/>
              <a:t>the</a:t>
            </a:r>
            <a:r>
              <a:rPr lang="ru-RU" sz="2400" dirty="0"/>
              <a:t> </a:t>
            </a:r>
            <a:r>
              <a:rPr lang="ru-RU" sz="2400" dirty="0" err="1"/>
              <a:t>following</a:t>
            </a:r>
            <a:r>
              <a:rPr lang="ru-RU" sz="2400" dirty="0"/>
              <a:t> </a:t>
            </a:r>
            <a:r>
              <a:rPr lang="ru-RU" sz="2400" dirty="0" err="1"/>
              <a:t>form</a:t>
            </a:r>
            <a:r>
              <a:rPr lang="ru-RU" sz="2400" dirty="0"/>
              <a:t>:</a:t>
            </a:r>
          </a:p>
        </p:txBody>
      </p:sp>
      <mc:AlternateContent xmlns:mc="http://schemas.openxmlformats.org/markup-compatibility/2006" xmlns:a14="http://schemas.microsoft.com/office/drawing/2010/main">
        <mc:Choice Requires="a14">
          <p:sp>
            <p:nvSpPr>
              <p:cNvPr id="14" name="TextBox 13"/>
              <p:cNvSpPr txBox="1"/>
              <p:nvPr/>
            </p:nvSpPr>
            <p:spPr>
              <a:xfrm>
                <a:off x="1084436" y="4109198"/>
                <a:ext cx="4484754" cy="2215991"/>
              </a:xfrm>
              <a:prstGeom prst="rect">
                <a:avLst/>
              </a:prstGeom>
              <a:noFill/>
            </p:spPr>
            <p:txBody>
              <a:bodyPr wrap="none" lIns="0" tIns="0" rIns="0" bIns="0" rtlCol="0">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ru-RU" sz="2400" b="0" i="1" smtClean="0">
                            <a:latin typeface="Cambria Math" panose="02040503050406030204" pitchFamily="18" charset="0"/>
                          </a:rPr>
                          <m:t>157</m:t>
                        </m:r>
                        <m:r>
                          <a:rPr lang="en-US" sz="2400" b="0" i="1" smtClean="0">
                            <a:latin typeface="Cambria Math" panose="02040503050406030204" pitchFamily="18" charset="0"/>
                          </a:rPr>
                          <m:t>−</m:t>
                        </m:r>
                        <m:r>
                          <a:rPr lang="ru-RU" sz="2400" b="0" i="1" smtClean="0">
                            <a:latin typeface="Cambria Math" panose="02040503050406030204" pitchFamily="18" charset="0"/>
                          </a:rPr>
                          <m:t>150</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ru-RU" sz="2400" b="0" i="1" smtClean="0">
                            <a:latin typeface="Cambria Math" panose="02040503050406030204" pitchFamily="18" charset="0"/>
                          </a:rPr>
                          <m:t>54</m:t>
                        </m:r>
                        <m:r>
                          <a:rPr lang="en-US" sz="2400" b="0" i="1" smtClean="0">
                            <a:latin typeface="Cambria Math" panose="02040503050406030204" pitchFamily="18" charset="0"/>
                          </a:rPr>
                          <m:t>−</m:t>
                        </m:r>
                        <m:r>
                          <a:rPr lang="ru-RU" sz="2400" b="0" i="1" smtClean="0">
                            <a:latin typeface="Cambria Math" panose="02040503050406030204" pitchFamily="18" charset="0"/>
                          </a:rPr>
                          <m:t>50</m:t>
                        </m:r>
                      </m:e>
                    </m:d>
                  </m:oMath>
                </a14:m>
                <a:r>
                  <a:rPr lang="ru-RU" sz="2400" dirty="0" smtClean="0"/>
                  <a:t>=11</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𝐵</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157</m:t>
                        </m:r>
                        <m:r>
                          <a:rPr lang="en-US" sz="2400" i="1">
                            <a:latin typeface="Cambria Math" panose="02040503050406030204" pitchFamily="18" charset="0"/>
                          </a:rPr>
                          <m:t>−</m:t>
                        </m:r>
                        <m:r>
                          <a:rPr lang="ru-RU" sz="2400" i="1">
                            <a:latin typeface="Cambria Math" panose="02040503050406030204" pitchFamily="18" charset="0"/>
                          </a:rPr>
                          <m:t>15</m:t>
                        </m:r>
                        <m:r>
                          <a:rPr lang="ru-RU" sz="2400" b="0" i="1" smtClean="0">
                            <a:latin typeface="Cambria Math" panose="02040503050406030204" pitchFamily="18" charset="0"/>
                          </a:rPr>
                          <m:t>5</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54</m:t>
                        </m:r>
                        <m:r>
                          <a:rPr lang="en-US" sz="2400" i="1">
                            <a:latin typeface="Cambria Math" panose="02040503050406030204" pitchFamily="18" charset="0"/>
                          </a:rPr>
                          <m:t>−</m:t>
                        </m:r>
                        <m:r>
                          <a:rPr lang="ru-RU" sz="2400" i="1">
                            <a:latin typeface="Cambria Math" panose="02040503050406030204" pitchFamily="18" charset="0"/>
                          </a:rPr>
                          <m:t>5</m:t>
                        </m:r>
                        <m:r>
                          <a:rPr lang="ru-RU" sz="2400" b="0" i="1" smtClean="0">
                            <a:latin typeface="Cambria Math" panose="02040503050406030204" pitchFamily="18" charset="0"/>
                          </a:rPr>
                          <m:t>5</m:t>
                        </m:r>
                      </m:e>
                    </m:d>
                  </m:oMath>
                </a14:m>
                <a:r>
                  <a:rPr lang="ru-RU" sz="2400" dirty="0" smtClean="0"/>
                  <a:t>=</a:t>
                </a:r>
                <a:r>
                  <a:rPr lang="ru-RU" sz="2400" dirty="0"/>
                  <a:t>3</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𝐶</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157</m:t>
                        </m:r>
                        <m:r>
                          <a:rPr lang="en-US" sz="2400" i="1">
                            <a:latin typeface="Cambria Math" panose="02040503050406030204" pitchFamily="18" charset="0"/>
                          </a:rPr>
                          <m:t>−</m:t>
                        </m:r>
                        <m:r>
                          <a:rPr lang="ru-RU" sz="2400" i="1">
                            <a:latin typeface="Cambria Math" panose="02040503050406030204" pitchFamily="18" charset="0"/>
                          </a:rPr>
                          <m:t>1</m:t>
                        </m:r>
                        <m:r>
                          <a:rPr lang="ru-RU" sz="2400" b="0" i="1" smtClean="0">
                            <a:latin typeface="Cambria Math" panose="02040503050406030204" pitchFamily="18" charset="0"/>
                          </a:rPr>
                          <m:t>6</m:t>
                        </m:r>
                        <m:r>
                          <a:rPr lang="ru-RU" sz="2400" i="1">
                            <a:latin typeface="Cambria Math" panose="02040503050406030204" pitchFamily="18" charset="0"/>
                          </a:rPr>
                          <m:t>0</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54</m:t>
                        </m:r>
                        <m:r>
                          <a:rPr lang="en-US" sz="2400" i="1">
                            <a:latin typeface="Cambria Math" panose="02040503050406030204" pitchFamily="18" charset="0"/>
                          </a:rPr>
                          <m:t>−</m:t>
                        </m:r>
                        <m:r>
                          <a:rPr lang="ru-RU" sz="2400" b="0" i="1" smtClean="0">
                            <a:latin typeface="Cambria Math" panose="02040503050406030204" pitchFamily="18" charset="0"/>
                          </a:rPr>
                          <m:t>6</m:t>
                        </m:r>
                        <m:r>
                          <a:rPr lang="ru-RU" sz="2400" i="1">
                            <a:latin typeface="Cambria Math" panose="02040503050406030204" pitchFamily="18" charset="0"/>
                          </a:rPr>
                          <m:t>0</m:t>
                        </m:r>
                      </m:e>
                    </m:d>
                  </m:oMath>
                </a14:m>
                <a:r>
                  <a:rPr lang="ru-RU" sz="2400" dirty="0" smtClean="0"/>
                  <a:t>=</a:t>
                </a:r>
                <a:r>
                  <a:rPr lang="ru-RU" sz="2400" dirty="0"/>
                  <a:t>9</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𝐷</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157</m:t>
                        </m:r>
                        <m:r>
                          <a:rPr lang="en-US" sz="2400" i="1">
                            <a:latin typeface="Cambria Math" panose="02040503050406030204" pitchFamily="18" charset="0"/>
                          </a:rPr>
                          <m:t>−</m:t>
                        </m:r>
                        <m:r>
                          <a:rPr lang="ru-RU" sz="2400" i="1">
                            <a:latin typeface="Cambria Math" panose="02040503050406030204" pitchFamily="18" charset="0"/>
                          </a:rPr>
                          <m:t>1</m:t>
                        </m:r>
                        <m:r>
                          <a:rPr lang="ru-RU" sz="2400" b="0" i="1" smtClean="0">
                            <a:latin typeface="Cambria Math" panose="02040503050406030204" pitchFamily="18" charset="0"/>
                          </a:rPr>
                          <m:t>61</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54</m:t>
                        </m:r>
                        <m:r>
                          <a:rPr lang="en-US" sz="2400" i="1">
                            <a:latin typeface="Cambria Math" panose="02040503050406030204" pitchFamily="18" charset="0"/>
                          </a:rPr>
                          <m:t>−</m:t>
                        </m:r>
                        <m:r>
                          <a:rPr lang="ru-RU" sz="2400" i="1">
                            <a:latin typeface="Cambria Math" panose="02040503050406030204" pitchFamily="18" charset="0"/>
                          </a:rPr>
                          <m:t>5</m:t>
                        </m:r>
                        <m:r>
                          <a:rPr lang="ru-RU" sz="2400" b="0" i="1" smtClean="0">
                            <a:latin typeface="Cambria Math" panose="02040503050406030204" pitchFamily="18" charset="0"/>
                          </a:rPr>
                          <m:t>9</m:t>
                        </m:r>
                      </m:e>
                    </m:d>
                  </m:oMath>
                </a14:m>
                <a:r>
                  <a:rPr lang="ru-RU" sz="2400" dirty="0" smtClean="0"/>
                  <a:t>=</a:t>
                </a:r>
                <a:r>
                  <a:rPr lang="ru-RU" sz="2400" dirty="0"/>
                  <a:t>9</a:t>
                </a:r>
              </a:p>
              <a:p>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𝐸</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157</m:t>
                        </m:r>
                        <m:r>
                          <a:rPr lang="en-US" sz="2400" i="1">
                            <a:latin typeface="Cambria Math" panose="02040503050406030204" pitchFamily="18" charset="0"/>
                          </a:rPr>
                          <m:t>−</m:t>
                        </m:r>
                        <m:r>
                          <a:rPr lang="ru-RU" sz="2400" i="1">
                            <a:latin typeface="Cambria Math" panose="02040503050406030204" pitchFamily="18" charset="0"/>
                          </a:rPr>
                          <m:t>15</m:t>
                        </m:r>
                        <m:r>
                          <a:rPr lang="ru-RU" sz="2400" b="0" i="1" smtClean="0">
                            <a:latin typeface="Cambria Math" panose="02040503050406030204" pitchFamily="18" charset="0"/>
                          </a:rPr>
                          <m:t>8</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ru-RU" sz="2400" i="1">
                            <a:latin typeface="Cambria Math" panose="02040503050406030204" pitchFamily="18" charset="0"/>
                          </a:rPr>
                          <m:t>54</m:t>
                        </m:r>
                        <m:r>
                          <a:rPr lang="en-US" sz="2400" i="1">
                            <a:latin typeface="Cambria Math" panose="02040503050406030204" pitchFamily="18" charset="0"/>
                          </a:rPr>
                          <m:t>−</m:t>
                        </m:r>
                        <m:r>
                          <a:rPr lang="ru-RU" sz="2400" b="0" i="1" smtClean="0">
                            <a:latin typeface="Cambria Math" panose="02040503050406030204" pitchFamily="18" charset="0"/>
                          </a:rPr>
                          <m:t>65</m:t>
                        </m:r>
                      </m:e>
                    </m:d>
                  </m:oMath>
                </a14:m>
                <a:r>
                  <a:rPr lang="ru-RU" sz="2400" dirty="0"/>
                  <a:t>=</a:t>
                </a:r>
                <a:r>
                  <a:rPr lang="ru-RU" sz="2400" dirty="0" smtClean="0"/>
                  <a:t>12</a:t>
                </a:r>
                <a:endParaRPr lang="ru-RU" sz="2400" dirty="0"/>
              </a:p>
              <a:p>
                <a:endParaRPr lang="ru-RU"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84436" y="4109198"/>
                <a:ext cx="4484754" cy="2215991"/>
              </a:xfrm>
              <a:prstGeom prst="rect">
                <a:avLst/>
              </a:prstGeom>
              <a:blipFill>
                <a:blip r:embed="rId8"/>
                <a:stretch>
                  <a:fillRect l="-2446" t="-4121" r="-1359"/>
                </a:stretch>
              </a:blipFill>
            </p:spPr>
            <p:txBody>
              <a:bodyPr/>
              <a:lstStyle/>
              <a:p>
                <a:r>
                  <a:rPr lang="ru-RU">
                    <a:noFill/>
                  </a:rPr>
                  <a:t> </a:t>
                </a:r>
              </a:p>
            </p:txBody>
          </p:sp>
        </mc:Fallback>
      </mc:AlternateContent>
    </p:spTree>
    <p:extLst>
      <p:ext uri="{BB962C8B-B14F-4D97-AF65-F5344CB8AC3E}">
        <p14:creationId xmlns:p14="http://schemas.microsoft.com/office/powerpoint/2010/main" val="456370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649319"/>
            <a:ext cx="10098658" cy="646331"/>
          </a:xfrm>
          <a:prstGeom prst="rect">
            <a:avLst/>
          </a:prstGeom>
          <a:noFill/>
        </p:spPr>
        <p:txBody>
          <a:bodyPr wrap="square" rtlCol="0">
            <a:spAutoFit/>
          </a:bodyPr>
          <a:lstStyle/>
          <a:p>
            <a:r>
              <a:rPr lang="en-US" sz="3600" b="1" dirty="0" smtClean="0">
                <a:solidFill>
                  <a:srgbClr val="00B050"/>
                </a:solidFill>
              </a:rPr>
              <a:t>K=3</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24</a:t>
            </a:fld>
            <a:endParaRPr lang="ru-RU" sz="1400" dirty="0">
              <a:solidFill>
                <a:schemeClr val="bg1"/>
              </a:solidFill>
            </a:endParaRPr>
          </a:p>
        </p:txBody>
      </p:sp>
      <mc:AlternateContent xmlns:mc="http://schemas.openxmlformats.org/markup-compatibility/2006" xmlns:a14="http://schemas.microsoft.com/office/drawing/2010/main">
        <mc:Choice Requires="a14">
          <p:graphicFrame>
            <p:nvGraphicFramePr>
              <p:cNvPr id="8" name="Таблица 7"/>
              <p:cNvGraphicFramePr>
                <a:graphicFrameLocks noGrp="1"/>
              </p:cNvGraphicFramePr>
              <p:nvPr>
                <p:extLst/>
              </p:nvPr>
            </p:nvGraphicFramePr>
            <p:xfrm>
              <a:off x="2031999" y="1801755"/>
              <a:ext cx="8128002" cy="31872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16526156"/>
                        </a:ext>
                      </a:extLst>
                    </a:gridCol>
                    <a:gridCol w="1354667">
                      <a:extLst>
                        <a:ext uri="{9D8B030D-6E8A-4147-A177-3AD203B41FA5}">
                          <a16:colId xmlns:a16="http://schemas.microsoft.com/office/drawing/2014/main" val="3015606919"/>
                        </a:ext>
                      </a:extLst>
                    </a:gridCol>
                    <a:gridCol w="1354667">
                      <a:extLst>
                        <a:ext uri="{9D8B030D-6E8A-4147-A177-3AD203B41FA5}">
                          <a16:colId xmlns:a16="http://schemas.microsoft.com/office/drawing/2014/main" val="458126133"/>
                        </a:ext>
                      </a:extLst>
                    </a:gridCol>
                    <a:gridCol w="1354667">
                      <a:extLst>
                        <a:ext uri="{9D8B030D-6E8A-4147-A177-3AD203B41FA5}">
                          <a16:colId xmlns:a16="http://schemas.microsoft.com/office/drawing/2014/main" val="1350700824"/>
                        </a:ext>
                      </a:extLst>
                    </a:gridCol>
                    <a:gridCol w="1354667">
                      <a:extLst>
                        <a:ext uri="{9D8B030D-6E8A-4147-A177-3AD203B41FA5}">
                          <a16:colId xmlns:a16="http://schemas.microsoft.com/office/drawing/2014/main" val="3987036053"/>
                        </a:ext>
                      </a:extLst>
                    </a:gridCol>
                    <a:gridCol w="1354667">
                      <a:extLst>
                        <a:ext uri="{9D8B030D-6E8A-4147-A177-3AD203B41FA5}">
                          <a16:colId xmlns:a16="http://schemas.microsoft.com/office/drawing/2014/main" val="3196105405"/>
                        </a:ext>
                      </a:extLst>
                    </a:gridCol>
                  </a:tblGrid>
                  <a:tr h="962180">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a:t>
                          </a:r>
                          <a14:m>
                            <m:oMath xmlns:m="http://schemas.openxmlformats.org/officeDocument/2006/math">
                              <m:r>
                                <m:rPr>
                                  <m:nor/>
                                </m:rPr>
                                <a:rPr lang="ru-RU" sz="1800" b="1" dirty="0" smtClean="0">
                                  <a:solidFill>
                                    <a:schemeClr val="bg1"/>
                                  </a:solidFill>
                                </a:rPr>
                                <m:t>Manhattan</m:t>
                              </m:r>
                            </m:oMath>
                          </a14:m>
                          <a:r>
                            <a:rPr lang="en-US" dirty="0" smtClean="0">
                              <a:solidFill>
                                <a:schemeClr val="bg1"/>
                              </a:solidFill>
                              <a:effectLst/>
                            </a:rPr>
                            <a:t> </a:t>
                          </a:r>
                          <a:r>
                            <a:rPr lang="en-US" dirty="0" smtClean="0">
                              <a:effectLst/>
                            </a:rPr>
                            <a:t>distance</a:t>
                          </a:r>
                          <a:endParaRPr lang="ru-RU" dirty="0"/>
                        </a:p>
                      </a:txBody>
                      <a:tcPr/>
                    </a:tc>
                    <a:tc>
                      <a:txBody>
                        <a:bodyPr/>
                        <a:lstStyle/>
                        <a:p>
                          <a:r>
                            <a:rPr lang="en-US" dirty="0" smtClean="0"/>
                            <a:t>Nearest points</a:t>
                          </a:r>
                          <a:endParaRPr lang="ru-RU" dirty="0"/>
                        </a:p>
                      </a:txBody>
                      <a:tcPr/>
                    </a:tc>
                    <a:extLst>
                      <a:ext uri="{0D108BD9-81ED-4DB2-BD59-A6C34878D82A}">
                        <a16:rowId xmlns:a16="http://schemas.microsoft.com/office/drawing/2014/main" val="4078013816"/>
                      </a:ext>
                    </a:extLst>
                  </a:tr>
                  <a:tr h="370840">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ru-RU" dirty="0" smtClean="0"/>
                            <a:t>11</a:t>
                          </a:r>
                          <a:endParaRPr lang="ru-RU" dirty="0"/>
                        </a:p>
                      </a:txBody>
                      <a:tcPr/>
                    </a:tc>
                    <a:tc>
                      <a:txBody>
                        <a:bodyPr/>
                        <a:lstStyle/>
                        <a:p>
                          <a:endParaRPr lang="ru-RU"/>
                        </a:p>
                      </a:txBody>
                      <a:tcPr/>
                    </a:tc>
                    <a:extLst>
                      <a:ext uri="{0D108BD9-81ED-4DB2-BD59-A6C34878D82A}">
                        <a16:rowId xmlns:a16="http://schemas.microsoft.com/office/drawing/2014/main" val="1649508033"/>
                      </a:ext>
                    </a:extLst>
                  </a:tr>
                  <a:tr h="370840">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solidFill>
                                <a:srgbClr val="FF0000"/>
                              </a:solidFill>
                            </a:rPr>
                            <a:t>3</a:t>
                          </a:r>
                          <a:endParaRPr lang="ru-RU" dirty="0">
                            <a:solidFill>
                              <a:srgbClr val="FF0000"/>
                            </a:solidFill>
                          </a:endParaRPr>
                        </a:p>
                      </a:txBody>
                      <a:tcPr/>
                    </a:tc>
                    <a:tc>
                      <a:txBody>
                        <a:bodyPr/>
                        <a:lstStyle/>
                        <a:p>
                          <a:r>
                            <a:rPr lang="ru-RU" b="1" dirty="0" smtClean="0">
                              <a:solidFill>
                                <a:srgbClr val="FF0000"/>
                              </a:solidFill>
                            </a:rPr>
                            <a:t>1</a:t>
                          </a:r>
                          <a:endParaRPr lang="ru-RU" b="1" dirty="0">
                            <a:solidFill>
                              <a:srgbClr val="FF0000"/>
                            </a:solidFill>
                          </a:endParaRPr>
                        </a:p>
                      </a:txBody>
                      <a:tcPr/>
                    </a:tc>
                    <a:extLst>
                      <a:ext uri="{0D108BD9-81ED-4DB2-BD59-A6C34878D82A}">
                        <a16:rowId xmlns:a16="http://schemas.microsoft.com/office/drawing/2014/main" val="363879768"/>
                      </a:ext>
                    </a:extLst>
                  </a:tr>
                  <a:tr h="370840">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solidFill>
                                <a:srgbClr val="FF0000"/>
                              </a:solidFill>
                            </a:rPr>
                            <a:t>9</a:t>
                          </a:r>
                          <a:endParaRPr lang="ru-RU" dirty="0">
                            <a:solidFill>
                              <a:srgbClr val="FF0000"/>
                            </a:solidFill>
                          </a:endParaRPr>
                        </a:p>
                      </a:txBody>
                      <a:tcPr/>
                    </a:tc>
                    <a:tc>
                      <a:txBody>
                        <a:bodyPr/>
                        <a:lstStyle/>
                        <a:p>
                          <a:r>
                            <a:rPr lang="ru-RU" b="1" dirty="0" smtClean="0">
                              <a:solidFill>
                                <a:srgbClr val="FF0000"/>
                              </a:solidFill>
                            </a:rPr>
                            <a:t>3</a:t>
                          </a:r>
                          <a:endParaRPr lang="ru-RU" b="1" dirty="0">
                            <a:solidFill>
                              <a:srgbClr val="FF0000"/>
                            </a:solidFill>
                          </a:endParaRPr>
                        </a:p>
                      </a:txBody>
                      <a:tcPr/>
                    </a:tc>
                    <a:extLst>
                      <a:ext uri="{0D108BD9-81ED-4DB2-BD59-A6C34878D82A}">
                        <a16:rowId xmlns:a16="http://schemas.microsoft.com/office/drawing/2014/main" val="3902585541"/>
                      </a:ext>
                    </a:extLst>
                  </a:tr>
                  <a:tr h="370840">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solidFill>
                                <a:srgbClr val="FF0000"/>
                              </a:solidFill>
                            </a:rPr>
                            <a:t>9</a:t>
                          </a:r>
                          <a:endParaRPr lang="ru-RU" dirty="0">
                            <a:solidFill>
                              <a:srgbClr val="FF0000"/>
                            </a:solidFill>
                          </a:endParaRPr>
                        </a:p>
                      </a:txBody>
                      <a:tcPr/>
                    </a:tc>
                    <a:tc>
                      <a:txBody>
                        <a:bodyPr/>
                        <a:lstStyle/>
                        <a:p>
                          <a:r>
                            <a:rPr lang="ru-RU" b="1" dirty="0" smtClean="0">
                              <a:solidFill>
                                <a:srgbClr val="FF0000"/>
                              </a:solidFill>
                            </a:rPr>
                            <a:t>2</a:t>
                          </a:r>
                          <a:endParaRPr lang="ru-RU" b="1" dirty="0">
                            <a:solidFill>
                              <a:srgbClr val="FF0000"/>
                            </a:solidFill>
                          </a:endParaRPr>
                        </a:p>
                      </a:txBody>
                      <a:tcPr/>
                    </a:tc>
                    <a:extLst>
                      <a:ext uri="{0D108BD9-81ED-4DB2-BD59-A6C34878D82A}">
                        <a16:rowId xmlns:a16="http://schemas.microsoft.com/office/drawing/2014/main" val="2326024188"/>
                      </a:ext>
                    </a:extLst>
                  </a:tr>
                  <a:tr h="370840">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12</a:t>
                          </a:r>
                          <a:endParaRPr lang="ru-RU" dirty="0"/>
                        </a:p>
                      </a:txBody>
                      <a:tcPr/>
                    </a:tc>
                    <a:tc>
                      <a:txBody>
                        <a:bodyPr/>
                        <a:lstStyle/>
                        <a:p>
                          <a:endParaRPr lang="ru-RU"/>
                        </a:p>
                      </a:txBody>
                      <a:tcPr/>
                    </a:tc>
                    <a:extLst>
                      <a:ext uri="{0D108BD9-81ED-4DB2-BD59-A6C34878D82A}">
                        <a16:rowId xmlns:a16="http://schemas.microsoft.com/office/drawing/2014/main" val="3786340289"/>
                      </a:ext>
                    </a:extLst>
                  </a:tr>
                  <a:tr h="370840">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21598516"/>
                      </a:ext>
                    </a:extLst>
                  </a:tr>
                </a:tbl>
              </a:graphicData>
            </a:graphic>
          </p:graphicFrame>
        </mc:Choice>
        <mc:Fallback xmlns="">
          <p:graphicFrame>
            <p:nvGraphicFramePr>
              <p:cNvPr id="8" name="Таблица 7"/>
              <p:cNvGraphicFramePr>
                <a:graphicFrameLocks noGrp="1"/>
              </p:cNvGraphicFramePr>
              <p:nvPr>
                <p:extLst>
                  <p:ext uri="{D42A27DB-BD31-4B8C-83A1-F6EECF244321}">
                    <p14:modId xmlns:p14="http://schemas.microsoft.com/office/powerpoint/2010/main" val="4237346059"/>
                  </p:ext>
                </p:extLst>
              </p:nvPr>
            </p:nvGraphicFramePr>
            <p:xfrm>
              <a:off x="2031999" y="1801755"/>
              <a:ext cx="8128002" cy="31872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16526156"/>
                        </a:ext>
                      </a:extLst>
                    </a:gridCol>
                    <a:gridCol w="1354667">
                      <a:extLst>
                        <a:ext uri="{9D8B030D-6E8A-4147-A177-3AD203B41FA5}">
                          <a16:colId xmlns:a16="http://schemas.microsoft.com/office/drawing/2014/main" val="3015606919"/>
                        </a:ext>
                      </a:extLst>
                    </a:gridCol>
                    <a:gridCol w="1354667">
                      <a:extLst>
                        <a:ext uri="{9D8B030D-6E8A-4147-A177-3AD203B41FA5}">
                          <a16:colId xmlns:a16="http://schemas.microsoft.com/office/drawing/2014/main" val="458126133"/>
                        </a:ext>
                      </a:extLst>
                    </a:gridCol>
                    <a:gridCol w="1354667">
                      <a:extLst>
                        <a:ext uri="{9D8B030D-6E8A-4147-A177-3AD203B41FA5}">
                          <a16:colId xmlns:a16="http://schemas.microsoft.com/office/drawing/2014/main" val="1350700824"/>
                        </a:ext>
                      </a:extLst>
                    </a:gridCol>
                    <a:gridCol w="1354667">
                      <a:extLst>
                        <a:ext uri="{9D8B030D-6E8A-4147-A177-3AD203B41FA5}">
                          <a16:colId xmlns:a16="http://schemas.microsoft.com/office/drawing/2014/main" val="3987036053"/>
                        </a:ext>
                      </a:extLst>
                    </a:gridCol>
                    <a:gridCol w="1354667">
                      <a:extLst>
                        <a:ext uri="{9D8B030D-6E8A-4147-A177-3AD203B41FA5}">
                          <a16:colId xmlns:a16="http://schemas.microsoft.com/office/drawing/2014/main" val="3196105405"/>
                        </a:ext>
                      </a:extLst>
                    </a:gridCol>
                  </a:tblGrid>
                  <a:tr h="962180">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endParaRPr lang="ru-RU"/>
                        </a:p>
                      </a:txBody>
                      <a:tcPr>
                        <a:blipFill>
                          <a:blip r:embed="rId4"/>
                          <a:stretch>
                            <a:fillRect l="-399103" t="-3165" r="-101345" b="-241139"/>
                          </a:stretch>
                        </a:blipFill>
                      </a:tcPr>
                    </a:tc>
                    <a:tc>
                      <a:txBody>
                        <a:bodyPr/>
                        <a:lstStyle/>
                        <a:p>
                          <a:r>
                            <a:rPr lang="en-US" dirty="0" smtClean="0"/>
                            <a:t>Nearest points</a:t>
                          </a:r>
                          <a:endParaRPr lang="ru-RU" dirty="0"/>
                        </a:p>
                      </a:txBody>
                      <a:tcPr/>
                    </a:tc>
                    <a:extLst>
                      <a:ext uri="{0D108BD9-81ED-4DB2-BD59-A6C34878D82A}">
                        <a16:rowId xmlns:a16="http://schemas.microsoft.com/office/drawing/2014/main" val="4078013816"/>
                      </a:ext>
                    </a:extLst>
                  </a:tr>
                  <a:tr h="370840">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ru-RU" dirty="0" smtClean="0"/>
                            <a:t>11</a:t>
                          </a:r>
                          <a:endParaRPr lang="ru-RU" dirty="0"/>
                        </a:p>
                      </a:txBody>
                      <a:tcPr/>
                    </a:tc>
                    <a:tc>
                      <a:txBody>
                        <a:bodyPr/>
                        <a:lstStyle/>
                        <a:p>
                          <a:endParaRPr lang="ru-RU"/>
                        </a:p>
                      </a:txBody>
                      <a:tcPr/>
                    </a:tc>
                    <a:extLst>
                      <a:ext uri="{0D108BD9-81ED-4DB2-BD59-A6C34878D82A}">
                        <a16:rowId xmlns:a16="http://schemas.microsoft.com/office/drawing/2014/main" val="1649508033"/>
                      </a:ext>
                    </a:extLst>
                  </a:tr>
                  <a:tr h="370840">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solidFill>
                                <a:srgbClr val="FF0000"/>
                              </a:solidFill>
                            </a:rPr>
                            <a:t>3</a:t>
                          </a:r>
                          <a:endParaRPr lang="ru-RU" dirty="0">
                            <a:solidFill>
                              <a:srgbClr val="FF0000"/>
                            </a:solidFill>
                          </a:endParaRPr>
                        </a:p>
                      </a:txBody>
                      <a:tcPr/>
                    </a:tc>
                    <a:tc>
                      <a:txBody>
                        <a:bodyPr/>
                        <a:lstStyle/>
                        <a:p>
                          <a:r>
                            <a:rPr lang="ru-RU" b="1" dirty="0" smtClean="0">
                              <a:solidFill>
                                <a:srgbClr val="FF0000"/>
                              </a:solidFill>
                            </a:rPr>
                            <a:t>1</a:t>
                          </a:r>
                          <a:endParaRPr lang="ru-RU" b="1" dirty="0">
                            <a:solidFill>
                              <a:srgbClr val="FF0000"/>
                            </a:solidFill>
                          </a:endParaRPr>
                        </a:p>
                      </a:txBody>
                      <a:tcPr/>
                    </a:tc>
                    <a:extLst>
                      <a:ext uri="{0D108BD9-81ED-4DB2-BD59-A6C34878D82A}">
                        <a16:rowId xmlns:a16="http://schemas.microsoft.com/office/drawing/2014/main" val="363879768"/>
                      </a:ext>
                    </a:extLst>
                  </a:tr>
                  <a:tr h="370840">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solidFill>
                                <a:srgbClr val="FF0000"/>
                              </a:solidFill>
                            </a:rPr>
                            <a:t>9</a:t>
                          </a:r>
                          <a:endParaRPr lang="ru-RU" dirty="0">
                            <a:solidFill>
                              <a:srgbClr val="FF0000"/>
                            </a:solidFill>
                          </a:endParaRPr>
                        </a:p>
                      </a:txBody>
                      <a:tcPr/>
                    </a:tc>
                    <a:tc>
                      <a:txBody>
                        <a:bodyPr/>
                        <a:lstStyle/>
                        <a:p>
                          <a:r>
                            <a:rPr lang="ru-RU" b="1" dirty="0" smtClean="0">
                              <a:solidFill>
                                <a:srgbClr val="FF0000"/>
                              </a:solidFill>
                            </a:rPr>
                            <a:t>3</a:t>
                          </a:r>
                          <a:endParaRPr lang="ru-RU" b="1" dirty="0">
                            <a:solidFill>
                              <a:srgbClr val="FF0000"/>
                            </a:solidFill>
                          </a:endParaRPr>
                        </a:p>
                      </a:txBody>
                      <a:tcPr/>
                    </a:tc>
                    <a:extLst>
                      <a:ext uri="{0D108BD9-81ED-4DB2-BD59-A6C34878D82A}">
                        <a16:rowId xmlns:a16="http://schemas.microsoft.com/office/drawing/2014/main" val="3902585541"/>
                      </a:ext>
                    </a:extLst>
                  </a:tr>
                  <a:tr h="370840">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solidFill>
                                <a:srgbClr val="FF0000"/>
                              </a:solidFill>
                            </a:rPr>
                            <a:t>9</a:t>
                          </a:r>
                          <a:endParaRPr lang="ru-RU" dirty="0">
                            <a:solidFill>
                              <a:srgbClr val="FF0000"/>
                            </a:solidFill>
                          </a:endParaRPr>
                        </a:p>
                      </a:txBody>
                      <a:tcPr/>
                    </a:tc>
                    <a:tc>
                      <a:txBody>
                        <a:bodyPr/>
                        <a:lstStyle/>
                        <a:p>
                          <a:r>
                            <a:rPr lang="ru-RU" b="1" dirty="0" smtClean="0">
                              <a:solidFill>
                                <a:srgbClr val="FF0000"/>
                              </a:solidFill>
                            </a:rPr>
                            <a:t>2</a:t>
                          </a:r>
                          <a:endParaRPr lang="ru-RU" b="1" dirty="0">
                            <a:solidFill>
                              <a:srgbClr val="FF0000"/>
                            </a:solidFill>
                          </a:endParaRPr>
                        </a:p>
                      </a:txBody>
                      <a:tcPr/>
                    </a:tc>
                    <a:extLst>
                      <a:ext uri="{0D108BD9-81ED-4DB2-BD59-A6C34878D82A}">
                        <a16:rowId xmlns:a16="http://schemas.microsoft.com/office/drawing/2014/main" val="2326024188"/>
                      </a:ext>
                    </a:extLst>
                  </a:tr>
                  <a:tr h="370840">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12</a:t>
                          </a:r>
                          <a:endParaRPr lang="ru-RU" dirty="0"/>
                        </a:p>
                      </a:txBody>
                      <a:tcPr/>
                    </a:tc>
                    <a:tc>
                      <a:txBody>
                        <a:bodyPr/>
                        <a:lstStyle/>
                        <a:p>
                          <a:endParaRPr lang="ru-RU"/>
                        </a:p>
                      </a:txBody>
                      <a:tcPr/>
                    </a:tc>
                    <a:extLst>
                      <a:ext uri="{0D108BD9-81ED-4DB2-BD59-A6C34878D82A}">
                        <a16:rowId xmlns:a16="http://schemas.microsoft.com/office/drawing/2014/main" val="3786340289"/>
                      </a:ext>
                    </a:extLst>
                  </a:tr>
                  <a:tr h="370840">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21598516"/>
                      </a:ext>
                    </a:extLst>
                  </a:tr>
                </a:tbl>
              </a:graphicData>
            </a:graphic>
          </p:graphicFrame>
        </mc:Fallback>
      </mc:AlternateContent>
      <p:sp>
        <p:nvSpPr>
          <p:cNvPr id="2" name="Прямоугольник 1"/>
          <p:cNvSpPr/>
          <p:nvPr/>
        </p:nvSpPr>
        <p:spPr>
          <a:xfrm>
            <a:off x="1286478" y="5487996"/>
            <a:ext cx="7911857" cy="738664"/>
          </a:xfrm>
          <a:prstGeom prst="rect">
            <a:avLst/>
          </a:prstGeom>
        </p:spPr>
        <p:txBody>
          <a:bodyPr wrap="square">
            <a:spAutoFit/>
          </a:bodyPr>
          <a:lstStyle/>
          <a:p>
            <a:r>
              <a:rPr lang="ru-RU" sz="2400" dirty="0" err="1"/>
              <a:t>Therefore</a:t>
            </a:r>
            <a:r>
              <a:rPr lang="ru-RU" sz="2400" dirty="0"/>
              <a:t>, a </a:t>
            </a:r>
            <a:r>
              <a:rPr lang="ru-RU" sz="2400" dirty="0" err="1" smtClean="0"/>
              <a:t>person</a:t>
            </a:r>
            <a:r>
              <a:rPr lang="en-US" sz="2400" dirty="0" smtClean="0"/>
              <a:t> </a:t>
            </a:r>
            <a:r>
              <a:rPr lang="en-US" sz="2400" b="1" i="1" dirty="0" smtClean="0"/>
              <a:t>F</a:t>
            </a:r>
            <a:r>
              <a:rPr lang="ru-RU" sz="2400" dirty="0" smtClean="0"/>
              <a:t> </a:t>
            </a:r>
            <a:r>
              <a:rPr lang="ru-RU" sz="2400" dirty="0" err="1"/>
              <a:t>belongs</a:t>
            </a:r>
            <a:r>
              <a:rPr lang="ru-RU" sz="2400" dirty="0"/>
              <a:t> </a:t>
            </a:r>
            <a:r>
              <a:rPr lang="ru-RU" sz="2400" dirty="0" err="1"/>
              <a:t>to</a:t>
            </a:r>
            <a:r>
              <a:rPr lang="ru-RU" sz="2400" dirty="0"/>
              <a:t> </a:t>
            </a:r>
            <a:r>
              <a:rPr lang="ru-RU" sz="2400" dirty="0" smtClean="0"/>
              <a:t> </a:t>
            </a:r>
            <a:r>
              <a:rPr lang="ru-RU" sz="2400" dirty="0" err="1" smtClean="0"/>
              <a:t>group</a:t>
            </a:r>
            <a:r>
              <a:rPr lang="en-US" sz="2400" dirty="0" smtClean="0"/>
              <a:t> </a:t>
            </a:r>
            <a:r>
              <a:rPr lang="ru-RU" sz="2400" b="1" dirty="0" smtClean="0">
                <a:solidFill>
                  <a:srgbClr val="002060"/>
                </a:solidFill>
              </a:rPr>
              <a:t>«</a:t>
            </a:r>
            <a:r>
              <a:rPr lang="en-US" sz="2400" b="1" dirty="0" smtClean="0">
                <a:solidFill>
                  <a:srgbClr val="002060"/>
                </a:solidFill>
              </a:rPr>
              <a:t>Large</a:t>
            </a:r>
            <a:r>
              <a:rPr lang="ru-RU" sz="2400" b="1" dirty="0" smtClean="0">
                <a:solidFill>
                  <a:srgbClr val="002060"/>
                </a:solidFill>
              </a:rPr>
              <a:t>»</a:t>
            </a:r>
            <a:endParaRPr lang="ru-RU" sz="2400" b="1" dirty="0">
              <a:solidFill>
                <a:srgbClr val="002060"/>
              </a:solidFill>
            </a:endParaRPr>
          </a:p>
          <a:p>
            <a:endParaRPr lang="ru-RU" dirty="0"/>
          </a:p>
        </p:txBody>
      </p:sp>
    </p:spTree>
    <p:extLst>
      <p:ext uri="{BB962C8B-B14F-4D97-AF65-F5344CB8AC3E}">
        <p14:creationId xmlns:p14="http://schemas.microsoft.com/office/powerpoint/2010/main" val="3605711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046671" y="238125"/>
                <a:ext cx="10098658" cy="646331"/>
              </a:xfrm>
              <a:prstGeom prst="rect">
                <a:avLst/>
              </a:prstGeom>
              <a:noFill/>
            </p:spPr>
            <p:txBody>
              <a:bodyPr wrap="square" rtlCol="0">
                <a:spAutoFit/>
              </a:bodyPr>
              <a:lstStyle/>
              <a:p>
                <a:r>
                  <a:rPr lang="en-US" sz="3600" b="1" dirty="0">
                    <a:solidFill>
                      <a:srgbClr val="00B050"/>
                    </a:solidFill>
                  </a:rPr>
                  <a:t>Metric</a:t>
                </a:r>
                <a:r>
                  <a:rPr lang="ru-RU" sz="3600" b="1" dirty="0">
                    <a:solidFill>
                      <a:srgbClr val="00B050"/>
                    </a:solidFill>
                  </a:rPr>
                  <a:t> </a:t>
                </a:r>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𝑳</m:t>
                        </m:r>
                      </m:e>
                      <m:sub>
                        <m:r>
                          <a:rPr lang="en-US" sz="3600" b="1" i="1">
                            <a:solidFill>
                              <a:srgbClr val="00B050"/>
                            </a:solidFill>
                            <a:latin typeface="Cambria Math" panose="02040503050406030204" pitchFamily="18" charset="0"/>
                          </a:rPr>
                          <m:t>𝟐</m:t>
                        </m:r>
                        <m:r>
                          <a:rPr lang="en-US" sz="3600" b="1" i="1">
                            <a:solidFill>
                              <a:srgbClr val="00B050"/>
                            </a:solidFill>
                            <a:latin typeface="Cambria Math" panose="02040503050406030204" pitchFamily="18" charset="0"/>
                          </a:rPr>
                          <m:t> </m:t>
                        </m:r>
                      </m:sub>
                    </m:sSub>
                    <m:r>
                      <a:rPr lang="en-US" sz="3600" b="1" i="1">
                        <a:solidFill>
                          <a:srgbClr val="00B050"/>
                        </a:solidFill>
                        <a:latin typeface="Cambria Math" panose="02040503050406030204" pitchFamily="18" charset="0"/>
                      </a:rPr>
                      <m:t>(</m:t>
                    </m:r>
                    <m:r>
                      <m:rPr>
                        <m:nor/>
                      </m:rPr>
                      <a:rPr lang="en-US" sz="3600" b="1" dirty="0">
                        <a:solidFill>
                          <a:srgbClr val="00B050"/>
                        </a:solidFill>
                      </a:rPr>
                      <m:t>The</m:t>
                    </m:r>
                    <m:r>
                      <m:rPr>
                        <m:nor/>
                      </m:rPr>
                      <a:rPr lang="ru-RU" sz="3600" dirty="0">
                        <a:solidFill>
                          <a:srgbClr val="00B050"/>
                        </a:solidFill>
                      </a:rPr>
                      <m:t> </m:t>
                    </m:r>
                    <m:r>
                      <m:rPr>
                        <m:nor/>
                      </m:rPr>
                      <a:rPr lang="en-US" sz="3600" b="1" dirty="0">
                        <a:solidFill>
                          <a:srgbClr val="00B050"/>
                        </a:solidFill>
                      </a:rPr>
                      <m:t>Euclidean</m:t>
                    </m:r>
                    <m:r>
                      <m:rPr>
                        <m:nor/>
                      </m:rPr>
                      <a:rPr lang="ru-RU" sz="3600" b="1" dirty="0"/>
                      <m:t> </m:t>
                    </m:r>
                    <m:r>
                      <m:rPr>
                        <m:nor/>
                      </m:rPr>
                      <a:rPr lang="en-US" sz="3600" b="1" dirty="0">
                        <a:solidFill>
                          <a:srgbClr val="00B050"/>
                        </a:solidFill>
                      </a:rPr>
                      <m:t>d</m:t>
                    </m:r>
                    <m:r>
                      <m:rPr>
                        <m:nor/>
                      </m:rPr>
                      <a:rPr lang="ru-RU" sz="3600" b="1" dirty="0">
                        <a:solidFill>
                          <a:srgbClr val="00B050"/>
                        </a:solidFill>
                      </a:rPr>
                      <m:t>istance</m:t>
                    </m:r>
                  </m:oMath>
                </a14:m>
                <a:r>
                  <a:rPr lang="en-US" sz="3600" b="1" dirty="0">
                    <a:solidFill>
                      <a:srgbClr val="00B05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046671" y="238125"/>
                <a:ext cx="10098658" cy="646331"/>
              </a:xfrm>
              <a:prstGeom prst="rect">
                <a:avLst/>
              </a:prstGeom>
              <a:blipFill>
                <a:blip r:embed="rId4"/>
                <a:stretch>
                  <a:fillRect l="-1872" t="-14151" b="-34906"/>
                </a:stretch>
              </a:blipFill>
            </p:spPr>
            <p:txBody>
              <a:bodyPr/>
              <a:lstStyle/>
              <a:p>
                <a:r>
                  <a:rPr lang="ru-RU">
                    <a:noFill/>
                  </a:rPr>
                  <a:t> </a:t>
                </a:r>
              </a:p>
            </p:txBody>
          </p:sp>
        </mc:Fallback>
      </mc:AlternateContent>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25</a:t>
            </a:fld>
            <a:endParaRPr lang="ru-RU" sz="1400" dirty="0">
              <a:solidFill>
                <a:schemeClr val="bg1"/>
              </a:solidFill>
            </a:endParaRPr>
          </a:p>
        </p:txBody>
      </p:sp>
      <p:graphicFrame>
        <p:nvGraphicFramePr>
          <p:cNvPr id="6" name="Таблица 5"/>
          <p:cNvGraphicFramePr>
            <a:graphicFrameLocks noGrp="1"/>
          </p:cNvGraphicFramePr>
          <p:nvPr>
            <p:extLst/>
          </p:nvPr>
        </p:nvGraphicFramePr>
        <p:xfrm>
          <a:off x="5597235" y="2087938"/>
          <a:ext cx="6206836" cy="3015495"/>
        </p:xfrm>
        <a:graphic>
          <a:graphicData uri="http://schemas.openxmlformats.org/drawingml/2006/table">
            <a:tbl>
              <a:tblPr firstRow="1" bandRow="1">
                <a:tableStyleId>{5C22544A-7EE6-4342-B048-85BDC9FD1C3A}</a:tableStyleId>
              </a:tblPr>
              <a:tblGrid>
                <a:gridCol w="1551709">
                  <a:extLst>
                    <a:ext uri="{9D8B030D-6E8A-4147-A177-3AD203B41FA5}">
                      <a16:colId xmlns:a16="http://schemas.microsoft.com/office/drawing/2014/main" val="398116325"/>
                    </a:ext>
                  </a:extLst>
                </a:gridCol>
                <a:gridCol w="1551709">
                  <a:extLst>
                    <a:ext uri="{9D8B030D-6E8A-4147-A177-3AD203B41FA5}">
                      <a16:colId xmlns:a16="http://schemas.microsoft.com/office/drawing/2014/main" val="1953944842"/>
                    </a:ext>
                  </a:extLst>
                </a:gridCol>
                <a:gridCol w="1551709">
                  <a:extLst>
                    <a:ext uri="{9D8B030D-6E8A-4147-A177-3AD203B41FA5}">
                      <a16:colId xmlns:a16="http://schemas.microsoft.com/office/drawing/2014/main" val="1418343183"/>
                    </a:ext>
                  </a:extLst>
                </a:gridCol>
                <a:gridCol w="1551709">
                  <a:extLst>
                    <a:ext uri="{9D8B030D-6E8A-4147-A177-3AD203B41FA5}">
                      <a16:colId xmlns:a16="http://schemas.microsoft.com/office/drawing/2014/main" val="3072189289"/>
                    </a:ext>
                  </a:extLst>
                </a:gridCol>
              </a:tblGrid>
              <a:tr h="430785">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extLst>
                  <a:ext uri="{0D108BD9-81ED-4DB2-BD59-A6C34878D82A}">
                    <a16:rowId xmlns:a16="http://schemas.microsoft.com/office/drawing/2014/main" val="3452727423"/>
                  </a:ext>
                </a:extLst>
              </a:tr>
              <a:tr h="430785">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extLst>
                  <a:ext uri="{0D108BD9-81ED-4DB2-BD59-A6C34878D82A}">
                    <a16:rowId xmlns:a16="http://schemas.microsoft.com/office/drawing/2014/main" val="9051156"/>
                  </a:ext>
                </a:extLst>
              </a:tr>
              <a:tr h="430785">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extLst>
                  <a:ext uri="{0D108BD9-81ED-4DB2-BD59-A6C34878D82A}">
                    <a16:rowId xmlns:a16="http://schemas.microsoft.com/office/drawing/2014/main" val="4103102108"/>
                  </a:ext>
                </a:extLst>
              </a:tr>
              <a:tr h="430785">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extLst>
                  <a:ext uri="{0D108BD9-81ED-4DB2-BD59-A6C34878D82A}">
                    <a16:rowId xmlns:a16="http://schemas.microsoft.com/office/drawing/2014/main" val="3960020482"/>
                  </a:ext>
                </a:extLst>
              </a:tr>
              <a:tr h="430785">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extLst>
                  <a:ext uri="{0D108BD9-81ED-4DB2-BD59-A6C34878D82A}">
                    <a16:rowId xmlns:a16="http://schemas.microsoft.com/office/drawing/2014/main" val="1128731484"/>
                  </a:ext>
                </a:extLst>
              </a:tr>
              <a:tr h="430785">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extLst>
                  <a:ext uri="{0D108BD9-81ED-4DB2-BD59-A6C34878D82A}">
                    <a16:rowId xmlns:a16="http://schemas.microsoft.com/office/drawing/2014/main" val="2963838606"/>
                  </a:ext>
                </a:extLst>
              </a:tr>
              <a:tr h="430785">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extLst>
                  <a:ext uri="{0D108BD9-81ED-4DB2-BD59-A6C34878D82A}">
                    <a16:rowId xmlns:a16="http://schemas.microsoft.com/office/drawing/2014/main" val="280456766"/>
                  </a:ext>
                </a:extLst>
              </a:tr>
            </a:tbl>
          </a:graphicData>
        </a:graphic>
      </p:graphicFrame>
      <mc:AlternateContent xmlns:mc="http://schemas.openxmlformats.org/markup-compatibility/2006" xmlns:a14="http://schemas.microsoft.com/office/drawing/2010/main">
        <mc:Choice Requires="a14">
          <p:sp>
            <p:nvSpPr>
              <p:cNvPr id="2" name="Прямоугольник 1"/>
              <p:cNvSpPr/>
              <p:nvPr/>
            </p:nvSpPr>
            <p:spPr>
              <a:xfrm>
                <a:off x="845125" y="2254942"/>
                <a:ext cx="4394035" cy="1200329"/>
              </a:xfrm>
              <a:prstGeom prst="rect">
                <a:avLst/>
              </a:prstGeom>
            </p:spPr>
            <p:txBody>
              <a:bodyPr wrap="square">
                <a:spAutoFit/>
              </a:bodyPr>
              <a:lstStyle/>
              <a:p>
                <a:r>
                  <a:rPr lang="en-US" sz="2400" dirty="0"/>
                  <a:t>Let's calculate the </a:t>
                </a:r>
                <a14:m>
                  <m:oMath xmlns:m="http://schemas.openxmlformats.org/officeDocument/2006/math">
                    <m:r>
                      <m:rPr>
                        <m:nor/>
                      </m:rPr>
                      <a:rPr lang="en-US" sz="2400" dirty="0" smtClean="0">
                        <a:solidFill>
                          <a:schemeClr val="tx1"/>
                        </a:solidFill>
                      </a:rPr>
                      <m:t>Euclidean</m:t>
                    </m:r>
                  </m:oMath>
                </a14:m>
                <a:r>
                  <a:rPr lang="en-US" sz="2400" dirty="0"/>
                  <a:t> distance from point</a:t>
                </a:r>
                <a:r>
                  <a:rPr lang="ru-RU" sz="2400" dirty="0"/>
                  <a:t> </a:t>
                </a:r>
                <a:r>
                  <a:rPr lang="en-US" sz="2400" dirty="0">
                    <a:solidFill>
                      <a:srgbClr val="FF0000"/>
                    </a:solidFill>
                  </a:rPr>
                  <a:t>F(157,54)</a:t>
                </a:r>
                <a:r>
                  <a:rPr lang="en-US" sz="2400" dirty="0"/>
                  <a:t> to points:</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845125" y="2254942"/>
                <a:ext cx="4394035" cy="1200329"/>
              </a:xfrm>
              <a:prstGeom prst="rect">
                <a:avLst/>
              </a:prstGeom>
              <a:blipFill>
                <a:blip r:embed="rId5"/>
                <a:stretch>
                  <a:fillRect l="-2222" t="-4061" b="-10660"/>
                </a:stretch>
              </a:blipFill>
            </p:spPr>
            <p:txBody>
              <a:bodyPr/>
              <a:lstStyle/>
              <a:p>
                <a:r>
                  <a:rPr lang="ru-RU">
                    <a:noFill/>
                  </a:rPr>
                  <a:t> </a:t>
                </a:r>
              </a:p>
            </p:txBody>
          </p:sp>
        </mc:Fallback>
      </mc:AlternateContent>
      <p:sp>
        <p:nvSpPr>
          <p:cNvPr id="3" name="Прямоугольник 2"/>
          <p:cNvSpPr/>
          <p:nvPr/>
        </p:nvSpPr>
        <p:spPr>
          <a:xfrm>
            <a:off x="845124" y="3649259"/>
            <a:ext cx="4394035" cy="1200329"/>
          </a:xfrm>
          <a:prstGeom prst="rect">
            <a:avLst/>
          </a:prstGeom>
        </p:spPr>
        <p:txBody>
          <a:bodyPr wrap="square">
            <a:spAutoFit/>
          </a:bodyPr>
          <a:lstStyle/>
          <a:p>
            <a:r>
              <a:rPr lang="en-US" sz="2400" dirty="0"/>
              <a:t>A(150,50); B(155;55)</a:t>
            </a:r>
            <a:r>
              <a:rPr lang="ru-RU" sz="2400" dirty="0"/>
              <a:t>;</a:t>
            </a:r>
            <a:r>
              <a:rPr lang="en-US" sz="2400" dirty="0"/>
              <a:t>  C(160,60</a:t>
            </a:r>
            <a:r>
              <a:rPr lang="en-US" sz="2400" dirty="0" smtClean="0"/>
              <a:t>);</a:t>
            </a:r>
            <a:endParaRPr lang="ru-RU" sz="2400" dirty="0" smtClean="0"/>
          </a:p>
          <a:p>
            <a:endParaRPr lang="ru-RU" sz="2400" dirty="0"/>
          </a:p>
          <a:p>
            <a:r>
              <a:rPr lang="en-US" sz="2400" dirty="0" smtClean="0"/>
              <a:t> </a:t>
            </a:r>
            <a:r>
              <a:rPr lang="en-US" sz="2400" dirty="0"/>
              <a:t>D(161;59); E(158,65</a:t>
            </a:r>
            <a:r>
              <a:rPr lang="en-US" sz="2400" dirty="0" smtClean="0"/>
              <a:t>).</a:t>
            </a:r>
            <a:endParaRPr lang="ru-RU" sz="2400" dirty="0"/>
          </a:p>
        </p:txBody>
      </p:sp>
      <mc:AlternateContent xmlns:mc="http://schemas.openxmlformats.org/markup-compatibility/2006" xmlns:a14="http://schemas.microsoft.com/office/drawing/2010/main">
        <mc:Choice Requires="a14">
          <p:sp>
            <p:nvSpPr>
              <p:cNvPr id="13" name="Прямоугольник 12"/>
              <p:cNvSpPr/>
              <p:nvPr/>
            </p:nvSpPr>
            <p:spPr>
              <a:xfrm>
                <a:off x="2551381" y="995102"/>
                <a:ext cx="4722255" cy="763222"/>
              </a:xfrm>
              <a:prstGeom prst="rect">
                <a:avLst/>
              </a:prstGeom>
            </p:spPr>
            <p:txBody>
              <a:bodyPr wrap="none">
                <a:spAutoFit/>
              </a:bodyPr>
              <a:lstStyle/>
              <a:p>
                <a:pPr marL="457200" indent="450215" algn="just">
                  <a:lnSpc>
                    <a:spcPct val="150000"/>
                  </a:lnSpc>
                  <a:spcAft>
                    <a:spcPts val="0"/>
                  </a:spcAft>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smtClean="0">
                    <a:latin typeface="Times New Roman" panose="02020603050405020304" pitchFamily="18" charset="0"/>
                    <a:ea typeface="Calibri" panose="020F0502020204030204" pitchFamily="34" charset="0"/>
                    <a:cs typeface="Times New Roman" panose="02020603050405020304" pitchFamily="18" charset="0"/>
                  </a:rPr>
                  <a:t>Eucl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(Q,P</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ru-RU" sz="2400" i="1">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𝑖</m:t>
                            </m:r>
                            <m:r>
                              <a:rPr lang="en-US" sz="2400" i="1">
                                <a:latin typeface="Cambria Math" panose="02040503050406030204" pitchFamily="18" charset="0"/>
                                <a:ea typeface="Calibri" panose="020F0502020204030204" pitchFamily="34" charset="0"/>
                                <a:cs typeface="Times New Roman" panose="02020603050405020304" pitchFamily="18" charset="0"/>
                              </a:rPr>
                              <m:t>−1</m:t>
                            </m:r>
                          </m:sub>
                          <m:sup>
                            <m:r>
                              <a:rPr lang="en-US" sz="2400" i="1">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𝑝</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cs typeface="Times New Roman" panose="02020603050405020304" pitchFamily="18" charset="0"/>
                                  </a:rPr>
                                  <m:t>)</m:t>
                                </m:r>
                              </m:e>
                              <m:sup>
                                <m:r>
                                  <a:rPr lang="en-US" sz="2400" i="1">
                                    <a:latin typeface="Cambria Math" panose="02040503050406030204" pitchFamily="18" charset="0"/>
                                    <a:ea typeface="Times New Roman" panose="02020603050405020304" pitchFamily="18" charset="0"/>
                                    <a:cs typeface="Times New Roman" panose="02020603050405020304" pitchFamily="18" charset="0"/>
                                  </a:rPr>
                                  <m:t>2</m:t>
                                </m:r>
                              </m:sup>
                            </m:sSup>
                          </m:e>
                        </m:nary>
                      </m:e>
                    </m:rad>
                  </m:oMath>
                </a14:m>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2551381" y="995102"/>
                <a:ext cx="4722255" cy="763222"/>
              </a:xfrm>
              <a:prstGeom prst="rect">
                <a:avLst/>
              </a:prstGeom>
              <a:blipFill>
                <a:blip r:embed="rId6"/>
                <a:stretch>
                  <a:fillRect b="-5600"/>
                </a:stretch>
              </a:blipFill>
            </p:spPr>
            <p:txBody>
              <a:bodyPr/>
              <a:lstStyle/>
              <a:p>
                <a:r>
                  <a:rPr lang="ru-RU">
                    <a:noFill/>
                  </a:rPr>
                  <a:t> </a:t>
                </a:r>
              </a:p>
            </p:txBody>
          </p:sp>
        </mc:Fallback>
      </mc:AlternateContent>
    </p:spTree>
    <p:extLst>
      <p:ext uri="{BB962C8B-B14F-4D97-AF65-F5344CB8AC3E}">
        <p14:creationId xmlns:p14="http://schemas.microsoft.com/office/powerpoint/2010/main" val="298525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046671" y="238125"/>
                <a:ext cx="8526820" cy="646331"/>
              </a:xfrm>
              <a:prstGeom prst="rect">
                <a:avLst/>
              </a:prstGeom>
              <a:noFill/>
            </p:spPr>
            <p:txBody>
              <a:bodyPr wrap="square" rtlCol="0">
                <a:spAutoFit/>
              </a:bodyPr>
              <a:lstStyle/>
              <a:p>
                <a:r>
                  <a:rPr lang="en-US" sz="3600" b="1" dirty="0" smtClean="0">
                    <a:solidFill>
                      <a:srgbClr val="00B050"/>
                    </a:solidFill>
                  </a:rPr>
                  <a:t>Metric</a:t>
                </a:r>
                <a:r>
                  <a:rPr lang="ru-RU" sz="3600" b="1" dirty="0">
                    <a:solidFill>
                      <a:srgbClr val="00B050"/>
                    </a:solidFill>
                  </a:rPr>
                  <a:t> </a:t>
                </a:r>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𝑳</m:t>
                        </m:r>
                      </m:e>
                      <m:sub>
                        <m:r>
                          <a:rPr lang="en-US" sz="3600" b="1" i="1" smtClean="0">
                            <a:solidFill>
                              <a:srgbClr val="00B050"/>
                            </a:solidFill>
                            <a:latin typeface="Cambria Math" panose="02040503050406030204" pitchFamily="18" charset="0"/>
                          </a:rPr>
                          <m:t>𝟐</m:t>
                        </m:r>
                        <m:r>
                          <a:rPr lang="en-US" sz="3600" b="1" i="1" smtClean="0">
                            <a:solidFill>
                              <a:srgbClr val="00B050"/>
                            </a:solidFill>
                            <a:latin typeface="Cambria Math" panose="02040503050406030204" pitchFamily="18" charset="0"/>
                          </a:rPr>
                          <m:t> </m:t>
                        </m:r>
                      </m:sub>
                    </m:sSub>
                    <m:r>
                      <a:rPr lang="en-US" sz="3600" b="1" i="1">
                        <a:solidFill>
                          <a:srgbClr val="00B050"/>
                        </a:solidFill>
                        <a:latin typeface="Cambria Math" panose="02040503050406030204" pitchFamily="18" charset="0"/>
                      </a:rPr>
                      <m:t>(</m:t>
                    </m:r>
                    <m:r>
                      <m:rPr>
                        <m:nor/>
                      </m:rPr>
                      <a:rPr lang="en-US" sz="3600" b="1" dirty="0">
                        <a:solidFill>
                          <a:srgbClr val="00B050"/>
                        </a:solidFill>
                      </a:rPr>
                      <m:t>The</m:t>
                    </m:r>
                    <m:r>
                      <m:rPr>
                        <m:nor/>
                      </m:rPr>
                      <a:rPr lang="ru-RU" sz="3600" b="0" i="0" dirty="0" smtClean="0">
                        <a:solidFill>
                          <a:srgbClr val="00B050"/>
                        </a:solidFill>
                      </a:rPr>
                      <m:t> </m:t>
                    </m:r>
                    <m:r>
                      <m:rPr>
                        <m:nor/>
                      </m:rPr>
                      <a:rPr lang="en-US" sz="3600" b="1" dirty="0" smtClean="0">
                        <a:solidFill>
                          <a:srgbClr val="00B050"/>
                        </a:solidFill>
                      </a:rPr>
                      <m:t>Euclidean</m:t>
                    </m:r>
                    <m:r>
                      <m:rPr>
                        <m:nor/>
                      </m:rPr>
                      <a:rPr lang="ru-RU" sz="3600" b="1" i="0" dirty="0" smtClean="0"/>
                      <m:t> </m:t>
                    </m:r>
                    <m:r>
                      <m:rPr>
                        <m:nor/>
                      </m:rPr>
                      <a:rPr lang="en-US" sz="3600" b="1" i="0" dirty="0" smtClean="0">
                        <a:solidFill>
                          <a:srgbClr val="00B050"/>
                        </a:solidFill>
                      </a:rPr>
                      <m:t>d</m:t>
                    </m:r>
                    <m:r>
                      <m:rPr>
                        <m:nor/>
                      </m:rPr>
                      <a:rPr lang="ru-RU" sz="3600" b="1" dirty="0">
                        <a:solidFill>
                          <a:srgbClr val="00B050"/>
                        </a:solidFill>
                      </a:rPr>
                      <m:t>istance</m:t>
                    </m:r>
                  </m:oMath>
                </a14:m>
                <a:r>
                  <a:rPr lang="en-US" sz="3600" b="1" dirty="0">
                    <a:solidFill>
                      <a:srgbClr val="00B05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046671" y="238125"/>
                <a:ext cx="8526820" cy="646331"/>
              </a:xfrm>
              <a:prstGeom prst="rect">
                <a:avLst/>
              </a:prstGeom>
              <a:blipFill>
                <a:blip r:embed="rId4"/>
                <a:stretch>
                  <a:fillRect l="-2217" t="-14151" b="-34906"/>
                </a:stretch>
              </a:blipFill>
            </p:spPr>
            <p:txBody>
              <a:bodyPr/>
              <a:lstStyle/>
              <a:p>
                <a:r>
                  <a:rPr lang="ru-RU">
                    <a:noFill/>
                  </a:rPr>
                  <a:t> </a:t>
                </a:r>
              </a:p>
            </p:txBody>
          </p:sp>
        </mc:Fallback>
      </mc:AlternateContent>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26</a:t>
            </a:fld>
            <a:endParaRPr lang="ru-RU" sz="1400" dirty="0">
              <a:solidFill>
                <a:schemeClr val="bg1"/>
              </a:solidFill>
            </a:endParaRPr>
          </a:p>
        </p:txBody>
      </p:sp>
      <p:graphicFrame>
        <p:nvGraphicFramePr>
          <p:cNvPr id="2" name="Таблица 1"/>
          <p:cNvGraphicFramePr>
            <a:graphicFrameLocks noGrp="1"/>
          </p:cNvGraphicFramePr>
          <p:nvPr>
            <p:extLst/>
          </p:nvPr>
        </p:nvGraphicFramePr>
        <p:xfrm>
          <a:off x="6095998" y="2495627"/>
          <a:ext cx="5826885" cy="3139440"/>
        </p:xfrm>
        <a:graphic>
          <a:graphicData uri="http://schemas.openxmlformats.org/drawingml/2006/table">
            <a:tbl>
              <a:tblPr firstRow="1" bandRow="1">
                <a:tableStyleId>{5C22544A-7EE6-4342-B048-85BDC9FD1C3A}</a:tableStyleId>
              </a:tblPr>
              <a:tblGrid>
                <a:gridCol w="1165377">
                  <a:extLst>
                    <a:ext uri="{9D8B030D-6E8A-4147-A177-3AD203B41FA5}">
                      <a16:colId xmlns:a16="http://schemas.microsoft.com/office/drawing/2014/main" val="3812501962"/>
                    </a:ext>
                  </a:extLst>
                </a:gridCol>
                <a:gridCol w="1165377">
                  <a:extLst>
                    <a:ext uri="{9D8B030D-6E8A-4147-A177-3AD203B41FA5}">
                      <a16:colId xmlns:a16="http://schemas.microsoft.com/office/drawing/2014/main" val="1014036463"/>
                    </a:ext>
                  </a:extLst>
                </a:gridCol>
                <a:gridCol w="1165377">
                  <a:extLst>
                    <a:ext uri="{9D8B030D-6E8A-4147-A177-3AD203B41FA5}">
                      <a16:colId xmlns:a16="http://schemas.microsoft.com/office/drawing/2014/main" val="3339330257"/>
                    </a:ext>
                  </a:extLst>
                </a:gridCol>
                <a:gridCol w="1165377">
                  <a:extLst>
                    <a:ext uri="{9D8B030D-6E8A-4147-A177-3AD203B41FA5}">
                      <a16:colId xmlns:a16="http://schemas.microsoft.com/office/drawing/2014/main" val="813433908"/>
                    </a:ext>
                  </a:extLst>
                </a:gridCol>
                <a:gridCol w="1165377">
                  <a:extLst>
                    <a:ext uri="{9D8B030D-6E8A-4147-A177-3AD203B41FA5}">
                      <a16:colId xmlns:a16="http://schemas.microsoft.com/office/drawing/2014/main" val="1940209311"/>
                    </a:ext>
                  </a:extLst>
                </a:gridCol>
              </a:tblGrid>
              <a:tr h="505244">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Euclidean distance</a:t>
                      </a:r>
                      <a:endParaRPr lang="ru-RU" dirty="0"/>
                    </a:p>
                  </a:txBody>
                  <a:tcPr/>
                </a:tc>
                <a:extLst>
                  <a:ext uri="{0D108BD9-81ED-4DB2-BD59-A6C34878D82A}">
                    <a16:rowId xmlns:a16="http://schemas.microsoft.com/office/drawing/2014/main" val="4232366259"/>
                  </a:ext>
                </a:extLst>
              </a:tr>
              <a:tr h="370840">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8</a:t>
                      </a:r>
                      <a:r>
                        <a:rPr lang="ru-RU" dirty="0" smtClean="0"/>
                        <a:t>,06</a:t>
                      </a:r>
                      <a:endParaRPr lang="ru-RU" dirty="0"/>
                    </a:p>
                  </a:txBody>
                  <a:tcPr/>
                </a:tc>
                <a:extLst>
                  <a:ext uri="{0D108BD9-81ED-4DB2-BD59-A6C34878D82A}">
                    <a16:rowId xmlns:a16="http://schemas.microsoft.com/office/drawing/2014/main" val="457252383"/>
                  </a:ext>
                </a:extLst>
              </a:tr>
              <a:tr h="370840">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t>2,24</a:t>
                      </a:r>
                      <a:endParaRPr lang="ru-RU" dirty="0"/>
                    </a:p>
                  </a:txBody>
                  <a:tcPr/>
                </a:tc>
                <a:extLst>
                  <a:ext uri="{0D108BD9-81ED-4DB2-BD59-A6C34878D82A}">
                    <a16:rowId xmlns:a16="http://schemas.microsoft.com/office/drawing/2014/main" val="1786144774"/>
                  </a:ext>
                </a:extLst>
              </a:tr>
              <a:tr h="370840">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t>6,71</a:t>
                      </a:r>
                      <a:endParaRPr lang="ru-RU" dirty="0"/>
                    </a:p>
                  </a:txBody>
                  <a:tcPr/>
                </a:tc>
                <a:extLst>
                  <a:ext uri="{0D108BD9-81ED-4DB2-BD59-A6C34878D82A}">
                    <a16:rowId xmlns:a16="http://schemas.microsoft.com/office/drawing/2014/main" val="2015345067"/>
                  </a:ext>
                </a:extLst>
              </a:tr>
              <a:tr h="370840">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6,4</a:t>
                      </a:r>
                      <a:endParaRPr lang="ru-RU" dirty="0"/>
                    </a:p>
                  </a:txBody>
                  <a:tcPr/>
                </a:tc>
                <a:extLst>
                  <a:ext uri="{0D108BD9-81ED-4DB2-BD59-A6C34878D82A}">
                    <a16:rowId xmlns:a16="http://schemas.microsoft.com/office/drawing/2014/main" val="3184477676"/>
                  </a:ext>
                </a:extLst>
              </a:tr>
              <a:tr h="370840">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11,05</a:t>
                      </a:r>
                      <a:endParaRPr lang="ru-RU" dirty="0"/>
                    </a:p>
                  </a:txBody>
                  <a:tcPr/>
                </a:tc>
                <a:extLst>
                  <a:ext uri="{0D108BD9-81ED-4DB2-BD59-A6C34878D82A}">
                    <a16:rowId xmlns:a16="http://schemas.microsoft.com/office/drawing/2014/main" val="1283527668"/>
                  </a:ext>
                </a:extLst>
              </a:tr>
              <a:tr h="370840">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extLst>
                  <a:ext uri="{0D108BD9-81ED-4DB2-BD59-A6C34878D82A}">
                    <a16:rowId xmlns:a16="http://schemas.microsoft.com/office/drawing/2014/main" val="341664082"/>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27819" y="3000234"/>
                <a:ext cx="6068179" cy="22361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𝐴</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157−150</m:t>
                                  </m:r>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54−50</m:t>
                                  </m:r>
                                </m:e>
                              </m:d>
                            </m:e>
                            <m:sup>
                              <m:r>
                                <a:rPr lang="en-US" sz="2400" i="1">
                                  <a:latin typeface="Cambria Math" panose="02040503050406030204" pitchFamily="18" charset="0"/>
                                </a:rPr>
                                <m:t>2</m:t>
                              </m:r>
                            </m:sup>
                          </m:sSup>
                        </m:e>
                      </m:rad>
                      <m:r>
                        <a:rPr lang="en-US" sz="2400" b="0" i="1" smtClean="0">
                          <a:latin typeface="Cambria Math" panose="02040503050406030204" pitchFamily="18" charset="0"/>
                        </a:rPr>
                        <m:t>=8,06</m:t>
                      </m:r>
                    </m:oMath>
                  </m:oMathPara>
                </a14:m>
                <a:endParaRPr lang="en-US" sz="2400" b="0" dirty="0" smtClean="0"/>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𝐵</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157−15</m:t>
                                  </m:r>
                                  <m:r>
                                    <a:rPr lang="en-US" sz="2400" b="0" i="1" smtClean="0">
                                      <a:latin typeface="Cambria Math" panose="02040503050406030204" pitchFamily="18" charset="0"/>
                                    </a:rPr>
                                    <m:t>5</m:t>
                                  </m:r>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54−5</m:t>
                                  </m:r>
                                  <m:r>
                                    <a:rPr lang="en-US" sz="2400" b="0" i="1" smtClean="0">
                                      <a:latin typeface="Cambria Math" panose="02040503050406030204" pitchFamily="18" charset="0"/>
                                    </a:rPr>
                                    <m:t>5</m:t>
                                  </m:r>
                                </m:e>
                              </m:d>
                            </m:e>
                            <m:sup>
                              <m:r>
                                <a:rPr lang="en-US" sz="2400" i="1">
                                  <a:latin typeface="Cambria Math" panose="02040503050406030204" pitchFamily="18" charset="0"/>
                                </a:rPr>
                                <m:t>2</m:t>
                              </m:r>
                            </m:sup>
                          </m:sSup>
                        </m:e>
                      </m:rad>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r>
                        <a:rPr lang="en-US" sz="2400" b="0" i="1" smtClean="0">
                          <a:latin typeface="Cambria Math" panose="02040503050406030204" pitchFamily="18" charset="0"/>
                        </a:rPr>
                        <m:t>24</m:t>
                      </m:r>
                    </m:oMath>
                  </m:oMathPara>
                </a14:m>
                <a:endParaRPr lang="en-US" sz="2400" dirty="0" smtClean="0"/>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𝐶</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157−1</m:t>
                                  </m:r>
                                  <m:r>
                                    <a:rPr lang="en-US" sz="2400" b="0" i="1" smtClean="0">
                                      <a:latin typeface="Cambria Math" panose="02040503050406030204" pitchFamily="18" charset="0"/>
                                    </a:rPr>
                                    <m:t>6</m:t>
                                  </m:r>
                                  <m:r>
                                    <a:rPr lang="en-US" sz="2400" i="1">
                                      <a:latin typeface="Cambria Math" panose="02040503050406030204" pitchFamily="18" charset="0"/>
                                    </a:rPr>
                                    <m:t>0</m:t>
                                  </m:r>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54−</m:t>
                                  </m:r>
                                  <m:r>
                                    <a:rPr lang="en-US" sz="2400" b="0" i="1" smtClean="0">
                                      <a:latin typeface="Cambria Math" panose="02040503050406030204" pitchFamily="18" charset="0"/>
                                    </a:rPr>
                                    <m:t>6</m:t>
                                  </m:r>
                                  <m:r>
                                    <a:rPr lang="en-US" sz="2400" i="1">
                                      <a:latin typeface="Cambria Math" panose="02040503050406030204" pitchFamily="18" charset="0"/>
                                    </a:rPr>
                                    <m:t>0</m:t>
                                  </m:r>
                                </m:e>
                              </m:d>
                            </m:e>
                            <m:sup>
                              <m:r>
                                <a:rPr lang="en-US" sz="2400" i="1">
                                  <a:latin typeface="Cambria Math" panose="02040503050406030204" pitchFamily="18" charset="0"/>
                                </a:rPr>
                                <m:t>2</m:t>
                              </m:r>
                            </m:sup>
                          </m:sSup>
                        </m:e>
                      </m:rad>
                      <m:r>
                        <a:rPr lang="en-US" sz="2400" i="1">
                          <a:latin typeface="Cambria Math" panose="02040503050406030204" pitchFamily="18" charset="0"/>
                        </a:rPr>
                        <m:t>=</m:t>
                      </m:r>
                      <m:r>
                        <a:rPr lang="en-US" sz="2400" b="0" i="1" smtClean="0">
                          <a:latin typeface="Cambria Math" panose="02040503050406030204" pitchFamily="18" charset="0"/>
                        </a:rPr>
                        <m:t>6,71</m:t>
                      </m:r>
                    </m:oMath>
                  </m:oMathPara>
                </a14:m>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𝐷</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157−1</m:t>
                                  </m:r>
                                  <m:r>
                                    <a:rPr lang="en-US" sz="2400" b="0" i="1" smtClean="0">
                                      <a:latin typeface="Cambria Math" panose="02040503050406030204" pitchFamily="18" charset="0"/>
                                    </a:rPr>
                                    <m:t>61</m:t>
                                  </m:r>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54−5</m:t>
                                  </m:r>
                                  <m:r>
                                    <a:rPr lang="en-US" sz="2400" b="0" i="1" smtClean="0">
                                      <a:latin typeface="Cambria Math" panose="02040503050406030204" pitchFamily="18" charset="0"/>
                                    </a:rPr>
                                    <m:t>9</m:t>
                                  </m:r>
                                </m:e>
                              </m:d>
                            </m:e>
                            <m:sup>
                              <m:r>
                                <a:rPr lang="en-US" sz="2400" i="1">
                                  <a:latin typeface="Cambria Math" panose="02040503050406030204" pitchFamily="18" charset="0"/>
                                </a:rPr>
                                <m:t>2</m:t>
                              </m:r>
                            </m:sup>
                          </m:sSup>
                        </m:e>
                      </m:rad>
                      <m:r>
                        <a:rPr lang="en-US" sz="2400" i="1">
                          <a:latin typeface="Cambria Math" panose="02040503050406030204" pitchFamily="18" charset="0"/>
                        </a:rPr>
                        <m:t>=</m:t>
                      </m:r>
                      <m:r>
                        <a:rPr lang="en-US" sz="2400" b="0" i="1" smtClean="0">
                          <a:latin typeface="Cambria Math" panose="02040503050406030204" pitchFamily="18" charset="0"/>
                        </a:rPr>
                        <m:t>6,4</m:t>
                      </m:r>
                    </m:oMath>
                  </m:oMathPara>
                </a14:m>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𝐸</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157−15</m:t>
                                  </m:r>
                                  <m:r>
                                    <a:rPr lang="en-US" sz="2400" b="0" i="1" smtClean="0">
                                      <a:latin typeface="Cambria Math" panose="02040503050406030204" pitchFamily="18" charset="0"/>
                                    </a:rPr>
                                    <m:t>8</m:t>
                                  </m:r>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54−</m:t>
                                  </m:r>
                                  <m:r>
                                    <a:rPr lang="en-US" sz="2400" b="0" i="1" smtClean="0">
                                      <a:latin typeface="Cambria Math" panose="02040503050406030204" pitchFamily="18" charset="0"/>
                                    </a:rPr>
                                    <m:t>65</m:t>
                                  </m:r>
                                </m:e>
                              </m:d>
                            </m:e>
                            <m:sup>
                              <m:r>
                                <a:rPr lang="en-US" sz="2400" i="1">
                                  <a:latin typeface="Cambria Math" panose="02040503050406030204" pitchFamily="18" charset="0"/>
                                </a:rPr>
                                <m:t>2</m:t>
                              </m:r>
                            </m:sup>
                          </m:sSup>
                        </m:e>
                      </m:rad>
                      <m:r>
                        <a:rPr lang="en-US" sz="2400" i="1">
                          <a:latin typeface="Cambria Math" panose="02040503050406030204" pitchFamily="18" charset="0"/>
                        </a:rPr>
                        <m:t>=</m:t>
                      </m:r>
                      <m:r>
                        <a:rPr lang="en-US" sz="2400" b="0" i="1" smtClean="0">
                          <a:latin typeface="Cambria Math" panose="02040503050406030204" pitchFamily="18" charset="0"/>
                        </a:rPr>
                        <m:t>11</m:t>
                      </m:r>
                      <m:r>
                        <a:rPr lang="en-US" sz="2400" i="1">
                          <a:latin typeface="Cambria Math" panose="02040503050406030204" pitchFamily="18" charset="0"/>
                        </a:rPr>
                        <m:t>,0</m:t>
                      </m:r>
                      <m:r>
                        <a:rPr lang="en-US" sz="2400" b="0" i="1" smtClean="0">
                          <a:latin typeface="Cambria Math" panose="02040503050406030204" pitchFamily="18" charset="0"/>
                        </a:rPr>
                        <m:t>5</m:t>
                      </m:r>
                    </m:oMath>
                  </m:oMathPara>
                </a14:m>
                <a:endParaRPr lang="ru-RU"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7819" y="3000234"/>
                <a:ext cx="6068179" cy="2236190"/>
              </a:xfrm>
              <a:prstGeom prst="rect">
                <a:avLst/>
              </a:prstGeom>
              <a:blipFill>
                <a:blip r:embed="rId5"/>
                <a:stretch>
                  <a:fillRect/>
                </a:stretch>
              </a:blipFill>
            </p:spPr>
            <p:txBody>
              <a:bodyPr/>
              <a:lstStyle/>
              <a:p>
                <a:r>
                  <a:rPr lang="ru-RU">
                    <a:noFill/>
                  </a:rPr>
                  <a:t> </a:t>
                </a:r>
              </a:p>
            </p:txBody>
          </p:sp>
        </mc:Fallback>
      </mc:AlternateContent>
      <p:sp>
        <p:nvSpPr>
          <p:cNvPr id="3" name="Прямоугольник 2"/>
          <p:cNvSpPr/>
          <p:nvPr/>
        </p:nvSpPr>
        <p:spPr>
          <a:xfrm>
            <a:off x="1046671" y="1201214"/>
            <a:ext cx="6838026" cy="461665"/>
          </a:xfrm>
          <a:prstGeom prst="rect">
            <a:avLst/>
          </a:prstGeom>
        </p:spPr>
        <p:txBody>
          <a:bodyPr wrap="none">
            <a:spAutoFit/>
          </a:bodyPr>
          <a:lstStyle/>
          <a:p>
            <a:r>
              <a:rPr lang="ru-RU" sz="2400" dirty="0" err="1"/>
              <a:t>For</a:t>
            </a:r>
            <a:r>
              <a:rPr lang="ru-RU" sz="2400" dirty="0"/>
              <a:t> </a:t>
            </a:r>
            <a:r>
              <a:rPr lang="ru-RU" sz="2400" dirty="0" err="1"/>
              <a:t>our</a:t>
            </a:r>
            <a:r>
              <a:rPr lang="ru-RU" sz="2400" dirty="0"/>
              <a:t> </a:t>
            </a:r>
            <a:r>
              <a:rPr lang="ru-RU" sz="2400" dirty="0" err="1"/>
              <a:t>task</a:t>
            </a:r>
            <a:r>
              <a:rPr lang="ru-RU" sz="2400" dirty="0"/>
              <a:t>, </a:t>
            </a:r>
            <a:r>
              <a:rPr lang="ru-RU" sz="2400" dirty="0" err="1"/>
              <a:t>the</a:t>
            </a:r>
            <a:r>
              <a:rPr lang="ru-RU" sz="2400" dirty="0"/>
              <a:t> </a:t>
            </a:r>
            <a:r>
              <a:rPr lang="ru-RU" sz="2400" dirty="0" err="1"/>
              <a:t>formula</a:t>
            </a:r>
            <a:r>
              <a:rPr lang="ru-RU" sz="2400" dirty="0"/>
              <a:t> </a:t>
            </a:r>
            <a:r>
              <a:rPr lang="ru-RU" sz="2400" dirty="0" err="1"/>
              <a:t>will</a:t>
            </a:r>
            <a:r>
              <a:rPr lang="ru-RU" sz="2400" dirty="0"/>
              <a:t> </a:t>
            </a:r>
            <a:r>
              <a:rPr lang="ru-RU" sz="2400" dirty="0" err="1"/>
              <a:t>take</a:t>
            </a:r>
            <a:r>
              <a:rPr lang="ru-RU" sz="2400" dirty="0"/>
              <a:t> </a:t>
            </a:r>
            <a:r>
              <a:rPr lang="ru-RU" sz="2400" dirty="0" err="1"/>
              <a:t>the</a:t>
            </a:r>
            <a:r>
              <a:rPr lang="ru-RU" sz="2400" dirty="0"/>
              <a:t> </a:t>
            </a:r>
            <a:r>
              <a:rPr lang="ru-RU" sz="2400" dirty="0" err="1"/>
              <a:t>following</a:t>
            </a:r>
            <a:r>
              <a:rPr lang="ru-RU" sz="2400" dirty="0"/>
              <a:t> </a:t>
            </a:r>
            <a:r>
              <a:rPr lang="ru-RU" sz="2400" dirty="0" err="1"/>
              <a:t>form</a:t>
            </a:r>
            <a:r>
              <a:rPr lang="ru-RU" sz="2400" dirty="0"/>
              <a:t>:</a:t>
            </a:r>
          </a:p>
        </p:txBody>
      </p:sp>
      <mc:AlternateContent xmlns:mc="http://schemas.openxmlformats.org/markup-compatibility/2006" xmlns:a14="http://schemas.microsoft.com/office/drawing/2010/main">
        <mc:Choice Requires="a14">
          <p:sp>
            <p:nvSpPr>
              <p:cNvPr id="4" name="Прямоугольник 3"/>
              <p:cNvSpPr/>
              <p:nvPr/>
            </p:nvSpPr>
            <p:spPr>
              <a:xfrm>
                <a:off x="3061908" y="1791985"/>
                <a:ext cx="4676408" cy="539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𝐸𝑢𝑐𝑙</m:t>
                          </m:r>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d>
                            </m:e>
                            <m:sup>
                              <m:r>
                                <a:rPr lang="en-US" sz="2400" i="1">
                                  <a:latin typeface="Cambria Math" panose="02040503050406030204" pitchFamily="18" charset="0"/>
                                </a:rPr>
                                <m:t>2</m:t>
                              </m:r>
                            </m:sup>
                          </m:sSup>
                        </m:e>
                      </m:rad>
                    </m:oMath>
                  </m:oMathPara>
                </a14:m>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3061908" y="1791985"/>
                <a:ext cx="4676408" cy="539571"/>
              </a:xfrm>
              <a:prstGeom prst="rect">
                <a:avLst/>
              </a:prstGeom>
              <a:blipFill>
                <a:blip r:embed="rId6"/>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456251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6" y="374448"/>
            <a:ext cx="10098658" cy="646331"/>
          </a:xfrm>
          <a:prstGeom prst="rect">
            <a:avLst/>
          </a:prstGeom>
          <a:noFill/>
        </p:spPr>
        <p:txBody>
          <a:bodyPr wrap="square" rtlCol="0">
            <a:spAutoFit/>
          </a:bodyPr>
          <a:lstStyle/>
          <a:p>
            <a:r>
              <a:rPr lang="en-US" sz="3600" b="1" dirty="0" smtClean="0">
                <a:solidFill>
                  <a:srgbClr val="00B050"/>
                </a:solidFill>
              </a:rPr>
              <a:t>K=3</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27</a:t>
            </a:fld>
            <a:endParaRPr lang="ru-RU" sz="1400" dirty="0">
              <a:solidFill>
                <a:schemeClr val="bg1"/>
              </a:solidFill>
            </a:endParaRPr>
          </a:p>
        </p:txBody>
      </p:sp>
      <p:graphicFrame>
        <p:nvGraphicFramePr>
          <p:cNvPr id="8" name="Таблица 7"/>
          <p:cNvGraphicFramePr>
            <a:graphicFrameLocks noGrp="1"/>
          </p:cNvGraphicFramePr>
          <p:nvPr>
            <p:extLst/>
          </p:nvPr>
        </p:nvGraphicFramePr>
        <p:xfrm>
          <a:off x="1775992" y="1333481"/>
          <a:ext cx="9023628" cy="3751134"/>
        </p:xfrm>
        <a:graphic>
          <a:graphicData uri="http://schemas.openxmlformats.org/drawingml/2006/table">
            <a:tbl>
              <a:tblPr firstRow="1" bandRow="1">
                <a:tableStyleId>{5C22544A-7EE6-4342-B048-85BDC9FD1C3A}</a:tableStyleId>
              </a:tblPr>
              <a:tblGrid>
                <a:gridCol w="1503938">
                  <a:extLst>
                    <a:ext uri="{9D8B030D-6E8A-4147-A177-3AD203B41FA5}">
                      <a16:colId xmlns:a16="http://schemas.microsoft.com/office/drawing/2014/main" val="2016526156"/>
                    </a:ext>
                  </a:extLst>
                </a:gridCol>
                <a:gridCol w="1503938">
                  <a:extLst>
                    <a:ext uri="{9D8B030D-6E8A-4147-A177-3AD203B41FA5}">
                      <a16:colId xmlns:a16="http://schemas.microsoft.com/office/drawing/2014/main" val="3015606919"/>
                    </a:ext>
                  </a:extLst>
                </a:gridCol>
                <a:gridCol w="1503938">
                  <a:extLst>
                    <a:ext uri="{9D8B030D-6E8A-4147-A177-3AD203B41FA5}">
                      <a16:colId xmlns:a16="http://schemas.microsoft.com/office/drawing/2014/main" val="458126133"/>
                    </a:ext>
                  </a:extLst>
                </a:gridCol>
                <a:gridCol w="1503938">
                  <a:extLst>
                    <a:ext uri="{9D8B030D-6E8A-4147-A177-3AD203B41FA5}">
                      <a16:colId xmlns:a16="http://schemas.microsoft.com/office/drawing/2014/main" val="1350700824"/>
                    </a:ext>
                  </a:extLst>
                </a:gridCol>
                <a:gridCol w="1503938">
                  <a:extLst>
                    <a:ext uri="{9D8B030D-6E8A-4147-A177-3AD203B41FA5}">
                      <a16:colId xmlns:a16="http://schemas.microsoft.com/office/drawing/2014/main" val="3987036053"/>
                    </a:ext>
                  </a:extLst>
                </a:gridCol>
                <a:gridCol w="1503938">
                  <a:extLst>
                    <a:ext uri="{9D8B030D-6E8A-4147-A177-3AD203B41FA5}">
                      <a16:colId xmlns:a16="http://schemas.microsoft.com/office/drawing/2014/main" val="3196105405"/>
                    </a:ext>
                  </a:extLst>
                </a:gridCol>
              </a:tblGrid>
              <a:tr h="1092564">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Euclidean distance</a:t>
                      </a:r>
                      <a:endParaRPr lang="ru-RU" dirty="0"/>
                    </a:p>
                  </a:txBody>
                  <a:tcPr/>
                </a:tc>
                <a:tc>
                  <a:txBody>
                    <a:bodyPr/>
                    <a:lstStyle/>
                    <a:p>
                      <a:r>
                        <a:rPr lang="en-US" dirty="0" smtClean="0"/>
                        <a:t>Nearest points</a:t>
                      </a:r>
                      <a:endParaRPr lang="ru-RU" dirty="0"/>
                    </a:p>
                  </a:txBody>
                  <a:tcPr/>
                </a:tc>
                <a:extLst>
                  <a:ext uri="{0D108BD9-81ED-4DB2-BD59-A6C34878D82A}">
                    <a16:rowId xmlns:a16="http://schemas.microsoft.com/office/drawing/2014/main" val="4078013816"/>
                  </a:ext>
                </a:extLst>
              </a:tr>
              <a:tr h="443095">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8</a:t>
                      </a:r>
                      <a:r>
                        <a:rPr lang="ru-RU" dirty="0" smtClean="0"/>
                        <a:t>,06</a:t>
                      </a:r>
                      <a:endParaRPr lang="ru-RU" dirty="0"/>
                    </a:p>
                  </a:txBody>
                  <a:tcPr/>
                </a:tc>
                <a:tc>
                  <a:txBody>
                    <a:bodyPr/>
                    <a:lstStyle/>
                    <a:p>
                      <a:endParaRPr lang="ru-RU"/>
                    </a:p>
                  </a:txBody>
                  <a:tcPr/>
                </a:tc>
                <a:extLst>
                  <a:ext uri="{0D108BD9-81ED-4DB2-BD59-A6C34878D82A}">
                    <a16:rowId xmlns:a16="http://schemas.microsoft.com/office/drawing/2014/main" val="1649508033"/>
                  </a:ext>
                </a:extLst>
              </a:tr>
              <a:tr h="443095">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b="1" dirty="0" smtClean="0">
                          <a:solidFill>
                            <a:srgbClr val="FF0000"/>
                          </a:solidFill>
                        </a:rPr>
                        <a:t>2,24</a:t>
                      </a:r>
                      <a:endParaRPr lang="ru-RU" b="1" dirty="0">
                        <a:solidFill>
                          <a:srgbClr val="FF0000"/>
                        </a:solidFill>
                      </a:endParaRPr>
                    </a:p>
                  </a:txBody>
                  <a:tcPr/>
                </a:tc>
                <a:tc>
                  <a:txBody>
                    <a:bodyPr/>
                    <a:lstStyle/>
                    <a:p>
                      <a:r>
                        <a:rPr lang="ru-RU" b="1" dirty="0" smtClean="0">
                          <a:solidFill>
                            <a:srgbClr val="FF0000"/>
                          </a:solidFill>
                        </a:rPr>
                        <a:t>1</a:t>
                      </a:r>
                      <a:endParaRPr lang="ru-RU" b="1" dirty="0">
                        <a:solidFill>
                          <a:srgbClr val="FF0000"/>
                        </a:solidFill>
                      </a:endParaRPr>
                    </a:p>
                  </a:txBody>
                  <a:tcPr/>
                </a:tc>
                <a:extLst>
                  <a:ext uri="{0D108BD9-81ED-4DB2-BD59-A6C34878D82A}">
                    <a16:rowId xmlns:a16="http://schemas.microsoft.com/office/drawing/2014/main" val="363879768"/>
                  </a:ext>
                </a:extLst>
              </a:tr>
              <a:tr h="443095">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b="1" dirty="0" smtClean="0">
                          <a:solidFill>
                            <a:srgbClr val="FF0000"/>
                          </a:solidFill>
                        </a:rPr>
                        <a:t>6,71</a:t>
                      </a:r>
                      <a:endParaRPr lang="ru-RU" b="1" dirty="0">
                        <a:solidFill>
                          <a:srgbClr val="FF0000"/>
                        </a:solidFill>
                      </a:endParaRPr>
                    </a:p>
                  </a:txBody>
                  <a:tcPr/>
                </a:tc>
                <a:tc>
                  <a:txBody>
                    <a:bodyPr/>
                    <a:lstStyle/>
                    <a:p>
                      <a:r>
                        <a:rPr lang="ru-RU" b="1" dirty="0" smtClean="0">
                          <a:solidFill>
                            <a:srgbClr val="FF0000"/>
                          </a:solidFill>
                        </a:rPr>
                        <a:t>3</a:t>
                      </a:r>
                      <a:endParaRPr lang="ru-RU" b="1" dirty="0">
                        <a:solidFill>
                          <a:srgbClr val="FF0000"/>
                        </a:solidFill>
                      </a:endParaRPr>
                    </a:p>
                  </a:txBody>
                  <a:tcPr/>
                </a:tc>
                <a:extLst>
                  <a:ext uri="{0D108BD9-81ED-4DB2-BD59-A6C34878D82A}">
                    <a16:rowId xmlns:a16="http://schemas.microsoft.com/office/drawing/2014/main" val="3902585541"/>
                  </a:ext>
                </a:extLst>
              </a:tr>
              <a:tr h="443095">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b="1" dirty="0" smtClean="0">
                          <a:solidFill>
                            <a:srgbClr val="FF0000"/>
                          </a:solidFill>
                        </a:rPr>
                        <a:t>6,4</a:t>
                      </a:r>
                      <a:endParaRPr lang="ru-RU" b="1" dirty="0">
                        <a:solidFill>
                          <a:srgbClr val="FF0000"/>
                        </a:solidFill>
                      </a:endParaRPr>
                    </a:p>
                  </a:txBody>
                  <a:tcPr/>
                </a:tc>
                <a:tc>
                  <a:txBody>
                    <a:bodyPr/>
                    <a:lstStyle/>
                    <a:p>
                      <a:r>
                        <a:rPr lang="ru-RU" b="1" dirty="0" smtClean="0">
                          <a:solidFill>
                            <a:srgbClr val="FF0000"/>
                          </a:solidFill>
                        </a:rPr>
                        <a:t>2</a:t>
                      </a:r>
                      <a:endParaRPr lang="ru-RU" b="1" dirty="0">
                        <a:solidFill>
                          <a:srgbClr val="FF0000"/>
                        </a:solidFill>
                      </a:endParaRPr>
                    </a:p>
                  </a:txBody>
                  <a:tcPr/>
                </a:tc>
                <a:extLst>
                  <a:ext uri="{0D108BD9-81ED-4DB2-BD59-A6C34878D82A}">
                    <a16:rowId xmlns:a16="http://schemas.microsoft.com/office/drawing/2014/main" val="2326024188"/>
                  </a:ext>
                </a:extLst>
              </a:tr>
              <a:tr h="443095">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11,05</a:t>
                      </a:r>
                      <a:endParaRPr lang="ru-RU" dirty="0"/>
                    </a:p>
                  </a:txBody>
                  <a:tcPr/>
                </a:tc>
                <a:tc>
                  <a:txBody>
                    <a:bodyPr/>
                    <a:lstStyle/>
                    <a:p>
                      <a:endParaRPr lang="ru-RU"/>
                    </a:p>
                  </a:txBody>
                  <a:tcPr/>
                </a:tc>
                <a:extLst>
                  <a:ext uri="{0D108BD9-81ED-4DB2-BD59-A6C34878D82A}">
                    <a16:rowId xmlns:a16="http://schemas.microsoft.com/office/drawing/2014/main" val="3786340289"/>
                  </a:ext>
                </a:extLst>
              </a:tr>
              <a:tr h="443095">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21598516"/>
                  </a:ext>
                </a:extLst>
              </a:tr>
            </a:tbl>
          </a:graphicData>
        </a:graphic>
      </p:graphicFrame>
      <p:sp>
        <p:nvSpPr>
          <p:cNvPr id="13" name="Прямоугольник 12"/>
          <p:cNvSpPr/>
          <p:nvPr/>
        </p:nvSpPr>
        <p:spPr>
          <a:xfrm>
            <a:off x="1404523" y="5284197"/>
            <a:ext cx="6257932" cy="461665"/>
          </a:xfrm>
          <a:prstGeom prst="rect">
            <a:avLst/>
          </a:prstGeom>
        </p:spPr>
        <p:txBody>
          <a:bodyPr wrap="none">
            <a:spAutoFit/>
          </a:bodyPr>
          <a:lstStyle/>
          <a:p>
            <a:r>
              <a:rPr lang="ru-RU" sz="2400" dirty="0" err="1"/>
              <a:t>Therefore</a:t>
            </a:r>
            <a:r>
              <a:rPr lang="ru-RU" sz="2400" dirty="0"/>
              <a:t>, a </a:t>
            </a:r>
            <a:r>
              <a:rPr lang="ru-RU" sz="2400" dirty="0" err="1"/>
              <a:t>person</a:t>
            </a:r>
            <a:r>
              <a:rPr lang="en-US" sz="2400" dirty="0"/>
              <a:t> </a:t>
            </a:r>
            <a:r>
              <a:rPr lang="en-US" sz="2400" b="1" i="1" dirty="0"/>
              <a:t>F</a:t>
            </a:r>
            <a:r>
              <a:rPr lang="ru-RU" sz="2400" dirty="0"/>
              <a:t> </a:t>
            </a:r>
            <a:r>
              <a:rPr lang="ru-RU" sz="2400" dirty="0" err="1"/>
              <a:t>belongs</a:t>
            </a:r>
            <a:r>
              <a:rPr lang="ru-RU" sz="2400" dirty="0"/>
              <a:t> </a:t>
            </a:r>
            <a:r>
              <a:rPr lang="ru-RU" sz="2400" dirty="0" err="1"/>
              <a:t>to</a:t>
            </a:r>
            <a:r>
              <a:rPr lang="ru-RU" sz="2400" dirty="0"/>
              <a:t>  </a:t>
            </a:r>
            <a:r>
              <a:rPr lang="ru-RU" sz="2400" dirty="0" err="1"/>
              <a:t>group</a:t>
            </a:r>
            <a:r>
              <a:rPr lang="en-US" sz="2400" dirty="0"/>
              <a:t> </a:t>
            </a:r>
            <a:r>
              <a:rPr lang="ru-RU" sz="2400" b="1" dirty="0">
                <a:solidFill>
                  <a:srgbClr val="002060"/>
                </a:solidFill>
              </a:rPr>
              <a:t>«</a:t>
            </a:r>
            <a:r>
              <a:rPr lang="en-US" sz="2400" b="1" dirty="0">
                <a:solidFill>
                  <a:srgbClr val="002060"/>
                </a:solidFill>
              </a:rPr>
              <a:t>Large</a:t>
            </a:r>
            <a:r>
              <a:rPr lang="ru-RU" sz="2400" b="1" dirty="0" smtClean="0">
                <a:solidFill>
                  <a:srgbClr val="002060"/>
                </a:solidFill>
              </a:rPr>
              <a:t>»</a:t>
            </a:r>
            <a:r>
              <a:rPr lang="en-US" sz="2400" b="1" dirty="0" smtClean="0">
                <a:solidFill>
                  <a:srgbClr val="002060"/>
                </a:solidFill>
              </a:rPr>
              <a:t>.</a:t>
            </a:r>
            <a:endParaRPr lang="ru-RU" sz="2400" b="1" dirty="0">
              <a:solidFill>
                <a:srgbClr val="002060"/>
              </a:solidFill>
            </a:endParaRPr>
          </a:p>
        </p:txBody>
      </p:sp>
    </p:spTree>
    <p:extLst>
      <p:ext uri="{BB962C8B-B14F-4D97-AF65-F5344CB8AC3E}">
        <p14:creationId xmlns:p14="http://schemas.microsoft.com/office/powerpoint/2010/main" val="3245292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603325" y="603519"/>
                <a:ext cx="5187475" cy="1200329"/>
              </a:xfrm>
              <a:prstGeom prst="rect">
                <a:avLst/>
              </a:prstGeom>
              <a:noFill/>
            </p:spPr>
            <p:txBody>
              <a:bodyPr wrap="square" rtlCol="0">
                <a:spAutoFit/>
              </a:bodyPr>
              <a:lstStyle/>
              <a:p>
                <a:r>
                  <a:rPr lang="en-US" sz="3600" b="1" dirty="0" smtClean="0">
                    <a:solidFill>
                      <a:srgbClr val="00B050"/>
                    </a:solidFill>
                  </a:rPr>
                  <a:t>Metric</a:t>
                </a:r>
                <a:r>
                  <a:rPr lang="ru-RU" sz="3600" b="1" dirty="0">
                    <a:solidFill>
                      <a:srgbClr val="00B050"/>
                    </a:solidFill>
                  </a:rPr>
                  <a:t> </a:t>
                </a:r>
                <a14:m>
                  <m:oMath xmlns:m="http://schemas.openxmlformats.org/officeDocument/2006/math">
                    <m:sSub>
                      <m:sSubPr>
                        <m:ctrlPr>
                          <a:rPr lang="en-US" sz="3600" b="1" i="1" smtClean="0">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𝑳</m:t>
                        </m:r>
                      </m:e>
                      <m:sub>
                        <m:r>
                          <m:rPr>
                            <m:nor/>
                          </m:rPr>
                          <a:rPr lang="ru-RU" sz="3600" dirty="0">
                            <a:solidFill>
                              <a:srgbClr val="00B050"/>
                            </a:solidFill>
                          </a:rPr>
                          <m:t>∞</m:t>
                        </m:r>
                      </m:sub>
                    </m:sSub>
                  </m:oMath>
                </a14:m>
                <a:endParaRPr lang="en-US" sz="3600" b="1" i="1" dirty="0" smtClean="0">
                  <a:solidFill>
                    <a:srgbClr val="00B050"/>
                  </a:solidFill>
                  <a:latin typeface="Cambria Math" panose="02040503050406030204" pitchFamily="18" charset="0"/>
                </a:endParaRPr>
              </a:p>
              <a:p>
                <a14:m>
                  <m:oMath xmlns:m="http://schemas.openxmlformats.org/officeDocument/2006/math">
                    <m:r>
                      <a:rPr lang="en-US" sz="3600" b="1" i="1">
                        <a:solidFill>
                          <a:srgbClr val="00B050"/>
                        </a:solidFill>
                        <a:latin typeface="Cambria Math" panose="02040503050406030204" pitchFamily="18" charset="0"/>
                      </a:rPr>
                      <m:t>(</m:t>
                    </m:r>
                    <m:r>
                      <m:rPr>
                        <m:nor/>
                      </m:rPr>
                      <a:rPr lang="en-US" sz="3600" b="1" dirty="0">
                        <a:solidFill>
                          <a:srgbClr val="00B050"/>
                        </a:solidFill>
                      </a:rPr>
                      <m:t>The</m:t>
                    </m:r>
                    <m:r>
                      <m:rPr>
                        <m:nor/>
                      </m:rPr>
                      <a:rPr lang="en-US" sz="3600" b="1" i="0" dirty="0" smtClean="0">
                        <a:solidFill>
                          <a:srgbClr val="00B050"/>
                        </a:solidFill>
                      </a:rPr>
                      <m:t> </m:t>
                    </m:r>
                    <m:r>
                      <m:rPr>
                        <m:nor/>
                      </m:rPr>
                      <a:rPr lang="ru-RU" sz="3600" b="1" dirty="0">
                        <a:solidFill>
                          <a:srgbClr val="00B050"/>
                        </a:solidFill>
                      </a:rPr>
                      <m:t>Chebyshev</m:t>
                    </m:r>
                    <m:r>
                      <m:rPr>
                        <m:nor/>
                      </m:rPr>
                      <a:rPr lang="en-US" sz="3600" b="1" i="0" dirty="0" smtClean="0">
                        <a:solidFill>
                          <a:srgbClr val="00B050"/>
                        </a:solidFill>
                      </a:rPr>
                      <m:t> </m:t>
                    </m:r>
                    <m:r>
                      <m:rPr>
                        <m:nor/>
                      </m:rPr>
                      <a:rPr lang="en-US" sz="3600" b="1" dirty="0">
                        <a:solidFill>
                          <a:srgbClr val="00B050"/>
                        </a:solidFill>
                      </a:rPr>
                      <m:t>d</m:t>
                    </m:r>
                    <m:r>
                      <m:rPr>
                        <m:nor/>
                      </m:rPr>
                      <a:rPr lang="ru-RU" sz="3600" b="1" dirty="0">
                        <a:solidFill>
                          <a:srgbClr val="00B050"/>
                        </a:solidFill>
                      </a:rPr>
                      <m:t>istance</m:t>
                    </m:r>
                  </m:oMath>
                </a14:m>
                <a:r>
                  <a:rPr lang="en-US" sz="3600" b="1" dirty="0">
                    <a:solidFill>
                      <a:srgbClr val="00B05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603325" y="603519"/>
                <a:ext cx="5187475" cy="1200329"/>
              </a:xfrm>
              <a:prstGeom prst="rect">
                <a:avLst/>
              </a:prstGeom>
              <a:blipFill>
                <a:blip r:embed="rId4"/>
                <a:stretch>
                  <a:fillRect l="-3643" t="-7107" r="-1293" b="-18274"/>
                </a:stretch>
              </a:blipFill>
            </p:spPr>
            <p:txBody>
              <a:bodyPr/>
              <a:lstStyle/>
              <a:p>
                <a:r>
                  <a:rPr lang="ru-RU">
                    <a:noFill/>
                  </a:rPr>
                  <a:t> </a:t>
                </a:r>
              </a:p>
            </p:txBody>
          </p:sp>
        </mc:Fallback>
      </mc:AlternateContent>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28</a:t>
            </a:fld>
            <a:endParaRPr lang="ru-RU" sz="1400" dirty="0">
              <a:solidFill>
                <a:schemeClr val="bg1"/>
              </a:solidFill>
            </a:endParaRP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nvPr>
            </p:nvGraphicFramePr>
            <p:xfrm>
              <a:off x="5971308" y="603516"/>
              <a:ext cx="5867000" cy="3176733"/>
            </p:xfrm>
            <a:graphic>
              <a:graphicData uri="http://schemas.openxmlformats.org/drawingml/2006/table">
                <a:tbl>
                  <a:tblPr firstRow="1" bandRow="1">
                    <a:tableStyleId>{5C22544A-7EE6-4342-B048-85BDC9FD1C3A}</a:tableStyleId>
                  </a:tblPr>
                  <a:tblGrid>
                    <a:gridCol w="842165">
                      <a:extLst>
                        <a:ext uri="{9D8B030D-6E8A-4147-A177-3AD203B41FA5}">
                          <a16:colId xmlns:a16="http://schemas.microsoft.com/office/drawing/2014/main" val="3812501962"/>
                        </a:ext>
                      </a:extLst>
                    </a:gridCol>
                    <a:gridCol w="860224">
                      <a:extLst>
                        <a:ext uri="{9D8B030D-6E8A-4147-A177-3AD203B41FA5}">
                          <a16:colId xmlns:a16="http://schemas.microsoft.com/office/drawing/2014/main" val="1014036463"/>
                        </a:ext>
                      </a:extLst>
                    </a:gridCol>
                    <a:gridCol w="927431">
                      <a:extLst>
                        <a:ext uri="{9D8B030D-6E8A-4147-A177-3AD203B41FA5}">
                          <a16:colId xmlns:a16="http://schemas.microsoft.com/office/drawing/2014/main" val="3339330257"/>
                        </a:ext>
                      </a:extLst>
                    </a:gridCol>
                    <a:gridCol w="1134050">
                      <a:extLst>
                        <a:ext uri="{9D8B030D-6E8A-4147-A177-3AD203B41FA5}">
                          <a16:colId xmlns:a16="http://schemas.microsoft.com/office/drawing/2014/main" val="813433908"/>
                        </a:ext>
                      </a:extLst>
                    </a:gridCol>
                    <a:gridCol w="2103130">
                      <a:extLst>
                        <a:ext uri="{9D8B030D-6E8A-4147-A177-3AD203B41FA5}">
                          <a16:colId xmlns:a16="http://schemas.microsoft.com/office/drawing/2014/main" val="1940209311"/>
                        </a:ext>
                      </a:extLst>
                    </a:gridCol>
                  </a:tblGrid>
                  <a:tr h="890583">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a:t>
                          </a:r>
                          <a14:m>
                            <m:oMath xmlns:m="http://schemas.openxmlformats.org/officeDocument/2006/math">
                              <m:r>
                                <m:rPr>
                                  <m:nor/>
                                </m:rPr>
                                <a:rPr lang="ru-RU" sz="1800" b="1" dirty="0" smtClean="0">
                                  <a:solidFill>
                                    <a:schemeClr val="bg1"/>
                                  </a:solidFill>
                                </a:rPr>
                                <m:t>Chebyshev</m:t>
                              </m:r>
                            </m:oMath>
                          </a14:m>
                          <a:endParaRPr lang="ru-RU" dirty="0" smtClean="0">
                            <a:effectLst/>
                          </a:endParaRPr>
                        </a:p>
                        <a:p>
                          <a:r>
                            <a:rPr lang="en-US" dirty="0" smtClean="0">
                              <a:effectLst/>
                            </a:rPr>
                            <a:t>distance</a:t>
                          </a:r>
                          <a:endParaRPr lang="ru-RU" dirty="0"/>
                        </a:p>
                      </a:txBody>
                      <a:tcPr/>
                    </a:tc>
                    <a:extLst>
                      <a:ext uri="{0D108BD9-81ED-4DB2-BD59-A6C34878D82A}">
                        <a16:rowId xmlns:a16="http://schemas.microsoft.com/office/drawing/2014/main" val="4232366259"/>
                      </a:ext>
                    </a:extLst>
                  </a:tr>
                  <a:tr h="381025">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7</a:t>
                          </a:r>
                          <a:endParaRPr lang="ru-RU" dirty="0"/>
                        </a:p>
                      </a:txBody>
                      <a:tcPr/>
                    </a:tc>
                    <a:extLst>
                      <a:ext uri="{0D108BD9-81ED-4DB2-BD59-A6C34878D82A}">
                        <a16:rowId xmlns:a16="http://schemas.microsoft.com/office/drawing/2014/main" val="457252383"/>
                      </a:ext>
                    </a:extLst>
                  </a:tr>
                  <a:tr h="381025">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t>2</a:t>
                          </a:r>
                          <a:endParaRPr lang="ru-RU" dirty="0"/>
                        </a:p>
                      </a:txBody>
                      <a:tcPr/>
                    </a:tc>
                    <a:extLst>
                      <a:ext uri="{0D108BD9-81ED-4DB2-BD59-A6C34878D82A}">
                        <a16:rowId xmlns:a16="http://schemas.microsoft.com/office/drawing/2014/main" val="1786144774"/>
                      </a:ext>
                    </a:extLst>
                  </a:tr>
                  <a:tr h="381025">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t>6</a:t>
                          </a:r>
                          <a:endParaRPr lang="ru-RU" dirty="0"/>
                        </a:p>
                      </a:txBody>
                      <a:tcPr/>
                    </a:tc>
                    <a:extLst>
                      <a:ext uri="{0D108BD9-81ED-4DB2-BD59-A6C34878D82A}">
                        <a16:rowId xmlns:a16="http://schemas.microsoft.com/office/drawing/2014/main" val="2015345067"/>
                      </a:ext>
                    </a:extLst>
                  </a:tr>
                  <a:tr h="381025">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en-US" dirty="0" smtClean="0"/>
                            <a:t>5</a:t>
                          </a:r>
                          <a:endParaRPr lang="ru-RU" dirty="0"/>
                        </a:p>
                      </a:txBody>
                      <a:tcPr/>
                    </a:tc>
                    <a:extLst>
                      <a:ext uri="{0D108BD9-81ED-4DB2-BD59-A6C34878D82A}">
                        <a16:rowId xmlns:a16="http://schemas.microsoft.com/office/drawing/2014/main" val="3184477676"/>
                      </a:ext>
                    </a:extLst>
                  </a:tr>
                  <a:tr h="381025">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a:t>
                          </a:r>
                          <a:endParaRPr lang="ru-RU" dirty="0"/>
                        </a:p>
                      </a:txBody>
                      <a:tcPr/>
                    </a:tc>
                    <a:extLst>
                      <a:ext uri="{0D108BD9-81ED-4DB2-BD59-A6C34878D82A}">
                        <a16:rowId xmlns:a16="http://schemas.microsoft.com/office/drawing/2014/main" val="1283527668"/>
                      </a:ext>
                    </a:extLst>
                  </a:tr>
                  <a:tr h="381025">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extLst>
                      <a:ext uri="{0D108BD9-81ED-4DB2-BD59-A6C34878D82A}">
                        <a16:rowId xmlns:a16="http://schemas.microsoft.com/office/drawing/2014/main" val="341664082"/>
                      </a:ext>
                    </a:extLst>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13515411"/>
                  </p:ext>
                </p:extLst>
              </p:nvPr>
            </p:nvGraphicFramePr>
            <p:xfrm>
              <a:off x="5971308" y="603516"/>
              <a:ext cx="5867000" cy="3176733"/>
            </p:xfrm>
            <a:graphic>
              <a:graphicData uri="http://schemas.openxmlformats.org/drawingml/2006/table">
                <a:tbl>
                  <a:tblPr firstRow="1" bandRow="1">
                    <a:tableStyleId>{5C22544A-7EE6-4342-B048-85BDC9FD1C3A}</a:tableStyleId>
                  </a:tblPr>
                  <a:tblGrid>
                    <a:gridCol w="842165">
                      <a:extLst>
                        <a:ext uri="{9D8B030D-6E8A-4147-A177-3AD203B41FA5}">
                          <a16:colId xmlns:a16="http://schemas.microsoft.com/office/drawing/2014/main" val="3812501962"/>
                        </a:ext>
                      </a:extLst>
                    </a:gridCol>
                    <a:gridCol w="860224">
                      <a:extLst>
                        <a:ext uri="{9D8B030D-6E8A-4147-A177-3AD203B41FA5}">
                          <a16:colId xmlns:a16="http://schemas.microsoft.com/office/drawing/2014/main" val="1014036463"/>
                        </a:ext>
                      </a:extLst>
                    </a:gridCol>
                    <a:gridCol w="927431">
                      <a:extLst>
                        <a:ext uri="{9D8B030D-6E8A-4147-A177-3AD203B41FA5}">
                          <a16:colId xmlns:a16="http://schemas.microsoft.com/office/drawing/2014/main" val="3339330257"/>
                        </a:ext>
                      </a:extLst>
                    </a:gridCol>
                    <a:gridCol w="1134050">
                      <a:extLst>
                        <a:ext uri="{9D8B030D-6E8A-4147-A177-3AD203B41FA5}">
                          <a16:colId xmlns:a16="http://schemas.microsoft.com/office/drawing/2014/main" val="813433908"/>
                        </a:ext>
                      </a:extLst>
                    </a:gridCol>
                    <a:gridCol w="2103130">
                      <a:extLst>
                        <a:ext uri="{9D8B030D-6E8A-4147-A177-3AD203B41FA5}">
                          <a16:colId xmlns:a16="http://schemas.microsoft.com/office/drawing/2014/main" val="1940209311"/>
                        </a:ext>
                      </a:extLst>
                    </a:gridCol>
                  </a:tblGrid>
                  <a:tr h="890583">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endParaRPr lang="ru-RU"/>
                        </a:p>
                      </a:txBody>
                      <a:tcPr>
                        <a:blipFill>
                          <a:blip r:embed="rId5"/>
                          <a:stretch>
                            <a:fillRect l="-179420" t="-3425" r="-1449" b="-266438"/>
                          </a:stretch>
                        </a:blipFill>
                      </a:tcPr>
                    </a:tc>
                    <a:extLst>
                      <a:ext uri="{0D108BD9-81ED-4DB2-BD59-A6C34878D82A}">
                        <a16:rowId xmlns:a16="http://schemas.microsoft.com/office/drawing/2014/main" val="4232366259"/>
                      </a:ext>
                    </a:extLst>
                  </a:tr>
                  <a:tr h="381025">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7</a:t>
                          </a:r>
                          <a:endParaRPr lang="ru-RU" dirty="0"/>
                        </a:p>
                      </a:txBody>
                      <a:tcPr/>
                    </a:tc>
                    <a:extLst>
                      <a:ext uri="{0D108BD9-81ED-4DB2-BD59-A6C34878D82A}">
                        <a16:rowId xmlns:a16="http://schemas.microsoft.com/office/drawing/2014/main" val="457252383"/>
                      </a:ext>
                    </a:extLst>
                  </a:tr>
                  <a:tr h="381025">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t>2</a:t>
                          </a:r>
                          <a:endParaRPr lang="ru-RU" dirty="0"/>
                        </a:p>
                      </a:txBody>
                      <a:tcPr/>
                    </a:tc>
                    <a:extLst>
                      <a:ext uri="{0D108BD9-81ED-4DB2-BD59-A6C34878D82A}">
                        <a16:rowId xmlns:a16="http://schemas.microsoft.com/office/drawing/2014/main" val="1786144774"/>
                      </a:ext>
                    </a:extLst>
                  </a:tr>
                  <a:tr h="381025">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t>6</a:t>
                          </a:r>
                          <a:endParaRPr lang="ru-RU" dirty="0"/>
                        </a:p>
                      </a:txBody>
                      <a:tcPr/>
                    </a:tc>
                    <a:extLst>
                      <a:ext uri="{0D108BD9-81ED-4DB2-BD59-A6C34878D82A}">
                        <a16:rowId xmlns:a16="http://schemas.microsoft.com/office/drawing/2014/main" val="2015345067"/>
                      </a:ext>
                    </a:extLst>
                  </a:tr>
                  <a:tr h="381025">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en-US" dirty="0" smtClean="0"/>
                            <a:t>5</a:t>
                          </a:r>
                          <a:endParaRPr lang="ru-RU" dirty="0"/>
                        </a:p>
                      </a:txBody>
                      <a:tcPr/>
                    </a:tc>
                    <a:extLst>
                      <a:ext uri="{0D108BD9-81ED-4DB2-BD59-A6C34878D82A}">
                        <a16:rowId xmlns:a16="http://schemas.microsoft.com/office/drawing/2014/main" val="3184477676"/>
                      </a:ext>
                    </a:extLst>
                  </a:tr>
                  <a:tr h="381025">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a:t>
                          </a:r>
                          <a:endParaRPr lang="ru-RU" dirty="0"/>
                        </a:p>
                      </a:txBody>
                      <a:tcPr/>
                    </a:tc>
                    <a:extLst>
                      <a:ext uri="{0D108BD9-81ED-4DB2-BD59-A6C34878D82A}">
                        <a16:rowId xmlns:a16="http://schemas.microsoft.com/office/drawing/2014/main" val="1283527668"/>
                      </a:ext>
                    </a:extLst>
                  </a:tr>
                  <a:tr h="381025">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extLst>
                      <a:ext uri="{0D108BD9-81ED-4DB2-BD59-A6C34878D82A}">
                        <a16:rowId xmlns:a16="http://schemas.microsoft.com/office/drawing/2014/main" val="341664082"/>
                      </a:ext>
                    </a:extLst>
                  </a:tr>
                </a:tbl>
              </a:graphicData>
            </a:graphic>
          </p:graphicFrame>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169029" y="3615659"/>
                <a:ext cx="7371377" cy="3416320"/>
              </a:xfrm>
              <a:prstGeom prst="rect">
                <a:avLst/>
              </a:prstGeom>
            </p:spPr>
            <p:txBody>
              <a:bodyPr wrap="none">
                <a:spAutoFit/>
              </a:bodyPr>
              <a:lstStyle/>
              <a:p>
                <a:pPr indent="450215" algn="just">
                  <a:lnSpc>
                    <a:spcPct val="150000"/>
                  </a:lnSpc>
                  <a:spcAft>
                    <a:spcPts val="0"/>
                  </a:spcAft>
                </a:pPr>
                <a14:m>
                  <m:oMath xmlns:m="http://schemas.openxmlformats.org/officeDocument/2006/math">
                    <m:sSub>
                      <m:sSubPr>
                        <m:ctrlPr>
                          <a:rPr lang="ru-RU" sz="2400" i="1" dirty="0" smtClean="0">
                            <a:latin typeface="Cambria Math" panose="02040503050406030204" pitchFamily="18" charset="0"/>
                          </a:rPr>
                        </m:ctrlPr>
                      </m:sSubPr>
                      <m:e>
                        <m:r>
                          <a:rPr lang="en-US" sz="2400" b="0" i="1" dirty="0" smtClean="0">
                            <a:latin typeface="Cambria Math" panose="02040503050406030204" pitchFamily="18" charset="0"/>
                          </a:rPr>
                          <m:t>𝐷</m:t>
                        </m:r>
                      </m:e>
                      <m:sub>
                        <m:r>
                          <a:rPr lang="en-US" sz="2400" b="0" i="1" dirty="0" smtClean="0">
                            <a:latin typeface="Cambria Math" panose="02040503050406030204" pitchFamily="18" charset="0"/>
                          </a:rPr>
                          <m:t>𝐴</m:t>
                        </m:r>
                      </m:sub>
                    </m:sSub>
                  </m:oMath>
                </a14:m>
                <a:r>
                  <a:rPr lang="ru-RU" sz="2400" dirty="0" smtClean="0">
                    <a:latin typeface="Times New Roman" panose="02020603050405020304" pitchFamily="18" charset="0"/>
                    <a:ea typeface="Times New Roman" panose="02020603050405020304" pitchFamily="18" charset="0"/>
                  </a:rPr>
                  <a:t>=</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smtClean="0">
                        <a:latin typeface="Cambria Math" panose="02040503050406030204" pitchFamily="18" charset="0"/>
                        <a:ea typeface="Times New Roman" panose="02020603050405020304" pitchFamily="18" charset="0"/>
                      </a:rPr>
                      <m:t>1</m:t>
                    </m:r>
                    <m:r>
                      <a:rPr lang="en-US" sz="2400" b="0" i="0" dirty="0" smtClean="0">
                        <a:latin typeface="Cambria Math" panose="02040503050406030204" pitchFamily="18" charset="0"/>
                        <a:ea typeface="Times New Roman" panose="02020603050405020304" pitchFamily="18" charset="0"/>
                      </a:rPr>
                      <m:t>57</m:t>
                    </m:r>
                    <m:r>
                      <a:rPr lang="ru-RU" sz="2400" i="1">
                        <a:latin typeface="Cambria Math" panose="02040503050406030204" pitchFamily="18" charset="0"/>
                        <a:ea typeface="Times New Roman" panose="02020603050405020304" pitchFamily="18" charset="0"/>
                      </a:rPr>
                      <m:t>−</m:t>
                    </m:r>
                    <m:r>
                      <a:rPr lang="en-US" sz="2400" b="0" i="0" smtClean="0">
                        <a:latin typeface="Cambria Math" panose="02040503050406030204" pitchFamily="18" charset="0"/>
                        <a:ea typeface="Times New Roman" panose="02020603050405020304" pitchFamily="18" charset="0"/>
                      </a:rPr>
                      <m:t>150</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smtClean="0">
                        <a:latin typeface="Cambria Math" panose="02040503050406030204" pitchFamily="18" charset="0"/>
                        <a:ea typeface="Times New Roman" panose="02020603050405020304" pitchFamily="18" charset="0"/>
                      </a:rPr>
                      <m:t>5</m:t>
                    </m:r>
                    <m:r>
                      <a:rPr lang="en-US" sz="2400" b="0" i="0" dirty="0" smtClean="0">
                        <a:latin typeface="Cambria Math" panose="02040503050406030204" pitchFamily="18" charset="0"/>
                        <a:ea typeface="Times New Roman" panose="02020603050405020304" pitchFamily="18" charset="0"/>
                      </a:rPr>
                      <m:t>4</m:t>
                    </m:r>
                    <m:r>
                      <a:rPr lang="ru-RU" sz="2400" i="1">
                        <a:latin typeface="Cambria Math" panose="02040503050406030204" pitchFamily="18" charset="0"/>
                        <a:ea typeface="Times New Roman" panose="02020603050405020304" pitchFamily="18" charset="0"/>
                      </a:rPr>
                      <m:t>−</m:t>
                    </m:r>
                    <m:r>
                      <a:rPr lang="en-US" sz="2400" b="0" i="0" smtClean="0">
                        <a:latin typeface="Cambria Math" panose="02040503050406030204" pitchFamily="18" charset="0"/>
                        <a:ea typeface="Times New Roman" panose="02020603050405020304" pitchFamily="18" charset="0"/>
                      </a:rPr>
                      <m:t>50</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 </a:t>
                </a:r>
                <a:r>
                  <a:rPr lang="ru-RU"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7</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4</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7</a:t>
                </a:r>
              </a:p>
              <a:p>
                <a:pPr indent="450215" algn="just">
                  <a:lnSpc>
                    <a:spcPct val="150000"/>
                  </a:lnSpc>
                </a:pPr>
                <a14:m>
                  <m:oMath xmlns:m="http://schemas.openxmlformats.org/officeDocument/2006/math">
                    <m:sSub>
                      <m:sSubPr>
                        <m:ctrlPr>
                          <a:rPr lang="ru-RU"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𝐵</m:t>
                        </m:r>
                      </m:sub>
                    </m:sSub>
                  </m:oMath>
                </a14:m>
                <a:r>
                  <a:rPr lang="ru-RU" sz="2400" dirty="0">
                    <a:latin typeface="Times New Roman" panose="02020603050405020304" pitchFamily="18" charset="0"/>
                    <a:ea typeface="Times New Roman" panose="02020603050405020304" pitchFamily="18" charset="0"/>
                  </a:rPr>
                  <a:t>=</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157</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15</m:t>
                    </m:r>
                    <m:r>
                      <a:rPr lang="en-US" sz="2400" b="0" i="0" smtClean="0">
                        <a:latin typeface="Cambria Math" panose="02040503050406030204" pitchFamily="18" charset="0"/>
                        <a:ea typeface="Times New Roman" panose="02020603050405020304" pitchFamily="18" charset="0"/>
                      </a:rPr>
                      <m:t>5</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54</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5</m:t>
                    </m:r>
                    <m:r>
                      <a:rPr lang="en-US" sz="2400" b="0" i="0" smtClean="0">
                        <a:latin typeface="Cambria Math" panose="02040503050406030204" pitchFamily="18" charset="0"/>
                        <a:ea typeface="Times New Roman" panose="02020603050405020304" pitchFamily="18" charset="0"/>
                      </a:rPr>
                      <m:t>5</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 </a:t>
                </a:r>
                <a:r>
                  <a:rPr lang="ru-RU"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2</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1</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2</a:t>
                </a:r>
                <a:endParaRPr lang="ru-RU" sz="2400" dirty="0">
                  <a:latin typeface="Times New Roman" panose="02020603050405020304" pitchFamily="18" charset="0"/>
                  <a:ea typeface="Times New Roman" panose="02020603050405020304" pitchFamily="18" charset="0"/>
                </a:endParaRPr>
              </a:p>
              <a:p>
                <a:pPr indent="450215" algn="just">
                  <a:lnSpc>
                    <a:spcPct val="150000"/>
                  </a:lnSpc>
                </a:pPr>
                <a14:m>
                  <m:oMath xmlns:m="http://schemas.openxmlformats.org/officeDocument/2006/math">
                    <m:sSub>
                      <m:sSubPr>
                        <m:ctrlPr>
                          <a:rPr lang="ru-RU"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𝐶</m:t>
                        </m:r>
                      </m:sub>
                    </m:sSub>
                  </m:oMath>
                </a14:m>
                <a:r>
                  <a:rPr lang="ru-RU" sz="2400" dirty="0">
                    <a:latin typeface="Times New Roman" panose="02020603050405020304" pitchFamily="18" charset="0"/>
                    <a:ea typeface="Times New Roman" panose="02020603050405020304" pitchFamily="18" charset="0"/>
                  </a:rPr>
                  <a:t>=</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157</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r>
                      <a:rPr lang="en-US" sz="2400" b="0" i="0" smtClean="0">
                        <a:latin typeface="Cambria Math" panose="02040503050406030204" pitchFamily="18" charset="0"/>
                        <a:ea typeface="Times New Roman" panose="02020603050405020304" pitchFamily="18" charset="0"/>
                      </a:rPr>
                      <m:t>6</m:t>
                    </m:r>
                    <m:r>
                      <a:rPr lang="en-US" sz="2400">
                        <a:latin typeface="Cambria Math" panose="02040503050406030204" pitchFamily="18" charset="0"/>
                        <a:ea typeface="Times New Roman" panose="02020603050405020304" pitchFamily="18" charset="0"/>
                      </a:rPr>
                      <m:t>0</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54</m:t>
                    </m:r>
                    <m:r>
                      <a:rPr lang="ru-RU" sz="2400" i="1">
                        <a:latin typeface="Cambria Math" panose="02040503050406030204" pitchFamily="18" charset="0"/>
                        <a:ea typeface="Times New Roman" panose="02020603050405020304" pitchFamily="18" charset="0"/>
                      </a:rPr>
                      <m:t>−</m:t>
                    </m:r>
                    <m:r>
                      <a:rPr lang="en-US" sz="2400" b="0" i="0" smtClean="0">
                        <a:latin typeface="Cambria Math" panose="02040503050406030204" pitchFamily="18" charset="0"/>
                        <a:ea typeface="Times New Roman" panose="02020603050405020304" pitchFamily="18" charset="0"/>
                      </a:rPr>
                      <m:t>6</m:t>
                    </m:r>
                    <m:r>
                      <a:rPr lang="en-US" sz="2400">
                        <a:latin typeface="Cambria Math" panose="02040503050406030204" pitchFamily="18" charset="0"/>
                        <a:ea typeface="Times New Roman" panose="02020603050405020304" pitchFamily="18" charset="0"/>
                      </a:rPr>
                      <m:t>0</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 </a:t>
                </a:r>
                <a:r>
                  <a:rPr lang="ru-RU"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3</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6</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6</a:t>
                </a:r>
                <a:endParaRPr lang="ru-RU" sz="2400" dirty="0">
                  <a:latin typeface="Times New Roman" panose="02020603050405020304" pitchFamily="18" charset="0"/>
                  <a:ea typeface="Times New Roman" panose="02020603050405020304" pitchFamily="18" charset="0"/>
                </a:endParaRPr>
              </a:p>
              <a:p>
                <a:pPr indent="450215" algn="just">
                  <a:lnSpc>
                    <a:spcPct val="150000"/>
                  </a:lnSpc>
                </a:pPr>
                <a14:m>
                  <m:oMath xmlns:m="http://schemas.openxmlformats.org/officeDocument/2006/math">
                    <m:sSub>
                      <m:sSubPr>
                        <m:ctrlPr>
                          <a:rPr lang="ru-RU"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𝐷</m:t>
                        </m:r>
                      </m:sub>
                    </m:sSub>
                  </m:oMath>
                </a14:m>
                <a:r>
                  <a:rPr lang="ru-RU" sz="2400" dirty="0">
                    <a:latin typeface="Times New Roman" panose="02020603050405020304" pitchFamily="18" charset="0"/>
                    <a:ea typeface="Times New Roman" panose="02020603050405020304" pitchFamily="18" charset="0"/>
                  </a:rPr>
                  <a:t>=</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157</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r>
                      <a:rPr lang="en-US" sz="2400" b="0" i="0" smtClean="0">
                        <a:latin typeface="Cambria Math" panose="02040503050406030204" pitchFamily="18" charset="0"/>
                        <a:ea typeface="Times New Roman" panose="02020603050405020304" pitchFamily="18" charset="0"/>
                      </a:rPr>
                      <m:t>61</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54</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5</m:t>
                    </m:r>
                    <m:r>
                      <a:rPr lang="en-US" sz="2400" b="0" i="0" smtClean="0">
                        <a:latin typeface="Cambria Math" panose="02040503050406030204" pitchFamily="18" charset="0"/>
                        <a:ea typeface="Times New Roman" panose="02020603050405020304" pitchFamily="18" charset="0"/>
                      </a:rPr>
                      <m:t>9</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 </a:t>
                </a:r>
                <a:r>
                  <a:rPr lang="ru-RU"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4</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5</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5</a:t>
                </a:r>
                <a:endParaRPr lang="ru-RU" sz="2400" dirty="0">
                  <a:latin typeface="Times New Roman" panose="02020603050405020304" pitchFamily="18" charset="0"/>
                  <a:ea typeface="Times New Roman" panose="02020603050405020304" pitchFamily="18" charset="0"/>
                </a:endParaRPr>
              </a:p>
              <a:p>
                <a:pPr indent="450215" algn="just">
                  <a:lnSpc>
                    <a:spcPct val="150000"/>
                  </a:lnSpc>
                </a:pPr>
                <a14:m>
                  <m:oMath xmlns:m="http://schemas.openxmlformats.org/officeDocument/2006/math">
                    <m:sSub>
                      <m:sSubPr>
                        <m:ctrlPr>
                          <a:rPr lang="ru-RU"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𝐸</m:t>
                        </m:r>
                      </m:sub>
                    </m:sSub>
                  </m:oMath>
                </a14:m>
                <a:r>
                  <a:rPr lang="ru-RU" sz="2400" dirty="0">
                    <a:latin typeface="Times New Roman" panose="02020603050405020304" pitchFamily="18" charset="0"/>
                    <a:ea typeface="Times New Roman" panose="02020603050405020304" pitchFamily="18" charset="0"/>
                  </a:rPr>
                  <a:t>=</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157</m:t>
                    </m:r>
                    <m:r>
                      <a:rPr lang="ru-RU" sz="2400" i="1">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15</m:t>
                    </m:r>
                    <m:r>
                      <a:rPr lang="en-US" sz="2400" b="0" i="0" smtClean="0">
                        <a:latin typeface="Cambria Math" panose="02040503050406030204" pitchFamily="18" charset="0"/>
                        <a:ea typeface="Times New Roman" panose="02020603050405020304" pitchFamily="18" charset="0"/>
                      </a:rPr>
                      <m:t>8</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r>
                      <a:rPr lang="en-US" sz="2400" dirty="0">
                        <a:latin typeface="Cambria Math" panose="02040503050406030204" pitchFamily="18" charset="0"/>
                        <a:ea typeface="Times New Roman" panose="02020603050405020304" pitchFamily="18" charset="0"/>
                      </a:rPr>
                      <m:t>54</m:t>
                    </m:r>
                    <m:r>
                      <a:rPr lang="ru-RU" sz="2400" i="1">
                        <a:latin typeface="Cambria Math" panose="02040503050406030204" pitchFamily="18" charset="0"/>
                        <a:ea typeface="Times New Roman" panose="02020603050405020304" pitchFamily="18" charset="0"/>
                      </a:rPr>
                      <m:t>−</m:t>
                    </m:r>
                    <m:r>
                      <a:rPr lang="en-US" sz="2400" b="0" i="0" smtClean="0">
                        <a:latin typeface="Cambria Math" panose="02040503050406030204" pitchFamily="18" charset="0"/>
                        <a:ea typeface="Times New Roman" panose="02020603050405020304" pitchFamily="18" charset="0"/>
                      </a:rPr>
                      <m:t>65</m:t>
                    </m:r>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 </a:t>
                </a:r>
                <a:r>
                  <a:rPr lang="ru-RU"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1</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11</a:t>
                </a:r>
                <a:r>
                  <a:rPr lang="ru-RU" sz="2400"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11</a:t>
                </a:r>
                <a:endParaRPr lang="ru-RU" sz="2400" dirty="0">
                  <a:latin typeface="Times New Roman" panose="02020603050405020304" pitchFamily="18" charset="0"/>
                  <a:ea typeface="Times New Roman" panose="02020603050405020304" pitchFamily="18" charset="0"/>
                </a:endParaRPr>
              </a:p>
              <a:p>
                <a:pPr indent="450215" algn="just">
                  <a:lnSpc>
                    <a:spcPct val="150000"/>
                  </a:lnSpc>
                  <a:spcAft>
                    <a:spcPts val="0"/>
                  </a:spcAft>
                </a:pPr>
                <a:endParaRPr lang="ru-RU" sz="2400" dirty="0">
                  <a:effectLst/>
                  <a:latin typeface="Times New Roman" panose="02020603050405020304" pitchFamily="18" charset="0"/>
                  <a:ea typeface="Times New Roman" panose="02020603050405020304" pitchFamily="18" charset="0"/>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69029" y="3615659"/>
                <a:ext cx="7371377" cy="3416320"/>
              </a:xfrm>
              <a:prstGeom prst="rect">
                <a:avLst/>
              </a:prstGeom>
              <a:blipFill>
                <a:blip r:embed="rId6"/>
                <a:stretch>
                  <a:fillRect r="-33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p:cNvSpPr/>
              <p:nvPr/>
            </p:nvSpPr>
            <p:spPr>
              <a:xfrm>
                <a:off x="1164582" y="2368863"/>
                <a:ext cx="4064959" cy="579518"/>
              </a:xfrm>
              <a:prstGeom prst="rect">
                <a:avLst/>
              </a:prstGeom>
            </p:spPr>
            <p:txBody>
              <a:bodyPr wrap="none">
                <a:spAutoFit/>
              </a:bodyPr>
              <a:lstStyle/>
              <a:p>
                <a:pPr indent="450215" algn="just">
                  <a:lnSpc>
                    <a:spcPct val="150000"/>
                  </a:lnSpc>
                  <a:spcAft>
                    <a:spcPts val="0"/>
                  </a:spcAft>
                </a:pPr>
                <a:r>
                  <a:rPr lang="en-US" sz="2400" dirty="0" err="1">
                    <a:latin typeface="Times New Roman" panose="02020603050405020304" pitchFamily="18" charset="0"/>
                    <a:ea typeface="Times New Roman" panose="02020603050405020304" pitchFamily="18" charset="0"/>
                  </a:rPr>
                  <a:t>D</a:t>
                </a:r>
                <a:r>
                  <a:rPr lang="en-US" sz="2400" baseline="-25000" dirty="0" err="1">
                    <a:latin typeface="Times New Roman" panose="02020603050405020304" pitchFamily="18" charset="0"/>
                    <a:ea typeface="Times New Roman" panose="02020603050405020304" pitchFamily="18" charset="0"/>
                  </a:rPr>
                  <a:t>cheb</a:t>
                </a:r>
                <a:r>
                  <a:rPr lang="ru-RU" sz="2400" dirty="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rPr>
                  <a:t>Q</a:t>
                </a:r>
                <a:r>
                  <a:rPr lang="ru-RU" sz="2400" dirty="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rPr>
                  <a:t>P</a:t>
                </a:r>
                <a:r>
                  <a:rPr lang="ru-RU" sz="2400" dirty="0">
                    <a:latin typeface="Times New Roman" panose="02020603050405020304" pitchFamily="18" charset="0"/>
                    <a:ea typeface="Times New Roman" panose="02020603050405020304" pitchFamily="18" charset="0"/>
                  </a:rPr>
                  <a:t>) =</a:t>
                </a:r>
                <a:r>
                  <a:rPr lang="ru-RU" sz="2400" dirty="0" err="1">
                    <a:latin typeface="Times New Roman" panose="02020603050405020304" pitchFamily="18" charset="0"/>
                    <a:ea typeface="Times New Roman" panose="02020603050405020304" pitchFamily="18" charset="0"/>
                  </a:rPr>
                  <a:t>max</a:t>
                </a:r>
                <a:r>
                  <a:rPr lang="ru-RU" sz="2400" dirty="0">
                    <a:latin typeface="Times New Roman" panose="02020603050405020304" pitchFamily="18" charset="0"/>
                    <a:ea typeface="Times New Roman" panose="02020603050405020304" pitchFamily="18" charset="0"/>
                  </a:rPr>
                  <a:t>{</a:t>
                </a:r>
                <a:r>
                  <a:rPr lang="ru-RU" sz="2400" dirty="0">
                    <a:latin typeface="Cambria Math" panose="02040503050406030204" pitchFamily="18" charset="0"/>
                    <a:ea typeface="Times New Roman" panose="02020603050405020304" pitchFamily="18" charset="0"/>
                    <a:cs typeface="Cambria Math" panose="02040503050406030204" pitchFamily="18" charset="0"/>
                  </a:rPr>
                  <a:t>∣</a:t>
                </a:r>
                <a14:m>
                  <m:oMath xmlns:m="http://schemas.openxmlformats.org/officeDocument/2006/math">
                    <m:sSub>
                      <m:sSubPr>
                        <m:ctrlPr>
                          <a:rPr lang="ru-RU"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𝑝</m:t>
                        </m:r>
                      </m:e>
                      <m:sub>
                        <m:r>
                          <a:rPr lang="en-US" sz="2400" i="1">
                            <a:latin typeface="Cambria Math" panose="02040503050406030204" pitchFamily="18" charset="0"/>
                            <a:ea typeface="Times New Roman" panose="02020603050405020304" pitchFamily="18" charset="0"/>
                          </a:rPr>
                          <m:t>𝑖</m:t>
                        </m:r>
                      </m:sub>
                    </m:sSub>
                    <m:r>
                      <a:rPr lang="ru-RU" sz="2400" i="1">
                        <a:latin typeface="Cambria Math" panose="02040503050406030204" pitchFamily="18" charset="0"/>
                        <a:ea typeface="Times New Roman" panose="02020603050405020304" pitchFamily="18" charset="0"/>
                      </a:rPr>
                      <m:t>−</m:t>
                    </m:r>
                    <m:sSub>
                      <m:sSubPr>
                        <m:ctrlPr>
                          <a:rPr lang="ru-RU"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𝑞</m:t>
                        </m:r>
                      </m:e>
                      <m:sub>
                        <m:r>
                          <a:rPr lang="en-US" sz="2400" i="1">
                            <a:latin typeface="Cambria Math" panose="02040503050406030204" pitchFamily="18" charset="0"/>
                            <a:ea typeface="Times New Roman" panose="02020603050405020304" pitchFamily="18" charset="0"/>
                          </a:rPr>
                          <m:t>𝑖</m:t>
                        </m:r>
                      </m:sub>
                    </m:sSub>
                  </m:oMath>
                </a14:m>
                <a:r>
                  <a:rPr lang="ru-RU" sz="2400" dirty="0">
                    <a:latin typeface="Cambria Math" panose="02040503050406030204" pitchFamily="18" charset="0"/>
                    <a:ea typeface="Times New Roman" panose="02020603050405020304" pitchFamily="18" charset="0"/>
                    <a:cs typeface="Cambria Math" panose="02040503050406030204" pitchFamily="18" charset="0"/>
                  </a:rPr>
                  <a:t>∣</a:t>
                </a:r>
                <a:r>
                  <a:rPr lang="ru-RU" sz="2400" dirty="0">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1164582" y="2368863"/>
                <a:ext cx="4064959" cy="579518"/>
              </a:xfrm>
              <a:prstGeom prst="rect">
                <a:avLst/>
              </a:prstGeom>
              <a:blipFill>
                <a:blip r:embed="rId7"/>
                <a:stretch>
                  <a:fillRect r="-1199" b="-24211"/>
                </a:stretch>
              </a:blipFill>
            </p:spPr>
            <p:txBody>
              <a:bodyPr/>
              <a:lstStyle/>
              <a:p>
                <a:r>
                  <a:rPr lang="ru-RU">
                    <a:noFill/>
                  </a:rPr>
                  <a:t> </a:t>
                </a:r>
              </a:p>
            </p:txBody>
          </p:sp>
        </mc:Fallback>
      </mc:AlternateContent>
    </p:spTree>
    <p:extLst>
      <p:ext uri="{BB962C8B-B14F-4D97-AF65-F5344CB8AC3E}">
        <p14:creationId xmlns:p14="http://schemas.microsoft.com/office/powerpoint/2010/main" val="2506584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41560" y="489605"/>
            <a:ext cx="10098658" cy="646331"/>
          </a:xfrm>
          <a:prstGeom prst="rect">
            <a:avLst/>
          </a:prstGeom>
          <a:noFill/>
        </p:spPr>
        <p:txBody>
          <a:bodyPr wrap="square" rtlCol="0">
            <a:spAutoFit/>
          </a:bodyPr>
          <a:lstStyle/>
          <a:p>
            <a:r>
              <a:rPr lang="en-US" sz="3600" b="1" dirty="0" smtClean="0">
                <a:solidFill>
                  <a:srgbClr val="00B050"/>
                </a:solidFill>
              </a:rPr>
              <a:t>K=3</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29</a:t>
            </a:fld>
            <a:endParaRPr lang="ru-RU" sz="1400" dirty="0">
              <a:solidFill>
                <a:schemeClr val="bg1"/>
              </a:solidFill>
            </a:endParaRP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nvPr>
            </p:nvGraphicFramePr>
            <p:xfrm>
              <a:off x="2341416" y="1490511"/>
              <a:ext cx="7897092" cy="3510358"/>
            </p:xfrm>
            <a:graphic>
              <a:graphicData uri="http://schemas.openxmlformats.org/drawingml/2006/table">
                <a:tbl>
                  <a:tblPr firstRow="1" bandRow="1">
                    <a:tableStyleId>{5C22544A-7EE6-4342-B048-85BDC9FD1C3A}</a:tableStyleId>
                  </a:tblPr>
                  <a:tblGrid>
                    <a:gridCol w="1316182">
                      <a:extLst>
                        <a:ext uri="{9D8B030D-6E8A-4147-A177-3AD203B41FA5}">
                          <a16:colId xmlns:a16="http://schemas.microsoft.com/office/drawing/2014/main" val="3084738930"/>
                        </a:ext>
                      </a:extLst>
                    </a:gridCol>
                    <a:gridCol w="1316182">
                      <a:extLst>
                        <a:ext uri="{9D8B030D-6E8A-4147-A177-3AD203B41FA5}">
                          <a16:colId xmlns:a16="http://schemas.microsoft.com/office/drawing/2014/main" val="1170392002"/>
                        </a:ext>
                      </a:extLst>
                    </a:gridCol>
                    <a:gridCol w="1316182">
                      <a:extLst>
                        <a:ext uri="{9D8B030D-6E8A-4147-A177-3AD203B41FA5}">
                          <a16:colId xmlns:a16="http://schemas.microsoft.com/office/drawing/2014/main" val="2858722055"/>
                        </a:ext>
                      </a:extLst>
                    </a:gridCol>
                    <a:gridCol w="1316182">
                      <a:extLst>
                        <a:ext uri="{9D8B030D-6E8A-4147-A177-3AD203B41FA5}">
                          <a16:colId xmlns:a16="http://schemas.microsoft.com/office/drawing/2014/main" val="2175621693"/>
                        </a:ext>
                      </a:extLst>
                    </a:gridCol>
                    <a:gridCol w="1316182">
                      <a:extLst>
                        <a:ext uri="{9D8B030D-6E8A-4147-A177-3AD203B41FA5}">
                          <a16:colId xmlns:a16="http://schemas.microsoft.com/office/drawing/2014/main" val="198334273"/>
                        </a:ext>
                      </a:extLst>
                    </a:gridCol>
                    <a:gridCol w="1316182">
                      <a:extLst>
                        <a:ext uri="{9D8B030D-6E8A-4147-A177-3AD203B41FA5}">
                          <a16:colId xmlns:a16="http://schemas.microsoft.com/office/drawing/2014/main" val="3325324563"/>
                        </a:ext>
                      </a:extLst>
                    </a:gridCol>
                  </a:tblGrid>
                  <a:tr h="1022434">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r>
                            <a:rPr lang="en-US" dirty="0" smtClean="0">
                              <a:effectLst/>
                            </a:rPr>
                            <a:t>The </a:t>
                          </a:r>
                          <a14:m>
                            <m:oMath xmlns:m="http://schemas.openxmlformats.org/officeDocument/2006/math">
                              <m:r>
                                <m:rPr>
                                  <m:nor/>
                                </m:rPr>
                                <a:rPr lang="ru-RU" sz="1800" b="1" dirty="0" smtClean="0">
                                  <a:solidFill>
                                    <a:schemeClr val="bg1"/>
                                  </a:solidFill>
                                </a:rPr>
                                <m:t>Chebyshev</m:t>
                              </m:r>
                            </m:oMath>
                          </a14:m>
                          <a:endParaRPr lang="ru-RU" dirty="0" smtClean="0">
                            <a:effectLst/>
                          </a:endParaRPr>
                        </a:p>
                        <a:p>
                          <a:r>
                            <a:rPr lang="en-US" dirty="0" smtClean="0">
                              <a:effectLst/>
                            </a:rPr>
                            <a:t>distance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Nearest points</a:t>
                          </a:r>
                          <a:endParaRPr lang="ru-RU" dirty="0" smtClean="0"/>
                        </a:p>
                        <a:p>
                          <a:endParaRPr lang="ru-RU" dirty="0"/>
                        </a:p>
                      </a:txBody>
                      <a:tcPr/>
                    </a:tc>
                    <a:extLst>
                      <a:ext uri="{0D108BD9-81ED-4DB2-BD59-A6C34878D82A}">
                        <a16:rowId xmlns:a16="http://schemas.microsoft.com/office/drawing/2014/main" val="50174573"/>
                      </a:ext>
                    </a:extLst>
                  </a:tr>
                  <a:tr h="414654">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7</a:t>
                          </a:r>
                          <a:endParaRPr lang="ru-RU" dirty="0"/>
                        </a:p>
                      </a:txBody>
                      <a:tcPr/>
                    </a:tc>
                    <a:tc>
                      <a:txBody>
                        <a:bodyPr/>
                        <a:lstStyle/>
                        <a:p>
                          <a:endParaRPr lang="ru-RU"/>
                        </a:p>
                      </a:txBody>
                      <a:tcPr/>
                    </a:tc>
                    <a:extLst>
                      <a:ext uri="{0D108BD9-81ED-4DB2-BD59-A6C34878D82A}">
                        <a16:rowId xmlns:a16="http://schemas.microsoft.com/office/drawing/2014/main" val="3765822936"/>
                      </a:ext>
                    </a:extLst>
                  </a:tr>
                  <a:tr h="414654">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solidFill>
                                <a:srgbClr val="FF0000"/>
                              </a:solidFill>
                            </a:rPr>
                            <a:t>2</a:t>
                          </a:r>
                          <a:endParaRPr lang="ru-RU" dirty="0">
                            <a:solidFill>
                              <a:srgbClr val="FF0000"/>
                            </a:solidFill>
                          </a:endParaRPr>
                        </a:p>
                      </a:txBody>
                      <a:tcPr/>
                    </a:tc>
                    <a:tc>
                      <a:txBody>
                        <a:bodyPr/>
                        <a:lstStyle/>
                        <a:p>
                          <a:r>
                            <a:rPr lang="en-US" dirty="0" smtClean="0">
                              <a:solidFill>
                                <a:srgbClr val="FF0000"/>
                              </a:solidFill>
                            </a:rPr>
                            <a:t>1</a:t>
                          </a:r>
                          <a:endParaRPr lang="ru-RU" dirty="0">
                            <a:solidFill>
                              <a:srgbClr val="FF0000"/>
                            </a:solidFill>
                          </a:endParaRPr>
                        </a:p>
                      </a:txBody>
                      <a:tcPr/>
                    </a:tc>
                    <a:extLst>
                      <a:ext uri="{0D108BD9-81ED-4DB2-BD59-A6C34878D82A}">
                        <a16:rowId xmlns:a16="http://schemas.microsoft.com/office/drawing/2014/main" val="1120781077"/>
                      </a:ext>
                    </a:extLst>
                  </a:tr>
                  <a:tr h="414654">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solidFill>
                                <a:srgbClr val="FF0000"/>
                              </a:solidFill>
                            </a:rPr>
                            <a:t>6</a:t>
                          </a:r>
                          <a:endParaRPr lang="ru-RU" dirty="0">
                            <a:solidFill>
                              <a:srgbClr val="FF0000"/>
                            </a:solidFill>
                          </a:endParaRPr>
                        </a:p>
                      </a:txBody>
                      <a:tcPr/>
                    </a:tc>
                    <a:tc>
                      <a:txBody>
                        <a:bodyPr/>
                        <a:lstStyle/>
                        <a:p>
                          <a:r>
                            <a:rPr lang="en-US" dirty="0" smtClean="0">
                              <a:solidFill>
                                <a:srgbClr val="FF0000"/>
                              </a:solidFill>
                            </a:rPr>
                            <a:t>3</a:t>
                          </a:r>
                          <a:endParaRPr lang="ru-RU" dirty="0">
                            <a:solidFill>
                              <a:srgbClr val="FF0000"/>
                            </a:solidFill>
                          </a:endParaRPr>
                        </a:p>
                      </a:txBody>
                      <a:tcPr/>
                    </a:tc>
                    <a:extLst>
                      <a:ext uri="{0D108BD9-81ED-4DB2-BD59-A6C34878D82A}">
                        <a16:rowId xmlns:a16="http://schemas.microsoft.com/office/drawing/2014/main" val="444653311"/>
                      </a:ext>
                    </a:extLst>
                  </a:tr>
                  <a:tr h="414654">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en-US" dirty="0" smtClean="0">
                              <a:solidFill>
                                <a:srgbClr val="FF0000"/>
                              </a:solidFill>
                            </a:rPr>
                            <a:t>5</a:t>
                          </a:r>
                          <a:endParaRPr lang="ru-RU" dirty="0">
                            <a:solidFill>
                              <a:srgbClr val="FF0000"/>
                            </a:solidFill>
                          </a:endParaRPr>
                        </a:p>
                      </a:txBody>
                      <a:tcPr/>
                    </a:tc>
                    <a:tc>
                      <a:txBody>
                        <a:bodyPr/>
                        <a:lstStyle/>
                        <a:p>
                          <a:r>
                            <a:rPr lang="en-US" dirty="0" smtClean="0">
                              <a:solidFill>
                                <a:srgbClr val="FF0000"/>
                              </a:solidFill>
                            </a:rPr>
                            <a:t>2</a:t>
                          </a:r>
                          <a:endParaRPr lang="ru-RU" dirty="0">
                            <a:solidFill>
                              <a:srgbClr val="FF0000"/>
                            </a:solidFill>
                          </a:endParaRPr>
                        </a:p>
                      </a:txBody>
                      <a:tcPr/>
                    </a:tc>
                    <a:extLst>
                      <a:ext uri="{0D108BD9-81ED-4DB2-BD59-A6C34878D82A}">
                        <a16:rowId xmlns:a16="http://schemas.microsoft.com/office/drawing/2014/main" val="890223057"/>
                      </a:ext>
                    </a:extLst>
                  </a:tr>
                  <a:tr h="414654">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a:t>
                          </a:r>
                          <a:endParaRPr lang="ru-RU" dirty="0"/>
                        </a:p>
                      </a:txBody>
                      <a:tcPr/>
                    </a:tc>
                    <a:tc>
                      <a:txBody>
                        <a:bodyPr/>
                        <a:lstStyle/>
                        <a:p>
                          <a:endParaRPr lang="ru-RU"/>
                        </a:p>
                      </a:txBody>
                      <a:tcPr/>
                    </a:tc>
                    <a:extLst>
                      <a:ext uri="{0D108BD9-81ED-4DB2-BD59-A6C34878D82A}">
                        <a16:rowId xmlns:a16="http://schemas.microsoft.com/office/drawing/2014/main" val="3364077613"/>
                      </a:ext>
                    </a:extLst>
                  </a:tr>
                  <a:tr h="414654">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614576282"/>
                      </a:ext>
                    </a:extLst>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2875196791"/>
                  </p:ext>
                </p:extLst>
              </p:nvPr>
            </p:nvGraphicFramePr>
            <p:xfrm>
              <a:off x="2341416" y="1490511"/>
              <a:ext cx="7897092" cy="3510358"/>
            </p:xfrm>
            <a:graphic>
              <a:graphicData uri="http://schemas.openxmlformats.org/drawingml/2006/table">
                <a:tbl>
                  <a:tblPr firstRow="1" bandRow="1">
                    <a:tableStyleId>{5C22544A-7EE6-4342-B048-85BDC9FD1C3A}</a:tableStyleId>
                  </a:tblPr>
                  <a:tblGrid>
                    <a:gridCol w="1316182">
                      <a:extLst>
                        <a:ext uri="{9D8B030D-6E8A-4147-A177-3AD203B41FA5}">
                          <a16:colId xmlns:a16="http://schemas.microsoft.com/office/drawing/2014/main" val="3084738930"/>
                        </a:ext>
                      </a:extLst>
                    </a:gridCol>
                    <a:gridCol w="1316182">
                      <a:extLst>
                        <a:ext uri="{9D8B030D-6E8A-4147-A177-3AD203B41FA5}">
                          <a16:colId xmlns:a16="http://schemas.microsoft.com/office/drawing/2014/main" val="1170392002"/>
                        </a:ext>
                      </a:extLst>
                    </a:gridCol>
                    <a:gridCol w="1316182">
                      <a:extLst>
                        <a:ext uri="{9D8B030D-6E8A-4147-A177-3AD203B41FA5}">
                          <a16:colId xmlns:a16="http://schemas.microsoft.com/office/drawing/2014/main" val="2858722055"/>
                        </a:ext>
                      </a:extLst>
                    </a:gridCol>
                    <a:gridCol w="1316182">
                      <a:extLst>
                        <a:ext uri="{9D8B030D-6E8A-4147-A177-3AD203B41FA5}">
                          <a16:colId xmlns:a16="http://schemas.microsoft.com/office/drawing/2014/main" val="2175621693"/>
                        </a:ext>
                      </a:extLst>
                    </a:gridCol>
                    <a:gridCol w="1316182">
                      <a:extLst>
                        <a:ext uri="{9D8B030D-6E8A-4147-A177-3AD203B41FA5}">
                          <a16:colId xmlns:a16="http://schemas.microsoft.com/office/drawing/2014/main" val="198334273"/>
                        </a:ext>
                      </a:extLst>
                    </a:gridCol>
                    <a:gridCol w="1316182">
                      <a:extLst>
                        <a:ext uri="{9D8B030D-6E8A-4147-A177-3AD203B41FA5}">
                          <a16:colId xmlns:a16="http://schemas.microsoft.com/office/drawing/2014/main" val="3325324563"/>
                        </a:ext>
                      </a:extLst>
                    </a:gridCol>
                  </a:tblGrid>
                  <a:tr h="1022434">
                    <a:tc>
                      <a:txBody>
                        <a:bodyPr/>
                        <a:lstStyle/>
                        <a:p>
                          <a:r>
                            <a:rPr lang="en-US" dirty="0" smtClean="0"/>
                            <a:t>P</a:t>
                          </a:r>
                          <a:r>
                            <a:rPr lang="ru-RU" dirty="0" err="1" smtClean="0"/>
                            <a:t>erson</a:t>
                          </a:r>
                          <a:endParaRPr lang="ru-RU" dirty="0"/>
                        </a:p>
                      </a:txBody>
                      <a:tcPr/>
                    </a:tc>
                    <a:tc>
                      <a:txBody>
                        <a:bodyPr/>
                        <a:lstStyle/>
                        <a:p>
                          <a:r>
                            <a:rPr lang="en-US" dirty="0" smtClean="0"/>
                            <a:t>Height</a:t>
                          </a:r>
                          <a:endParaRPr lang="ru-RU" dirty="0"/>
                        </a:p>
                      </a:txBody>
                      <a:tcPr/>
                    </a:tc>
                    <a:tc>
                      <a:txBody>
                        <a:bodyPr/>
                        <a:lstStyle/>
                        <a:p>
                          <a:r>
                            <a:rPr lang="en-US" dirty="0" smtClean="0"/>
                            <a:t>Weight</a:t>
                          </a:r>
                          <a:endParaRPr lang="ru-RU" dirty="0"/>
                        </a:p>
                      </a:txBody>
                      <a:tcPr/>
                    </a:tc>
                    <a:tc>
                      <a:txBody>
                        <a:bodyPr/>
                        <a:lstStyle/>
                        <a:p>
                          <a:r>
                            <a:rPr lang="en-US" dirty="0" smtClean="0"/>
                            <a:t>Target</a:t>
                          </a:r>
                          <a:endParaRPr lang="ru-RU" dirty="0"/>
                        </a:p>
                      </a:txBody>
                      <a:tcPr/>
                    </a:tc>
                    <a:tc>
                      <a:txBody>
                        <a:bodyPr/>
                        <a:lstStyle/>
                        <a:p>
                          <a:endParaRPr lang="ru-RU"/>
                        </a:p>
                      </a:txBody>
                      <a:tcPr>
                        <a:blipFill>
                          <a:blip r:embed="rId4"/>
                          <a:stretch>
                            <a:fillRect l="-400463" t="-2976" r="-101852" b="-24761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Nearest points</a:t>
                          </a:r>
                          <a:endParaRPr lang="ru-RU" dirty="0" smtClean="0"/>
                        </a:p>
                        <a:p>
                          <a:endParaRPr lang="ru-RU" dirty="0"/>
                        </a:p>
                      </a:txBody>
                      <a:tcPr/>
                    </a:tc>
                    <a:extLst>
                      <a:ext uri="{0D108BD9-81ED-4DB2-BD59-A6C34878D82A}">
                        <a16:rowId xmlns:a16="http://schemas.microsoft.com/office/drawing/2014/main" val="50174573"/>
                      </a:ext>
                    </a:extLst>
                  </a:tr>
                  <a:tr h="414654">
                    <a:tc>
                      <a:txBody>
                        <a:bodyPr/>
                        <a:lstStyle/>
                        <a:p>
                          <a:r>
                            <a:rPr lang="en-US" dirty="0" smtClean="0"/>
                            <a:t>A</a:t>
                          </a:r>
                          <a:endParaRPr lang="ru-RU" dirty="0"/>
                        </a:p>
                      </a:txBody>
                      <a:tcPr/>
                    </a:tc>
                    <a:tc>
                      <a:txBody>
                        <a:bodyPr/>
                        <a:lstStyle/>
                        <a:p>
                          <a:r>
                            <a:rPr lang="en-US" dirty="0" smtClean="0"/>
                            <a:t>150</a:t>
                          </a:r>
                          <a:endParaRPr lang="ru-RU" dirty="0"/>
                        </a:p>
                      </a:txBody>
                      <a:tcPr/>
                    </a:tc>
                    <a:tc>
                      <a:txBody>
                        <a:bodyPr/>
                        <a:lstStyle/>
                        <a:p>
                          <a:r>
                            <a:rPr lang="en-US" dirty="0" smtClean="0"/>
                            <a:t>50</a:t>
                          </a:r>
                          <a:endParaRPr lang="ru-RU" dirty="0"/>
                        </a:p>
                      </a:txBody>
                      <a:tcPr/>
                    </a:tc>
                    <a:tc>
                      <a:txBody>
                        <a:bodyPr/>
                        <a:lstStyle/>
                        <a:p>
                          <a:r>
                            <a:rPr lang="en-US" dirty="0" smtClean="0"/>
                            <a:t>Medium</a:t>
                          </a:r>
                          <a:endParaRPr lang="ru-RU" dirty="0"/>
                        </a:p>
                      </a:txBody>
                      <a:tcPr/>
                    </a:tc>
                    <a:tc>
                      <a:txBody>
                        <a:bodyPr/>
                        <a:lstStyle/>
                        <a:p>
                          <a:r>
                            <a:rPr lang="en-US" dirty="0" smtClean="0"/>
                            <a:t>7</a:t>
                          </a:r>
                          <a:endParaRPr lang="ru-RU" dirty="0"/>
                        </a:p>
                      </a:txBody>
                      <a:tcPr/>
                    </a:tc>
                    <a:tc>
                      <a:txBody>
                        <a:bodyPr/>
                        <a:lstStyle/>
                        <a:p>
                          <a:endParaRPr lang="ru-RU"/>
                        </a:p>
                      </a:txBody>
                      <a:tcPr/>
                    </a:tc>
                    <a:extLst>
                      <a:ext uri="{0D108BD9-81ED-4DB2-BD59-A6C34878D82A}">
                        <a16:rowId xmlns:a16="http://schemas.microsoft.com/office/drawing/2014/main" val="3765822936"/>
                      </a:ext>
                    </a:extLst>
                  </a:tr>
                  <a:tr h="414654">
                    <a:tc>
                      <a:txBody>
                        <a:bodyPr/>
                        <a:lstStyle/>
                        <a:p>
                          <a:r>
                            <a:rPr lang="en-US" dirty="0" smtClean="0"/>
                            <a:t>B</a:t>
                          </a:r>
                          <a:endParaRPr lang="ru-RU" dirty="0"/>
                        </a:p>
                      </a:txBody>
                      <a:tcPr/>
                    </a:tc>
                    <a:tc>
                      <a:txBody>
                        <a:bodyPr/>
                        <a:lstStyle/>
                        <a:p>
                          <a:r>
                            <a:rPr lang="en-US" dirty="0" smtClean="0"/>
                            <a:t>155</a:t>
                          </a:r>
                          <a:endParaRPr lang="ru-RU" dirty="0"/>
                        </a:p>
                      </a:txBody>
                      <a:tcPr/>
                    </a:tc>
                    <a:tc>
                      <a:txBody>
                        <a:bodyPr/>
                        <a:lstStyle/>
                        <a:p>
                          <a:r>
                            <a:rPr lang="en-US" dirty="0" smtClean="0"/>
                            <a:t>55</a:t>
                          </a:r>
                          <a:endParaRPr lang="ru-RU" dirty="0"/>
                        </a:p>
                      </a:txBody>
                      <a:tcPr/>
                    </a:tc>
                    <a:tc>
                      <a:txBody>
                        <a:bodyPr/>
                        <a:lstStyle/>
                        <a:p>
                          <a:r>
                            <a:rPr lang="en-US" dirty="0" smtClean="0"/>
                            <a:t>Medium</a:t>
                          </a:r>
                          <a:endParaRPr lang="ru-RU" dirty="0"/>
                        </a:p>
                      </a:txBody>
                      <a:tcPr/>
                    </a:tc>
                    <a:tc>
                      <a:txBody>
                        <a:bodyPr/>
                        <a:lstStyle/>
                        <a:p>
                          <a:r>
                            <a:rPr lang="ru-RU" dirty="0" smtClean="0">
                              <a:solidFill>
                                <a:srgbClr val="FF0000"/>
                              </a:solidFill>
                            </a:rPr>
                            <a:t>2</a:t>
                          </a:r>
                          <a:endParaRPr lang="ru-RU" dirty="0">
                            <a:solidFill>
                              <a:srgbClr val="FF0000"/>
                            </a:solidFill>
                          </a:endParaRPr>
                        </a:p>
                      </a:txBody>
                      <a:tcPr/>
                    </a:tc>
                    <a:tc>
                      <a:txBody>
                        <a:bodyPr/>
                        <a:lstStyle/>
                        <a:p>
                          <a:r>
                            <a:rPr lang="en-US" dirty="0" smtClean="0">
                              <a:solidFill>
                                <a:srgbClr val="FF0000"/>
                              </a:solidFill>
                            </a:rPr>
                            <a:t>1</a:t>
                          </a:r>
                          <a:endParaRPr lang="ru-RU" dirty="0">
                            <a:solidFill>
                              <a:srgbClr val="FF0000"/>
                            </a:solidFill>
                          </a:endParaRPr>
                        </a:p>
                      </a:txBody>
                      <a:tcPr/>
                    </a:tc>
                    <a:extLst>
                      <a:ext uri="{0D108BD9-81ED-4DB2-BD59-A6C34878D82A}">
                        <a16:rowId xmlns:a16="http://schemas.microsoft.com/office/drawing/2014/main" val="1120781077"/>
                      </a:ext>
                    </a:extLst>
                  </a:tr>
                  <a:tr h="414654">
                    <a:tc>
                      <a:txBody>
                        <a:bodyPr/>
                        <a:lstStyle/>
                        <a:p>
                          <a:r>
                            <a:rPr lang="en-US" dirty="0" smtClean="0"/>
                            <a:t>C</a:t>
                          </a:r>
                          <a:endParaRPr lang="ru-RU" dirty="0"/>
                        </a:p>
                      </a:txBody>
                      <a:tcPr/>
                    </a:tc>
                    <a:tc>
                      <a:txBody>
                        <a:bodyPr/>
                        <a:lstStyle/>
                        <a:p>
                          <a:r>
                            <a:rPr lang="en-US" dirty="0" smtClean="0"/>
                            <a:t>160</a:t>
                          </a:r>
                          <a:endParaRPr lang="ru-RU" dirty="0"/>
                        </a:p>
                      </a:txBody>
                      <a:tcPr/>
                    </a:tc>
                    <a:tc>
                      <a:txBody>
                        <a:bodyPr/>
                        <a:lstStyle/>
                        <a:p>
                          <a:r>
                            <a:rPr lang="en-US" dirty="0" smtClean="0"/>
                            <a:t>60</a:t>
                          </a:r>
                          <a:endParaRPr lang="ru-RU" dirty="0"/>
                        </a:p>
                      </a:txBody>
                      <a:tcPr/>
                    </a:tc>
                    <a:tc>
                      <a:txBody>
                        <a:bodyPr/>
                        <a:lstStyle/>
                        <a:p>
                          <a:r>
                            <a:rPr lang="en-US" dirty="0" smtClean="0"/>
                            <a:t>Large</a:t>
                          </a:r>
                          <a:endParaRPr lang="ru-RU" dirty="0"/>
                        </a:p>
                      </a:txBody>
                      <a:tcPr/>
                    </a:tc>
                    <a:tc>
                      <a:txBody>
                        <a:bodyPr/>
                        <a:lstStyle/>
                        <a:p>
                          <a:r>
                            <a:rPr lang="ru-RU" dirty="0" smtClean="0">
                              <a:solidFill>
                                <a:srgbClr val="FF0000"/>
                              </a:solidFill>
                            </a:rPr>
                            <a:t>6</a:t>
                          </a:r>
                          <a:endParaRPr lang="ru-RU" dirty="0">
                            <a:solidFill>
                              <a:srgbClr val="FF0000"/>
                            </a:solidFill>
                          </a:endParaRPr>
                        </a:p>
                      </a:txBody>
                      <a:tcPr/>
                    </a:tc>
                    <a:tc>
                      <a:txBody>
                        <a:bodyPr/>
                        <a:lstStyle/>
                        <a:p>
                          <a:r>
                            <a:rPr lang="en-US" dirty="0" smtClean="0">
                              <a:solidFill>
                                <a:srgbClr val="FF0000"/>
                              </a:solidFill>
                            </a:rPr>
                            <a:t>3</a:t>
                          </a:r>
                          <a:endParaRPr lang="ru-RU" dirty="0">
                            <a:solidFill>
                              <a:srgbClr val="FF0000"/>
                            </a:solidFill>
                          </a:endParaRPr>
                        </a:p>
                      </a:txBody>
                      <a:tcPr/>
                    </a:tc>
                    <a:extLst>
                      <a:ext uri="{0D108BD9-81ED-4DB2-BD59-A6C34878D82A}">
                        <a16:rowId xmlns:a16="http://schemas.microsoft.com/office/drawing/2014/main" val="444653311"/>
                      </a:ext>
                    </a:extLst>
                  </a:tr>
                  <a:tr h="414654">
                    <a:tc>
                      <a:txBody>
                        <a:bodyPr/>
                        <a:lstStyle/>
                        <a:p>
                          <a:r>
                            <a:rPr lang="en-US" dirty="0" smtClean="0"/>
                            <a:t>D</a:t>
                          </a:r>
                          <a:endParaRPr lang="ru-RU" dirty="0"/>
                        </a:p>
                      </a:txBody>
                      <a:tcPr/>
                    </a:tc>
                    <a:tc>
                      <a:txBody>
                        <a:bodyPr/>
                        <a:lstStyle/>
                        <a:p>
                          <a:r>
                            <a:rPr lang="en-US" dirty="0" smtClean="0"/>
                            <a:t>161</a:t>
                          </a:r>
                          <a:endParaRPr lang="ru-RU" dirty="0"/>
                        </a:p>
                      </a:txBody>
                      <a:tcPr/>
                    </a:tc>
                    <a:tc>
                      <a:txBody>
                        <a:bodyPr/>
                        <a:lstStyle/>
                        <a:p>
                          <a:r>
                            <a:rPr lang="en-US" dirty="0" smtClean="0"/>
                            <a:t>59</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en-US" dirty="0" smtClean="0">
                              <a:solidFill>
                                <a:srgbClr val="FF0000"/>
                              </a:solidFill>
                            </a:rPr>
                            <a:t>5</a:t>
                          </a:r>
                          <a:endParaRPr lang="ru-RU" dirty="0">
                            <a:solidFill>
                              <a:srgbClr val="FF0000"/>
                            </a:solidFill>
                          </a:endParaRPr>
                        </a:p>
                      </a:txBody>
                      <a:tcPr/>
                    </a:tc>
                    <a:tc>
                      <a:txBody>
                        <a:bodyPr/>
                        <a:lstStyle/>
                        <a:p>
                          <a:r>
                            <a:rPr lang="en-US" dirty="0" smtClean="0">
                              <a:solidFill>
                                <a:srgbClr val="FF0000"/>
                              </a:solidFill>
                            </a:rPr>
                            <a:t>2</a:t>
                          </a:r>
                          <a:endParaRPr lang="ru-RU" dirty="0">
                            <a:solidFill>
                              <a:srgbClr val="FF0000"/>
                            </a:solidFill>
                          </a:endParaRPr>
                        </a:p>
                      </a:txBody>
                      <a:tcPr/>
                    </a:tc>
                    <a:extLst>
                      <a:ext uri="{0D108BD9-81ED-4DB2-BD59-A6C34878D82A}">
                        <a16:rowId xmlns:a16="http://schemas.microsoft.com/office/drawing/2014/main" val="890223057"/>
                      </a:ext>
                    </a:extLst>
                  </a:tr>
                  <a:tr h="414654">
                    <a:tc>
                      <a:txBody>
                        <a:bodyPr/>
                        <a:lstStyle/>
                        <a:p>
                          <a:r>
                            <a:rPr lang="en-US" dirty="0" smtClean="0"/>
                            <a:t>E</a:t>
                          </a:r>
                          <a:endParaRPr lang="ru-RU" dirty="0"/>
                        </a:p>
                      </a:txBody>
                      <a:tcPr/>
                    </a:tc>
                    <a:tc>
                      <a:txBody>
                        <a:bodyPr/>
                        <a:lstStyle/>
                        <a:p>
                          <a:r>
                            <a:rPr lang="en-US" dirty="0" smtClean="0"/>
                            <a:t>158</a:t>
                          </a:r>
                          <a:endParaRPr lang="ru-RU" dirty="0"/>
                        </a:p>
                      </a:txBody>
                      <a:tcPr/>
                    </a:tc>
                    <a:tc>
                      <a:txBody>
                        <a:bodyPr/>
                        <a:lstStyle/>
                        <a:p>
                          <a:r>
                            <a:rPr lang="en-US" dirty="0" smtClean="0"/>
                            <a:t>65</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Large</a:t>
                          </a:r>
                          <a:endParaRPr lang="ru-RU" dirty="0" smtClean="0"/>
                        </a:p>
                      </a:txBody>
                      <a:tcPr/>
                    </a:tc>
                    <a:tc>
                      <a:txBody>
                        <a:bodyPr/>
                        <a:lstStyle/>
                        <a:p>
                          <a:r>
                            <a:rPr lang="ru-RU" dirty="0" smtClean="0"/>
                            <a:t>11</a:t>
                          </a:r>
                          <a:endParaRPr lang="ru-RU" dirty="0"/>
                        </a:p>
                      </a:txBody>
                      <a:tcPr/>
                    </a:tc>
                    <a:tc>
                      <a:txBody>
                        <a:bodyPr/>
                        <a:lstStyle/>
                        <a:p>
                          <a:endParaRPr lang="ru-RU"/>
                        </a:p>
                      </a:txBody>
                      <a:tcPr/>
                    </a:tc>
                    <a:extLst>
                      <a:ext uri="{0D108BD9-81ED-4DB2-BD59-A6C34878D82A}">
                        <a16:rowId xmlns:a16="http://schemas.microsoft.com/office/drawing/2014/main" val="3364077613"/>
                      </a:ext>
                    </a:extLst>
                  </a:tr>
                  <a:tr h="414654">
                    <a:tc>
                      <a:txBody>
                        <a:bodyPr/>
                        <a:lstStyle/>
                        <a:p>
                          <a:r>
                            <a:rPr lang="en-US" b="1" dirty="0" smtClean="0">
                              <a:solidFill>
                                <a:srgbClr val="FF0000"/>
                              </a:solidFill>
                            </a:rPr>
                            <a:t>F</a:t>
                          </a:r>
                          <a:endParaRPr lang="ru-RU" b="1" dirty="0">
                            <a:solidFill>
                              <a:srgbClr val="FF0000"/>
                            </a:solidFill>
                          </a:endParaRPr>
                        </a:p>
                      </a:txBody>
                      <a:tcPr/>
                    </a:tc>
                    <a:tc>
                      <a:txBody>
                        <a:bodyPr/>
                        <a:lstStyle/>
                        <a:p>
                          <a:r>
                            <a:rPr lang="en-US" b="1" dirty="0" smtClean="0">
                              <a:solidFill>
                                <a:srgbClr val="FF0000"/>
                              </a:solidFill>
                            </a:rPr>
                            <a:t>157</a:t>
                          </a:r>
                          <a:endParaRPr lang="ru-RU" b="1" dirty="0">
                            <a:solidFill>
                              <a:srgbClr val="FF0000"/>
                            </a:solidFill>
                          </a:endParaRPr>
                        </a:p>
                      </a:txBody>
                      <a:tcPr/>
                    </a:tc>
                    <a:tc>
                      <a:txBody>
                        <a:bodyPr/>
                        <a:lstStyle/>
                        <a:p>
                          <a:r>
                            <a:rPr lang="en-US" b="1" dirty="0" smtClean="0">
                              <a:solidFill>
                                <a:srgbClr val="FF0000"/>
                              </a:solidFill>
                            </a:rPr>
                            <a:t>54</a:t>
                          </a:r>
                          <a:endParaRPr lang="ru-RU" b="1" dirty="0">
                            <a:solidFill>
                              <a:srgbClr val="FF0000"/>
                            </a:solidFill>
                          </a:endParaRPr>
                        </a:p>
                      </a:txBody>
                      <a:tcPr/>
                    </a:tc>
                    <a:tc>
                      <a:txBody>
                        <a:bodyPr/>
                        <a:lstStyle/>
                        <a:p>
                          <a:r>
                            <a:rPr lang="ru-RU" b="1" dirty="0" smtClean="0">
                              <a:solidFill>
                                <a:srgbClr val="FF0000"/>
                              </a:solidFill>
                            </a:rPr>
                            <a:t>?</a:t>
                          </a:r>
                          <a:endParaRPr lang="ru-RU" b="1" dirty="0">
                            <a:solidFill>
                              <a:srgbClr val="FF0000"/>
                            </a:solidFill>
                          </a:endParaRPr>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614576282"/>
                      </a:ext>
                    </a:extLst>
                  </a:tr>
                </a:tbl>
              </a:graphicData>
            </a:graphic>
          </p:graphicFrame>
        </mc:Fallback>
      </mc:AlternateContent>
      <p:sp>
        <p:nvSpPr>
          <p:cNvPr id="3" name="Прямоугольник 2"/>
          <p:cNvSpPr/>
          <p:nvPr/>
        </p:nvSpPr>
        <p:spPr>
          <a:xfrm>
            <a:off x="1537571" y="5376091"/>
            <a:ext cx="6257932" cy="461665"/>
          </a:xfrm>
          <a:prstGeom prst="rect">
            <a:avLst/>
          </a:prstGeom>
        </p:spPr>
        <p:txBody>
          <a:bodyPr wrap="none">
            <a:spAutoFit/>
          </a:bodyPr>
          <a:lstStyle/>
          <a:p>
            <a:r>
              <a:rPr lang="ru-RU" sz="2400" dirty="0" err="1"/>
              <a:t>Therefore</a:t>
            </a:r>
            <a:r>
              <a:rPr lang="ru-RU" sz="2400" dirty="0"/>
              <a:t>, a </a:t>
            </a:r>
            <a:r>
              <a:rPr lang="ru-RU" sz="2400" dirty="0" err="1"/>
              <a:t>person</a:t>
            </a:r>
            <a:r>
              <a:rPr lang="en-US" sz="2400" dirty="0"/>
              <a:t> </a:t>
            </a:r>
            <a:r>
              <a:rPr lang="en-US" sz="2400" b="1" i="1" dirty="0"/>
              <a:t>F</a:t>
            </a:r>
            <a:r>
              <a:rPr lang="ru-RU" sz="2400" dirty="0"/>
              <a:t> </a:t>
            </a:r>
            <a:r>
              <a:rPr lang="ru-RU" sz="2400" dirty="0" err="1"/>
              <a:t>belongs</a:t>
            </a:r>
            <a:r>
              <a:rPr lang="ru-RU" sz="2400" dirty="0"/>
              <a:t> </a:t>
            </a:r>
            <a:r>
              <a:rPr lang="ru-RU" sz="2400" dirty="0" err="1"/>
              <a:t>to</a:t>
            </a:r>
            <a:r>
              <a:rPr lang="ru-RU" sz="2400" dirty="0"/>
              <a:t>  </a:t>
            </a:r>
            <a:r>
              <a:rPr lang="ru-RU" sz="2400" dirty="0" err="1"/>
              <a:t>group</a:t>
            </a:r>
            <a:r>
              <a:rPr lang="en-US" sz="2400" dirty="0"/>
              <a:t> </a:t>
            </a:r>
            <a:r>
              <a:rPr lang="ru-RU" sz="2400" b="1" dirty="0">
                <a:solidFill>
                  <a:srgbClr val="002060"/>
                </a:solidFill>
              </a:rPr>
              <a:t>«</a:t>
            </a:r>
            <a:r>
              <a:rPr lang="en-US" sz="2400" b="1" dirty="0">
                <a:solidFill>
                  <a:srgbClr val="002060"/>
                </a:solidFill>
              </a:rPr>
              <a:t>Large</a:t>
            </a:r>
            <a:r>
              <a:rPr lang="ru-RU" sz="2400" b="1" dirty="0">
                <a:solidFill>
                  <a:srgbClr val="002060"/>
                </a:solidFill>
              </a:rPr>
              <a:t>»</a:t>
            </a:r>
            <a:r>
              <a:rPr lang="en-US" sz="2400" b="1" dirty="0">
                <a:solidFill>
                  <a:srgbClr val="002060"/>
                </a:solidFill>
              </a:rPr>
              <a:t>.</a:t>
            </a:r>
            <a:endParaRPr lang="ru-RU" sz="2400" b="1" dirty="0">
              <a:solidFill>
                <a:srgbClr val="002060"/>
              </a:solidFill>
            </a:endParaRPr>
          </a:p>
        </p:txBody>
      </p:sp>
    </p:spTree>
    <p:extLst>
      <p:ext uri="{BB962C8B-B14F-4D97-AF65-F5344CB8AC3E}">
        <p14:creationId xmlns:p14="http://schemas.microsoft.com/office/powerpoint/2010/main" val="316944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6670" y="1318168"/>
            <a:ext cx="4231912" cy="3108543"/>
          </a:xfrm>
          <a:prstGeom prst="rect">
            <a:avLst/>
          </a:prstGeom>
          <a:noFill/>
        </p:spPr>
        <p:txBody>
          <a:bodyPr wrap="square">
            <a:spAutoFit/>
          </a:bodyPr>
          <a:lstStyle/>
          <a:p>
            <a:r>
              <a:rPr lang="en-US" sz="2800" dirty="0"/>
              <a:t>Let's consider the science of collecting</a:t>
            </a:r>
            <a:r>
              <a:rPr lang="en-US" sz="2800" dirty="0" smtClean="0"/>
              <a:t>, storing </a:t>
            </a:r>
            <a:r>
              <a:rPr lang="en-US" sz="2800" dirty="0"/>
              <a:t>and </a:t>
            </a:r>
            <a:r>
              <a:rPr lang="en-US" sz="2800" dirty="0" smtClean="0"/>
              <a:t>processing data </a:t>
            </a:r>
            <a:r>
              <a:rPr lang="en-US" sz="2800" dirty="0"/>
              <a:t>arrays, analyzing </a:t>
            </a:r>
            <a:r>
              <a:rPr lang="en-US" sz="2800" dirty="0" smtClean="0"/>
              <a:t>large amounts </a:t>
            </a:r>
            <a:r>
              <a:rPr lang="en-US" sz="2800" dirty="0"/>
              <a:t>of data </a:t>
            </a:r>
            <a:r>
              <a:rPr lang="en-US" sz="2800" dirty="0" smtClean="0"/>
              <a:t>using all </a:t>
            </a:r>
            <a:r>
              <a:rPr lang="en-US" sz="2800" dirty="0"/>
              <a:t>kinds of </a:t>
            </a:r>
            <a:r>
              <a:rPr lang="en-US" sz="2800" dirty="0" smtClean="0"/>
              <a:t>mathematical methods</a:t>
            </a:r>
            <a:r>
              <a:rPr lang="en-US" sz="2800" dirty="0"/>
              <a:t>, including </a:t>
            </a:r>
            <a:r>
              <a:rPr lang="en-US" sz="2800" dirty="0" smtClean="0"/>
              <a:t>machine learning</a:t>
            </a:r>
            <a:r>
              <a:rPr lang="en-US" sz="2800" dirty="0"/>
              <a:t>.</a:t>
            </a:r>
            <a:endParaRPr lang="ru-RU" sz="2800" dirty="0">
              <a:solidFill>
                <a:srgbClr val="FF0000"/>
              </a:solidFill>
            </a:endParaRPr>
          </a:p>
        </p:txBody>
      </p:sp>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464347"/>
            <a:ext cx="6096000" cy="646331"/>
          </a:xfrm>
          <a:prstGeom prst="rect">
            <a:avLst/>
          </a:prstGeom>
          <a:noFill/>
        </p:spPr>
        <p:txBody>
          <a:bodyPr wrap="square" rtlCol="0">
            <a:spAutoFit/>
          </a:bodyPr>
          <a:lstStyle/>
          <a:p>
            <a:r>
              <a:rPr lang="en-US" sz="3600" b="1" dirty="0" smtClean="0">
                <a:solidFill>
                  <a:srgbClr val="00B050"/>
                </a:solidFill>
              </a:rPr>
              <a:t>DATA MINING </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3</a:t>
            </a:fld>
            <a:endParaRPr lang="ru-RU" sz="1400" dirty="0">
              <a:solidFill>
                <a:schemeClr val="bg1"/>
              </a:solidFill>
            </a:endParaRPr>
          </a:p>
        </p:txBody>
      </p:sp>
      <p:pic>
        <p:nvPicPr>
          <p:cNvPr id="2" name="Рисунок 1"/>
          <p:cNvPicPr>
            <a:picLocks noChangeAspect="1"/>
          </p:cNvPicPr>
          <p:nvPr/>
        </p:nvPicPr>
        <p:blipFill>
          <a:blip r:embed="rId4"/>
          <a:stretch>
            <a:fillRect/>
          </a:stretch>
        </p:blipFill>
        <p:spPr>
          <a:xfrm>
            <a:off x="6309321" y="673057"/>
            <a:ext cx="4671502" cy="3614267"/>
          </a:xfrm>
          <a:prstGeom prst="rect">
            <a:avLst/>
          </a:prstGeom>
        </p:spPr>
      </p:pic>
      <p:sp>
        <p:nvSpPr>
          <p:cNvPr id="3" name="Прямоугольник 2"/>
          <p:cNvSpPr/>
          <p:nvPr/>
        </p:nvSpPr>
        <p:spPr>
          <a:xfrm>
            <a:off x="998832" y="4688124"/>
            <a:ext cx="10929429" cy="1384995"/>
          </a:xfrm>
          <a:prstGeom prst="rect">
            <a:avLst/>
          </a:prstGeom>
        </p:spPr>
        <p:txBody>
          <a:bodyPr wrap="square">
            <a:spAutoFit/>
          </a:bodyPr>
          <a:lstStyle/>
          <a:p>
            <a:r>
              <a:rPr lang="en-US" sz="2800" dirty="0"/>
              <a:t>Data mining is the process of detecting and</a:t>
            </a:r>
            <a:r>
              <a:rPr lang="ru-RU" sz="2800" dirty="0" smtClean="0"/>
              <a:t> </a:t>
            </a:r>
            <a:r>
              <a:rPr lang="en-US" sz="2800" dirty="0" smtClean="0"/>
              <a:t>extracting patterns </a:t>
            </a:r>
            <a:r>
              <a:rPr lang="en-US" sz="2800" dirty="0"/>
              <a:t>in large datasets, including methods at the interface of machine learning, statistics, and database systems.</a:t>
            </a:r>
            <a:endParaRPr lang="ru-RU"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28233" y="505604"/>
            <a:ext cx="10098658" cy="646331"/>
          </a:xfrm>
          <a:prstGeom prst="rect">
            <a:avLst/>
          </a:prstGeom>
          <a:noFill/>
        </p:spPr>
        <p:txBody>
          <a:bodyPr wrap="square" rtlCol="0">
            <a:spAutoFit/>
          </a:bodyPr>
          <a:lstStyle/>
          <a:p>
            <a:r>
              <a:rPr lang="en-US" sz="3600" b="1" dirty="0">
                <a:solidFill>
                  <a:srgbClr val="00B050"/>
                </a:solidFill>
              </a:rPr>
              <a:t>Key Terms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30</a:t>
            </a:fld>
            <a:endParaRPr lang="ru-RU" sz="1400" dirty="0">
              <a:solidFill>
                <a:schemeClr val="bg1"/>
              </a:solidFill>
            </a:endParaRPr>
          </a:p>
        </p:txBody>
      </p:sp>
      <mc:AlternateContent xmlns:mc="http://schemas.openxmlformats.org/markup-compatibility/2006" xmlns:a14="http://schemas.microsoft.com/office/drawing/2010/main">
        <mc:Choice Requires="a14">
          <p:graphicFrame>
            <p:nvGraphicFramePr>
              <p:cNvPr id="7" name="Table 5"/>
              <p:cNvGraphicFramePr>
                <a:graphicFrameLocks noGrp="1"/>
              </p:cNvGraphicFramePr>
              <p:nvPr>
                <p:extLst>
                  <p:ext uri="{D42A27DB-BD31-4B8C-83A1-F6EECF244321}">
                    <p14:modId xmlns:p14="http://schemas.microsoft.com/office/powerpoint/2010/main" val="2463130762"/>
                  </p:ext>
                </p:extLst>
              </p:nvPr>
            </p:nvGraphicFramePr>
            <p:xfrm>
              <a:off x="568837" y="1206887"/>
              <a:ext cx="10671381" cy="5212080"/>
            </p:xfrm>
            <a:graphic>
              <a:graphicData uri="http://schemas.openxmlformats.org/drawingml/2006/table">
                <a:tbl>
                  <a:tblPr firstRow="1" bandRow="1">
                    <a:tableStyleId>{16D9F66E-5EB9-4882-86FB-DCBF35E3C3E4}</a:tableStyleId>
                  </a:tblPr>
                  <a:tblGrid>
                    <a:gridCol w="3557127">
                      <a:extLst>
                        <a:ext uri="{9D8B030D-6E8A-4147-A177-3AD203B41FA5}">
                          <a16:colId xmlns:a16="http://schemas.microsoft.com/office/drawing/2014/main" val="20000"/>
                        </a:ext>
                      </a:extLst>
                    </a:gridCol>
                    <a:gridCol w="3248495">
                      <a:extLst>
                        <a:ext uri="{9D8B030D-6E8A-4147-A177-3AD203B41FA5}">
                          <a16:colId xmlns:a16="http://schemas.microsoft.com/office/drawing/2014/main" val="20001"/>
                        </a:ext>
                      </a:extLst>
                    </a:gridCol>
                    <a:gridCol w="3865759">
                      <a:extLst>
                        <a:ext uri="{9D8B030D-6E8A-4147-A177-3AD203B41FA5}">
                          <a16:colId xmlns:a16="http://schemas.microsoft.com/office/drawing/2014/main" val="20002"/>
                        </a:ext>
                      </a:extLst>
                    </a:gridCol>
                  </a:tblGrid>
                  <a:tr h="3825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sz="2800" b="0" dirty="0" smtClean="0">
                              <a:solidFill>
                                <a:schemeClr val="tx1"/>
                              </a:solidFill>
                              <a:latin typeface="+mn-lt"/>
                              <a:ea typeface="Open Sans ExtraBold" panose="020B0606030504020204"/>
                              <a:cs typeface="Open Sans ExtraBold" panose="020B0606030504020204"/>
                              <a:sym typeface="+mn-ea"/>
                            </a:rPr>
                            <a:t>metrics</a:t>
                          </a:r>
                          <a:endParaRPr lang="ru-RU" altLang="ru-RU" sz="2800" b="0" dirty="0" smtClean="0">
                            <a:solidFill>
                              <a:schemeClr val="tx1"/>
                            </a:solidFill>
                            <a:latin typeface="+mn-lt"/>
                            <a:ea typeface="Open Sans ExtraBold" panose="020B0606030504020204"/>
                            <a:cs typeface="Open Sans ExtraBold" panose="020B0606030504020204"/>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median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fashion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deviation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limitation</a:t>
                          </a:r>
                        </a:p>
                        <a:p>
                          <a:r>
                            <a:rPr lang="en-US" sz="2800" b="0" dirty="0" smtClean="0">
                              <a:solidFill>
                                <a:schemeClr val="tx1"/>
                              </a:solidFill>
                              <a:latin typeface="+mn-lt"/>
                            </a:rPr>
                            <a:t>g</a:t>
                          </a:r>
                          <a:r>
                            <a:rPr lang="ru-RU" sz="2800" b="0" dirty="0" err="1" smtClean="0">
                              <a:solidFill>
                                <a:schemeClr val="tx1"/>
                              </a:solidFill>
                              <a:latin typeface="+mn-lt"/>
                            </a:rPr>
                            <a:t>roup</a:t>
                          </a:r>
                          <a:endParaRPr lang="en-US" sz="2800" b="0" dirty="0" smtClean="0">
                            <a:solidFill>
                              <a:schemeClr val="tx1"/>
                            </a:solidFill>
                            <a:latin typeface="+mn-lt"/>
                          </a:endParaRPr>
                        </a:p>
                        <a:p>
                          <a:r>
                            <a:rPr lang="en-US" sz="2800" b="0" dirty="0" smtClean="0">
                              <a:solidFill>
                                <a:schemeClr val="tx1"/>
                              </a:solidFill>
                              <a:latin typeface="+mn-lt"/>
                            </a:rPr>
                            <a:t>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classification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algorithm</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latin typeface="+mn-lt"/>
                          </a:endParaRPr>
                        </a:p>
                        <a:p>
                          <a:endParaRPr lang="en-US" sz="2800" b="0" dirty="0">
                            <a:solidFill>
                              <a:schemeClr val="tx1"/>
                            </a:solidFill>
                            <a:latin typeface="+mn-lt"/>
                          </a:endParaRPr>
                        </a:p>
                      </a:txBody>
                      <a:tcPr/>
                    </a:tc>
                    <a:tc>
                      <a:txBody>
                        <a:bodyPr/>
                        <a:lstStyle/>
                        <a:p>
                          <a:r>
                            <a:rPr lang="en-US" sz="2800" b="0" dirty="0" smtClean="0">
                              <a:solidFill>
                                <a:schemeClr val="tx1"/>
                              </a:solidFill>
                              <a:latin typeface="+mn-lt"/>
                            </a:rPr>
                            <a:t>data</a:t>
                          </a:r>
                        </a:p>
                        <a:p>
                          <a:r>
                            <a:rPr lang="en-US" sz="2800" b="0" dirty="0" smtClean="0">
                              <a:solidFill>
                                <a:schemeClr val="tx1"/>
                              </a:solidFill>
                              <a:latin typeface="+mn-lt"/>
                            </a:rPr>
                            <a:t>table</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effectLst/>
                              <a:latin typeface="+mn-lt"/>
                            </a:rPr>
                            <a:t>facility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object</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800" b="0" dirty="0" smtClean="0">
                              <a:solidFill>
                                <a:schemeClr val="tx1"/>
                              </a:solidFill>
                              <a:effectLst/>
                              <a:latin typeface="+mn-lt"/>
                            </a:rPr>
                            <a:t>feature</a:t>
                          </a:r>
                          <a:endParaRPr lang="ru-RU" sz="2800" b="0" dirty="0" smtClean="0">
                            <a:solidFill>
                              <a:schemeClr val="tx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sign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attribute</a:t>
                          </a:r>
                        </a:p>
                        <a:p>
                          <a:r>
                            <a:rPr lang="en-US" sz="2800" b="0" dirty="0" smtClean="0">
                              <a:solidFill>
                                <a:schemeClr val="tx1"/>
                              </a:solidFill>
                              <a:latin typeface="+mn-lt"/>
                            </a:rPr>
                            <a:t>predict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target</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latin typeface="+mn-lt"/>
                          </a:endParaRPr>
                        </a:p>
                      </a:txBody>
                      <a:tcPr/>
                    </a:tc>
                    <a:tc>
                      <a:txBody>
                        <a:bodyPr/>
                        <a:lstStyle/>
                        <a:p>
                          <a:r>
                            <a:rPr lang="en-US" sz="2800" b="0" dirty="0" smtClean="0">
                              <a:solidFill>
                                <a:schemeClr val="tx1"/>
                              </a:solidFill>
                            </a:rPr>
                            <a:t>distance of city blocks</a:t>
                          </a:r>
                        </a:p>
                        <a:p>
                          <a:r>
                            <a:rPr lang="en-US" sz="2800" b="0" dirty="0" smtClean="0">
                              <a:solidFill>
                                <a:schemeClr val="tx1"/>
                              </a:solidFill>
                            </a:rPr>
                            <a:t>the chessboard metric</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nearest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machine learning</a:t>
                          </a:r>
                          <a:endParaRPr lang="ru-RU" sz="2800" b="0" dirty="0" smtClean="0">
                            <a:solidFill>
                              <a:schemeClr val="tx1"/>
                            </a:solidFill>
                            <a:latin typeface="+mn-lt"/>
                          </a:endParaRPr>
                        </a:p>
                        <a:p>
                          <a:r>
                            <a:rPr lang="ru-RU" sz="2800" b="0" dirty="0" err="1" smtClean="0">
                              <a:solidFill>
                                <a:schemeClr val="tx1"/>
                              </a:solidFill>
                            </a:rPr>
                            <a:t>predict</a:t>
                          </a:r>
                          <a:r>
                            <a:rPr lang="ru-RU" sz="2800" b="0" dirty="0" smtClean="0">
                              <a:solidFill>
                                <a:schemeClr val="tx1"/>
                              </a:solidFill>
                            </a:rPr>
                            <a:t> </a:t>
                          </a:r>
                          <a:r>
                            <a:rPr lang="ru-RU" sz="2800" b="0" dirty="0" err="1" smtClean="0">
                              <a:solidFill>
                                <a:schemeClr val="tx1"/>
                              </a:solidFill>
                            </a:rPr>
                            <a:t>the</a:t>
                          </a:r>
                          <a:r>
                            <a:rPr lang="ru-RU" sz="2800" b="0" dirty="0" smtClean="0">
                              <a:solidFill>
                                <a:schemeClr val="tx1"/>
                              </a:solidFill>
                            </a:rPr>
                            <a:t> </a:t>
                          </a:r>
                          <a:r>
                            <a:rPr lang="ru-RU" sz="2800" b="0" dirty="0" err="1" smtClean="0">
                              <a:solidFill>
                                <a:schemeClr val="tx1"/>
                              </a:solidFill>
                            </a:rPr>
                            <a:t>class</a:t>
                          </a:r>
                          <a:r>
                            <a:rPr lang="ru-RU" sz="2800" b="0" dirty="0" smtClean="0">
                              <a:solidFill>
                                <a:schemeClr val="tx1"/>
                              </a:solidFill>
                            </a:rPr>
                            <a:t> </a:t>
                          </a:r>
                          <a:endParaRPr lang="en-US" sz="2800" b="0" dirty="0" smtClean="0">
                            <a:solidFill>
                              <a:schemeClr val="tx1"/>
                            </a:solidFill>
                          </a:endParaRPr>
                        </a:p>
                        <a:p>
                          <a:r>
                            <a:rPr lang="en-US" sz="2800" b="0" dirty="0" smtClean="0">
                              <a:solidFill>
                                <a:schemeClr val="tx1"/>
                              </a:solidFill>
                              <a:latin typeface="+mn-lt"/>
                            </a:rPr>
                            <a:t>metric</a:t>
                          </a:r>
                          <a:r>
                            <a:rPr lang="ru-RU" sz="2800" b="0" dirty="0" smtClean="0">
                              <a:solidFill>
                                <a:schemeClr val="tx1"/>
                              </a:solidFill>
                              <a:latin typeface="+mn-lt"/>
                            </a:rPr>
                            <a:t> </a:t>
                          </a:r>
                          <a14:m>
                            <m:oMath xmlns:m="http://schemas.openxmlformats.org/officeDocument/2006/math">
                              <m:sSub>
                                <m:sSubPr>
                                  <m:ctrlPr>
                                    <a:rPr lang="en-US" sz="2800" b="0" i="1">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𝐿</m:t>
                                  </m:r>
                                </m:e>
                                <m:sub>
                                  <m:r>
                                    <a:rPr lang="en-US" sz="2800" b="0" i="1">
                                      <a:solidFill>
                                        <a:schemeClr val="tx1"/>
                                      </a:solidFill>
                                      <a:latin typeface="Cambria Math" panose="02040503050406030204" pitchFamily="18" charset="0"/>
                                    </a:rPr>
                                    <m:t>1</m:t>
                                  </m:r>
                                </m:sub>
                              </m:sSub>
                            </m:oMath>
                          </a14:m>
                          <a:endParaRPr lang="en-US" sz="2800" b="0" dirty="0" smtClean="0">
                            <a:solidFill>
                              <a:schemeClr val="tx1"/>
                            </a:solidFill>
                            <a:latin typeface="+mn-lt"/>
                          </a:endParaRPr>
                        </a:p>
                        <a:p>
                          <a:r>
                            <a:rPr lang="en-US" sz="2800" b="0" dirty="0" smtClean="0">
                              <a:solidFill>
                                <a:schemeClr val="tx1"/>
                              </a:solidFill>
                              <a:latin typeface="+mn-lt"/>
                            </a:rPr>
                            <a:t>metric</a:t>
                          </a:r>
                          <a:r>
                            <a:rPr lang="ru-RU" sz="2800" b="0" dirty="0" smtClean="0">
                              <a:solidFill>
                                <a:schemeClr val="tx1"/>
                              </a:solidFill>
                              <a:latin typeface="+mn-lt"/>
                            </a:rPr>
                            <a:t> </a:t>
                          </a:r>
                          <a14:m>
                            <m:oMath xmlns:m="http://schemas.openxmlformats.org/officeDocument/2006/math">
                              <m:sSub>
                                <m:sSubPr>
                                  <m:ctrlPr>
                                    <a:rPr lang="en-US" sz="2800" b="0" i="1">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𝐿</m:t>
                                  </m:r>
                                </m:e>
                                <m:sub>
                                  <m:r>
                                    <a:rPr lang="en-US" sz="2800" b="0" i="1" smtClean="0">
                                      <a:solidFill>
                                        <a:schemeClr val="tx1"/>
                                      </a:solidFill>
                                      <a:latin typeface="Cambria Math" panose="02040503050406030204" pitchFamily="18" charset="0"/>
                                    </a:rPr>
                                    <m:t>2 </m:t>
                                  </m:r>
                                </m:sub>
                              </m:sSub>
                            </m:oMath>
                          </a14:m>
                          <a:endParaRPr lang="en-US" sz="2800" b="0" dirty="0" smtClean="0">
                            <a:solidFill>
                              <a:schemeClr val="tx1"/>
                            </a:solidFill>
                            <a:latin typeface="+mn-lt"/>
                          </a:endParaRPr>
                        </a:p>
                        <a:p>
                          <a:r>
                            <a:rPr lang="en-US" sz="2800" b="0" dirty="0" smtClean="0">
                              <a:solidFill>
                                <a:schemeClr val="tx1"/>
                              </a:solidFill>
                              <a:latin typeface="+mn-lt"/>
                            </a:rPr>
                            <a:t>metric</a:t>
                          </a:r>
                          <a:r>
                            <a:rPr lang="ru-RU" sz="2800" b="0" dirty="0" smtClean="0">
                              <a:solidFill>
                                <a:schemeClr val="tx1"/>
                              </a:solidFill>
                              <a:latin typeface="+mn-lt"/>
                            </a:rPr>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a:solidFill>
                                        <a:schemeClr val="tx1"/>
                                      </a:solidFill>
                                      <a:latin typeface="Cambria Math" panose="02040503050406030204" pitchFamily="18" charset="0"/>
                                    </a:rPr>
                                    <m:t>𝐿</m:t>
                                  </m:r>
                                </m:e>
                                <m:sub>
                                  <m:r>
                                    <m:rPr>
                                      <m:nor/>
                                    </m:rPr>
                                    <a:rPr lang="ru-RU" sz="2800" b="0" dirty="0">
                                      <a:solidFill>
                                        <a:schemeClr val="tx1"/>
                                      </a:solidFill>
                                      <a:latin typeface="+mn-lt"/>
                                    </a:rPr>
                                    <m:t>∞</m:t>
                                  </m:r>
                                </m:sub>
                              </m:sSub>
                            </m:oMath>
                          </a14:m>
                          <a:endParaRPr lang="ru-RU" sz="2800" b="0" dirty="0" smtClean="0">
                            <a:solidFill>
                              <a:schemeClr val="tx1"/>
                            </a:solidFill>
                            <a:latin typeface="+mn-lt"/>
                          </a:endParaRPr>
                        </a:p>
                        <a:p>
                          <a:r>
                            <a:rPr lang="en-US" sz="2800" b="0" dirty="0" smtClean="0">
                              <a:solidFill>
                                <a:schemeClr val="tx1"/>
                              </a:solidFill>
                              <a:effectLst/>
                              <a:latin typeface="+mn-lt"/>
                            </a:rPr>
                            <a:t>the </a:t>
                          </a:r>
                          <a14:m>
                            <m:oMath xmlns:m="http://schemas.openxmlformats.org/officeDocument/2006/math">
                              <m:r>
                                <m:rPr>
                                  <m:nor/>
                                </m:rPr>
                                <a:rPr lang="ru-RU" sz="2800" b="0" dirty="0" smtClean="0">
                                  <a:solidFill>
                                    <a:schemeClr val="tx1"/>
                                  </a:solidFill>
                                  <a:latin typeface="+mn-lt"/>
                                </a:rPr>
                                <m:t>Chebyshev</m:t>
                              </m:r>
                            </m:oMath>
                          </a14:m>
                          <a:r>
                            <a:rPr lang="en-US" sz="2800" b="0" dirty="0" smtClean="0">
                              <a:solidFill>
                                <a:schemeClr val="tx1"/>
                              </a:solidFill>
                              <a:effectLst/>
                              <a:latin typeface="+mn-lt"/>
                            </a:rPr>
                            <a:t> distance</a:t>
                          </a:r>
                          <a:endParaRPr lang="en-US"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effectLst/>
                              <a:latin typeface="+mn-lt"/>
                            </a:rPr>
                            <a:t>the Euclidean distance</a:t>
                          </a:r>
                          <a:endParaRPr lang="ru-RU" sz="2800" b="0" dirty="0" smtClean="0">
                            <a:solidFill>
                              <a:schemeClr val="tx1"/>
                            </a:solidFill>
                            <a:latin typeface="+mn-lt"/>
                          </a:endParaRPr>
                        </a:p>
                        <a:p>
                          <a:r>
                            <a:rPr lang="en-US" sz="2800" b="0" dirty="0" smtClean="0">
                              <a:solidFill>
                                <a:schemeClr val="tx1"/>
                              </a:solidFill>
                              <a:latin typeface="+mn-lt"/>
                            </a:rPr>
                            <a:t>the </a:t>
                          </a:r>
                          <a14:m>
                            <m:oMath xmlns:m="http://schemas.openxmlformats.org/officeDocument/2006/math">
                              <m:r>
                                <m:rPr>
                                  <m:nor/>
                                </m:rPr>
                                <a:rPr lang="ru-RU" sz="2800" b="0" dirty="0" smtClean="0">
                                  <a:solidFill>
                                    <a:schemeClr val="tx1"/>
                                  </a:solidFill>
                                  <a:latin typeface="+mn-lt"/>
                                </a:rPr>
                                <m:t>Manhattan</m:t>
                              </m:r>
                              <m:r>
                                <m:rPr>
                                  <m:nor/>
                                </m:rPr>
                                <a:rPr lang="ru-RU" sz="2800" b="0" dirty="0" smtClean="0">
                                  <a:solidFill>
                                    <a:schemeClr val="tx1"/>
                                  </a:solidFill>
                                  <a:latin typeface="+mn-lt"/>
                                </a:rPr>
                                <m:t> </m:t>
                              </m:r>
                              <m:r>
                                <m:rPr>
                                  <m:nor/>
                                </m:rPr>
                                <a:rPr lang="en-US" sz="2800" b="0" dirty="0" smtClean="0">
                                  <a:solidFill>
                                    <a:schemeClr val="tx1"/>
                                  </a:solidFill>
                                  <a:latin typeface="+mn-lt"/>
                                </a:rPr>
                                <m:t>d</m:t>
                              </m:r>
                              <m:r>
                                <m:rPr>
                                  <m:nor/>
                                </m:rPr>
                                <a:rPr lang="ru-RU" sz="2800" b="0" dirty="0" smtClean="0">
                                  <a:solidFill>
                                    <a:schemeClr val="tx1"/>
                                  </a:solidFill>
                                  <a:latin typeface="+mn-lt"/>
                                </a:rPr>
                                <m:t>istance</m:t>
                              </m:r>
                              <m:r>
                                <a:rPr lang="ru-RU" sz="2800" b="0" i="1" dirty="0">
                                  <a:solidFill>
                                    <a:schemeClr val="tx1"/>
                                  </a:solidFill>
                                  <a:latin typeface="Cambria Math" panose="02040503050406030204" pitchFamily="18" charset="0"/>
                                </a:rPr>
                                <m:t> </m:t>
                              </m:r>
                            </m:oMath>
                          </a14:m>
                          <a:endParaRPr lang="en-US" sz="2800" b="0" dirty="0" smtClean="0">
                            <a:solidFill>
                              <a:schemeClr val="tx1"/>
                            </a:solidFill>
                            <a:latin typeface="+mn-lt"/>
                          </a:endParaRPr>
                        </a:p>
                        <a:p>
                          <a:r>
                            <a:rPr lang="en-US" sz="2800" b="0" dirty="0" smtClean="0">
                              <a:solidFill>
                                <a:schemeClr val="tx1"/>
                              </a:solidFill>
                              <a:latin typeface="+mn-lt"/>
                            </a:rPr>
                            <a:t>the </a:t>
                          </a:r>
                          <a:r>
                            <a:rPr lang="en-US" sz="2800" b="0" dirty="0" err="1" smtClean="0">
                              <a:solidFill>
                                <a:schemeClr val="tx1"/>
                              </a:solidFill>
                              <a:latin typeface="+mn-lt"/>
                            </a:rPr>
                            <a:t>Minkowski</a:t>
                          </a:r>
                          <a:r>
                            <a:rPr lang="en-US" sz="2800" b="0" dirty="0" smtClean="0">
                              <a:solidFill>
                                <a:schemeClr val="tx1"/>
                              </a:solidFill>
                              <a:latin typeface="+mn-lt"/>
                            </a:rPr>
                            <a:t> distance</a:t>
                          </a:r>
                          <a:endParaRPr lang="ru-RU" sz="2800" b="0" dirty="0">
                            <a:solidFill>
                              <a:schemeClr val="tx1"/>
                            </a:solidFill>
                            <a:latin typeface="+mn-lt"/>
                          </a:endParaRPr>
                        </a:p>
                      </a:txBody>
                      <a:tcPr/>
                    </a:tc>
                    <a:extLst>
                      <a:ext uri="{0D108BD9-81ED-4DB2-BD59-A6C34878D82A}">
                        <a16:rowId xmlns:a16="http://schemas.microsoft.com/office/drawing/2014/main" val="10000"/>
                      </a:ext>
                    </a:extLst>
                  </a:tr>
                </a:tbl>
              </a:graphicData>
            </a:graphic>
          </p:graphicFrame>
        </mc:Choice>
        <mc:Fallback xmlns="">
          <p:graphicFrame>
            <p:nvGraphicFramePr>
              <p:cNvPr id="7" name="Table 5"/>
              <p:cNvGraphicFramePr>
                <a:graphicFrameLocks noGrp="1"/>
              </p:cNvGraphicFramePr>
              <p:nvPr>
                <p:extLst>
                  <p:ext uri="{D42A27DB-BD31-4B8C-83A1-F6EECF244321}">
                    <p14:modId xmlns:p14="http://schemas.microsoft.com/office/powerpoint/2010/main" val="2463130762"/>
                  </p:ext>
                </p:extLst>
              </p:nvPr>
            </p:nvGraphicFramePr>
            <p:xfrm>
              <a:off x="568837" y="1206887"/>
              <a:ext cx="10671381" cy="5212080"/>
            </p:xfrm>
            <a:graphic>
              <a:graphicData uri="http://schemas.openxmlformats.org/drawingml/2006/table">
                <a:tbl>
                  <a:tblPr firstRow="1" bandRow="1">
                    <a:tableStyleId>{16D9F66E-5EB9-4882-86FB-DCBF35E3C3E4}</a:tableStyleId>
                  </a:tblPr>
                  <a:tblGrid>
                    <a:gridCol w="3557127">
                      <a:extLst>
                        <a:ext uri="{9D8B030D-6E8A-4147-A177-3AD203B41FA5}">
                          <a16:colId xmlns:a16="http://schemas.microsoft.com/office/drawing/2014/main" val="20000"/>
                        </a:ext>
                      </a:extLst>
                    </a:gridCol>
                    <a:gridCol w="3248495">
                      <a:extLst>
                        <a:ext uri="{9D8B030D-6E8A-4147-A177-3AD203B41FA5}">
                          <a16:colId xmlns:a16="http://schemas.microsoft.com/office/drawing/2014/main" val="20001"/>
                        </a:ext>
                      </a:extLst>
                    </a:gridCol>
                    <a:gridCol w="3865759">
                      <a:extLst>
                        <a:ext uri="{9D8B030D-6E8A-4147-A177-3AD203B41FA5}">
                          <a16:colId xmlns:a16="http://schemas.microsoft.com/office/drawing/2014/main" val="20002"/>
                        </a:ext>
                      </a:extLst>
                    </a:gridCol>
                  </a:tblGrid>
                  <a:tr h="5212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sz="2800" b="0" dirty="0" smtClean="0">
                              <a:solidFill>
                                <a:schemeClr val="tx1"/>
                              </a:solidFill>
                              <a:latin typeface="+mn-lt"/>
                              <a:ea typeface="Open Sans ExtraBold" panose="020B0606030504020204"/>
                              <a:cs typeface="Open Sans ExtraBold" panose="020B0606030504020204"/>
                              <a:sym typeface="+mn-ea"/>
                            </a:rPr>
                            <a:t>metrics</a:t>
                          </a:r>
                          <a:endParaRPr lang="ru-RU" altLang="ru-RU" sz="2800" b="0" dirty="0" smtClean="0">
                            <a:solidFill>
                              <a:schemeClr val="tx1"/>
                            </a:solidFill>
                            <a:latin typeface="+mn-lt"/>
                            <a:ea typeface="Open Sans ExtraBold" panose="020B0606030504020204"/>
                            <a:cs typeface="Open Sans ExtraBold" panose="020B0606030504020204"/>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median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fashion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deviation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limitation</a:t>
                          </a:r>
                        </a:p>
                        <a:p>
                          <a:r>
                            <a:rPr lang="en-US" sz="2800" b="0" dirty="0" smtClean="0">
                              <a:solidFill>
                                <a:schemeClr val="tx1"/>
                              </a:solidFill>
                              <a:latin typeface="+mn-lt"/>
                            </a:rPr>
                            <a:t>g</a:t>
                          </a:r>
                          <a:r>
                            <a:rPr lang="ru-RU" sz="2800" b="0" dirty="0" err="1" smtClean="0">
                              <a:solidFill>
                                <a:schemeClr val="tx1"/>
                              </a:solidFill>
                              <a:latin typeface="+mn-lt"/>
                            </a:rPr>
                            <a:t>roup</a:t>
                          </a:r>
                          <a:endParaRPr lang="en-US" sz="2800" b="0" dirty="0" smtClean="0">
                            <a:solidFill>
                              <a:schemeClr val="tx1"/>
                            </a:solidFill>
                            <a:latin typeface="+mn-lt"/>
                          </a:endParaRPr>
                        </a:p>
                        <a:p>
                          <a:r>
                            <a:rPr lang="en-US" sz="2800" b="0" dirty="0" smtClean="0">
                              <a:solidFill>
                                <a:schemeClr val="tx1"/>
                              </a:solidFill>
                              <a:latin typeface="+mn-lt"/>
                            </a:rPr>
                            <a:t>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classification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algorithm</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latin typeface="+mn-lt"/>
                          </a:endParaRPr>
                        </a:p>
                        <a:p>
                          <a:endParaRPr lang="en-US" sz="2800" b="0" dirty="0">
                            <a:solidFill>
                              <a:schemeClr val="tx1"/>
                            </a:solidFill>
                            <a:latin typeface="+mn-lt"/>
                          </a:endParaRPr>
                        </a:p>
                      </a:txBody>
                      <a:tcPr/>
                    </a:tc>
                    <a:tc>
                      <a:txBody>
                        <a:bodyPr/>
                        <a:lstStyle/>
                        <a:p>
                          <a:r>
                            <a:rPr lang="en-US" sz="2800" b="0" dirty="0" smtClean="0">
                              <a:solidFill>
                                <a:schemeClr val="tx1"/>
                              </a:solidFill>
                              <a:latin typeface="+mn-lt"/>
                            </a:rPr>
                            <a:t>data</a:t>
                          </a:r>
                        </a:p>
                        <a:p>
                          <a:r>
                            <a:rPr lang="en-US" sz="2800" b="0" dirty="0" smtClean="0">
                              <a:solidFill>
                                <a:schemeClr val="tx1"/>
                              </a:solidFill>
                              <a:latin typeface="+mn-lt"/>
                            </a:rPr>
                            <a:t>table</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effectLst/>
                              <a:latin typeface="+mn-lt"/>
                            </a:rPr>
                            <a:t>facility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object</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800" b="0" dirty="0" smtClean="0">
                              <a:solidFill>
                                <a:schemeClr val="tx1"/>
                              </a:solidFill>
                              <a:effectLst/>
                              <a:latin typeface="+mn-lt"/>
                            </a:rPr>
                            <a:t>feature</a:t>
                          </a:r>
                          <a:endParaRPr lang="ru-RU" sz="2800" b="0" dirty="0" smtClean="0">
                            <a:solidFill>
                              <a:schemeClr val="tx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sign</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attribute</a:t>
                          </a:r>
                        </a:p>
                        <a:p>
                          <a:r>
                            <a:rPr lang="en-US" sz="2800" b="0" dirty="0" smtClean="0">
                              <a:solidFill>
                                <a:schemeClr val="tx1"/>
                              </a:solidFill>
                              <a:latin typeface="+mn-lt"/>
                            </a:rPr>
                            <a:t>predict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mn-lt"/>
                            </a:rPr>
                            <a:t>target</a:t>
                          </a:r>
                          <a:endParaRPr lang="ru-RU"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latin typeface="+mn-lt"/>
                          </a:endParaRPr>
                        </a:p>
                      </a:txBody>
                      <a:tcPr/>
                    </a:tc>
                    <a:tc>
                      <a:txBody>
                        <a:bodyPr/>
                        <a:lstStyle/>
                        <a:p>
                          <a:endParaRPr lang="ru-RU"/>
                        </a:p>
                      </a:txBody>
                      <a:tcPr>
                        <a:blipFill>
                          <a:blip r:embed="rId4"/>
                          <a:stretch>
                            <a:fillRect l="-176341" t="-1051" r="-315" b="-3388"/>
                          </a:stretch>
                        </a:blipFill>
                      </a:tcPr>
                    </a:tc>
                    <a:extLst>
                      <a:ext uri="{0D108BD9-81ED-4DB2-BD59-A6C34878D82A}">
                        <a16:rowId xmlns:a16="http://schemas.microsoft.com/office/drawing/2014/main" val="10000"/>
                      </a:ext>
                    </a:extLst>
                  </a:tr>
                </a:tbl>
              </a:graphicData>
            </a:graphic>
          </p:graphicFrame>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14360" y="298283"/>
            <a:ext cx="10685254" cy="1200329"/>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1:</a:t>
            </a:r>
            <a:r>
              <a:rPr lang="ru-RU" altLang="ru-RU" sz="3600" b="1" dirty="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In what form is the data </a:t>
            </a:r>
            <a:r>
              <a:rPr lang="en-US" altLang="ru-RU" sz="3600" b="1" dirty="0" smtClean="0">
                <a:solidFill>
                  <a:srgbClr val="009B4A"/>
                </a:solidFill>
                <a:ea typeface="Open Sans ExtraBold" panose="020B0606030504020204"/>
                <a:cs typeface="Open Sans ExtraBold" panose="020B0606030504020204"/>
                <a:sym typeface="+mn-ea"/>
              </a:rPr>
              <a:t>supplied</a:t>
            </a:r>
          </a:p>
          <a:p>
            <a:r>
              <a:rPr lang="en-US" altLang="ru-RU" sz="3600" b="1" dirty="0" smtClean="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to the </a:t>
            </a:r>
            <a:r>
              <a:rPr lang="en-US" altLang="ru-RU" sz="3600" b="1" dirty="0" smtClean="0">
                <a:solidFill>
                  <a:srgbClr val="009B4A"/>
                </a:solidFill>
                <a:ea typeface="Open Sans ExtraBold" panose="020B0606030504020204"/>
                <a:cs typeface="Open Sans ExtraBold" panose="020B0606030504020204"/>
                <a:sym typeface="+mn-ea"/>
              </a:rPr>
              <a:t>machine</a:t>
            </a:r>
            <a:r>
              <a:rPr lang="ru-RU" altLang="ru-RU" sz="3600" b="1" dirty="0" smtClean="0">
                <a:solidFill>
                  <a:srgbClr val="009B4A"/>
                </a:solidFill>
                <a:ea typeface="Open Sans ExtraBold" panose="020B0606030504020204"/>
                <a:cs typeface="Open Sans ExtraBold" panose="020B0606030504020204"/>
                <a:sym typeface="+mn-ea"/>
              </a:rPr>
              <a:t>?</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4</a:t>
            </a:fld>
            <a:endParaRPr lang="ru-RU" sz="1400"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015879692"/>
              </p:ext>
            </p:extLst>
          </p:nvPr>
        </p:nvGraphicFramePr>
        <p:xfrm>
          <a:off x="1854197" y="1759641"/>
          <a:ext cx="8786785" cy="2673813"/>
        </p:xfrm>
        <a:graphic>
          <a:graphicData uri="http://schemas.openxmlformats.org/drawingml/2006/table">
            <a:tbl>
              <a:tblPr firstRow="1" bandRow="1">
                <a:tableStyleId>{5C22544A-7EE6-4342-B048-85BDC9FD1C3A}</a:tableStyleId>
              </a:tblPr>
              <a:tblGrid>
                <a:gridCol w="1831112">
                  <a:extLst>
                    <a:ext uri="{9D8B030D-6E8A-4147-A177-3AD203B41FA5}">
                      <a16:colId xmlns:a16="http://schemas.microsoft.com/office/drawing/2014/main" val="2379664710"/>
                    </a:ext>
                  </a:extLst>
                </a:gridCol>
                <a:gridCol w="1683602">
                  <a:extLst>
                    <a:ext uri="{9D8B030D-6E8A-4147-A177-3AD203B41FA5}">
                      <a16:colId xmlns:a16="http://schemas.microsoft.com/office/drawing/2014/main" val="2833440352"/>
                    </a:ext>
                  </a:extLst>
                </a:gridCol>
                <a:gridCol w="1757357">
                  <a:extLst>
                    <a:ext uri="{9D8B030D-6E8A-4147-A177-3AD203B41FA5}">
                      <a16:colId xmlns:a16="http://schemas.microsoft.com/office/drawing/2014/main" val="303022158"/>
                    </a:ext>
                  </a:extLst>
                </a:gridCol>
                <a:gridCol w="1757357">
                  <a:extLst>
                    <a:ext uri="{9D8B030D-6E8A-4147-A177-3AD203B41FA5}">
                      <a16:colId xmlns:a16="http://schemas.microsoft.com/office/drawing/2014/main" val="1046612708"/>
                    </a:ext>
                  </a:extLst>
                </a:gridCol>
                <a:gridCol w="1757357">
                  <a:extLst>
                    <a:ext uri="{9D8B030D-6E8A-4147-A177-3AD203B41FA5}">
                      <a16:colId xmlns:a16="http://schemas.microsoft.com/office/drawing/2014/main" val="1918226004"/>
                    </a:ext>
                  </a:extLst>
                </a:gridCol>
              </a:tblGrid>
              <a:tr h="535784">
                <a:tc>
                  <a:txBody>
                    <a:bodyPr/>
                    <a:lstStyle/>
                    <a:p>
                      <a:r>
                        <a:rPr lang="en-US" smtClean="0">
                          <a:effectLst/>
                        </a:rPr>
                        <a:t>Objects\Facilities</a:t>
                      </a:r>
                      <a:endParaRPr lang="ru-RU" dirty="0"/>
                    </a:p>
                  </a:txBody>
                  <a:tcPr/>
                </a:tc>
                <a:tc>
                  <a:txBody>
                    <a:bodyPr/>
                    <a:lstStyle/>
                    <a:p>
                      <a:r>
                        <a:rPr lang="en-US" dirty="0" smtClean="0">
                          <a:effectLst/>
                        </a:rPr>
                        <a:t>Feature 1</a:t>
                      </a:r>
                      <a:endParaRPr lang="ru-RU" dirty="0"/>
                    </a:p>
                  </a:txBody>
                  <a:tcPr/>
                </a:tc>
                <a:tc>
                  <a:txBody>
                    <a:bodyPr/>
                    <a:lstStyle/>
                    <a:p>
                      <a:r>
                        <a:rPr lang="en-US" dirty="0" smtClean="0">
                          <a:effectLst/>
                        </a:rPr>
                        <a:t>Feature </a:t>
                      </a:r>
                      <a:r>
                        <a:rPr lang="ru-RU" dirty="0" smtClean="0">
                          <a:effectLst/>
                        </a:rPr>
                        <a:t>2</a:t>
                      </a:r>
                      <a:endParaRPr lang="ru-RU" dirty="0"/>
                    </a:p>
                  </a:txBody>
                  <a:tcPr/>
                </a:tc>
                <a:tc>
                  <a:txBody>
                    <a:bodyPr/>
                    <a:lstStyle/>
                    <a:p>
                      <a:r>
                        <a:rPr lang="en-US" dirty="0" smtClean="0"/>
                        <a:t>         …..</a:t>
                      </a:r>
                      <a:endParaRPr lang="ru-RU" dirty="0"/>
                    </a:p>
                  </a:txBody>
                  <a:tcPr/>
                </a:tc>
                <a:tc>
                  <a:txBody>
                    <a:bodyPr/>
                    <a:lstStyle/>
                    <a:p>
                      <a:r>
                        <a:rPr lang="en-US" dirty="0" smtClean="0">
                          <a:effectLst/>
                        </a:rPr>
                        <a:t>Feature m</a:t>
                      </a:r>
                      <a:endParaRPr lang="ru-RU" dirty="0"/>
                    </a:p>
                  </a:txBody>
                  <a:tcPr/>
                </a:tc>
                <a:extLst>
                  <a:ext uri="{0D108BD9-81ED-4DB2-BD59-A6C34878D82A}">
                    <a16:rowId xmlns:a16="http://schemas.microsoft.com/office/drawing/2014/main" val="1164310755"/>
                  </a:ext>
                </a:extLst>
              </a:tr>
              <a:tr h="535784">
                <a:tc>
                  <a:txBody>
                    <a:bodyPr/>
                    <a:lstStyle/>
                    <a:p>
                      <a:r>
                        <a:rPr lang="en-US" dirty="0" smtClean="0">
                          <a:effectLst/>
                        </a:rPr>
                        <a:t>A1</a:t>
                      </a:r>
                      <a:endParaRPr lang="ru-RU" dirty="0"/>
                    </a:p>
                  </a:txBody>
                  <a:tcPr/>
                </a:tc>
                <a:tc>
                  <a:txBody>
                    <a:bodyPr/>
                    <a:lstStyle/>
                    <a:p>
                      <a:r>
                        <a:rPr lang="en-US" dirty="0" smtClean="0"/>
                        <a:t>P11</a:t>
                      </a:r>
                      <a:endParaRPr lang="ru-RU" dirty="0"/>
                    </a:p>
                  </a:txBody>
                  <a:tcPr/>
                </a:tc>
                <a:tc>
                  <a:txBody>
                    <a:bodyPr/>
                    <a:lstStyle/>
                    <a:p>
                      <a:r>
                        <a:rPr lang="en-US" dirty="0" smtClean="0"/>
                        <a:t>P12</a:t>
                      </a:r>
                      <a:endParaRPr lang="ru-RU" dirty="0"/>
                    </a:p>
                  </a:txBody>
                  <a:tcPr/>
                </a:tc>
                <a:tc>
                  <a:txBody>
                    <a:bodyPr/>
                    <a:lstStyle/>
                    <a:p>
                      <a:r>
                        <a:rPr lang="en-US" dirty="0" smtClean="0"/>
                        <a:t>          ….</a:t>
                      </a:r>
                      <a:endParaRPr lang="ru-RU" dirty="0"/>
                    </a:p>
                  </a:txBody>
                  <a:tcPr/>
                </a:tc>
                <a:tc>
                  <a:txBody>
                    <a:bodyPr/>
                    <a:lstStyle/>
                    <a:p>
                      <a:r>
                        <a:rPr lang="en-US" dirty="0" smtClean="0"/>
                        <a:t>P1m</a:t>
                      </a:r>
                      <a:endParaRPr lang="ru-RU" dirty="0"/>
                    </a:p>
                  </a:txBody>
                  <a:tcPr/>
                </a:tc>
                <a:extLst>
                  <a:ext uri="{0D108BD9-81ED-4DB2-BD59-A6C34878D82A}">
                    <a16:rowId xmlns:a16="http://schemas.microsoft.com/office/drawing/2014/main" val="1164466065"/>
                  </a:ext>
                </a:extLst>
              </a:tr>
              <a:tr h="535784">
                <a:tc>
                  <a:txBody>
                    <a:bodyPr/>
                    <a:lstStyle/>
                    <a:p>
                      <a:r>
                        <a:rPr lang="en-US" dirty="0" smtClean="0"/>
                        <a:t>A2</a:t>
                      </a:r>
                      <a:endParaRPr lang="ru-RU" dirty="0"/>
                    </a:p>
                  </a:txBody>
                  <a:tcPr/>
                </a:tc>
                <a:tc>
                  <a:txBody>
                    <a:bodyPr/>
                    <a:lstStyle/>
                    <a:p>
                      <a:r>
                        <a:rPr lang="en-US" dirty="0" smtClean="0"/>
                        <a:t>P21</a:t>
                      </a:r>
                      <a:endParaRPr lang="ru-RU" dirty="0"/>
                    </a:p>
                  </a:txBody>
                  <a:tcPr/>
                </a:tc>
                <a:tc>
                  <a:txBody>
                    <a:bodyPr/>
                    <a:lstStyle/>
                    <a:p>
                      <a:r>
                        <a:rPr lang="en-US" dirty="0" smtClean="0"/>
                        <a:t>P22</a:t>
                      </a:r>
                      <a:endParaRPr lang="ru-RU" dirty="0"/>
                    </a:p>
                  </a:txBody>
                  <a:tcPr/>
                </a:tc>
                <a:tc>
                  <a:txBody>
                    <a:bodyPr/>
                    <a:lstStyle/>
                    <a:p>
                      <a:r>
                        <a:rPr lang="en-US" dirty="0" smtClean="0"/>
                        <a:t>          ….</a:t>
                      </a:r>
                      <a:endParaRPr lang="ru-RU" dirty="0"/>
                    </a:p>
                  </a:txBody>
                  <a:tcPr/>
                </a:tc>
                <a:tc>
                  <a:txBody>
                    <a:bodyPr/>
                    <a:lstStyle/>
                    <a:p>
                      <a:r>
                        <a:rPr lang="en-US" dirty="0" smtClean="0"/>
                        <a:t>P2m</a:t>
                      </a:r>
                      <a:endParaRPr lang="ru-RU" dirty="0"/>
                    </a:p>
                  </a:txBody>
                  <a:tcPr/>
                </a:tc>
                <a:extLst>
                  <a:ext uri="{0D108BD9-81ED-4DB2-BD59-A6C34878D82A}">
                    <a16:rowId xmlns:a16="http://schemas.microsoft.com/office/drawing/2014/main" val="3815356009"/>
                  </a:ext>
                </a:extLst>
              </a:tr>
              <a:tr h="530677">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          ….</a:t>
                      </a:r>
                      <a:endParaRPr lang="ru-RU" dirty="0"/>
                    </a:p>
                  </a:txBody>
                  <a:tcPr/>
                </a:tc>
                <a:tc>
                  <a:txBody>
                    <a:bodyPr/>
                    <a:lstStyle/>
                    <a:p>
                      <a:r>
                        <a:rPr lang="en-US" dirty="0" smtClean="0"/>
                        <a:t>…</a:t>
                      </a:r>
                      <a:endParaRPr lang="ru-RU" dirty="0"/>
                    </a:p>
                  </a:txBody>
                  <a:tcPr/>
                </a:tc>
                <a:extLst>
                  <a:ext uri="{0D108BD9-81ED-4DB2-BD59-A6C34878D82A}">
                    <a16:rowId xmlns:a16="http://schemas.microsoft.com/office/drawing/2014/main" val="1693558300"/>
                  </a:ext>
                </a:extLst>
              </a:tr>
              <a:tr h="535784">
                <a:tc>
                  <a:txBody>
                    <a:bodyPr/>
                    <a:lstStyle/>
                    <a:p>
                      <a:r>
                        <a:rPr lang="en-US" dirty="0" smtClean="0"/>
                        <a:t>An</a:t>
                      </a:r>
                      <a:endParaRPr lang="ru-RU" dirty="0"/>
                    </a:p>
                  </a:txBody>
                  <a:tcPr/>
                </a:tc>
                <a:tc>
                  <a:txBody>
                    <a:bodyPr/>
                    <a:lstStyle/>
                    <a:p>
                      <a:r>
                        <a:rPr lang="en-US" dirty="0" smtClean="0"/>
                        <a:t>Pn1</a:t>
                      </a:r>
                      <a:endParaRPr lang="ru-RU" dirty="0"/>
                    </a:p>
                  </a:txBody>
                  <a:tcPr/>
                </a:tc>
                <a:tc>
                  <a:txBody>
                    <a:bodyPr/>
                    <a:lstStyle/>
                    <a:p>
                      <a:r>
                        <a:rPr lang="en-US" dirty="0" smtClean="0"/>
                        <a:t>Pn2</a:t>
                      </a:r>
                      <a:endParaRPr lang="ru-RU" dirty="0"/>
                    </a:p>
                  </a:txBody>
                  <a:tcPr/>
                </a:tc>
                <a:tc>
                  <a:txBody>
                    <a:bodyPr/>
                    <a:lstStyle/>
                    <a:p>
                      <a:r>
                        <a:rPr lang="en-US" dirty="0" smtClean="0"/>
                        <a:t>          ….</a:t>
                      </a:r>
                      <a:endParaRPr lang="ru-RU" dirty="0"/>
                    </a:p>
                  </a:txBody>
                  <a:tcPr/>
                </a:tc>
                <a:tc>
                  <a:txBody>
                    <a:bodyPr/>
                    <a:lstStyle/>
                    <a:p>
                      <a:r>
                        <a:rPr lang="en-US" dirty="0" smtClean="0"/>
                        <a:t>Pnm</a:t>
                      </a:r>
                      <a:endParaRPr lang="ru-RU" dirty="0"/>
                    </a:p>
                  </a:txBody>
                  <a:tcPr/>
                </a:tc>
                <a:extLst>
                  <a:ext uri="{0D108BD9-81ED-4DB2-BD59-A6C34878D82A}">
                    <a16:rowId xmlns:a16="http://schemas.microsoft.com/office/drawing/2014/main" val="662625452"/>
                  </a:ext>
                </a:extLst>
              </a:tr>
            </a:tbl>
          </a:graphicData>
        </a:graphic>
      </p:graphicFrame>
      <p:sp>
        <p:nvSpPr>
          <p:cNvPr id="4" name="TextBox 3"/>
          <p:cNvSpPr txBox="1"/>
          <p:nvPr/>
        </p:nvSpPr>
        <p:spPr>
          <a:xfrm>
            <a:off x="1672989" y="4694483"/>
            <a:ext cx="8967993" cy="1200329"/>
          </a:xfrm>
          <a:prstGeom prst="rect">
            <a:avLst/>
          </a:prstGeom>
          <a:noFill/>
        </p:spPr>
        <p:txBody>
          <a:bodyPr wrap="square" rtlCol="0">
            <a:spAutoFit/>
          </a:bodyPr>
          <a:lstStyle/>
          <a:p>
            <a:r>
              <a:rPr lang="en-US" sz="2400" dirty="0"/>
              <a:t>There are </a:t>
            </a:r>
            <a:r>
              <a:rPr lang="en-US" sz="2400" b="1" i="1" dirty="0"/>
              <a:t>n</a:t>
            </a:r>
            <a:r>
              <a:rPr lang="en-US" sz="2400" dirty="0"/>
              <a:t> objects here, each of which has </a:t>
            </a:r>
            <a:r>
              <a:rPr lang="en-US" sz="2400" b="1" i="1" dirty="0"/>
              <a:t>m</a:t>
            </a:r>
            <a:r>
              <a:rPr lang="en-US" sz="2400" dirty="0"/>
              <a:t> features. </a:t>
            </a:r>
            <a:endParaRPr lang="ru-RU" sz="2400" dirty="0" smtClean="0"/>
          </a:p>
          <a:p>
            <a:r>
              <a:rPr lang="en-US" sz="2400" dirty="0" smtClean="0"/>
              <a:t>Using </a:t>
            </a:r>
            <a:r>
              <a:rPr lang="en-US" sz="2400" b="1" dirty="0"/>
              <a:t>P(A)</a:t>
            </a:r>
            <a:r>
              <a:rPr lang="en-US" sz="2400" dirty="0"/>
              <a:t>, we will denote the value of the attribute </a:t>
            </a:r>
            <a:r>
              <a:rPr lang="en-US" sz="2400" b="1" i="1" dirty="0"/>
              <a:t>P</a:t>
            </a:r>
            <a:r>
              <a:rPr lang="en-US" sz="2400" dirty="0"/>
              <a:t> for the object </a:t>
            </a:r>
            <a:r>
              <a:rPr lang="en-US" sz="2400" b="1" i="1" dirty="0"/>
              <a:t>A</a:t>
            </a:r>
            <a:r>
              <a:rPr lang="en-US" sz="2400" dirty="0"/>
              <a:t>. </a:t>
            </a:r>
            <a:endParaRPr lang="ru-RU" sz="2400" dirty="0" smtClean="0"/>
          </a:p>
          <a:p>
            <a:r>
              <a:rPr lang="en-US" sz="2400" dirty="0" smtClean="0"/>
              <a:t>The </a:t>
            </a:r>
            <a:r>
              <a:rPr lang="en-US" sz="2400" dirty="0"/>
              <a:t>number </a:t>
            </a:r>
            <a:r>
              <a:rPr lang="en-US" sz="2400" b="1" i="1" dirty="0"/>
              <a:t>n</a:t>
            </a:r>
            <a:r>
              <a:rPr lang="en-US" sz="2400" dirty="0"/>
              <a:t> is called the sample size.</a:t>
            </a:r>
            <a:endParaRPr lang="ru-RU"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26113" y="627449"/>
            <a:ext cx="3116397" cy="646331"/>
          </a:xfrm>
          <a:prstGeom prst="rect">
            <a:avLst/>
          </a:prstGeom>
          <a:noFill/>
        </p:spPr>
        <p:txBody>
          <a:bodyPr wrap="square" rtlCol="0">
            <a:spAutoFit/>
          </a:bodyPr>
          <a:lstStyle/>
          <a:p>
            <a:r>
              <a:rPr lang="en-US" sz="3600" b="1" dirty="0" smtClean="0">
                <a:solidFill>
                  <a:srgbClr val="00B050"/>
                </a:solidFill>
              </a:rPr>
              <a:t>Types </a:t>
            </a:r>
            <a:r>
              <a:rPr lang="en-US" sz="3600" b="1" dirty="0">
                <a:solidFill>
                  <a:srgbClr val="00B050"/>
                </a:solidFill>
              </a:rPr>
              <a:t>of signs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5</a:t>
            </a:fld>
            <a:endParaRPr lang="ru-RU" sz="1400" dirty="0">
              <a:solidFill>
                <a:schemeClr val="bg1"/>
              </a:solidFill>
            </a:endParaRPr>
          </a:p>
        </p:txBody>
      </p:sp>
      <p:sp>
        <p:nvSpPr>
          <p:cNvPr id="2" name="TextBox 1"/>
          <p:cNvSpPr txBox="1"/>
          <p:nvPr/>
        </p:nvSpPr>
        <p:spPr>
          <a:xfrm>
            <a:off x="1212879" y="1776053"/>
            <a:ext cx="9767944" cy="3046988"/>
          </a:xfrm>
          <a:prstGeom prst="rect">
            <a:avLst/>
          </a:prstGeom>
          <a:noFill/>
        </p:spPr>
        <p:txBody>
          <a:bodyPr wrap="square" rtlCol="0">
            <a:spAutoFit/>
          </a:bodyPr>
          <a:lstStyle/>
          <a:p>
            <a:r>
              <a:rPr lang="en-US" sz="2400" b="1" dirty="0" smtClean="0">
                <a:solidFill>
                  <a:srgbClr val="002060"/>
                </a:solidFill>
              </a:rPr>
              <a:t>Quantitative</a:t>
            </a:r>
            <a:r>
              <a:rPr lang="ru-RU" sz="2400" b="1" dirty="0" smtClean="0">
                <a:solidFill>
                  <a:srgbClr val="002060"/>
                </a:solidFill>
              </a:rPr>
              <a:t> </a:t>
            </a:r>
            <a:r>
              <a:rPr lang="en-US" sz="2400" b="1" dirty="0" smtClean="0">
                <a:solidFill>
                  <a:srgbClr val="002060"/>
                </a:solidFill>
              </a:rPr>
              <a:t>(</a:t>
            </a:r>
            <a:r>
              <a:rPr lang="en-US" sz="2400" b="1" dirty="0">
                <a:solidFill>
                  <a:srgbClr val="002060"/>
                </a:solidFill>
              </a:rPr>
              <a:t>numeric</a:t>
            </a:r>
            <a:r>
              <a:rPr lang="en-US" sz="2400" b="1" dirty="0" smtClean="0">
                <a:solidFill>
                  <a:srgbClr val="002060"/>
                </a:solidFill>
              </a:rPr>
              <a:t>)</a:t>
            </a:r>
            <a:r>
              <a:rPr lang="ru-RU" sz="2400" b="1" dirty="0" smtClean="0">
                <a:solidFill>
                  <a:srgbClr val="002060"/>
                </a:solidFill>
              </a:rPr>
              <a:t> </a:t>
            </a:r>
            <a:r>
              <a:rPr lang="en-US" sz="2400" dirty="0" smtClean="0"/>
              <a:t>- </a:t>
            </a:r>
            <a:r>
              <a:rPr lang="en-US" sz="2400" dirty="0"/>
              <a:t>the attribute of its values is real </a:t>
            </a:r>
            <a:r>
              <a:rPr lang="en-US" sz="2400" dirty="0" smtClean="0"/>
              <a:t>numbers and</a:t>
            </a:r>
            <a:r>
              <a:rPr lang="ru-RU" sz="2400" dirty="0" smtClean="0"/>
              <a:t> </a:t>
            </a:r>
            <a:r>
              <a:rPr lang="en-US" sz="2400" dirty="0" smtClean="0"/>
              <a:t>the </a:t>
            </a:r>
            <a:r>
              <a:rPr lang="en-US" sz="2400" dirty="0"/>
              <a:t>attribute itself has a numerical nature</a:t>
            </a:r>
            <a:r>
              <a:rPr lang="en-US" sz="2400" dirty="0" smtClean="0"/>
              <a:t>.</a:t>
            </a:r>
            <a:endParaRPr lang="ru-RU" sz="2400" dirty="0" smtClean="0"/>
          </a:p>
          <a:p>
            <a:endParaRPr lang="ru-RU" sz="2400" dirty="0" smtClean="0"/>
          </a:p>
          <a:p>
            <a:r>
              <a:rPr lang="en-US" sz="2400" b="1" dirty="0" smtClean="0">
                <a:solidFill>
                  <a:srgbClr val="002060"/>
                </a:solidFill>
              </a:rPr>
              <a:t>Ordinal</a:t>
            </a:r>
            <a:r>
              <a:rPr lang="en-US" sz="2400" dirty="0" smtClean="0"/>
              <a:t>- </a:t>
            </a:r>
            <a:r>
              <a:rPr lang="en-US" sz="2400" dirty="0"/>
              <a:t>the attribute sets the order on the objects</a:t>
            </a:r>
            <a:r>
              <a:rPr lang="en-US" sz="2400" dirty="0" smtClean="0"/>
              <a:t>.</a:t>
            </a:r>
            <a:endParaRPr lang="ru-RU" sz="2400" dirty="0" smtClean="0"/>
          </a:p>
          <a:p>
            <a:endParaRPr lang="ru-RU" sz="2400" dirty="0" smtClean="0"/>
          </a:p>
          <a:p>
            <a:r>
              <a:rPr lang="en-US" sz="2400" b="1" dirty="0" smtClean="0">
                <a:solidFill>
                  <a:srgbClr val="002060"/>
                </a:solidFill>
              </a:rPr>
              <a:t>Nominal</a:t>
            </a:r>
            <a:r>
              <a:rPr lang="ru-RU" sz="2400" b="1" dirty="0" smtClean="0">
                <a:solidFill>
                  <a:srgbClr val="002060"/>
                </a:solidFill>
              </a:rPr>
              <a:t> </a:t>
            </a:r>
            <a:r>
              <a:rPr lang="en-US" sz="2400" b="1" dirty="0" smtClean="0">
                <a:solidFill>
                  <a:srgbClr val="002060"/>
                </a:solidFill>
              </a:rPr>
              <a:t>(categorical)</a:t>
            </a:r>
            <a:r>
              <a:rPr lang="ru-RU" sz="2400" b="1" dirty="0" smtClean="0">
                <a:solidFill>
                  <a:srgbClr val="002060"/>
                </a:solidFill>
              </a:rPr>
              <a:t> </a:t>
            </a:r>
            <a:r>
              <a:rPr lang="en-US" sz="2400" dirty="0" smtClean="0"/>
              <a:t>- </a:t>
            </a:r>
            <a:r>
              <a:rPr lang="en-US" sz="2400" dirty="0"/>
              <a:t>a feature has no numerical nature and, </a:t>
            </a:r>
            <a:r>
              <a:rPr lang="en-US" sz="2400" dirty="0" smtClean="0"/>
              <a:t>as  a </a:t>
            </a:r>
            <a:r>
              <a:rPr lang="en-US" sz="2400" dirty="0"/>
              <a:t>rule, the number of its possible values is finite. </a:t>
            </a:r>
            <a:endParaRPr lang="ru-RU" sz="2400" dirty="0" smtClean="0"/>
          </a:p>
          <a:p>
            <a:r>
              <a:rPr lang="en-US" sz="2400" dirty="0" smtClean="0"/>
              <a:t>In particular</a:t>
            </a:r>
            <a:r>
              <a:rPr lang="en-US" sz="2400" dirty="0"/>
              <a:t>, a binary attribute is a </a:t>
            </a:r>
            <a:r>
              <a:rPr lang="en-US" sz="2400" dirty="0" smtClean="0"/>
              <a:t>nominal attribute </a:t>
            </a:r>
            <a:r>
              <a:rPr lang="en-US" sz="2400" dirty="0"/>
              <a:t>with 2 possible values.</a:t>
            </a:r>
            <a:endParaRPr lang="ru-RU"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E</a:t>
            </a:r>
            <a:r>
              <a:rPr lang="en-US" sz="3600" b="1" dirty="0" smtClean="0">
                <a:solidFill>
                  <a:srgbClr val="00B050"/>
                </a:solidFill>
              </a:rPr>
              <a:t>xample</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6</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106748814"/>
              </p:ext>
            </p:extLst>
          </p:nvPr>
        </p:nvGraphicFramePr>
        <p:xfrm>
          <a:off x="1046671" y="1085426"/>
          <a:ext cx="9431277"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383012429"/>
                    </a:ext>
                  </a:extLst>
                </a:gridCol>
                <a:gridCol w="1354667">
                  <a:extLst>
                    <a:ext uri="{9D8B030D-6E8A-4147-A177-3AD203B41FA5}">
                      <a16:colId xmlns:a16="http://schemas.microsoft.com/office/drawing/2014/main" val="311057418"/>
                    </a:ext>
                  </a:extLst>
                </a:gridCol>
                <a:gridCol w="1354667">
                  <a:extLst>
                    <a:ext uri="{9D8B030D-6E8A-4147-A177-3AD203B41FA5}">
                      <a16:colId xmlns:a16="http://schemas.microsoft.com/office/drawing/2014/main" val="2577969911"/>
                    </a:ext>
                  </a:extLst>
                </a:gridCol>
                <a:gridCol w="1354667">
                  <a:extLst>
                    <a:ext uri="{9D8B030D-6E8A-4147-A177-3AD203B41FA5}">
                      <a16:colId xmlns:a16="http://schemas.microsoft.com/office/drawing/2014/main" val="2277995411"/>
                    </a:ext>
                  </a:extLst>
                </a:gridCol>
                <a:gridCol w="1354667">
                  <a:extLst>
                    <a:ext uri="{9D8B030D-6E8A-4147-A177-3AD203B41FA5}">
                      <a16:colId xmlns:a16="http://schemas.microsoft.com/office/drawing/2014/main" val="2821842785"/>
                    </a:ext>
                  </a:extLst>
                </a:gridCol>
                <a:gridCol w="2657942">
                  <a:extLst>
                    <a:ext uri="{9D8B030D-6E8A-4147-A177-3AD203B41FA5}">
                      <a16:colId xmlns:a16="http://schemas.microsoft.com/office/drawing/2014/main" val="1883576821"/>
                    </a:ext>
                  </a:extLst>
                </a:gridCol>
              </a:tblGrid>
              <a:tr h="370840">
                <a:tc>
                  <a:txBody>
                    <a:bodyPr/>
                    <a:lstStyle/>
                    <a:p>
                      <a:r>
                        <a:rPr lang="en-US" dirty="0" smtClean="0">
                          <a:effectLst/>
                        </a:rPr>
                        <a:t>Student</a:t>
                      </a:r>
                      <a:endParaRPr lang="ru-RU" dirty="0"/>
                    </a:p>
                  </a:txBody>
                  <a:tcPr/>
                </a:tc>
                <a:tc>
                  <a:txBody>
                    <a:bodyPr/>
                    <a:lstStyle/>
                    <a:p>
                      <a:r>
                        <a:rPr lang="en-US" sz="1800" dirty="0" smtClean="0"/>
                        <a:t>Gender</a:t>
                      </a:r>
                      <a:endParaRPr lang="ru-RU" dirty="0"/>
                    </a:p>
                  </a:txBody>
                  <a:tcPr/>
                </a:tc>
                <a:tc>
                  <a:txBody>
                    <a:bodyPr/>
                    <a:lstStyle/>
                    <a:p>
                      <a:r>
                        <a:rPr lang="en-US" dirty="0" smtClean="0">
                          <a:effectLst/>
                        </a:rPr>
                        <a:t>Height</a:t>
                      </a:r>
                      <a:endParaRPr lang="ru-RU" dirty="0"/>
                    </a:p>
                  </a:txBody>
                  <a:tcPr/>
                </a:tc>
                <a:tc>
                  <a:txBody>
                    <a:bodyPr/>
                    <a:lstStyle/>
                    <a:p>
                      <a:r>
                        <a:rPr lang="en-US" dirty="0" smtClean="0">
                          <a:effectLst/>
                        </a:rPr>
                        <a:t>Weight</a:t>
                      </a:r>
                      <a:endParaRPr lang="ru-RU" dirty="0"/>
                    </a:p>
                  </a:txBody>
                  <a:tcPr/>
                </a:tc>
                <a:tc>
                  <a:txBody>
                    <a:bodyPr/>
                    <a:lstStyle/>
                    <a:p>
                      <a:r>
                        <a:rPr lang="en-US" dirty="0" smtClean="0">
                          <a:effectLst/>
                        </a:rPr>
                        <a:t>Blood type</a:t>
                      </a:r>
                      <a:endParaRPr lang="ru-RU" dirty="0"/>
                    </a:p>
                  </a:txBody>
                  <a:tcPr/>
                </a:tc>
                <a:tc>
                  <a:txBody>
                    <a:bodyPr/>
                    <a:lstStyle/>
                    <a:p>
                      <a:r>
                        <a:rPr lang="en-US" dirty="0" smtClean="0">
                          <a:effectLst/>
                        </a:rPr>
                        <a:t>Place at the Olympics</a:t>
                      </a:r>
                      <a:endParaRPr lang="ru-RU" dirty="0"/>
                    </a:p>
                  </a:txBody>
                  <a:tcPr/>
                </a:tc>
                <a:extLst>
                  <a:ext uri="{0D108BD9-81ED-4DB2-BD59-A6C34878D82A}">
                    <a16:rowId xmlns:a16="http://schemas.microsoft.com/office/drawing/2014/main" val="778042551"/>
                  </a:ext>
                </a:extLst>
              </a:tr>
              <a:tr h="370840">
                <a:tc>
                  <a:txBody>
                    <a:bodyPr/>
                    <a:lstStyle/>
                    <a:p>
                      <a:r>
                        <a:rPr lang="en-US" dirty="0" smtClean="0">
                          <a:effectLst/>
                        </a:rPr>
                        <a:t>Ivanov</a:t>
                      </a:r>
                      <a:endParaRPr lang="ru-RU" dirty="0"/>
                    </a:p>
                  </a:txBody>
                  <a:tcPr/>
                </a:tc>
                <a:tc>
                  <a:txBody>
                    <a:bodyPr/>
                    <a:lstStyle/>
                    <a:p>
                      <a:r>
                        <a:rPr lang="ru-RU" dirty="0" smtClean="0"/>
                        <a:t>1</a:t>
                      </a:r>
                      <a:endParaRPr lang="ru-RU" dirty="0"/>
                    </a:p>
                  </a:txBody>
                  <a:tcPr/>
                </a:tc>
                <a:tc>
                  <a:txBody>
                    <a:bodyPr/>
                    <a:lstStyle/>
                    <a:p>
                      <a:r>
                        <a:rPr lang="ru-RU" dirty="0" smtClean="0"/>
                        <a:t>175</a:t>
                      </a:r>
                      <a:endParaRPr lang="ru-RU" dirty="0"/>
                    </a:p>
                  </a:txBody>
                  <a:tcPr/>
                </a:tc>
                <a:tc>
                  <a:txBody>
                    <a:bodyPr/>
                    <a:lstStyle/>
                    <a:p>
                      <a:r>
                        <a:rPr lang="ru-RU" dirty="0" smtClean="0"/>
                        <a:t>70</a:t>
                      </a:r>
                      <a:endParaRPr lang="ru-RU" dirty="0"/>
                    </a:p>
                  </a:txBody>
                  <a:tcPr/>
                </a:tc>
                <a:tc>
                  <a:txBody>
                    <a:bodyPr/>
                    <a:lstStyle/>
                    <a:p>
                      <a:r>
                        <a:rPr lang="ru-RU" dirty="0" smtClean="0"/>
                        <a:t>2</a:t>
                      </a:r>
                      <a:endParaRPr lang="ru-RU" dirty="0"/>
                    </a:p>
                  </a:txBody>
                  <a:tcPr/>
                </a:tc>
                <a:tc>
                  <a:txBody>
                    <a:bodyPr/>
                    <a:lstStyle/>
                    <a:p>
                      <a:r>
                        <a:rPr lang="ru-RU" dirty="0" smtClean="0"/>
                        <a:t>3</a:t>
                      </a:r>
                      <a:endParaRPr lang="ru-RU" dirty="0"/>
                    </a:p>
                  </a:txBody>
                  <a:tcPr/>
                </a:tc>
                <a:extLst>
                  <a:ext uri="{0D108BD9-81ED-4DB2-BD59-A6C34878D82A}">
                    <a16:rowId xmlns:a16="http://schemas.microsoft.com/office/drawing/2014/main" val="1930157788"/>
                  </a:ext>
                </a:extLst>
              </a:tr>
              <a:tr h="370840">
                <a:tc>
                  <a:txBody>
                    <a:bodyPr/>
                    <a:lstStyle/>
                    <a:p>
                      <a:r>
                        <a:rPr lang="en-US" dirty="0" err="1" smtClean="0"/>
                        <a:t>Petrov</a:t>
                      </a:r>
                      <a:endParaRPr lang="ru-RU" dirty="0"/>
                    </a:p>
                  </a:txBody>
                  <a:tcPr/>
                </a:tc>
                <a:tc>
                  <a:txBody>
                    <a:bodyPr/>
                    <a:lstStyle/>
                    <a:p>
                      <a:r>
                        <a:rPr lang="en-US" dirty="0" smtClean="0"/>
                        <a:t>1</a:t>
                      </a:r>
                      <a:endParaRPr lang="ru-RU" dirty="0"/>
                    </a:p>
                  </a:txBody>
                  <a:tcPr/>
                </a:tc>
                <a:tc>
                  <a:txBody>
                    <a:bodyPr/>
                    <a:lstStyle/>
                    <a:p>
                      <a:r>
                        <a:rPr lang="en-US" dirty="0" smtClean="0"/>
                        <a:t>180</a:t>
                      </a:r>
                      <a:endParaRPr lang="ru-RU" dirty="0"/>
                    </a:p>
                  </a:txBody>
                  <a:tcPr/>
                </a:tc>
                <a:tc>
                  <a:txBody>
                    <a:bodyPr/>
                    <a:lstStyle/>
                    <a:p>
                      <a:r>
                        <a:rPr lang="en-US" dirty="0" smtClean="0"/>
                        <a:t>75</a:t>
                      </a:r>
                      <a:endParaRPr lang="ru-RU" dirty="0"/>
                    </a:p>
                  </a:txBody>
                  <a:tcPr/>
                </a:tc>
                <a:tc>
                  <a:txBody>
                    <a:bodyPr/>
                    <a:lstStyle/>
                    <a:p>
                      <a:r>
                        <a:rPr lang="en-US" dirty="0" smtClean="0"/>
                        <a:t>3</a:t>
                      </a:r>
                      <a:endParaRPr lang="ru-RU" dirty="0"/>
                    </a:p>
                  </a:txBody>
                  <a:tcPr/>
                </a:tc>
                <a:tc>
                  <a:txBody>
                    <a:bodyPr/>
                    <a:lstStyle/>
                    <a:p>
                      <a:r>
                        <a:rPr lang="en-US" dirty="0" smtClean="0"/>
                        <a:t>1</a:t>
                      </a:r>
                      <a:endParaRPr lang="ru-RU" dirty="0"/>
                    </a:p>
                  </a:txBody>
                  <a:tcPr/>
                </a:tc>
                <a:extLst>
                  <a:ext uri="{0D108BD9-81ED-4DB2-BD59-A6C34878D82A}">
                    <a16:rowId xmlns:a16="http://schemas.microsoft.com/office/drawing/2014/main" val="3036536927"/>
                  </a:ext>
                </a:extLst>
              </a:tr>
              <a:tr h="370840">
                <a:tc>
                  <a:txBody>
                    <a:bodyPr/>
                    <a:lstStyle/>
                    <a:p>
                      <a:r>
                        <a:rPr lang="en-US" dirty="0" err="1" smtClean="0"/>
                        <a:t>Sidorova</a:t>
                      </a:r>
                      <a:endParaRPr lang="ru-RU" dirty="0"/>
                    </a:p>
                  </a:txBody>
                  <a:tcPr/>
                </a:tc>
                <a:tc>
                  <a:txBody>
                    <a:bodyPr/>
                    <a:lstStyle/>
                    <a:p>
                      <a:r>
                        <a:rPr lang="en-US" dirty="0" smtClean="0"/>
                        <a:t>0</a:t>
                      </a:r>
                      <a:endParaRPr lang="ru-RU" dirty="0"/>
                    </a:p>
                  </a:txBody>
                  <a:tcPr/>
                </a:tc>
                <a:tc>
                  <a:txBody>
                    <a:bodyPr/>
                    <a:lstStyle/>
                    <a:p>
                      <a:r>
                        <a:rPr lang="en-US" dirty="0" smtClean="0"/>
                        <a:t>160</a:t>
                      </a:r>
                      <a:endParaRPr lang="ru-RU" dirty="0"/>
                    </a:p>
                  </a:txBody>
                  <a:tcPr/>
                </a:tc>
                <a:tc>
                  <a:txBody>
                    <a:bodyPr/>
                    <a:lstStyle/>
                    <a:p>
                      <a:r>
                        <a:rPr lang="en-US" dirty="0" smtClean="0"/>
                        <a:t>55</a:t>
                      </a:r>
                      <a:endParaRPr lang="ru-RU" dirty="0"/>
                    </a:p>
                  </a:txBody>
                  <a:tcPr/>
                </a:tc>
                <a:tc>
                  <a:txBody>
                    <a:bodyPr/>
                    <a:lstStyle/>
                    <a:p>
                      <a:r>
                        <a:rPr lang="en-US" dirty="0" smtClean="0"/>
                        <a:t>1</a:t>
                      </a:r>
                      <a:endParaRPr lang="ru-RU" dirty="0"/>
                    </a:p>
                  </a:txBody>
                  <a:tcPr/>
                </a:tc>
                <a:tc>
                  <a:txBody>
                    <a:bodyPr/>
                    <a:lstStyle/>
                    <a:p>
                      <a:r>
                        <a:rPr lang="en-US" dirty="0" smtClean="0"/>
                        <a:t>2</a:t>
                      </a:r>
                      <a:endParaRPr lang="ru-RU" dirty="0"/>
                    </a:p>
                  </a:txBody>
                  <a:tcPr/>
                </a:tc>
                <a:extLst>
                  <a:ext uri="{0D108BD9-81ED-4DB2-BD59-A6C34878D82A}">
                    <a16:rowId xmlns:a16="http://schemas.microsoft.com/office/drawing/2014/main" val="3260368881"/>
                  </a:ext>
                </a:extLst>
              </a:tr>
              <a:tr h="370840">
                <a:tc>
                  <a:txBody>
                    <a:bodyPr/>
                    <a:lstStyle/>
                    <a:p>
                      <a:r>
                        <a:rPr lang="en-US" dirty="0" err="1" smtClean="0"/>
                        <a:t>Smirnova</a:t>
                      </a:r>
                      <a:endParaRPr lang="ru-RU" dirty="0"/>
                    </a:p>
                  </a:txBody>
                  <a:tcPr/>
                </a:tc>
                <a:tc>
                  <a:txBody>
                    <a:bodyPr/>
                    <a:lstStyle/>
                    <a:p>
                      <a:r>
                        <a:rPr lang="en-US" dirty="0" smtClean="0"/>
                        <a:t>0</a:t>
                      </a:r>
                      <a:endParaRPr lang="ru-RU" dirty="0"/>
                    </a:p>
                  </a:txBody>
                  <a:tcPr/>
                </a:tc>
                <a:tc>
                  <a:txBody>
                    <a:bodyPr/>
                    <a:lstStyle/>
                    <a:p>
                      <a:r>
                        <a:rPr lang="en-US" dirty="0" smtClean="0"/>
                        <a:t>172</a:t>
                      </a:r>
                      <a:endParaRPr lang="ru-RU" dirty="0"/>
                    </a:p>
                  </a:txBody>
                  <a:tcPr/>
                </a:tc>
                <a:tc>
                  <a:txBody>
                    <a:bodyPr/>
                    <a:lstStyle/>
                    <a:p>
                      <a:r>
                        <a:rPr lang="en-US" dirty="0" smtClean="0"/>
                        <a:t>65</a:t>
                      </a:r>
                      <a:endParaRPr lang="ru-RU" dirty="0"/>
                    </a:p>
                  </a:txBody>
                  <a:tcPr/>
                </a:tc>
                <a:tc>
                  <a:txBody>
                    <a:bodyPr/>
                    <a:lstStyle/>
                    <a:p>
                      <a:r>
                        <a:rPr lang="en-US" dirty="0" smtClean="0"/>
                        <a:t>4</a:t>
                      </a:r>
                      <a:endParaRPr lang="ru-RU" dirty="0"/>
                    </a:p>
                  </a:txBody>
                  <a:tcPr/>
                </a:tc>
                <a:tc>
                  <a:txBody>
                    <a:bodyPr/>
                    <a:lstStyle/>
                    <a:p>
                      <a:r>
                        <a:rPr lang="en-US" dirty="0" smtClean="0"/>
                        <a:t>4</a:t>
                      </a:r>
                      <a:endParaRPr lang="ru-RU" dirty="0"/>
                    </a:p>
                  </a:txBody>
                  <a:tcPr/>
                </a:tc>
                <a:extLst>
                  <a:ext uri="{0D108BD9-81ED-4DB2-BD59-A6C34878D82A}">
                    <a16:rowId xmlns:a16="http://schemas.microsoft.com/office/drawing/2014/main" val="3805346427"/>
                  </a:ext>
                </a:extLst>
              </a:tr>
            </a:tbl>
          </a:graphicData>
        </a:graphic>
      </p:graphicFrame>
      <p:sp>
        <p:nvSpPr>
          <p:cNvPr id="6" name="TextBox 5"/>
          <p:cNvSpPr txBox="1"/>
          <p:nvPr/>
        </p:nvSpPr>
        <p:spPr>
          <a:xfrm>
            <a:off x="1046672" y="3329858"/>
            <a:ext cx="9431276" cy="2677656"/>
          </a:xfrm>
          <a:prstGeom prst="rect">
            <a:avLst/>
          </a:prstGeom>
          <a:noFill/>
        </p:spPr>
        <p:txBody>
          <a:bodyPr wrap="square" rtlCol="0">
            <a:spAutoFit/>
          </a:bodyPr>
          <a:lstStyle/>
          <a:p>
            <a:r>
              <a:rPr lang="en-US" sz="2800" dirty="0"/>
              <a:t>Height and weight are real numbers (</a:t>
            </a:r>
            <a:r>
              <a:rPr lang="en-US" sz="2800" b="1" dirty="0">
                <a:solidFill>
                  <a:srgbClr val="C00000"/>
                </a:solidFill>
              </a:rPr>
              <a:t>a quantitative attribute</a:t>
            </a:r>
            <a:r>
              <a:rPr lang="en-US" sz="2800" dirty="0"/>
              <a:t>). </a:t>
            </a:r>
            <a:endParaRPr lang="ru-RU" sz="2800" dirty="0" smtClean="0"/>
          </a:p>
          <a:p>
            <a:endParaRPr lang="ru-RU" sz="2800" dirty="0" smtClean="0"/>
          </a:p>
          <a:p>
            <a:r>
              <a:rPr lang="en-US" sz="2800" dirty="0" smtClean="0"/>
              <a:t>Gender </a:t>
            </a:r>
            <a:r>
              <a:rPr lang="en-US" sz="2800" dirty="0"/>
              <a:t>is a </a:t>
            </a:r>
            <a:r>
              <a:rPr lang="en-US" sz="2800" b="1" dirty="0">
                <a:solidFill>
                  <a:srgbClr val="C00000"/>
                </a:solidFill>
              </a:rPr>
              <a:t>binary attribute</a:t>
            </a:r>
            <a:r>
              <a:rPr lang="en-US" sz="2800" dirty="0"/>
              <a:t>. </a:t>
            </a:r>
            <a:endParaRPr lang="ru-RU" sz="2800" dirty="0" smtClean="0"/>
          </a:p>
          <a:p>
            <a:r>
              <a:rPr lang="en-US" sz="2800" dirty="0" smtClean="0"/>
              <a:t>Blood </a:t>
            </a:r>
            <a:r>
              <a:rPr lang="en-US" sz="2800" dirty="0"/>
              <a:t>type is a </a:t>
            </a:r>
            <a:r>
              <a:rPr lang="en-US" sz="2800" b="1" dirty="0">
                <a:solidFill>
                  <a:srgbClr val="C00000"/>
                </a:solidFill>
              </a:rPr>
              <a:t>nominal</a:t>
            </a:r>
            <a:r>
              <a:rPr lang="en-US" sz="2800" dirty="0">
                <a:solidFill>
                  <a:srgbClr val="C00000"/>
                </a:solidFill>
              </a:rPr>
              <a:t> </a:t>
            </a:r>
            <a:r>
              <a:rPr lang="en-US" sz="2800" dirty="0"/>
              <a:t>(but not binary) trait</a:t>
            </a:r>
            <a:r>
              <a:rPr lang="en-US" sz="2800" dirty="0" smtClean="0"/>
              <a:t>.</a:t>
            </a:r>
            <a:endParaRPr lang="ru-RU" sz="2800" dirty="0" smtClean="0"/>
          </a:p>
          <a:p>
            <a:endParaRPr lang="ru-RU" sz="2800" dirty="0" smtClean="0"/>
          </a:p>
          <a:p>
            <a:r>
              <a:rPr lang="en-US" sz="2800" dirty="0" smtClean="0"/>
              <a:t>A </a:t>
            </a:r>
            <a:r>
              <a:rPr lang="en-US" sz="2800" dirty="0"/>
              <a:t>place at the Olympics is an </a:t>
            </a:r>
            <a:r>
              <a:rPr lang="en-US" sz="2800" b="1" dirty="0">
                <a:solidFill>
                  <a:srgbClr val="C00000"/>
                </a:solidFill>
              </a:rPr>
              <a:t>ordinal sign</a:t>
            </a:r>
            <a:r>
              <a:rPr lang="en-US" sz="2800" dirty="0"/>
              <a:t>.</a:t>
            </a:r>
            <a:endParaRPr lang="ru-RU"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10098658" cy="1200329"/>
          </a:xfrm>
          <a:prstGeom prst="rect">
            <a:avLst/>
          </a:prstGeom>
          <a:noFill/>
        </p:spPr>
        <p:txBody>
          <a:bodyPr wrap="square" rtlCol="0">
            <a:spAutoFit/>
          </a:bodyPr>
          <a:lstStyle/>
          <a:p>
            <a:r>
              <a:rPr lang="en-US" sz="3600" b="1" dirty="0">
                <a:solidFill>
                  <a:srgbClr val="00B050"/>
                </a:solidFill>
              </a:rPr>
              <a:t>How to present a set of </a:t>
            </a:r>
            <a:r>
              <a:rPr lang="en-US" sz="3600" b="1" dirty="0" smtClean="0">
                <a:solidFill>
                  <a:srgbClr val="00B050"/>
                </a:solidFill>
              </a:rPr>
              <a:t>images in </a:t>
            </a:r>
            <a:r>
              <a:rPr lang="en-US" sz="3600" b="1" dirty="0">
                <a:solidFill>
                  <a:srgbClr val="00B050"/>
                </a:solidFill>
              </a:rPr>
              <a:t>the form of a </a:t>
            </a:r>
            <a:r>
              <a:rPr lang="en-US" sz="3600" b="1" dirty="0" smtClean="0">
                <a:solidFill>
                  <a:srgbClr val="00B050"/>
                </a:solidFill>
              </a:rPr>
              <a:t>table</a:t>
            </a:r>
            <a:r>
              <a:rPr lang="ru-RU" sz="3600" b="1" dirty="0" smtClean="0">
                <a:solidFill>
                  <a:srgbClr val="00B050"/>
                </a:solidFill>
              </a:rPr>
              <a:t>?</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7</a:t>
            </a:fld>
            <a:endParaRPr lang="ru-RU" sz="1400" dirty="0">
              <a:solidFill>
                <a:schemeClr val="bg1"/>
              </a:solidFill>
            </a:endParaRPr>
          </a:p>
        </p:txBody>
      </p:sp>
      <p:sp>
        <p:nvSpPr>
          <p:cNvPr id="3" name="TextBox 2"/>
          <p:cNvSpPr txBox="1"/>
          <p:nvPr/>
        </p:nvSpPr>
        <p:spPr>
          <a:xfrm>
            <a:off x="1046671" y="3388659"/>
            <a:ext cx="9646430" cy="1815882"/>
          </a:xfrm>
          <a:prstGeom prst="rect">
            <a:avLst/>
          </a:prstGeom>
          <a:noFill/>
        </p:spPr>
        <p:txBody>
          <a:bodyPr wrap="square" rtlCol="0">
            <a:spAutoFit/>
          </a:bodyPr>
          <a:lstStyle/>
          <a:p>
            <a:r>
              <a:rPr lang="en-US" sz="2800" dirty="0"/>
              <a:t>• Let's say there are black and white drawings consisting </a:t>
            </a:r>
            <a:r>
              <a:rPr lang="en-US" sz="2800" dirty="0" smtClean="0"/>
              <a:t>of 9 </a:t>
            </a:r>
            <a:r>
              <a:rPr lang="en-US" sz="2800" dirty="0"/>
              <a:t>pixels</a:t>
            </a:r>
            <a:r>
              <a:rPr lang="en-US" sz="2800" dirty="0" smtClean="0"/>
              <a:t>.</a:t>
            </a:r>
          </a:p>
          <a:p>
            <a:r>
              <a:rPr lang="en-US" sz="2800" dirty="0" smtClean="0"/>
              <a:t>•</a:t>
            </a:r>
            <a:r>
              <a:rPr lang="en-US" sz="2800" dirty="0"/>
              <a:t>We number the pixels. We get 9 </a:t>
            </a:r>
            <a:r>
              <a:rPr lang="en-US" sz="2800" dirty="0" smtClean="0"/>
              <a:t>binary signs.</a:t>
            </a:r>
            <a:endParaRPr lang="ru-RU" sz="2800" dirty="0" smtClean="0"/>
          </a:p>
          <a:p>
            <a:endParaRPr lang="ru-RU" sz="2800" dirty="0"/>
          </a:p>
        </p:txBody>
      </p:sp>
      <p:pic>
        <p:nvPicPr>
          <p:cNvPr id="5" name="Рисунок 4"/>
          <p:cNvPicPr>
            <a:picLocks noChangeAspect="1"/>
          </p:cNvPicPr>
          <p:nvPr/>
        </p:nvPicPr>
        <p:blipFill>
          <a:blip r:embed="rId4"/>
          <a:stretch>
            <a:fillRect/>
          </a:stretch>
        </p:blipFill>
        <p:spPr>
          <a:xfrm>
            <a:off x="2056061" y="1539732"/>
            <a:ext cx="8279386" cy="184892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sz="3600" b="1" dirty="0">
                <a:solidFill>
                  <a:srgbClr val="00B050"/>
                </a:solidFill>
              </a:rPr>
              <a:t>Turning a drawing into a table row</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8</a:t>
            </a:fld>
            <a:endParaRPr lang="ru-RU" sz="1400" dirty="0">
              <a:solidFill>
                <a:schemeClr val="bg1"/>
              </a:solidFill>
            </a:endParaRPr>
          </a:p>
        </p:txBody>
      </p:sp>
      <p:pic>
        <p:nvPicPr>
          <p:cNvPr id="2" name="Рисунок 1"/>
          <p:cNvPicPr>
            <a:picLocks noChangeAspect="1"/>
          </p:cNvPicPr>
          <p:nvPr/>
        </p:nvPicPr>
        <p:blipFill>
          <a:blip r:embed="rId4"/>
          <a:stretch>
            <a:fillRect/>
          </a:stretch>
        </p:blipFill>
        <p:spPr>
          <a:xfrm>
            <a:off x="2598727" y="3337204"/>
            <a:ext cx="1630658" cy="1459010"/>
          </a:xfrm>
          <a:prstGeom prst="rect">
            <a:avLst/>
          </a:prstGeom>
        </p:spPr>
      </p:pic>
      <p:graphicFrame>
        <p:nvGraphicFramePr>
          <p:cNvPr id="3" name="Таблица 2"/>
          <p:cNvGraphicFramePr>
            <a:graphicFrameLocks noGrp="1"/>
          </p:cNvGraphicFramePr>
          <p:nvPr>
            <p:extLst>
              <p:ext uri="{D42A27DB-BD31-4B8C-83A1-F6EECF244321}">
                <p14:modId xmlns:p14="http://schemas.microsoft.com/office/powerpoint/2010/main" val="4247398271"/>
              </p:ext>
            </p:extLst>
          </p:nvPr>
        </p:nvGraphicFramePr>
        <p:xfrm>
          <a:off x="1473801" y="1368267"/>
          <a:ext cx="8584930" cy="1752600"/>
        </p:xfrm>
        <a:graphic>
          <a:graphicData uri="http://schemas.openxmlformats.org/drawingml/2006/table">
            <a:tbl>
              <a:tblPr firstRow="1" bandRow="1">
                <a:tableStyleId>{5C22544A-7EE6-4342-B048-85BDC9FD1C3A}</a:tableStyleId>
              </a:tblPr>
              <a:tblGrid>
                <a:gridCol w="1172580">
                  <a:extLst>
                    <a:ext uri="{9D8B030D-6E8A-4147-A177-3AD203B41FA5}">
                      <a16:colId xmlns:a16="http://schemas.microsoft.com/office/drawing/2014/main" val="353037739"/>
                    </a:ext>
                  </a:extLst>
                </a:gridCol>
                <a:gridCol w="645459">
                  <a:extLst>
                    <a:ext uri="{9D8B030D-6E8A-4147-A177-3AD203B41FA5}">
                      <a16:colId xmlns:a16="http://schemas.microsoft.com/office/drawing/2014/main" val="148962697"/>
                    </a:ext>
                  </a:extLst>
                </a:gridCol>
                <a:gridCol w="757440">
                  <a:extLst>
                    <a:ext uri="{9D8B030D-6E8A-4147-A177-3AD203B41FA5}">
                      <a16:colId xmlns:a16="http://schemas.microsoft.com/office/drawing/2014/main" val="615520142"/>
                    </a:ext>
                  </a:extLst>
                </a:gridCol>
                <a:gridCol w="858493">
                  <a:extLst>
                    <a:ext uri="{9D8B030D-6E8A-4147-A177-3AD203B41FA5}">
                      <a16:colId xmlns:a16="http://schemas.microsoft.com/office/drawing/2014/main" val="681742460"/>
                    </a:ext>
                  </a:extLst>
                </a:gridCol>
                <a:gridCol w="858493">
                  <a:extLst>
                    <a:ext uri="{9D8B030D-6E8A-4147-A177-3AD203B41FA5}">
                      <a16:colId xmlns:a16="http://schemas.microsoft.com/office/drawing/2014/main" val="1256083013"/>
                    </a:ext>
                  </a:extLst>
                </a:gridCol>
                <a:gridCol w="858493">
                  <a:extLst>
                    <a:ext uri="{9D8B030D-6E8A-4147-A177-3AD203B41FA5}">
                      <a16:colId xmlns:a16="http://schemas.microsoft.com/office/drawing/2014/main" val="3589209866"/>
                    </a:ext>
                  </a:extLst>
                </a:gridCol>
                <a:gridCol w="858493">
                  <a:extLst>
                    <a:ext uri="{9D8B030D-6E8A-4147-A177-3AD203B41FA5}">
                      <a16:colId xmlns:a16="http://schemas.microsoft.com/office/drawing/2014/main" val="2241063859"/>
                    </a:ext>
                  </a:extLst>
                </a:gridCol>
                <a:gridCol w="858493">
                  <a:extLst>
                    <a:ext uri="{9D8B030D-6E8A-4147-A177-3AD203B41FA5}">
                      <a16:colId xmlns:a16="http://schemas.microsoft.com/office/drawing/2014/main" val="1983138722"/>
                    </a:ext>
                  </a:extLst>
                </a:gridCol>
                <a:gridCol w="858493">
                  <a:extLst>
                    <a:ext uri="{9D8B030D-6E8A-4147-A177-3AD203B41FA5}">
                      <a16:colId xmlns:a16="http://schemas.microsoft.com/office/drawing/2014/main" val="3978526194"/>
                    </a:ext>
                  </a:extLst>
                </a:gridCol>
                <a:gridCol w="858493">
                  <a:extLst>
                    <a:ext uri="{9D8B030D-6E8A-4147-A177-3AD203B41FA5}">
                      <a16:colId xmlns:a16="http://schemas.microsoft.com/office/drawing/2014/main" val="2590801327"/>
                    </a:ext>
                  </a:extLst>
                </a:gridCol>
              </a:tblGrid>
              <a:tr h="370840">
                <a:tc>
                  <a:txBody>
                    <a:bodyPr/>
                    <a:lstStyle/>
                    <a:p>
                      <a:r>
                        <a:rPr lang="en-US" dirty="0" smtClean="0"/>
                        <a:t>Drawing</a:t>
                      </a:r>
                      <a:endParaRPr lang="ru-RU" dirty="0"/>
                    </a:p>
                  </a:txBody>
                  <a:tcPr/>
                </a:tc>
                <a:tc>
                  <a:txBody>
                    <a:bodyPr/>
                    <a:lstStyle/>
                    <a:p>
                      <a:r>
                        <a:rPr lang="en-US" dirty="0" smtClean="0"/>
                        <a:t>P</a:t>
                      </a:r>
                      <a:r>
                        <a:rPr lang="en-US" baseline="0" dirty="0" smtClean="0"/>
                        <a:t>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2</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3</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4</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5</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6</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7</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8</a:t>
                      </a:r>
                      <a:endParaRPr lang="ru-RU" dirty="0" smtClean="0"/>
                    </a:p>
                    <a:p>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9</a:t>
                      </a:r>
                      <a:endParaRPr lang="ru-RU" dirty="0"/>
                    </a:p>
                  </a:txBody>
                  <a:tcPr/>
                </a:tc>
                <a:extLst>
                  <a:ext uri="{0D108BD9-81ED-4DB2-BD59-A6C34878D82A}">
                    <a16:rowId xmlns:a16="http://schemas.microsoft.com/office/drawing/2014/main" val="886947838"/>
                  </a:ext>
                </a:extLst>
              </a:tr>
              <a:tr h="370840">
                <a:tc>
                  <a:txBody>
                    <a:bodyPr/>
                    <a:lstStyle/>
                    <a:p>
                      <a:r>
                        <a:rPr lang="en-US" dirty="0" smtClean="0"/>
                        <a:t>Drawing</a:t>
                      </a:r>
                      <a:r>
                        <a:rPr lang="ru-RU" dirty="0" smtClean="0"/>
                        <a:t> 1</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tc>
                  <a:txBody>
                    <a:bodyPr/>
                    <a:lstStyle/>
                    <a:p>
                      <a:r>
                        <a:rPr lang="en-US" dirty="0" smtClean="0"/>
                        <a:t>1</a:t>
                      </a:r>
                      <a:endParaRPr lang="ru-RU" dirty="0"/>
                    </a:p>
                  </a:txBody>
                  <a:tcPr/>
                </a:tc>
                <a:extLst>
                  <a:ext uri="{0D108BD9-81ED-4DB2-BD59-A6C34878D82A}">
                    <a16:rowId xmlns:a16="http://schemas.microsoft.com/office/drawing/2014/main" val="436078281"/>
                  </a:ext>
                </a:extLst>
              </a:tr>
              <a:tr h="370840">
                <a:tc>
                  <a:txBody>
                    <a:bodyPr/>
                    <a:lstStyle/>
                    <a:p>
                      <a:r>
                        <a:rPr lang="en-US" dirty="0" smtClean="0"/>
                        <a:t>Drawing</a:t>
                      </a:r>
                      <a:r>
                        <a:rPr lang="ru-RU" dirty="0" smtClean="0"/>
                        <a:t> 2</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extLst>
                  <a:ext uri="{0D108BD9-81ED-4DB2-BD59-A6C34878D82A}">
                    <a16:rowId xmlns:a16="http://schemas.microsoft.com/office/drawing/2014/main" val="837810072"/>
                  </a:ext>
                </a:extLst>
              </a:tr>
              <a:tr h="370840">
                <a:tc>
                  <a:txBody>
                    <a:bodyPr/>
                    <a:lstStyle/>
                    <a:p>
                      <a:r>
                        <a:rPr lang="en-US" dirty="0" smtClean="0"/>
                        <a:t>Drawing</a:t>
                      </a:r>
                      <a:r>
                        <a:rPr lang="ru-RU" dirty="0" smtClean="0"/>
                        <a:t> 3</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1</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tc>
                  <a:txBody>
                    <a:bodyPr/>
                    <a:lstStyle/>
                    <a:p>
                      <a:r>
                        <a:rPr lang="en-US" dirty="0" smtClean="0"/>
                        <a:t>0</a:t>
                      </a:r>
                      <a:endParaRPr lang="ru-RU" dirty="0"/>
                    </a:p>
                  </a:txBody>
                  <a:tcPr/>
                </a:tc>
                <a:extLst>
                  <a:ext uri="{0D108BD9-81ED-4DB2-BD59-A6C34878D82A}">
                    <a16:rowId xmlns:a16="http://schemas.microsoft.com/office/drawing/2014/main" val="2109492015"/>
                  </a:ext>
                </a:extLst>
              </a:tr>
            </a:tbl>
          </a:graphicData>
        </a:graphic>
      </p:graphicFrame>
      <p:pic>
        <p:nvPicPr>
          <p:cNvPr id="4" name="Рисунок 3"/>
          <p:cNvPicPr>
            <a:picLocks noChangeAspect="1"/>
          </p:cNvPicPr>
          <p:nvPr/>
        </p:nvPicPr>
        <p:blipFill>
          <a:blip r:embed="rId5"/>
          <a:stretch>
            <a:fillRect/>
          </a:stretch>
        </p:blipFill>
        <p:spPr>
          <a:xfrm>
            <a:off x="4827774" y="3362134"/>
            <a:ext cx="4542137" cy="14429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517823"/>
            <a:ext cx="6096000" cy="646331"/>
          </a:xfrm>
          <a:prstGeom prst="rect">
            <a:avLst/>
          </a:prstGeom>
          <a:noFill/>
        </p:spPr>
        <p:txBody>
          <a:bodyPr wrap="square" rtlCol="0">
            <a:spAutoFit/>
          </a:bodyPr>
          <a:lstStyle/>
          <a:p>
            <a:r>
              <a:rPr lang="en-US" sz="3600" b="1" dirty="0">
                <a:solidFill>
                  <a:srgbClr val="00B050"/>
                </a:solidFill>
              </a:rPr>
              <a:t>An important limitation</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9</a:t>
            </a:fld>
            <a:endParaRPr lang="ru-RU" sz="1400" dirty="0">
              <a:solidFill>
                <a:schemeClr val="bg1"/>
              </a:solidFill>
            </a:endParaRPr>
          </a:p>
        </p:txBody>
      </p:sp>
      <p:sp>
        <p:nvSpPr>
          <p:cNvPr id="2" name="Прямоугольник 1"/>
          <p:cNvSpPr/>
          <p:nvPr/>
        </p:nvSpPr>
        <p:spPr>
          <a:xfrm>
            <a:off x="1046671" y="1593055"/>
            <a:ext cx="10452943" cy="3108543"/>
          </a:xfrm>
          <a:prstGeom prst="rect">
            <a:avLst/>
          </a:prstGeom>
        </p:spPr>
        <p:txBody>
          <a:bodyPr wrap="square">
            <a:spAutoFit/>
          </a:bodyPr>
          <a:lstStyle/>
          <a:p>
            <a:r>
              <a:rPr lang="ru-RU" sz="2800" dirty="0" err="1"/>
              <a:t>All</a:t>
            </a:r>
            <a:r>
              <a:rPr lang="ru-RU" sz="2800" dirty="0"/>
              <a:t> </a:t>
            </a:r>
            <a:r>
              <a:rPr lang="ru-RU" sz="2800" dirty="0" err="1"/>
              <a:t>objects</a:t>
            </a:r>
            <a:r>
              <a:rPr lang="ru-RU" sz="2800" dirty="0"/>
              <a:t> </a:t>
            </a:r>
            <a:r>
              <a:rPr lang="ru-RU" sz="2800" dirty="0" err="1"/>
              <a:t>must</a:t>
            </a:r>
            <a:r>
              <a:rPr lang="ru-RU" sz="2800" dirty="0"/>
              <a:t> </a:t>
            </a:r>
            <a:r>
              <a:rPr lang="ru-RU" sz="2800" dirty="0" err="1"/>
              <a:t>have</a:t>
            </a:r>
            <a:r>
              <a:rPr lang="ru-RU" sz="2800" dirty="0"/>
              <a:t> </a:t>
            </a:r>
            <a:r>
              <a:rPr lang="ru-RU" sz="2800" dirty="0" err="1"/>
              <a:t>the</a:t>
            </a:r>
            <a:r>
              <a:rPr lang="ru-RU" sz="2800" dirty="0"/>
              <a:t> </a:t>
            </a:r>
            <a:r>
              <a:rPr lang="ru-RU" sz="2800" dirty="0" err="1"/>
              <a:t>same</a:t>
            </a:r>
            <a:r>
              <a:rPr lang="ru-RU" sz="2800" dirty="0"/>
              <a:t> </a:t>
            </a:r>
            <a:r>
              <a:rPr lang="ru-RU" sz="2800" dirty="0" err="1"/>
              <a:t>number</a:t>
            </a:r>
            <a:r>
              <a:rPr lang="ru-RU" sz="2800" dirty="0"/>
              <a:t> </a:t>
            </a:r>
            <a:r>
              <a:rPr lang="ru-RU" sz="2800" dirty="0" err="1"/>
              <a:t>of</a:t>
            </a:r>
            <a:r>
              <a:rPr lang="ru-RU" sz="2800" dirty="0"/>
              <a:t> </a:t>
            </a:r>
            <a:r>
              <a:rPr lang="ru-RU" sz="2800" dirty="0" err="1" smtClean="0"/>
              <a:t>attributes</a:t>
            </a:r>
            <a:r>
              <a:rPr lang="ru-RU" sz="2800" dirty="0" smtClean="0"/>
              <a:t> </a:t>
            </a:r>
            <a:r>
              <a:rPr lang="ru-RU" sz="2800" dirty="0" err="1" smtClean="0"/>
              <a:t>so</a:t>
            </a:r>
            <a:r>
              <a:rPr lang="ru-RU" sz="2800" dirty="0" smtClean="0"/>
              <a:t> </a:t>
            </a:r>
            <a:r>
              <a:rPr lang="ru-RU" sz="2800" dirty="0" err="1"/>
              <a:t>that</a:t>
            </a:r>
            <a:r>
              <a:rPr lang="ru-RU" sz="2800" dirty="0"/>
              <a:t> </a:t>
            </a:r>
            <a:r>
              <a:rPr lang="ru-RU" sz="2800" dirty="0" err="1"/>
              <a:t>they</a:t>
            </a:r>
            <a:r>
              <a:rPr lang="ru-RU" sz="2800" dirty="0"/>
              <a:t> </a:t>
            </a:r>
            <a:r>
              <a:rPr lang="ru-RU" sz="2800" dirty="0" err="1"/>
              <a:t>can</a:t>
            </a:r>
            <a:r>
              <a:rPr lang="ru-RU" sz="2800" dirty="0"/>
              <a:t> </a:t>
            </a:r>
            <a:r>
              <a:rPr lang="ru-RU" sz="2800" dirty="0" err="1"/>
              <a:t>be</a:t>
            </a:r>
            <a:r>
              <a:rPr lang="ru-RU" sz="2800" dirty="0"/>
              <a:t> </a:t>
            </a:r>
            <a:r>
              <a:rPr lang="ru-RU" sz="2800" dirty="0" err="1"/>
              <a:t>entered</a:t>
            </a:r>
            <a:r>
              <a:rPr lang="ru-RU" sz="2800" dirty="0"/>
              <a:t> </a:t>
            </a:r>
            <a:r>
              <a:rPr lang="ru-RU" sz="2800" dirty="0" err="1"/>
              <a:t>into</a:t>
            </a:r>
            <a:r>
              <a:rPr lang="ru-RU" sz="2800" dirty="0"/>
              <a:t> </a:t>
            </a:r>
            <a:r>
              <a:rPr lang="ru-RU" sz="2800" dirty="0" err="1"/>
              <a:t>one</a:t>
            </a:r>
            <a:r>
              <a:rPr lang="ru-RU" sz="2800" dirty="0"/>
              <a:t> </a:t>
            </a:r>
            <a:r>
              <a:rPr lang="ru-RU" sz="2800" dirty="0" err="1"/>
              <a:t>table</a:t>
            </a:r>
            <a:r>
              <a:rPr lang="ru-RU" sz="2800" dirty="0" smtClean="0"/>
              <a:t>.</a:t>
            </a:r>
          </a:p>
          <a:p>
            <a:endParaRPr lang="ru-RU" sz="2800" dirty="0" smtClean="0"/>
          </a:p>
          <a:p>
            <a:r>
              <a:rPr lang="ru-RU" sz="2800" dirty="0" err="1" smtClean="0"/>
              <a:t>Fulfilling</a:t>
            </a:r>
            <a:r>
              <a:rPr lang="ru-RU" sz="2800" dirty="0" smtClean="0"/>
              <a:t> </a:t>
            </a:r>
            <a:r>
              <a:rPr lang="ru-RU" sz="2800" dirty="0" err="1"/>
              <a:t>this</a:t>
            </a:r>
            <a:r>
              <a:rPr lang="ru-RU" sz="2800" dirty="0"/>
              <a:t> </a:t>
            </a:r>
            <a:r>
              <a:rPr lang="ru-RU" sz="2800" dirty="0" err="1"/>
              <a:t>requirement</a:t>
            </a:r>
            <a:r>
              <a:rPr lang="ru-RU" sz="2800" dirty="0"/>
              <a:t> </a:t>
            </a:r>
            <a:r>
              <a:rPr lang="ru-RU" sz="2800" dirty="0" err="1"/>
              <a:t>is</a:t>
            </a:r>
            <a:r>
              <a:rPr lang="ru-RU" sz="2800" dirty="0"/>
              <a:t> </a:t>
            </a:r>
            <a:r>
              <a:rPr lang="ru-RU" sz="2800" dirty="0" err="1"/>
              <a:t>not</a:t>
            </a:r>
            <a:r>
              <a:rPr lang="ru-RU" sz="2800" dirty="0"/>
              <a:t> </a:t>
            </a:r>
            <a:r>
              <a:rPr lang="ru-RU" sz="2800" dirty="0" err="1"/>
              <a:t>always</a:t>
            </a:r>
            <a:r>
              <a:rPr lang="ru-RU" sz="2800" dirty="0"/>
              <a:t> </a:t>
            </a:r>
            <a:r>
              <a:rPr lang="ru-RU" sz="2800" dirty="0" err="1"/>
              <a:t>easy</a:t>
            </a:r>
            <a:r>
              <a:rPr lang="ru-RU" sz="2800" dirty="0" smtClean="0"/>
              <a:t>:</a:t>
            </a:r>
          </a:p>
          <a:p>
            <a:r>
              <a:rPr lang="ru-RU" sz="2800" dirty="0" smtClean="0"/>
              <a:t>• </a:t>
            </a:r>
            <a:r>
              <a:rPr lang="ru-RU" sz="2800" dirty="0" err="1"/>
              <a:t>If</a:t>
            </a:r>
            <a:r>
              <a:rPr lang="ru-RU" sz="2800" dirty="0"/>
              <a:t> </a:t>
            </a:r>
            <a:r>
              <a:rPr lang="ru-RU" sz="2800" dirty="0" err="1"/>
              <a:t>object</a:t>
            </a:r>
            <a:r>
              <a:rPr lang="ru-RU" sz="2800" dirty="0"/>
              <a:t> </a:t>
            </a:r>
            <a:r>
              <a:rPr lang="ru-RU" sz="2800" b="1" i="1" dirty="0"/>
              <a:t>A</a:t>
            </a:r>
            <a:r>
              <a:rPr lang="ru-RU" sz="2800" dirty="0"/>
              <a:t> </a:t>
            </a:r>
            <a:r>
              <a:rPr lang="ru-RU" sz="2800" dirty="0" err="1"/>
              <a:t>has</a:t>
            </a:r>
            <a:r>
              <a:rPr lang="ru-RU" sz="2800" dirty="0"/>
              <a:t> a </a:t>
            </a:r>
            <a:r>
              <a:rPr lang="ru-RU" sz="2800" dirty="0" err="1"/>
              <a:t>more</a:t>
            </a:r>
            <a:r>
              <a:rPr lang="ru-RU" sz="2800" dirty="0"/>
              <a:t> </a:t>
            </a:r>
            <a:r>
              <a:rPr lang="ru-RU" sz="2800" dirty="0" err="1"/>
              <a:t>complex</a:t>
            </a:r>
            <a:r>
              <a:rPr lang="ru-RU" sz="2800" dirty="0"/>
              <a:t> </a:t>
            </a:r>
            <a:r>
              <a:rPr lang="ru-RU" sz="2800" dirty="0" err="1"/>
              <a:t>structure</a:t>
            </a:r>
            <a:r>
              <a:rPr lang="ru-RU" sz="2800" dirty="0"/>
              <a:t> (</a:t>
            </a:r>
            <a:r>
              <a:rPr lang="ru-RU" sz="2800" dirty="0" err="1"/>
              <a:t>or</a:t>
            </a:r>
            <a:r>
              <a:rPr lang="ru-RU" sz="2800" dirty="0"/>
              <a:t> a </a:t>
            </a:r>
            <a:r>
              <a:rPr lang="ru-RU" sz="2800" dirty="0" err="1" smtClean="0"/>
              <a:t>richer</a:t>
            </a:r>
            <a:r>
              <a:rPr lang="ru-RU" sz="2800" dirty="0" smtClean="0"/>
              <a:t> </a:t>
            </a:r>
            <a:r>
              <a:rPr lang="ru-RU" sz="2800" dirty="0" err="1" smtClean="0"/>
              <a:t>history</a:t>
            </a:r>
            <a:r>
              <a:rPr lang="ru-RU" sz="2800" dirty="0"/>
              <a:t>) </a:t>
            </a:r>
            <a:r>
              <a:rPr lang="ru-RU" sz="2800" dirty="0" err="1"/>
              <a:t>than</a:t>
            </a:r>
            <a:r>
              <a:rPr lang="ru-RU" sz="2800" dirty="0"/>
              <a:t> </a:t>
            </a:r>
            <a:r>
              <a:rPr lang="ru-RU" sz="2800" b="1" i="1" dirty="0"/>
              <a:t>B</a:t>
            </a:r>
            <a:r>
              <a:rPr lang="ru-RU" sz="2800" dirty="0" smtClean="0"/>
              <a:t>.</a:t>
            </a:r>
          </a:p>
          <a:p>
            <a:r>
              <a:rPr lang="ru-RU" sz="2800" dirty="0" smtClean="0"/>
              <a:t>•</a:t>
            </a:r>
            <a:r>
              <a:rPr lang="ru-RU" sz="2800" dirty="0" err="1"/>
              <a:t>If</a:t>
            </a:r>
            <a:r>
              <a:rPr lang="ru-RU" sz="2800" dirty="0"/>
              <a:t> </a:t>
            </a:r>
            <a:r>
              <a:rPr lang="ru-RU" sz="2800" dirty="0" err="1"/>
              <a:t>objects</a:t>
            </a:r>
            <a:r>
              <a:rPr lang="ru-RU" sz="2800" dirty="0"/>
              <a:t> </a:t>
            </a:r>
            <a:r>
              <a:rPr lang="ru-RU" sz="2800" b="1" i="1" dirty="0"/>
              <a:t>A</a:t>
            </a:r>
            <a:r>
              <a:rPr lang="ru-RU" sz="2800" dirty="0"/>
              <a:t> </a:t>
            </a:r>
            <a:r>
              <a:rPr lang="ru-RU" sz="2800" dirty="0" err="1"/>
              <a:t>and</a:t>
            </a:r>
            <a:r>
              <a:rPr lang="ru-RU" sz="2800" dirty="0"/>
              <a:t> </a:t>
            </a:r>
            <a:r>
              <a:rPr lang="ru-RU" sz="2800" b="1" i="1" dirty="0"/>
              <a:t>B</a:t>
            </a:r>
            <a:r>
              <a:rPr lang="ru-RU" sz="2800" dirty="0"/>
              <a:t> </a:t>
            </a:r>
            <a:r>
              <a:rPr lang="ru-RU" sz="2800" dirty="0" err="1"/>
              <a:t>are</a:t>
            </a:r>
            <a:r>
              <a:rPr lang="ru-RU" sz="2800" dirty="0"/>
              <a:t> </a:t>
            </a:r>
            <a:r>
              <a:rPr lang="ru-RU" sz="2800" dirty="0" err="1"/>
              <a:t>pictures</a:t>
            </a:r>
            <a:r>
              <a:rPr lang="ru-RU" sz="2800" dirty="0" smtClean="0"/>
              <a:t>, </a:t>
            </a:r>
            <a:r>
              <a:rPr lang="en-US" sz="2800" dirty="0" smtClean="0"/>
              <a:t>then</a:t>
            </a:r>
            <a:r>
              <a:rPr lang="ru-RU" sz="2800" dirty="0" smtClean="0"/>
              <a:t> </a:t>
            </a:r>
            <a:r>
              <a:rPr lang="ru-RU" sz="2800" dirty="0" err="1"/>
              <a:t>they</a:t>
            </a:r>
            <a:r>
              <a:rPr lang="ru-RU" sz="2800" dirty="0"/>
              <a:t> </a:t>
            </a:r>
            <a:r>
              <a:rPr lang="ru-RU" sz="2800" dirty="0" err="1"/>
              <a:t>must</a:t>
            </a:r>
            <a:r>
              <a:rPr lang="ru-RU" sz="2800" dirty="0"/>
              <a:t> </a:t>
            </a:r>
            <a:r>
              <a:rPr lang="ru-RU" sz="2800" dirty="0" err="1"/>
              <a:t>have</a:t>
            </a:r>
            <a:r>
              <a:rPr lang="ru-RU" sz="2800" dirty="0"/>
              <a:t> </a:t>
            </a:r>
            <a:r>
              <a:rPr lang="ru-RU" sz="2800" dirty="0" err="1"/>
              <a:t>the</a:t>
            </a:r>
            <a:r>
              <a:rPr lang="ru-RU" sz="2800" dirty="0"/>
              <a:t> </a:t>
            </a:r>
            <a:r>
              <a:rPr lang="ru-RU" sz="2800" dirty="0" err="1" smtClean="0"/>
              <a:t>same</a:t>
            </a:r>
            <a:r>
              <a:rPr lang="ru-RU" sz="2800" dirty="0" smtClean="0"/>
              <a:t> </a:t>
            </a:r>
            <a:r>
              <a:rPr lang="ru-RU" sz="2800" dirty="0" err="1" smtClean="0"/>
              <a:t>format</a:t>
            </a:r>
            <a:r>
              <a:rPr lang="ru-RU" sz="2800" dirty="0" smtClean="0"/>
              <a:t> </a:t>
            </a:r>
            <a:r>
              <a:rPr lang="ru-RU" sz="2800" dirty="0" err="1"/>
              <a:t>and</a:t>
            </a:r>
            <a:r>
              <a:rPr lang="ru-RU" sz="2800" dirty="0"/>
              <a:t> </a:t>
            </a:r>
            <a:r>
              <a:rPr lang="ru-RU" sz="2800" dirty="0" err="1"/>
              <a:t>size</a:t>
            </a:r>
            <a:r>
              <a:rPr lang="ru-RU" sz="2800"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TotalTime>
  <Words>5686</Words>
  <Application>Microsoft Office PowerPoint</Application>
  <PresentationFormat>Широкоэкранный</PresentationFormat>
  <Paragraphs>893</Paragraphs>
  <Slides>30</Slides>
  <Notes>30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30</vt:i4>
      </vt:variant>
    </vt:vector>
  </HeadingPairs>
  <TitlesOfParts>
    <vt:vector size="40" baseType="lpstr">
      <vt:lpstr>-apple-system</vt:lpstr>
      <vt:lpstr>Arial</vt:lpstr>
      <vt:lpstr>Calibri</vt:lpstr>
      <vt:lpstr>Calibri Light</vt:lpstr>
      <vt:lpstr>Cambria Math</vt:lpstr>
      <vt:lpstr>Open Sans</vt:lpstr>
      <vt:lpstr>Open Sans ExtraBold</vt:lpstr>
      <vt:lpstr>Times New Roman</vt:lpstr>
      <vt:lpstr>Office Theme</vt:lpstr>
      <vt:lpstr>1_Office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Александр Ляпин</dc:creator>
  <cp:lastModifiedBy>user</cp:lastModifiedBy>
  <cp:revision>112</cp:revision>
  <dcterms:created xsi:type="dcterms:W3CDTF">2024-02-08T12:18:00Z</dcterms:created>
  <dcterms:modified xsi:type="dcterms:W3CDTF">2025-01-31T18:31:56Z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C01F5EF66D3E4FE78945ED15D365EDD0_12</vt:lpwstr>
  </property>
  <property fmtid="{D5CDD505-2E9C-101B-9397-08002B2CF9AE}" pid="3" name="KSOProductBuildVer">
    <vt:lpwstr>1033-12.2.0.13431</vt:lpwstr>
  </property>
</Properties>
</file>