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sldIdLst>
    <p:sldId id="318" r:id="rId3"/>
    <p:sldId id="319" r:id="rId4"/>
    <p:sldId id="320" r:id="rId5"/>
    <p:sldId id="322" r:id="rId6"/>
    <p:sldId id="333" r:id="rId7"/>
    <p:sldId id="334" r:id="rId8"/>
    <p:sldId id="335" r:id="rId9"/>
    <p:sldId id="323" r:id="rId10"/>
    <p:sldId id="324" r:id="rId11"/>
    <p:sldId id="321" r:id="rId12"/>
    <p:sldId id="325" r:id="rId13"/>
    <p:sldId id="326" r:id="rId14"/>
    <p:sldId id="327" r:id="rId15"/>
    <p:sldId id="328" r:id="rId16"/>
    <p:sldId id="329" r:id="rId17"/>
    <p:sldId id="330" r:id="rId18"/>
    <p:sldId id="331" r:id="rId19"/>
    <p:sldId id="336" r:id="rId20"/>
    <p:sldId id="337" r:id="rId21"/>
    <p:sldId id="332"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BD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13" autoAdjust="0"/>
    <p:restoredTop sz="94027" autoAdjust="0"/>
  </p:normalViewPr>
  <p:slideViewPr>
    <p:cSldViewPr snapToGrid="0">
      <p:cViewPr varScale="1">
        <p:scale>
          <a:sx n="69" d="100"/>
          <a:sy n="69" d="100"/>
        </p:scale>
        <p:origin x="114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52" y="-4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4ECF0-BC62-4327-8293-2EA0443F8D0F}" type="datetimeFigureOut">
              <a:rPr lang="ru-RU" smtClean="0"/>
              <a:t>02.03.2025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204D9-EAE2-4F35-AFEB-5316CEB5C218}"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1151875" y="3079575"/>
            <a:ext cx="9215100" cy="291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8" name="Google Shape;58;p3:notes"/>
          <p:cNvSpPr>
            <a:spLocks noGrp="1" noRot="1" noChangeAspect="1"/>
          </p:cNvSpPr>
          <p:nvPr>
            <p:ph type="sldImg" idx="2"/>
          </p:nvPr>
        </p:nvSpPr>
        <p:spPr>
          <a:xfrm>
            <a:off x="1268413" y="357188"/>
            <a:ext cx="4321175" cy="243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generation of computers used vacuum tubes for digital logic elements and memory. A number of research and then commercial computers were built using vacuum tubes. For our purposes, it will be instructive to examine perhaps the most</a:t>
            </a:r>
          </a:p>
          <a:p>
            <a:r>
              <a:rPr lang="en-US" dirty="0"/>
              <a:t>famous first-generation computer, known as the IAS computer. This example illustrates many of the fundamental concepts found in all computer systems.</a:t>
            </a:r>
          </a:p>
          <a:p>
            <a:r>
              <a:rPr lang="en-US" dirty="0"/>
              <a:t>A fundamental design approach first implemented in the IAS computer is known as the stored-program concept. This idea is usually attributed to the mathematician John von Neumann. </a:t>
            </a:r>
          </a:p>
          <a:p>
            <a:r>
              <a:rPr lang="en-US" dirty="0"/>
              <a:t>Alan Turing developed the idea at about the same time. </a:t>
            </a:r>
          </a:p>
          <a:p>
            <a:endParaRPr lang="en-US" dirty="0"/>
          </a:p>
          <a:p>
            <a:r>
              <a:rPr lang="en-US" dirty="0"/>
              <a:t>The first publication of the idea was in a 1945 proposal by von Neumann for a new computer, the EDVAC (Electronic Discrete Variable Computer).</a:t>
            </a:r>
          </a:p>
          <a:p>
            <a:endParaRPr lang="en-US" dirty="0"/>
          </a:p>
          <a:p>
            <a:r>
              <a:rPr lang="en-US" dirty="0"/>
              <a:t>In 1946, von Neumann and his colleagues began the design of a new stored program computer, referred to as the IAS computer, at the Princeton Institute for</a:t>
            </a:r>
          </a:p>
          <a:p>
            <a:r>
              <a:rPr lang="en-US" dirty="0"/>
              <a:t>Advanced Studies. The IAS computer, although not completed until 1952, is the</a:t>
            </a:r>
            <a:r>
              <a:rPr lang="en-US" baseline="0" dirty="0"/>
              <a:t> </a:t>
            </a:r>
            <a:r>
              <a:rPr lang="en-US" dirty="0"/>
              <a:t>prototype of all subsequent general-purpose computers.</a:t>
            </a:r>
          </a:p>
          <a:p>
            <a:endParaRPr lang="en-US" dirty="0"/>
          </a:p>
          <a:p>
            <a:r>
              <a:rPr lang="en-US" dirty="0"/>
              <a:t>Since the device is primarily a computer, it will have to perform the elementary operations of arithmetic most frequently. These are </a:t>
            </a:r>
            <a:r>
              <a:rPr lang="en-US" b="1" dirty="0"/>
              <a:t>addition, subtraction, multiplication, and division</a:t>
            </a:r>
            <a:r>
              <a:rPr lang="en-US" dirty="0"/>
              <a:t>. </a:t>
            </a:r>
          </a:p>
          <a:p>
            <a:endParaRPr lang="en-US" dirty="0"/>
          </a:p>
          <a:p>
            <a:r>
              <a:rPr lang="en-US" dirty="0"/>
              <a:t>■ Memory buffer register (MBR): Contains a word to be stored in memory or sent</a:t>
            </a:r>
          </a:p>
          <a:p>
            <a:r>
              <a:rPr lang="en-US" dirty="0"/>
              <a:t>to the I/O unit, or is used to receive a word from memory or from the I/O unit.</a:t>
            </a:r>
          </a:p>
          <a:p>
            <a:r>
              <a:rPr lang="en-US" dirty="0"/>
              <a:t>■ Memory address register (MAR): Specifies the address in memory of the word</a:t>
            </a:r>
          </a:p>
          <a:p>
            <a:r>
              <a:rPr lang="en-US" dirty="0"/>
              <a:t>to be written from or read into the MBR.</a:t>
            </a:r>
          </a:p>
          <a:p>
            <a:r>
              <a:rPr lang="en-US" dirty="0"/>
              <a:t>■ Instruction register (IR): Contains the 8-bit opcode instruction being executed.</a:t>
            </a:r>
          </a:p>
          <a:p>
            <a:r>
              <a:rPr lang="en-US" dirty="0"/>
              <a:t>■ Instruction buffer register (IBR): Employed to hold temporarily the righthand instruction from a word in memory.</a:t>
            </a:r>
          </a:p>
          <a:p>
            <a:r>
              <a:rPr lang="en-US" dirty="0"/>
              <a:t>■ Program counter (PC): Contains the address of the next instruction pair to be fetched from memory.</a:t>
            </a:r>
          </a:p>
          <a:p>
            <a:r>
              <a:rPr lang="en-US" dirty="0"/>
              <a:t>■ Accumulator (AC) and multiplier quotient (MQ): Employed to hold temporarily operands and results of ALU operations. For example, the result of multiplying two 40-bit numbers is an 80-bit number</a:t>
            </a:r>
          </a:p>
        </p:txBody>
      </p:sp>
      <p:sp>
        <p:nvSpPr>
          <p:cNvPr id="4" name="Slide Number Placeholder 3"/>
          <p:cNvSpPr>
            <a:spLocks noGrp="1"/>
          </p:cNvSpPr>
          <p:nvPr>
            <p:ph type="sldNum" sz="quarter" idx="5"/>
          </p:nvPr>
        </p:nvSpPr>
        <p:spPr/>
        <p:txBody>
          <a:bodyPr/>
          <a:lstStyle/>
          <a:p>
            <a:fld id="{02A204D9-EAE2-4F35-AFEB-5316CEB5C218}" type="slidenum">
              <a:rPr lang="ru-RU" smtClean="0"/>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8080: The world’s first general- purpose microprocessor. This was an 8-bit</a:t>
            </a:r>
          </a:p>
          <a:p>
            <a:r>
              <a:rPr lang="en-US" dirty="0"/>
              <a:t>machine, with an 8-bit data path to memory. The 8080 was used in the first</a:t>
            </a:r>
          </a:p>
          <a:p>
            <a:r>
              <a:rPr lang="en-US" dirty="0"/>
              <a:t>personal computer, the Altair.</a:t>
            </a:r>
          </a:p>
          <a:p>
            <a:endParaRPr lang="en-US" dirty="0"/>
          </a:p>
          <a:p>
            <a:r>
              <a:rPr lang="en-US" dirty="0"/>
              <a:t>8086: A far more powerful, 16-bit machine. In addition to a wider data path and larger registers, the 8086 sported an instruction cache, or queue, that prefetches a few instructions before they are executed. </a:t>
            </a:r>
          </a:p>
          <a:p>
            <a:endParaRPr lang="en-US" dirty="0"/>
          </a:p>
          <a:p>
            <a:r>
              <a:rPr lang="en-US" dirty="0"/>
              <a:t>80486: The 80486 introduced the use of much more sophisticated and powerful cache technology and sophisticated instruction pipelining. The 80486 also offered a built-in math coprocessor, offloading complex math operations from the main CPU.</a:t>
            </a:r>
          </a:p>
          <a:p>
            <a:endParaRPr lang="en-US" dirty="0"/>
          </a:p>
          <a:p>
            <a:r>
              <a:rPr lang="en-US" dirty="0"/>
              <a:t>Pentium: With the Pentium, Intel introduced the use of superscalar techniques, which allow multiple instructions to execute in parallel.</a:t>
            </a:r>
          </a:p>
          <a:p>
            <a:endParaRPr lang="en-US" dirty="0"/>
          </a:p>
          <a:p>
            <a:r>
              <a:rPr lang="en-US" dirty="0"/>
              <a:t>Pentium Pro: The Pentium Pro continued the move into superscalar organization begun with the Pentium, with aggressive use of register renaming, branch</a:t>
            </a:r>
          </a:p>
          <a:p>
            <a:r>
              <a:rPr lang="en-US" dirty="0"/>
              <a:t>prediction, data flow analysis, and speculative execution.</a:t>
            </a:r>
          </a:p>
          <a:p>
            <a:endParaRPr lang="en-US" dirty="0"/>
          </a:p>
          <a:p>
            <a:r>
              <a:rPr lang="en-US" dirty="0"/>
              <a:t>Pentium II: The Pentium II incorporated Intel MMX technology, which is designed specifically to process video, audio, and graphics data efficiently.</a:t>
            </a:r>
          </a:p>
        </p:txBody>
      </p:sp>
      <p:sp>
        <p:nvSpPr>
          <p:cNvPr id="4" name="Slide Number Placeholder 3"/>
          <p:cNvSpPr>
            <a:spLocks noGrp="1"/>
          </p:cNvSpPr>
          <p:nvPr>
            <p:ph type="sldNum" sz="quarter" idx="5"/>
          </p:nvPr>
        </p:nvSpPr>
        <p:spPr/>
        <p:txBody>
          <a:bodyPr/>
          <a:lstStyle/>
          <a:p>
            <a:fld id="{02A204D9-EAE2-4F35-AFEB-5316CEB5C218}" type="slidenum">
              <a:rPr lang="ru-RU" smtClean="0"/>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integrated circuit exploits the fact that such components as transistors, resistors, and conductors can be fabricated from a semiconductor such as silicon. It is merely an extension of the solid-state art to fabricate an entire circuit in a tiny piece of silicon rather than assemble discrete components made from separate pieces of silicon into the same circuit. Many transistors can be produced at the same time on a single wafer of silicon. Equally important, these transistors can be connected with a process of metallization to form circuits.</a:t>
            </a:r>
          </a:p>
          <a:p>
            <a:endParaRPr lang="en-US" dirty="0"/>
          </a:p>
          <a:p>
            <a:r>
              <a:rPr lang="en-US" dirty="0"/>
              <a:t>A thin wafer of silicon is divided into a matrix of small areas, each a few millimeters square. The identical circuit pattern is fabricated in each area, and the wafer is broken up into chips. Each chip consists of many gates and/or memory cells plus a number of input and output attachment points</a:t>
            </a:r>
          </a:p>
        </p:txBody>
      </p:sp>
      <p:sp>
        <p:nvSpPr>
          <p:cNvPr id="4" name="Slide Number Placeholder 3"/>
          <p:cNvSpPr>
            <a:spLocks noGrp="1"/>
          </p:cNvSpPr>
          <p:nvPr>
            <p:ph type="sldNum" sz="quarter" idx="5"/>
          </p:nvPr>
        </p:nvSpPr>
        <p:spPr/>
        <p:txBody>
          <a:bodyPr/>
          <a:lstStyle/>
          <a:p>
            <a:fld id="{02A204D9-EAE2-4F35-AFEB-5316CEB5C218}" type="slidenum">
              <a:rPr lang="ru-RU" smtClean="0"/>
              <a:t>12</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Moore observed that the number of transistors that could be</a:t>
            </a:r>
          </a:p>
          <a:p>
            <a:r>
              <a:rPr lang="en-US" dirty="0"/>
              <a:t>put on a single chip was doubling every year, and correctly predicted that this pace</a:t>
            </a:r>
          </a:p>
          <a:p>
            <a:r>
              <a:rPr lang="en-US" dirty="0"/>
              <a:t>would continue into the near future. </a:t>
            </a:r>
          </a:p>
          <a:p>
            <a:endParaRPr lang="en-US" dirty="0"/>
          </a:p>
          <a:p>
            <a:endParaRPr lang="en-US" dirty="0"/>
          </a:p>
          <a:p>
            <a:r>
              <a:rPr lang="en-US" dirty="0"/>
              <a:t>3. The computer becomes smaller, making it more convenient to place in a variety of environments.</a:t>
            </a:r>
          </a:p>
          <a:p>
            <a:r>
              <a:rPr lang="en-US" dirty="0"/>
              <a:t>4. There is a reduction in power requirements.</a:t>
            </a:r>
          </a:p>
          <a:p>
            <a:r>
              <a:rPr lang="en-US" dirty="0"/>
              <a:t>5. The interconnections on the integrated circuit are much more reliable than</a:t>
            </a:r>
          </a:p>
          <a:p>
            <a:r>
              <a:rPr lang="en-US" dirty="0"/>
              <a:t>solder connections. With more circuitry on each chip, there are fewer </a:t>
            </a:r>
            <a:r>
              <a:rPr lang="en-US" dirty="0" err="1"/>
              <a:t>interchip</a:t>
            </a:r>
            <a:r>
              <a:rPr lang="en-US" dirty="0"/>
              <a:t> connections.</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13</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Pentium III: The Pentium III incorporates additional floating- point instructions: The Streaming SIMD Extensions (SSE) instruction set extension added 70 new instructions </a:t>
            </a:r>
          </a:p>
          <a:p>
            <a:endParaRPr lang="en-US" dirty="0"/>
          </a:p>
          <a:p>
            <a:r>
              <a:rPr lang="en-US" dirty="0"/>
              <a:t>Core: This is the first Intel x86 microprocessor with a dual core, referring to the implementation of two cores on a single chip</a:t>
            </a:r>
          </a:p>
          <a:p>
            <a:endParaRPr lang="en-US" dirty="0"/>
          </a:p>
          <a:p>
            <a:r>
              <a:rPr lang="en-US" dirty="0"/>
              <a:t>Core 2: The Core 2 extends the Core architecture to 64 bits.</a:t>
            </a:r>
          </a:p>
          <a:p>
            <a:endParaRPr lang="en-US" dirty="0"/>
          </a:p>
          <a:p>
            <a:pPr algn="l"/>
            <a:r>
              <a:rPr lang="en-US" sz="1200" b="1" dirty="0">
                <a:solidFill>
                  <a:schemeClr val="tx1"/>
                </a:solidFill>
                <a:latin typeface="Times New Roman" panose="02020603050405020304" pitchFamily="18" charset="0"/>
                <a:cs typeface="Times New Roman" panose="02020603050405020304" pitchFamily="18" charset="0"/>
              </a:rPr>
              <a:t>Core i9 :   </a:t>
            </a:r>
            <a:endParaRPr lang="ru-RU" sz="1200" b="1" dirty="0">
              <a:solidFill>
                <a:schemeClr val="tx1"/>
              </a:solidFill>
              <a:latin typeface="Times New Roman" panose="02020603050405020304" pitchFamily="18" charset="0"/>
              <a:cs typeface="Times New Roman" panose="02020603050405020304" pitchFamily="18" charset="0"/>
            </a:endParaRPr>
          </a:p>
          <a:p>
            <a:pPr algn="l"/>
            <a:r>
              <a:rPr lang="en-US" dirty="0"/>
              <a:t>Core i9 is a family of high-performance and high core count 64-bit x86 microprocessors introduced by Intel in mid-2017</a:t>
            </a:r>
          </a:p>
        </p:txBody>
      </p:sp>
      <p:sp>
        <p:nvSpPr>
          <p:cNvPr id="4" name="Slide Number Placeholder 3"/>
          <p:cNvSpPr>
            <a:spLocks noGrp="1"/>
          </p:cNvSpPr>
          <p:nvPr>
            <p:ph type="sldNum" sz="quarter" idx="5"/>
          </p:nvPr>
        </p:nvSpPr>
        <p:spPr/>
        <p:txBody>
          <a:bodyPr/>
          <a:lstStyle/>
          <a:p>
            <a:fld id="{02A204D9-EAE2-4F35-AFEB-5316CEB5C218}" type="slidenum">
              <a:rPr lang="ru-RU" smtClean="0"/>
              <a:t>14</a:t>
            </a:fld>
            <a:endParaRPr lang="ru-R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microcontroller chip makes a substantially different use of the logic space available. Microcontrollers are heavily utilized in automation processes.</a:t>
            </a:r>
          </a:p>
          <a:p>
            <a:r>
              <a:rPr lang="en-US" dirty="0"/>
              <a:t>Another typical feature of a microcontroller is that it does not provide for human interaction. The microcontroller is programmed for a specific task, embedded in its device, and executes as and when required.</a:t>
            </a:r>
          </a:p>
          <a:p>
            <a:endParaRPr lang="en-US" dirty="0"/>
          </a:p>
          <a:p>
            <a:r>
              <a:rPr lang="en-US" dirty="0"/>
              <a:t>A microcontroller is a single chip that contains the processor,</a:t>
            </a:r>
          </a:p>
          <a:p>
            <a:r>
              <a:rPr lang="en-US" dirty="0"/>
              <a:t>non-volatile memory for the program (ROM), volatile memory for input and output</a:t>
            </a:r>
          </a:p>
          <a:p>
            <a:r>
              <a:rPr lang="en-US" dirty="0"/>
              <a:t>(RAM), a clock, and an I/O control unit</a:t>
            </a:r>
          </a:p>
          <a:p>
            <a:endParaRPr lang="en-US" dirty="0"/>
          </a:p>
          <a:p>
            <a:r>
              <a:rPr lang="en-US" dirty="0"/>
              <a:t>The processor portion of the microcontroller has a much lower silicon area than other microprocessors and much higher energy efficiency.</a:t>
            </a:r>
          </a:p>
        </p:txBody>
      </p:sp>
      <p:sp>
        <p:nvSpPr>
          <p:cNvPr id="4" name="Slide Number Placeholder 3"/>
          <p:cNvSpPr>
            <a:spLocks noGrp="1"/>
          </p:cNvSpPr>
          <p:nvPr>
            <p:ph type="sldNum" sz="quarter" idx="5"/>
          </p:nvPr>
        </p:nvSpPr>
        <p:spPr/>
        <p:txBody>
          <a:bodyPr/>
          <a:lstStyle/>
          <a:p>
            <a:fld id="{02A204D9-EAE2-4F35-AFEB-5316CEB5C218}" type="slidenum">
              <a:rPr lang="ru-RU" smtClean="0"/>
              <a:t>15</a:t>
            </a:fld>
            <a:endParaRPr lang="ru-R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ARM</a:t>
            </a:r>
            <a:r>
              <a:rPr lang="en-US" dirty="0"/>
              <a:t> is a family of RISC-based microprocessors and microcontrollers designed by ARM Holdings, Cambridge, England. </a:t>
            </a:r>
          </a:p>
          <a:p>
            <a:endParaRPr lang="en-US" dirty="0"/>
          </a:p>
          <a:p>
            <a:r>
              <a:rPr lang="en-US" b="1" dirty="0"/>
              <a:t>CORTEX-A: </a:t>
            </a:r>
            <a:r>
              <a:rPr lang="en-US" dirty="0"/>
              <a:t>These processors run at higher clock frequency (over 1 GHz), and support a memory management unit (MMU), which is required for full feature OSs such as Linux, Android, MS Windows, and mobile Oss</a:t>
            </a:r>
          </a:p>
          <a:p>
            <a:endParaRPr lang="en-US" dirty="0"/>
          </a:p>
          <a:p>
            <a:r>
              <a:rPr lang="en-US" dirty="0"/>
              <a:t>■ Cortex-M0: Designed for 8- and 16-bit applications, this model emphasizes low cost, ultra low power, and simplicity. It is optimized for small silicon die size (starting from 12k gates) and use in the lowest cost chips. ■ Cortex-M0+: An enhanced version of the M0 that is more energy efficient. </a:t>
            </a:r>
          </a:p>
          <a:p>
            <a:r>
              <a:rPr lang="en-US" dirty="0"/>
              <a:t>■ Cortex- M3: Designed for 16- and 32-bit applications, this model emphasizes performance and energy efficiency. It also has comprehensive debug and trace features to enable software developers to develop their applications quickly. </a:t>
            </a:r>
          </a:p>
          <a:p>
            <a:r>
              <a:rPr lang="en-US" dirty="0"/>
              <a:t>■ Cortex-M4: This model provides all the features of the Cortex-M3, with additional instructions to support digital signal processing tasks. </a:t>
            </a:r>
          </a:p>
          <a:p>
            <a:r>
              <a:rPr lang="en-US" dirty="0"/>
              <a:t>■ Cortex-M7: Provides higher performance than the M4. It is still primarily a 32-bit machine but uses 64-bit wide instruction and data buses. </a:t>
            </a:r>
          </a:p>
          <a:p>
            <a:r>
              <a:rPr lang="en-US" dirty="0"/>
              <a:t>■ Cortex-M23: This model is similar to the M0+, and adds integer divide instructions and some security features. </a:t>
            </a:r>
          </a:p>
          <a:p>
            <a:r>
              <a:rPr lang="en-US" dirty="0"/>
              <a:t>■ Cortex-M33: This model is similar to the M4, and adds some security features.</a:t>
            </a:r>
          </a:p>
        </p:txBody>
      </p:sp>
      <p:sp>
        <p:nvSpPr>
          <p:cNvPr id="4" name="Slide Number Placeholder 3"/>
          <p:cNvSpPr>
            <a:spLocks noGrp="1"/>
          </p:cNvSpPr>
          <p:nvPr>
            <p:ph type="sldNum" sz="quarter" idx="5"/>
          </p:nvPr>
        </p:nvSpPr>
        <p:spPr/>
        <p:txBody>
          <a:bodyPr/>
          <a:lstStyle/>
          <a:p>
            <a:fld id="{02A204D9-EAE2-4F35-AFEB-5316CEB5C218}" type="slidenum">
              <a:rPr lang="ru-RU" smtClean="0"/>
              <a:t>16</a:t>
            </a:fld>
            <a:endParaRPr lang="ru-R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p>
          <a:p>
            <a:r>
              <a:rPr lang="en-US" dirty="0"/>
              <a:t>facilitates low- latency exception and interrupt handling, and controls power</a:t>
            </a:r>
          </a:p>
          <a:p>
            <a:r>
              <a:rPr lang="en-US" dirty="0"/>
              <a:t>management.</a:t>
            </a:r>
          </a:p>
          <a:p>
            <a:r>
              <a:rPr lang="en-US" dirty="0"/>
              <a:t>■ ETM: An optional debug component that enables reconstruction of program</a:t>
            </a:r>
          </a:p>
          <a:p>
            <a:r>
              <a:rPr lang="en-US" dirty="0"/>
              <a:t>execution. The ETM is designed to be a high- speed, low- power debug tool</a:t>
            </a:r>
          </a:p>
          <a:p>
            <a:r>
              <a:rPr lang="en-US" dirty="0"/>
              <a:t>that only supports instruction trace.</a:t>
            </a:r>
          </a:p>
          <a:p>
            <a:r>
              <a:rPr lang="en-US" dirty="0"/>
              <a:t>■ Debug access port (DAP): This provides an interface for external debug</a:t>
            </a:r>
          </a:p>
          <a:p>
            <a:r>
              <a:rPr lang="en-US" dirty="0"/>
              <a:t>access to the processor.</a:t>
            </a:r>
          </a:p>
          <a:p>
            <a:r>
              <a:rPr lang="en-US" dirty="0"/>
              <a:t>■ Debug logic: Basic debug functionality includes processor halt, single- step,</a:t>
            </a:r>
          </a:p>
          <a:p>
            <a:r>
              <a:rPr lang="en-US" dirty="0"/>
              <a:t>processor core register access, unlimited software breakpoints, and full system</a:t>
            </a:r>
          </a:p>
          <a:p>
            <a:r>
              <a:rPr lang="en-US" dirty="0"/>
              <a:t>memory access.</a:t>
            </a:r>
          </a:p>
          <a:p>
            <a:r>
              <a:rPr lang="en-US" dirty="0"/>
              <a:t>■ </a:t>
            </a:r>
            <a:r>
              <a:rPr lang="en-US" dirty="0" err="1"/>
              <a:t>ICode</a:t>
            </a:r>
            <a:r>
              <a:rPr lang="en-US" dirty="0"/>
              <a:t> interface: Fetches instructions from the code memory space.</a:t>
            </a:r>
          </a:p>
          <a:p>
            <a:r>
              <a:rPr lang="en-US" dirty="0"/>
              <a:t>■ SRAM &amp; peripheral interface: Read/write interface to data memory and</a:t>
            </a:r>
          </a:p>
          <a:p>
            <a:r>
              <a:rPr lang="en-US" dirty="0"/>
              <a:t>peripheral devices.</a:t>
            </a:r>
          </a:p>
          <a:p>
            <a:r>
              <a:rPr lang="en-US" dirty="0"/>
              <a:t>■ Bus matrix: Connects the core and debug interfaces to external buses on the</a:t>
            </a:r>
          </a:p>
          <a:p>
            <a:r>
              <a:rPr lang="en-US" dirty="0"/>
              <a:t>microcontroller.</a:t>
            </a:r>
          </a:p>
          <a:p>
            <a:r>
              <a:rPr lang="en-US" dirty="0"/>
              <a:t>■ Memory protection unit: Protects critical data used by the operating system</a:t>
            </a:r>
          </a:p>
          <a:p>
            <a:r>
              <a:rPr lang="en-US" dirty="0"/>
              <a:t>from user applications, separating processing tasks by disallowing access</a:t>
            </a:r>
          </a:p>
          <a:p>
            <a:r>
              <a:rPr lang="en-US" dirty="0"/>
              <a:t>to each other’s data, disabling access to memory regions, allowing memory</a:t>
            </a:r>
          </a:p>
          <a:p>
            <a:r>
              <a:rPr lang="en-US" dirty="0"/>
              <a:t>regions to be defined as read-only, and detecting unexpected memory accesses</a:t>
            </a:r>
          </a:p>
          <a:p>
            <a:r>
              <a:rPr lang="en-US" dirty="0"/>
              <a:t>that could potentially break the system.</a:t>
            </a:r>
          </a:p>
        </p:txBody>
      </p:sp>
      <p:sp>
        <p:nvSpPr>
          <p:cNvPr id="4" name="Slide Number Placeholder 3"/>
          <p:cNvSpPr>
            <a:spLocks noGrp="1"/>
          </p:cNvSpPr>
          <p:nvPr>
            <p:ph type="sldNum" sz="quarter" idx="5"/>
          </p:nvPr>
        </p:nvSpPr>
        <p:spPr/>
        <p:txBody>
          <a:bodyPr/>
          <a:lstStyle/>
          <a:p>
            <a:fld id="{02A204D9-EAE2-4F35-AFEB-5316CEB5C218}" type="slidenum">
              <a:rPr lang="ru-RU" smtClean="0"/>
              <a:t>17</a:t>
            </a:fld>
            <a:endParaRPr lang="ru-R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p>
          <a:p>
            <a:r>
              <a:rPr lang="en-US" dirty="0"/>
              <a:t>facilitates low- latency exception and interrupt handling, and controls power</a:t>
            </a:r>
          </a:p>
          <a:p>
            <a:r>
              <a:rPr lang="en-US" dirty="0"/>
              <a:t>management.</a:t>
            </a:r>
          </a:p>
          <a:p>
            <a:r>
              <a:rPr lang="en-US" dirty="0"/>
              <a:t>■ ETM: An optional debug component that enables reconstruction of program</a:t>
            </a:r>
          </a:p>
          <a:p>
            <a:r>
              <a:rPr lang="en-US" dirty="0"/>
              <a:t>execution. The ETM is designed to be a high- speed, low- power debug tool</a:t>
            </a:r>
          </a:p>
          <a:p>
            <a:r>
              <a:rPr lang="en-US" dirty="0"/>
              <a:t>that only supports instruction trace.</a:t>
            </a:r>
          </a:p>
          <a:p>
            <a:r>
              <a:rPr lang="en-US" dirty="0"/>
              <a:t>■ Debug access port (DAP): This provides an interface for external debug</a:t>
            </a:r>
          </a:p>
          <a:p>
            <a:r>
              <a:rPr lang="en-US" dirty="0"/>
              <a:t>access to the processor.</a:t>
            </a:r>
          </a:p>
          <a:p>
            <a:r>
              <a:rPr lang="en-US" dirty="0"/>
              <a:t>■ Debug logic: Basic debug functionality includes processor halt, single- step,</a:t>
            </a:r>
          </a:p>
          <a:p>
            <a:r>
              <a:rPr lang="en-US" dirty="0"/>
              <a:t>processor core register access, unlimited software breakpoints, and full system</a:t>
            </a:r>
          </a:p>
          <a:p>
            <a:r>
              <a:rPr lang="en-US" dirty="0"/>
              <a:t>memory access.</a:t>
            </a:r>
          </a:p>
          <a:p>
            <a:r>
              <a:rPr lang="en-US" dirty="0"/>
              <a:t>■ </a:t>
            </a:r>
            <a:r>
              <a:rPr lang="en-US" dirty="0" err="1"/>
              <a:t>ICode</a:t>
            </a:r>
            <a:r>
              <a:rPr lang="en-US" dirty="0"/>
              <a:t> interface: Fetches instructions from the code memory space.</a:t>
            </a:r>
          </a:p>
          <a:p>
            <a:r>
              <a:rPr lang="en-US" dirty="0"/>
              <a:t>■ SRAM &amp; peripheral interface: Read/write interface to data memory and</a:t>
            </a:r>
          </a:p>
          <a:p>
            <a:r>
              <a:rPr lang="en-US" dirty="0"/>
              <a:t>peripheral devices.</a:t>
            </a:r>
          </a:p>
          <a:p>
            <a:r>
              <a:rPr lang="en-US" dirty="0"/>
              <a:t>■ Bus matrix: Connects the core and debug interfaces to external buses on the</a:t>
            </a:r>
          </a:p>
          <a:p>
            <a:r>
              <a:rPr lang="en-US" dirty="0"/>
              <a:t>microcontroller.</a:t>
            </a:r>
          </a:p>
          <a:p>
            <a:r>
              <a:rPr lang="en-US" dirty="0"/>
              <a:t>■ Memory protection unit: Protects critical data used by the operating system</a:t>
            </a:r>
          </a:p>
          <a:p>
            <a:r>
              <a:rPr lang="en-US" dirty="0"/>
              <a:t>from user applications, separating processing tasks by disallowing access</a:t>
            </a:r>
          </a:p>
          <a:p>
            <a:r>
              <a:rPr lang="en-US" dirty="0"/>
              <a:t>to each other’s data, disabling access to memory regions, allowing memory</a:t>
            </a:r>
          </a:p>
          <a:p>
            <a:r>
              <a:rPr lang="en-US" dirty="0"/>
              <a:t>regions to be defined as read-only, and detecting unexpected memory accesses</a:t>
            </a:r>
          </a:p>
          <a:p>
            <a:r>
              <a:rPr lang="en-US" dirty="0"/>
              <a:t>that could potentially break the system.</a:t>
            </a:r>
          </a:p>
        </p:txBody>
      </p:sp>
      <p:sp>
        <p:nvSpPr>
          <p:cNvPr id="4" name="Slide Number Placeholder 3"/>
          <p:cNvSpPr>
            <a:spLocks noGrp="1"/>
          </p:cNvSpPr>
          <p:nvPr>
            <p:ph type="sldNum" sz="quarter" idx="5"/>
          </p:nvPr>
        </p:nvSpPr>
        <p:spPr/>
        <p:txBody>
          <a:bodyPr/>
          <a:lstStyle/>
          <a:p>
            <a:fld id="{02A204D9-EAE2-4F35-AFEB-5316CEB5C218}" type="slidenum">
              <a:rPr lang="ru-RU" smtClean="0"/>
              <a:t>18</a:t>
            </a:fld>
            <a:endParaRPr lang="ru-RU"/>
          </a:p>
        </p:txBody>
      </p:sp>
    </p:spTree>
    <p:extLst>
      <p:ext uri="{BB962C8B-B14F-4D97-AF65-F5344CB8AC3E}">
        <p14:creationId xmlns:p14="http://schemas.microsoft.com/office/powerpoint/2010/main" val="2316729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NVIC: Provides configurable interrupt handling abilities to the processor. It</a:t>
            </a:r>
          </a:p>
          <a:p>
            <a:r>
              <a:rPr lang="en-US" dirty="0"/>
              <a:t>facilitates low- latency exception and interrupt handling, and controls power</a:t>
            </a:r>
          </a:p>
          <a:p>
            <a:r>
              <a:rPr lang="en-US" dirty="0"/>
              <a:t>management.</a:t>
            </a:r>
          </a:p>
          <a:p>
            <a:r>
              <a:rPr lang="en-US" dirty="0"/>
              <a:t>■ ETM: An optional debug component that enables reconstruction of program</a:t>
            </a:r>
          </a:p>
          <a:p>
            <a:r>
              <a:rPr lang="en-US" dirty="0"/>
              <a:t>execution. The ETM is designed to be a high- speed, low- power debug tool</a:t>
            </a:r>
          </a:p>
          <a:p>
            <a:r>
              <a:rPr lang="en-US" dirty="0"/>
              <a:t>that only supports instruction trace.</a:t>
            </a:r>
          </a:p>
          <a:p>
            <a:r>
              <a:rPr lang="en-US" dirty="0"/>
              <a:t>■ Debug access port (DAP): This provides an interface for external debug</a:t>
            </a:r>
          </a:p>
          <a:p>
            <a:r>
              <a:rPr lang="en-US" dirty="0"/>
              <a:t>access to the processor.</a:t>
            </a:r>
          </a:p>
          <a:p>
            <a:r>
              <a:rPr lang="en-US" dirty="0"/>
              <a:t>■ Debug logic: Basic debug functionality includes processor halt, single- step,</a:t>
            </a:r>
          </a:p>
          <a:p>
            <a:r>
              <a:rPr lang="en-US" dirty="0"/>
              <a:t>processor core register access, unlimited software breakpoints, and full system</a:t>
            </a:r>
          </a:p>
          <a:p>
            <a:r>
              <a:rPr lang="en-US" dirty="0"/>
              <a:t>memory access.</a:t>
            </a:r>
          </a:p>
          <a:p>
            <a:r>
              <a:rPr lang="en-US" dirty="0"/>
              <a:t>■ </a:t>
            </a:r>
            <a:r>
              <a:rPr lang="en-US" dirty="0" err="1"/>
              <a:t>ICode</a:t>
            </a:r>
            <a:r>
              <a:rPr lang="en-US" dirty="0"/>
              <a:t> interface: Fetches instructions from the code memory space.</a:t>
            </a:r>
          </a:p>
          <a:p>
            <a:r>
              <a:rPr lang="en-US" dirty="0"/>
              <a:t>■ SRAM &amp; peripheral interface: Read/write interface to data memory and</a:t>
            </a:r>
          </a:p>
          <a:p>
            <a:r>
              <a:rPr lang="en-US" dirty="0"/>
              <a:t>peripheral devices.</a:t>
            </a:r>
          </a:p>
          <a:p>
            <a:r>
              <a:rPr lang="en-US" dirty="0"/>
              <a:t>■ Bus matrix: Connects the core and debug interfaces to external buses on the</a:t>
            </a:r>
          </a:p>
          <a:p>
            <a:r>
              <a:rPr lang="en-US" dirty="0"/>
              <a:t>microcontroller.</a:t>
            </a:r>
          </a:p>
          <a:p>
            <a:r>
              <a:rPr lang="en-US" dirty="0"/>
              <a:t>■ Memory protection unit: Protects critical data used by the operating system</a:t>
            </a:r>
          </a:p>
          <a:p>
            <a:r>
              <a:rPr lang="en-US" dirty="0"/>
              <a:t>from user applications, separating processing tasks by disallowing access</a:t>
            </a:r>
          </a:p>
          <a:p>
            <a:r>
              <a:rPr lang="en-US" dirty="0"/>
              <a:t>to each other’s data, disabling access to memory regions, allowing memory</a:t>
            </a:r>
          </a:p>
          <a:p>
            <a:r>
              <a:rPr lang="en-US" dirty="0"/>
              <a:t>regions to be defined as read-only, and detecting unexpected memory accesses</a:t>
            </a:r>
          </a:p>
          <a:p>
            <a:r>
              <a:rPr lang="en-US" dirty="0"/>
              <a:t>that could potentially break the system.</a:t>
            </a:r>
          </a:p>
        </p:txBody>
      </p:sp>
      <p:sp>
        <p:nvSpPr>
          <p:cNvPr id="4" name="Slide Number Placeholder 3"/>
          <p:cNvSpPr>
            <a:spLocks noGrp="1"/>
          </p:cNvSpPr>
          <p:nvPr>
            <p:ph type="sldNum" sz="quarter" idx="5"/>
          </p:nvPr>
        </p:nvSpPr>
        <p:spPr/>
        <p:txBody>
          <a:bodyPr/>
          <a:lstStyle/>
          <a:p>
            <a:fld id="{02A204D9-EAE2-4F35-AFEB-5316CEB5C218}" type="slidenum">
              <a:rPr lang="ru-RU" smtClean="0"/>
              <a:t>19</a:t>
            </a:fld>
            <a:endParaRPr lang="ru-RU"/>
          </a:p>
        </p:txBody>
      </p:sp>
    </p:spTree>
    <p:extLst>
      <p:ext uri="{BB962C8B-B14F-4D97-AF65-F5344CB8AC3E}">
        <p14:creationId xmlns:p14="http://schemas.microsoft.com/office/powerpoint/2010/main" val="62139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2</a:t>
            </a:fld>
            <a:endParaRPr lang="ru-RU"/>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2033"/>
                </a:solidFill>
                <a:effectLst/>
                <a:latin typeface="-apple-system"/>
              </a:rPr>
              <a:t>Today we have studied the following concepts</a:t>
            </a:r>
            <a:endParaRPr lang="ru-RU" b="0" i="0" dirty="0">
              <a:solidFill>
                <a:srgbClr val="002033"/>
              </a:solidFill>
              <a:effectLst/>
              <a:latin typeface="-apple-system"/>
            </a:endParaRPr>
          </a:p>
          <a:p>
            <a:endParaRPr lang="ru-RU" dirty="0"/>
          </a:p>
          <a:p>
            <a:r>
              <a:rPr lang="en-US" dirty="0"/>
              <a:t>In the next lecture, we will repeat these concepts. You should explain their meaning in a few words. Everyone understands this ? </a:t>
            </a:r>
            <a:endParaRPr lang="ru-RU" dirty="0"/>
          </a:p>
          <a:p>
            <a:endParaRPr lang="en-US" dirty="0"/>
          </a:p>
          <a:p>
            <a:r>
              <a:rPr lang="en-US" dirty="0"/>
              <a:t>Until the next lecture</a:t>
            </a:r>
          </a:p>
        </p:txBody>
      </p:sp>
      <p:sp>
        <p:nvSpPr>
          <p:cNvPr id="4" name="Slide Number Placeholder 3"/>
          <p:cNvSpPr>
            <a:spLocks noGrp="1"/>
          </p:cNvSpPr>
          <p:nvPr>
            <p:ph type="sldNum" sz="quarter" idx="5"/>
          </p:nvPr>
        </p:nvSpPr>
        <p:spPr/>
        <p:txBody>
          <a:bodyPr/>
          <a:lstStyle/>
          <a:p>
            <a:fld id="{02A204D9-EAE2-4F35-AFEB-5316CEB5C218}" type="slidenum">
              <a:rPr lang="ru-RU" smtClean="0"/>
              <a:t>20</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it is an architectural design issue whether a computer will have</a:t>
            </a:r>
          </a:p>
          <a:p>
            <a:r>
              <a:rPr lang="en-US" dirty="0"/>
              <a:t>a multiply instruction. It is an organizational issue whether that instruction will be</a:t>
            </a:r>
          </a:p>
          <a:p>
            <a:r>
              <a:rPr lang="en-US" dirty="0"/>
              <a:t>implemented by a special multiply unit or by a mechanism that makes repeated</a:t>
            </a:r>
          </a:p>
          <a:p>
            <a:r>
              <a:rPr lang="en-US" dirty="0"/>
              <a:t>use of the add unit of the system. The organizational decision may be based on the</a:t>
            </a:r>
          </a:p>
          <a:p>
            <a:r>
              <a:rPr lang="en-US" dirty="0"/>
              <a:t>anticipated frequency of use of the multiply instruction, the relative speed of the</a:t>
            </a:r>
          </a:p>
          <a:p>
            <a:r>
              <a:rPr lang="en-US" dirty="0"/>
              <a:t>two approaches, and the cost and physical size of a special multiply unit</a:t>
            </a:r>
          </a:p>
          <a:p>
            <a:endParaRPr lang="en-US" dirty="0"/>
          </a:p>
          <a:p>
            <a:r>
              <a:rPr lang="en-US" dirty="0"/>
              <a:t>Many computer manufacturers offer a family of computer models, all with the same architecture but with differences in organization.</a:t>
            </a:r>
          </a:p>
          <a:p>
            <a:endParaRPr lang="en-US" dirty="0"/>
          </a:p>
          <a:p>
            <a:r>
              <a:rPr lang="en-US" dirty="0"/>
              <a:t>In a class of computers called microcomputers, the relationship between</a:t>
            </a:r>
          </a:p>
          <a:p>
            <a:r>
              <a:rPr lang="en-US" dirty="0"/>
              <a:t>architecture and organization is very close. Changes in technology not only influence organization but also result in the introduction of more powerful and more</a:t>
            </a:r>
          </a:p>
          <a:p>
            <a:r>
              <a:rPr lang="en-US" dirty="0"/>
              <a:t>complex architectures. Generally, there is less of a requirement for generation to-generation compatibility for these smaller machines. </a:t>
            </a:r>
          </a:p>
          <a:p>
            <a:endParaRPr lang="en-US" dirty="0"/>
          </a:p>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terms, there are only four basic functions that a computer can perform.</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terms, there are only four basic functions that a computer can perform.</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5</a:t>
            </a:fld>
            <a:endParaRPr lang="ru-RU"/>
          </a:p>
        </p:txBody>
      </p:sp>
    </p:spTree>
    <p:extLst>
      <p:ext uri="{BB962C8B-B14F-4D97-AF65-F5344CB8AC3E}">
        <p14:creationId xmlns:p14="http://schemas.microsoft.com/office/powerpoint/2010/main" val="1516867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terms, there are only four basic functions that a computer can perform.</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6</a:t>
            </a:fld>
            <a:endParaRPr lang="ru-RU"/>
          </a:p>
        </p:txBody>
      </p:sp>
    </p:spTree>
    <p:extLst>
      <p:ext uri="{BB962C8B-B14F-4D97-AF65-F5344CB8AC3E}">
        <p14:creationId xmlns:p14="http://schemas.microsoft.com/office/powerpoint/2010/main" val="2263838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terms, there are only four basic functions that a computer can perform.</a:t>
            </a:r>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7</a:t>
            </a:fld>
            <a:endParaRPr lang="ru-RU"/>
          </a:p>
        </p:txBody>
      </p:sp>
    </p:spTree>
    <p:extLst>
      <p:ext uri="{BB962C8B-B14F-4D97-AF65-F5344CB8AC3E}">
        <p14:creationId xmlns:p14="http://schemas.microsoft.com/office/powerpoint/2010/main" val="2534269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four main structural components</a:t>
            </a:r>
          </a:p>
          <a:p>
            <a:endParaRPr lang="en-US" dirty="0"/>
          </a:p>
          <a:p>
            <a:r>
              <a:rPr lang="en-US" dirty="0"/>
              <a:t>■ Control unit: Controls the operation of the CPU and hence the computer. </a:t>
            </a:r>
          </a:p>
          <a:p>
            <a:r>
              <a:rPr lang="en-US" dirty="0"/>
              <a:t>■ Arithmetic and logic unit (ALU): Performs the computer’s data processing functions.</a:t>
            </a:r>
          </a:p>
          <a:p>
            <a:r>
              <a:rPr lang="en-US" dirty="0"/>
              <a:t>■ Registers: Provides storage internal to the CPU. </a:t>
            </a:r>
          </a:p>
          <a:p>
            <a:r>
              <a:rPr lang="en-US" dirty="0"/>
              <a:t>■ CPU interconnection: Some mechanism that provides for communication among the control unit, ALU, and registers.</a:t>
            </a:r>
          </a:p>
          <a:p>
            <a:endParaRPr lang="en-US" dirty="0"/>
          </a:p>
          <a:p>
            <a:r>
              <a:rPr lang="en-US" dirty="0"/>
              <a:t>In recent years, there has been increasing use of multiple processors in a single computer. Some design issues relating to multiple processors crop up</a:t>
            </a:r>
            <a:endParaRPr lang="ru-RU" dirty="0"/>
          </a:p>
          <a:p>
            <a:endParaRPr lang="ru-RU" dirty="0"/>
          </a:p>
        </p:txBody>
      </p:sp>
      <p:sp>
        <p:nvSpPr>
          <p:cNvPr id="4" name="Slide Number Placeholder 3"/>
          <p:cNvSpPr>
            <a:spLocks noGrp="1"/>
          </p:cNvSpPr>
          <p:nvPr>
            <p:ph type="sldNum" sz="quarter" idx="5"/>
          </p:nvPr>
        </p:nvSpPr>
        <p:spPr/>
        <p:txBody>
          <a:bodyPr/>
          <a:lstStyle/>
          <a:p>
            <a:fld id="{02A204D9-EAE2-4F35-AFEB-5316CEB5C218}" type="slidenum">
              <a:rPr lang="ru-RU" smtClean="0"/>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Computers generally have multiple processors. </a:t>
            </a:r>
          </a:p>
          <a:p>
            <a:r>
              <a:rPr lang="en-US" dirty="0"/>
              <a:t>When these processors all reside on a single chip, the term multicore computer is used, and each processing unit (consisting of a control unit, ALU, registers, and perhaps cache) is called a core. To clarify the terminology, this text will use the following definitions.</a:t>
            </a:r>
          </a:p>
          <a:p>
            <a:endParaRPr lang="en-US" dirty="0"/>
          </a:p>
          <a:p>
            <a:r>
              <a:rPr lang="en-US" dirty="0"/>
              <a:t>The main printed circuit board in a computer is called a </a:t>
            </a:r>
            <a:r>
              <a:rPr lang="en-US" b="1" dirty="0"/>
              <a:t>system board or motherboard</a:t>
            </a:r>
          </a:p>
          <a:p>
            <a:endParaRPr lang="en-US" b="1" dirty="0"/>
          </a:p>
          <a:p>
            <a:r>
              <a:rPr lang="en-US" dirty="0"/>
              <a:t>The motherboard contains a slot or socket for the processor chip, which typically contains multiple individual cores, in what is known as a </a:t>
            </a:r>
            <a:r>
              <a:rPr lang="en-US" b="1" dirty="0"/>
              <a:t>multicore processor. </a:t>
            </a:r>
          </a:p>
          <a:p>
            <a:endParaRPr lang="en-US" b="1" dirty="0"/>
          </a:p>
          <a:p>
            <a:r>
              <a:rPr lang="en-US" dirty="0"/>
              <a:t>A chip is a single piece of semiconducting material, typically silicon, upon which electronic circuits and logic gates are fabricated. The resulting product is referred to as an </a:t>
            </a:r>
            <a:r>
              <a:rPr lang="en-US" b="1" dirty="0"/>
              <a:t>integrated circuit</a:t>
            </a:r>
            <a:r>
              <a:rPr lang="en-US" dirty="0"/>
              <a:t>.</a:t>
            </a:r>
            <a:endParaRPr lang="en-US" b="1" dirty="0"/>
          </a:p>
          <a:p>
            <a:endParaRPr lang="en-US" dirty="0"/>
          </a:p>
          <a:p>
            <a:r>
              <a:rPr lang="en-US" dirty="0"/>
              <a:t>Another prominent feature of contemporary computers is the use of multiple layers of memory, called </a:t>
            </a:r>
            <a:r>
              <a:rPr lang="en-US" b="1" dirty="0"/>
              <a:t>cache memory</a:t>
            </a:r>
            <a:r>
              <a:rPr lang="en-US" dirty="0"/>
              <a:t>, between the processor and main memory. </a:t>
            </a:r>
          </a:p>
          <a:p>
            <a:endParaRPr lang="en-US" dirty="0"/>
          </a:p>
          <a:p>
            <a:r>
              <a:rPr lang="en-US" dirty="0"/>
              <a:t>Next, we zoom in on the structure of a single core, which occupies a portion of the processor chip. In general terms, the functional elements of a core are: </a:t>
            </a:r>
          </a:p>
          <a:p>
            <a:r>
              <a:rPr lang="en-US" dirty="0"/>
              <a:t>■ Instruction logic: This includes the tasks involved in fetching instructions, and decoding each instruction to determine the instruction operation and the memory locations of any operands. </a:t>
            </a:r>
          </a:p>
          <a:p>
            <a:r>
              <a:rPr lang="en-US" dirty="0"/>
              <a:t>■ Arithmetic and logic unit (ALU): Performs the operation specified by an instruction.</a:t>
            </a:r>
          </a:p>
          <a:p>
            <a:r>
              <a:rPr lang="en-US" dirty="0"/>
              <a:t>■ Load/store logic: Manages the transfer of data to and from main memory via cache.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2A204D9-EAE2-4F35-AFEB-5316CEB5C218}" type="slidenum">
              <a:rPr lang="ru-RU" smtClean="0"/>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52647E40-0079-4623-A8D2-ED64CC8CC1AB}" type="datetime1">
              <a:rPr lang="ru-RU" smtClean="0"/>
              <a:t>02.03.2025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24E8B23-79E3-43FB-9FF5-CA9F85B05C7A}" type="datetime1">
              <a:rPr lang="ru-RU" smtClean="0"/>
              <a:t>02.03.2025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04C7A6E7-50D7-4888-81C3-9A3D3C081361}" type="datetime1">
              <a:rPr lang="ru-RU" smtClean="0"/>
              <a:t>02.03.2025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obj">
  <p:cSld name="Blank">
    <p:bg>
      <p:bgPr>
        <a:solidFill>
          <a:schemeClr val="lt1"/>
        </a:solidFill>
        <a:effectLst/>
      </p:bgPr>
    </p:bg>
    <p:spTree>
      <p:nvGrpSpPr>
        <p:cNvPr id="1" name="Shape 12"/>
        <p:cNvGrpSpPr/>
        <p:nvPr/>
      </p:nvGrpSpPr>
      <p:grpSpPr>
        <a:xfrm>
          <a:off x="0" y="0"/>
          <a:ext cx="0" cy="0"/>
          <a:chOff x="0" y="0"/>
          <a:chExt cx="0" cy="0"/>
        </a:xfrm>
      </p:grpSpPr>
      <p:sp>
        <p:nvSpPr>
          <p:cNvPr id="13" name="Google Shape;13;p7"/>
          <p:cNvSpPr/>
          <p:nvPr/>
        </p:nvSpPr>
        <p:spPr>
          <a:xfrm>
            <a:off x="6712675" y="0"/>
            <a:ext cx="5481023" cy="6854642"/>
          </a:xfrm>
          <a:custGeom>
            <a:avLst/>
            <a:gdLst/>
            <a:ahLst/>
            <a:cxnLst/>
            <a:rect l="l" t="t" r="r" b="b"/>
            <a:pathLst>
              <a:path w="5178425" h="6480175" extrusionOk="0">
                <a:moveTo>
                  <a:pt x="5177917" y="0"/>
                </a:moveTo>
                <a:lnTo>
                  <a:pt x="0" y="0"/>
                </a:lnTo>
                <a:lnTo>
                  <a:pt x="2043137" y="6479997"/>
                </a:lnTo>
                <a:lnTo>
                  <a:pt x="5177917" y="6479997"/>
                </a:lnTo>
                <a:lnTo>
                  <a:pt x="5177917" y="0"/>
                </a:lnTo>
                <a:close/>
              </a:path>
            </a:pathLst>
          </a:custGeom>
          <a:solidFill>
            <a:srgbClr val="37B4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905"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7"/>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5" name="Google Shape;15;p7"/>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8E68888-6DAE-40B1-ACC3-616DF3300757}" type="datetime1">
              <a:rPr lang="ru-RU" smtClean="0"/>
              <a:t>02.03.2025</a:t>
            </a:fld>
            <a:endParaRPr dirty="0"/>
          </a:p>
        </p:txBody>
      </p:sp>
      <p:sp>
        <p:nvSpPr>
          <p:cNvPr id="16" name="Google Shape;16;p7"/>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65674" y="2405210"/>
            <a:ext cx="10467373"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b="0" i="0">
                <a:solidFill>
                  <a:schemeClr val="dk1"/>
                </a:solidFill>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a:endParaRPr/>
          </a:p>
        </p:txBody>
      </p:sp>
      <p:sp>
        <p:nvSpPr>
          <p:cNvPr id="26" name="Google Shape;26;p9"/>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9"/>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F36EFE1-3F68-408B-8CA0-59F6ED696B78}" type="datetime1">
              <a:rPr lang="ru-RU" smtClean="0"/>
              <a:t>02.03.2025</a:t>
            </a:fld>
            <a:endParaRPr dirty="0"/>
          </a:p>
        </p:txBody>
      </p:sp>
      <p:sp>
        <p:nvSpPr>
          <p:cNvPr id="28" name="Google Shape;28;p9"/>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609935" y="1577340"/>
            <a:ext cx="5306444"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a:endParaRPr/>
          </a:p>
        </p:txBody>
      </p:sp>
      <p:sp>
        <p:nvSpPr>
          <p:cNvPr id="32" name="Google Shape;32;p10"/>
          <p:cNvSpPr txBox="1">
            <a:spLocks noGrp="1"/>
          </p:cNvSpPr>
          <p:nvPr>
            <p:ph type="body" idx="2"/>
          </p:nvPr>
        </p:nvSpPr>
        <p:spPr>
          <a:xfrm>
            <a:off x="6282341" y="1577340"/>
            <a:ext cx="5306444" cy="276999"/>
          </a:xfrm>
          <a:prstGeom prst="rect">
            <a:avLst/>
          </a:prstGeom>
          <a:noFill/>
          <a:ln>
            <a:noFill/>
          </a:ln>
        </p:spPr>
        <p:txBody>
          <a:bodyPr spcFirstLastPara="1" wrap="square" lIns="0" tIns="0" rIns="0" bIns="0" anchor="t" anchorCtr="0">
            <a:spAutoFit/>
          </a:bodyPr>
          <a:lstStyle>
            <a:lvl1pPr marL="483870" lvl="0" indent="-241935" algn="l">
              <a:spcBef>
                <a:spcPts val="0"/>
              </a:spcBef>
              <a:spcAft>
                <a:spcPts val="0"/>
              </a:spcAft>
              <a:buSzPts val="1400"/>
              <a:buNone/>
              <a:defRPr/>
            </a:lvl1pPr>
            <a:lvl2pPr marL="967105" lvl="1" indent="-241935" algn="l">
              <a:spcBef>
                <a:spcPts val="0"/>
              </a:spcBef>
              <a:spcAft>
                <a:spcPts val="0"/>
              </a:spcAft>
              <a:buSzPts val="1400"/>
              <a:buNone/>
              <a:defRPr/>
            </a:lvl2pPr>
            <a:lvl3pPr marL="1450975" lvl="2" indent="-241935" algn="l">
              <a:spcBef>
                <a:spcPts val="0"/>
              </a:spcBef>
              <a:spcAft>
                <a:spcPts val="0"/>
              </a:spcAft>
              <a:buSzPts val="1400"/>
              <a:buNone/>
              <a:defRPr/>
            </a:lvl3pPr>
            <a:lvl4pPr marL="1934210" lvl="3" indent="-241935" algn="l">
              <a:spcBef>
                <a:spcPts val="0"/>
              </a:spcBef>
              <a:spcAft>
                <a:spcPts val="0"/>
              </a:spcAft>
              <a:buSzPts val="1400"/>
              <a:buNone/>
              <a:defRPr/>
            </a:lvl4pPr>
            <a:lvl5pPr marL="2418080" lvl="4" indent="-241935" algn="l">
              <a:spcBef>
                <a:spcPts val="0"/>
              </a:spcBef>
              <a:spcAft>
                <a:spcPts val="0"/>
              </a:spcAft>
              <a:buSzPts val="1400"/>
              <a:buNone/>
              <a:defRPr/>
            </a:lvl5pPr>
            <a:lvl6pPr marL="2901950" lvl="5" indent="-241935" algn="l">
              <a:spcBef>
                <a:spcPts val="0"/>
              </a:spcBef>
              <a:spcAft>
                <a:spcPts val="0"/>
              </a:spcAft>
              <a:buSzPts val="1400"/>
              <a:buNone/>
              <a:defRPr/>
            </a:lvl6pPr>
            <a:lvl7pPr marL="3385185" lvl="6" indent="-241935" algn="l">
              <a:spcBef>
                <a:spcPts val="0"/>
              </a:spcBef>
              <a:spcAft>
                <a:spcPts val="0"/>
              </a:spcAft>
              <a:buSzPts val="1400"/>
              <a:buNone/>
              <a:defRPr/>
            </a:lvl7pPr>
            <a:lvl8pPr marL="3869055" lvl="7" indent="-241935" algn="l">
              <a:spcBef>
                <a:spcPts val="0"/>
              </a:spcBef>
              <a:spcAft>
                <a:spcPts val="0"/>
              </a:spcAft>
              <a:buSzPts val="1400"/>
              <a:buNone/>
              <a:defRPr/>
            </a:lvl8pPr>
            <a:lvl9pPr marL="4352925" lvl="8" indent="-241935"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10"/>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5770CB4-A034-44FD-A52D-AB7E48FA20CB}" type="datetime1">
              <a:rPr lang="ru-RU" smtClean="0"/>
              <a:t>02.03.2025</a:t>
            </a:fld>
            <a:endParaRPr dirty="0"/>
          </a:p>
        </p:txBody>
      </p:sp>
      <p:sp>
        <p:nvSpPr>
          <p:cNvPr id="35" name="Google Shape;35;p10"/>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65674" y="482263"/>
            <a:ext cx="10467373" cy="6072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810" b="1" i="0">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11"/>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02C8FFF-FCBE-42F7-B966-53572C2C2B31}" type="datetime1">
              <a:rPr lang="ru-RU" smtClean="0"/>
              <a:t>02.03.2025</a:t>
            </a:fld>
            <a:endParaRPr dirty="0"/>
          </a:p>
        </p:txBody>
      </p:sp>
      <p:sp>
        <p:nvSpPr>
          <p:cNvPr id="40" name="Google Shape;40;p11"/>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6093FE19-64E9-491E-A351-E3D6814C0857}" type="datetime1">
              <a:rPr lang="ru-RU" smtClean="0"/>
              <a:t>02.03.2025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CD480-C43D-405C-BAAE-B6B07BBFF3D1}" type="datetime1">
              <a:rPr lang="ru-RU" smtClean="0"/>
              <a:t>02.03.2025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2BA07A6C-7F6C-4017-97FD-DBEF4A7698B5}" type="datetime1">
              <a:rPr lang="ru-RU" smtClean="0"/>
              <a:t>02.03.2025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ECB9D17B-2189-4687-B551-35F7E5AB3F4C}" type="datetime1">
              <a:rPr lang="ru-RU" smtClean="0"/>
              <a:t>02.03.2025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7A5BDF35-3664-4FC5-B7C5-F2E1E670CCA9}" type="datetime1">
              <a:rPr lang="ru-RU" smtClean="0"/>
              <a:t>02.03.2025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9F6061-F91C-4C42-898A-7EC5F3DBDA11}" type="datetime1">
              <a:rPr lang="ru-RU" smtClean="0"/>
              <a:t>02.03.2025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DA8478-337B-4BCE-9FFF-60C7B0D48ECC}" type="datetime1">
              <a:rPr lang="ru-RU" smtClean="0"/>
              <a:t>02.03.2025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6D92DD7-8A3B-423E-B43A-14E80FA8EB4A}" type="datetime1">
              <a:rPr lang="ru-RU" smtClean="0"/>
              <a:t>02.03.2025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AD0E7B4-FE83-4DBD-8C12-306C62A7D307}"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0558DE-1CD6-45CF-B587-7F928EA63F60}" type="datetime1">
              <a:rPr lang="ru-RU" smtClean="0"/>
              <a:t>02.03.2025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0E7B4-FE83-4DBD-8C12-306C62A7D307}"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p:nvPr/>
        </p:nvSpPr>
        <p:spPr>
          <a:xfrm>
            <a:off x="0" y="0"/>
            <a:ext cx="9037135" cy="6854642"/>
          </a:xfrm>
          <a:custGeom>
            <a:avLst/>
            <a:gdLst/>
            <a:ahLst/>
            <a:cxnLst/>
            <a:rect l="l" t="t" r="r" b="b"/>
            <a:pathLst>
              <a:path w="8538210" h="6480175" extrusionOk="0">
                <a:moveTo>
                  <a:pt x="6495084" y="0"/>
                </a:moveTo>
                <a:lnTo>
                  <a:pt x="0" y="0"/>
                </a:lnTo>
                <a:lnTo>
                  <a:pt x="0" y="6479997"/>
                </a:lnTo>
                <a:lnTo>
                  <a:pt x="8538210" y="6479997"/>
                </a:lnTo>
                <a:lnTo>
                  <a:pt x="6495084" y="0"/>
                </a:lnTo>
                <a:close/>
              </a:path>
            </a:pathLst>
          </a:custGeom>
          <a:solidFill>
            <a:srgbClr val="37B4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905"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7;p6"/>
          <p:cNvSpPr txBox="1">
            <a:spLocks noGrp="1"/>
          </p:cNvSpPr>
          <p:nvPr>
            <p:ph type="title"/>
          </p:nvPr>
        </p:nvSpPr>
        <p:spPr>
          <a:xfrm>
            <a:off x="865674" y="482263"/>
            <a:ext cx="10467373" cy="55399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chemeClr val="lt1"/>
                </a:solidFill>
                <a:latin typeface="Open Sans" panose="020B0606030504020204"/>
                <a:ea typeface="Open Sans" panose="020B0606030504020204"/>
                <a:cs typeface="Open Sans" panose="020B0606030504020204"/>
                <a:sym typeface="Open Sans" panose="020B06060305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6"/>
          <p:cNvSpPr txBox="1">
            <a:spLocks noGrp="1"/>
          </p:cNvSpPr>
          <p:nvPr>
            <p:ph type="body" idx="1"/>
          </p:nvPr>
        </p:nvSpPr>
        <p:spPr>
          <a:xfrm>
            <a:off x="865674" y="2405210"/>
            <a:ext cx="10467373" cy="27699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6"/>
          <p:cNvSpPr txBox="1">
            <a:spLocks noGrp="1"/>
          </p:cNvSpPr>
          <p:nvPr>
            <p:ph type="ftr" idx="11"/>
          </p:nvPr>
        </p:nvSpPr>
        <p:spPr>
          <a:xfrm>
            <a:off x="4147565" y="6377940"/>
            <a:ext cx="3903591" cy="29302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dirty="0"/>
          </a:p>
        </p:txBody>
      </p:sp>
      <p:sp>
        <p:nvSpPr>
          <p:cNvPr id="10" name="Google Shape;10;p6"/>
          <p:cNvSpPr txBox="1">
            <a:spLocks noGrp="1"/>
          </p:cNvSpPr>
          <p:nvPr>
            <p:ph type="dt" idx="10"/>
          </p:nvPr>
        </p:nvSpPr>
        <p:spPr>
          <a:xfrm>
            <a:off x="609936" y="6377940"/>
            <a:ext cx="2805705" cy="29302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90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fld id="{C6BB3936-6FCE-466A-8A0C-D70B5A5CB83E}" type="datetime1">
              <a:rPr lang="ru-RU" smtClean="0"/>
              <a:t>02.03.2025</a:t>
            </a:fld>
            <a:endParaRPr dirty="0"/>
          </a:p>
        </p:txBody>
      </p:sp>
      <p:sp>
        <p:nvSpPr>
          <p:cNvPr id="11" name="Google Shape;11;p6"/>
          <p:cNvSpPr txBox="1">
            <a:spLocks noGrp="1"/>
          </p:cNvSpPr>
          <p:nvPr>
            <p:ph type="sldNum" idx="12"/>
          </p:nvPr>
        </p:nvSpPr>
        <p:spPr>
          <a:xfrm>
            <a:off x="8783080" y="6377940"/>
            <a:ext cx="2805705" cy="293029"/>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905">
                <a:solidFill>
                  <a:srgbClr val="888888"/>
                </a:solidFill>
                <a:latin typeface="Calibri" panose="020F0502020204030204"/>
                <a:ea typeface="Calibri" panose="020F0502020204030204"/>
                <a:cs typeface="Calibri" panose="020F0502020204030204"/>
                <a:sym typeface="Calibri" panose="020F0502020204030204"/>
              </a:defRPr>
            </a:lvl9pPr>
          </a:lstStyle>
          <a:p>
            <a:fld id="{00000000-1234-1234-1234-123412341234}"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8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9" name="Рисунок 8" descr="LuMaxArt FS Collection Orange0010 | Flickr - Photo Shar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4931" y="2166171"/>
            <a:ext cx="2802370" cy="2802370"/>
          </a:xfrm>
          <a:prstGeom prst="rect">
            <a:avLst/>
          </a:prstGeom>
        </p:spPr>
      </p:pic>
      <p:sp>
        <p:nvSpPr>
          <p:cNvPr id="64" name="Google Shape;64;p3"/>
          <p:cNvSpPr/>
          <p:nvPr/>
        </p:nvSpPr>
        <p:spPr>
          <a:xfrm>
            <a:off x="3731" y="6260165"/>
            <a:ext cx="7221386" cy="406375"/>
          </a:xfrm>
          <a:custGeom>
            <a:avLst/>
            <a:gdLst/>
            <a:ahLst/>
            <a:cxnLst/>
            <a:rect l="l" t="t" r="r" b="b"/>
            <a:pathLst>
              <a:path w="6826884" h="384175" extrusionOk="0">
                <a:moveTo>
                  <a:pt x="0" y="383578"/>
                </a:moveTo>
                <a:lnTo>
                  <a:pt x="6826796" y="383578"/>
                </a:lnTo>
                <a:lnTo>
                  <a:pt x="6826796" y="0"/>
                </a:lnTo>
                <a:lnTo>
                  <a:pt x="0" y="0"/>
                </a:lnTo>
                <a:lnTo>
                  <a:pt x="0" y="383578"/>
                </a:lnTo>
                <a:close/>
              </a:path>
            </a:pathLst>
          </a:custGeom>
          <a:solidFill>
            <a:srgbClr val="37B446"/>
          </a:solidFill>
          <a:ln>
            <a:noFill/>
          </a:ln>
        </p:spPr>
        <p:txBody>
          <a:bodyPr spcFirstLastPara="1" wrap="square" lIns="0" tIns="0" rIns="0" bIns="0" anchor="t" anchorCtr="0">
            <a:noAutofit/>
          </a:bodyPr>
          <a:lstStyle/>
          <a:p>
            <a:pPr defTabSz="967105">
              <a:buClr>
                <a:srgbClr val="000000"/>
              </a:buClr>
            </a:pPr>
            <a:endParaRPr sz="1905" kern="0"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5" name="Прямоугольник 4"/>
          <p:cNvSpPr/>
          <p:nvPr/>
        </p:nvSpPr>
        <p:spPr>
          <a:xfrm>
            <a:off x="1770968" y="321995"/>
            <a:ext cx="9078997" cy="873829"/>
          </a:xfrm>
          <a:prstGeom prst="rect">
            <a:avLst/>
          </a:prstGeom>
        </p:spPr>
        <p:txBody>
          <a:bodyPr wrap="square">
            <a:spAutoFit/>
          </a:bodyPr>
          <a:lstStyle/>
          <a:p>
            <a:pPr marL="13335" defTabSz="967105">
              <a:buClr>
                <a:srgbClr val="000000"/>
              </a:buClr>
            </a:pPr>
            <a:r>
              <a:rPr lang="ru-RU" sz="2540" b="1" kern="0" dirty="0" err="1">
                <a:solidFill>
                  <a:srgbClr val="000000"/>
                </a:solidFill>
                <a:latin typeface="Calibri" panose="020F0502020204030204"/>
                <a:ea typeface="Open Sans" panose="020B0606030504020204"/>
                <a:cs typeface="Open Sans" panose="020B0606030504020204"/>
                <a:sym typeface="Arial" panose="020B0604020202020204"/>
              </a:rPr>
              <a:t>Course</a:t>
            </a:r>
            <a:r>
              <a:rPr lang="ru-RU"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smtClean="0">
                <a:solidFill>
                  <a:srgbClr val="000000"/>
                </a:solidFill>
                <a:latin typeface="Calibri" panose="020F0502020204030204"/>
                <a:ea typeface="Open Sans" panose="020B0606030504020204"/>
                <a:cs typeface="Open Sans" panose="020B0606030504020204"/>
                <a:sym typeface="Open Sans" panose="020B0606030504020204"/>
              </a:rPr>
              <a:t>Data Mining</a:t>
            </a:r>
            <a:endParaRPr lang="en-US" sz="2540" b="1" kern="0" dirty="0">
              <a:solidFill>
                <a:srgbClr val="000000"/>
              </a:solidFill>
              <a:latin typeface="Calibri" panose="020F0502020204030204"/>
              <a:ea typeface="Open Sans" panose="020B0606030504020204"/>
              <a:cs typeface="Open Sans" panose="020B0606030504020204"/>
              <a:sym typeface="Open Sans" panose="020B0606030504020204"/>
            </a:endParaRPr>
          </a:p>
          <a:p>
            <a:pPr marL="13335" defTabSz="967105">
              <a:buClr>
                <a:srgbClr val="000000"/>
              </a:buClr>
            </a:pP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Bachelor S</a:t>
            </a:r>
            <a:r>
              <a:rPr lang="en-GB" sz="2540" b="1" kern="0" dirty="0" err="1">
                <a:solidFill>
                  <a:srgbClr val="000000"/>
                </a:solidFill>
                <a:latin typeface="Calibri" panose="020F0502020204030204"/>
                <a:ea typeface="Open Sans" panose="020B0606030504020204"/>
                <a:cs typeface="Open Sans" panose="020B0606030504020204"/>
                <a:sym typeface="Arial" panose="020B0604020202020204"/>
              </a:rPr>
              <a:t>tudy</a:t>
            </a:r>
            <a:r>
              <a:rPr lang="en-GB"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err="1">
                <a:solidFill>
                  <a:srgbClr val="000000"/>
                </a:solidFill>
                <a:latin typeface="Calibri" panose="020F0502020204030204"/>
                <a:ea typeface="Open Sans" panose="020B0606030504020204"/>
                <a:cs typeface="Open Sans" panose="020B0606030504020204"/>
                <a:sym typeface="Arial" panose="020B0604020202020204"/>
              </a:rPr>
              <a:t>Programme</a:t>
            </a: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a:t>
            </a:r>
            <a:r>
              <a:rPr lang="ru-RU" sz="2540" b="1" kern="0" dirty="0">
                <a:solidFill>
                  <a:srgbClr val="000000"/>
                </a:solidFill>
                <a:latin typeface="Calibri" panose="020F0502020204030204"/>
                <a:ea typeface="Open Sans" panose="020B0606030504020204"/>
                <a:cs typeface="Open Sans" panose="020B0606030504020204"/>
                <a:sym typeface="Arial" panose="020B0604020202020204"/>
              </a:rPr>
              <a:t> </a:t>
            </a:r>
            <a:r>
              <a:rPr lang="en-US" sz="2540" b="1" kern="0" dirty="0">
                <a:solidFill>
                  <a:srgbClr val="000000"/>
                </a:solidFill>
                <a:latin typeface="Calibri" panose="020F0502020204030204"/>
                <a:ea typeface="Open Sans" panose="020B0606030504020204"/>
                <a:cs typeface="Open Sans" panose="020B0606030504020204"/>
                <a:sym typeface="Arial" panose="020B0604020202020204"/>
              </a:rPr>
              <a:t>Computer Science and Technology </a:t>
            </a:r>
            <a:endParaRPr lang="ru-RU" sz="2540" b="1" kern="0" dirty="0">
              <a:solidFill>
                <a:srgbClr val="000000"/>
              </a:solidFill>
              <a:latin typeface="Calibri" panose="020F0502020204030204"/>
              <a:ea typeface="Open Sans" panose="020B0606030504020204"/>
              <a:cs typeface="Open Sans" panose="020B0606030504020204"/>
              <a:sym typeface="Arial" panose="020B0604020202020204"/>
            </a:endParaRPr>
          </a:p>
        </p:txBody>
      </p:sp>
      <p:sp>
        <p:nvSpPr>
          <p:cNvPr id="7" name="Пятиугольник 6"/>
          <p:cNvSpPr/>
          <p:nvPr/>
        </p:nvSpPr>
        <p:spPr>
          <a:xfrm>
            <a:off x="11326027" y="6361511"/>
            <a:ext cx="518791" cy="325862"/>
          </a:xfrm>
          <a:prstGeom prst="homePlate">
            <a:avLst/>
          </a:prstGeo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967105">
              <a:buClr>
                <a:srgbClr val="000000"/>
              </a:buClr>
            </a:pPr>
            <a:endParaRPr lang="ru-RU" sz="1480" kern="0">
              <a:solidFill>
                <a:srgbClr val="FFFFFF"/>
              </a:solidFill>
              <a:latin typeface="Arial" panose="020B0604020202020204"/>
              <a:sym typeface="Arial" panose="020B0604020202020204"/>
            </a:endParaRPr>
          </a:p>
        </p:txBody>
      </p:sp>
      <p:sp>
        <p:nvSpPr>
          <p:cNvPr id="8" name="Номер слайда 7"/>
          <p:cNvSpPr>
            <a:spLocks noGrp="1"/>
          </p:cNvSpPr>
          <p:nvPr>
            <p:ph type="sldNum" idx="12"/>
          </p:nvPr>
        </p:nvSpPr>
        <p:spPr>
          <a:xfrm>
            <a:off x="8781435" y="6377940"/>
            <a:ext cx="2803988" cy="293029"/>
          </a:xfrm>
        </p:spPr>
        <p:txBody>
          <a:bodyPr/>
          <a:lstStyle/>
          <a:p>
            <a:pPr defTabSz="967105">
              <a:buClr>
                <a:srgbClr val="000000"/>
              </a:buClr>
            </a:pPr>
            <a:fld id="{00000000-1234-1234-1234-123412341234}" type="slidenum">
              <a:rPr lang="en-US" kern="0">
                <a:solidFill>
                  <a:srgbClr val="FFFFFF"/>
                </a:solidFill>
              </a:rPr>
              <a:t>1</a:t>
            </a:fld>
            <a:endParaRPr lang="en-US" kern="0" dirty="0">
              <a:solidFill>
                <a:srgbClr val="FFFFFF"/>
              </a:solidFill>
            </a:endParaRPr>
          </a:p>
        </p:txBody>
      </p:sp>
      <p:sp>
        <p:nvSpPr>
          <p:cNvPr id="2" name="Текстовое поле 1"/>
          <p:cNvSpPr txBox="1"/>
          <p:nvPr/>
        </p:nvSpPr>
        <p:spPr>
          <a:xfrm>
            <a:off x="605465" y="3209348"/>
            <a:ext cx="10469029" cy="1974387"/>
          </a:xfrm>
          <a:prstGeom prst="rect">
            <a:avLst/>
          </a:prstGeom>
          <a:noFill/>
        </p:spPr>
        <p:txBody>
          <a:bodyPr wrap="square" rtlCol="0">
            <a:spAutoFit/>
          </a:bodyPr>
          <a:lstStyle/>
          <a:p>
            <a:pPr defTabSz="967105">
              <a:buClr>
                <a:srgbClr val="000000"/>
              </a:buClr>
            </a:pPr>
            <a:r>
              <a:rPr lang="en-US" altLang="ru-RU" sz="4230" b="1" kern="0" dirty="0">
                <a:solidFill>
                  <a:srgbClr val="00B050"/>
                </a:solidFill>
                <a:latin typeface="Arial" panose="020B0604020202020204"/>
                <a:cs typeface="Arial" panose="020B0604020202020204"/>
                <a:sym typeface="Arial" panose="020B0604020202020204"/>
              </a:rPr>
              <a:t>Lesson 4</a:t>
            </a:r>
            <a:r>
              <a:rPr lang="en-US" altLang="ru-RU" sz="4230" b="1" kern="0" dirty="0" smtClean="0">
                <a:solidFill>
                  <a:srgbClr val="00B050"/>
                </a:solidFill>
                <a:latin typeface="Arial" panose="020B0604020202020204"/>
                <a:cs typeface="Arial" panose="020B0604020202020204"/>
                <a:sym typeface="Arial" panose="020B0604020202020204"/>
              </a:rPr>
              <a:t>:</a:t>
            </a:r>
            <a:r>
              <a:rPr lang="ru-RU" altLang="en-US" sz="4230" b="1" kern="0" dirty="0" smtClean="0">
                <a:solidFill>
                  <a:srgbClr val="00B050"/>
                </a:solidFill>
                <a:latin typeface="Arial" panose="020B0604020202020204"/>
                <a:cs typeface="Arial" panose="020B0604020202020204"/>
                <a:sym typeface="Arial" panose="020B0604020202020204"/>
              </a:rPr>
              <a:t>   </a:t>
            </a:r>
            <a:endParaRPr lang="ru-RU" altLang="en-US" sz="4230" b="1" kern="0" dirty="0">
              <a:solidFill>
                <a:srgbClr val="00B050"/>
              </a:solidFill>
              <a:latin typeface="Arial" panose="020B0604020202020204"/>
              <a:cs typeface="Arial" panose="020B0604020202020204"/>
              <a:sym typeface="Arial" panose="020B0604020202020204"/>
            </a:endParaRPr>
          </a:p>
          <a:p>
            <a:r>
              <a:rPr lang="en-US" sz="4000" b="1" dirty="0" smtClean="0">
                <a:solidFill>
                  <a:srgbClr val="00B050"/>
                </a:solidFill>
              </a:rPr>
              <a:t>Na</a:t>
            </a:r>
            <a:r>
              <a:rPr lang="en-US" sz="4000" b="1" dirty="0">
                <a:solidFill>
                  <a:srgbClr val="00B050"/>
                </a:solidFill>
              </a:rPr>
              <a:t>i</a:t>
            </a:r>
            <a:r>
              <a:rPr lang="en-US" sz="4000" b="1" dirty="0" smtClean="0">
                <a:solidFill>
                  <a:srgbClr val="00B050"/>
                </a:solidFill>
              </a:rPr>
              <a:t>ve </a:t>
            </a:r>
            <a:r>
              <a:rPr lang="en-US" sz="4000" b="1" dirty="0">
                <a:solidFill>
                  <a:srgbClr val="00B050"/>
                </a:solidFill>
              </a:rPr>
              <a:t>Bayes </a:t>
            </a:r>
            <a:r>
              <a:rPr lang="en-US" sz="4000" b="1" dirty="0" smtClean="0">
                <a:solidFill>
                  <a:srgbClr val="00B050"/>
                </a:solidFill>
              </a:rPr>
              <a:t>classifier</a:t>
            </a:r>
            <a:endParaRPr lang="ru-RU" sz="4000" b="1" dirty="0" smtClean="0">
              <a:solidFill>
                <a:srgbClr val="00B050"/>
              </a:solidFill>
            </a:endParaRPr>
          </a:p>
          <a:p>
            <a:r>
              <a:rPr lang="en-US" sz="4000" b="1" dirty="0">
                <a:solidFill>
                  <a:srgbClr val="00B050"/>
                </a:solidFill>
              </a:rPr>
              <a:t>Spam </a:t>
            </a:r>
            <a:r>
              <a:rPr lang="en-US" sz="4000" b="1" dirty="0" smtClean="0">
                <a:solidFill>
                  <a:srgbClr val="00B050"/>
                </a:solidFill>
              </a:rPr>
              <a:t>filters</a:t>
            </a:r>
            <a:endParaRPr lang="ru-RU" sz="4000" b="1" dirty="0">
              <a:solidFill>
                <a:srgbClr val="00B050"/>
              </a:solidFill>
            </a:endParaRPr>
          </a:p>
        </p:txBody>
      </p:sp>
      <p:pic>
        <p:nvPicPr>
          <p:cNvPr id="6" name="Picture 5"/>
          <p:cNvPicPr>
            <a:picLocks noChangeAspect="1"/>
          </p:cNvPicPr>
          <p:nvPr/>
        </p:nvPicPr>
        <p:blipFill>
          <a:blip r:embed="rId4"/>
          <a:stretch>
            <a:fillRect/>
          </a:stretch>
        </p:blipFill>
        <p:spPr>
          <a:xfrm>
            <a:off x="10677437" y="256844"/>
            <a:ext cx="1019526" cy="1082083"/>
          </a:xfrm>
          <a:prstGeom prst="rect">
            <a:avLst/>
          </a:prstGeom>
        </p:spPr>
      </p:pic>
      <p:pic>
        <p:nvPicPr>
          <p:cNvPr id="14" name="Picture 13"/>
          <p:cNvPicPr>
            <a:picLocks noChangeAspect="1"/>
          </p:cNvPicPr>
          <p:nvPr/>
        </p:nvPicPr>
        <p:blipFill>
          <a:blip r:embed="rId5"/>
          <a:stretch>
            <a:fillRect/>
          </a:stretch>
        </p:blipFill>
        <p:spPr>
          <a:xfrm>
            <a:off x="385382" y="272434"/>
            <a:ext cx="961181" cy="959455"/>
          </a:xfrm>
          <a:prstGeom prst="rect">
            <a:avLst/>
          </a:prstGeom>
        </p:spPr>
      </p:pic>
      <p:sp>
        <p:nvSpPr>
          <p:cNvPr id="3" name="Прямоугольник 2"/>
          <p:cNvSpPr/>
          <p:nvPr/>
        </p:nvSpPr>
        <p:spPr>
          <a:xfrm>
            <a:off x="605465" y="5435674"/>
            <a:ext cx="2377574" cy="369332"/>
          </a:xfrm>
          <a:prstGeom prst="rect">
            <a:avLst/>
          </a:prstGeom>
        </p:spPr>
        <p:txBody>
          <a:bodyPr wrap="none">
            <a:spAutoFit/>
          </a:bodyPr>
          <a:lstStyle/>
          <a:p>
            <a:r>
              <a:rPr lang="en-US" dirty="0"/>
              <a:t>Ass. prof. E. </a:t>
            </a:r>
            <a:r>
              <a:rPr lang="en-US" dirty="0" err="1"/>
              <a:t>Pinevich</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10</a:t>
            </a:fld>
            <a:endParaRPr lang="ru-RU" sz="1400" dirty="0">
              <a:solidFill>
                <a:schemeClr val="bg1"/>
              </a:solidFill>
            </a:endParaRPr>
          </a:p>
        </p:txBody>
      </p:sp>
      <p:sp>
        <p:nvSpPr>
          <p:cNvPr id="4" name="Прямоугольник 3"/>
          <p:cNvSpPr/>
          <p:nvPr/>
        </p:nvSpPr>
        <p:spPr>
          <a:xfrm>
            <a:off x="928255" y="2108399"/>
            <a:ext cx="11069782" cy="2677656"/>
          </a:xfrm>
          <a:prstGeom prst="rect">
            <a:avLst/>
          </a:prstGeom>
        </p:spPr>
        <p:txBody>
          <a:bodyPr wrap="square">
            <a:spAutoFit/>
          </a:bodyPr>
          <a:lstStyle/>
          <a:p>
            <a:r>
              <a:rPr lang="ru-RU" sz="2400" dirty="0" err="1"/>
              <a:t>Next</a:t>
            </a:r>
            <a:r>
              <a:rPr lang="ru-RU" sz="2400" dirty="0"/>
              <a:t>, </a:t>
            </a:r>
            <a:r>
              <a:rPr lang="ru-RU" sz="2400" dirty="0" err="1"/>
              <a:t>the</a:t>
            </a:r>
            <a:r>
              <a:rPr lang="ru-RU" sz="2400" dirty="0"/>
              <a:t> </a:t>
            </a:r>
            <a:r>
              <a:rPr lang="ru-RU" sz="2400" dirty="0" err="1"/>
              <a:t>highest</a:t>
            </a:r>
            <a:r>
              <a:rPr lang="ru-RU" sz="2400" dirty="0"/>
              <a:t> </a:t>
            </a:r>
            <a:r>
              <a:rPr lang="ru-RU" sz="2400" dirty="0" err="1"/>
              <a:t>probability</a:t>
            </a:r>
            <a:r>
              <a:rPr lang="ru-RU" sz="2400" dirty="0"/>
              <a:t> </a:t>
            </a:r>
            <a:r>
              <a:rPr lang="ru-RU" sz="2400" dirty="0" err="1"/>
              <a:t>is</a:t>
            </a:r>
            <a:r>
              <a:rPr lang="ru-RU" sz="2400" dirty="0"/>
              <a:t> </a:t>
            </a:r>
            <a:r>
              <a:rPr lang="ru-RU" sz="2400" dirty="0" err="1"/>
              <a:t>selected</a:t>
            </a:r>
            <a:r>
              <a:rPr lang="ru-RU" sz="2400" dirty="0" smtClean="0"/>
              <a:t>.</a:t>
            </a:r>
            <a:endParaRPr lang="en-US" sz="2400" dirty="0" smtClean="0"/>
          </a:p>
          <a:p>
            <a:endParaRPr lang="en-US" sz="2400" dirty="0" smtClean="0"/>
          </a:p>
          <a:p>
            <a:r>
              <a:rPr lang="ru-RU" sz="2400" dirty="0" err="1" smtClean="0"/>
              <a:t>Whichever</a:t>
            </a:r>
            <a:r>
              <a:rPr lang="ru-RU" sz="2400" dirty="0" smtClean="0"/>
              <a:t> </a:t>
            </a:r>
            <a:r>
              <a:rPr lang="ru-RU" sz="2400" dirty="0" err="1"/>
              <a:t>is</a:t>
            </a:r>
            <a:r>
              <a:rPr lang="ru-RU" sz="2400" dirty="0"/>
              <a:t> </a:t>
            </a:r>
            <a:r>
              <a:rPr lang="ru-RU" sz="2400" dirty="0" err="1" smtClean="0"/>
              <a:t>highe</a:t>
            </a:r>
            <a:r>
              <a:rPr lang="en-US" sz="2400" dirty="0" smtClean="0"/>
              <a:t>r</a:t>
            </a:r>
            <a:r>
              <a:rPr lang="ru-RU" sz="2400" dirty="0" smtClean="0"/>
              <a:t>, </a:t>
            </a:r>
            <a:r>
              <a:rPr lang="ru-RU" sz="2400" dirty="0" err="1"/>
              <a:t>the</a:t>
            </a:r>
            <a:r>
              <a:rPr lang="ru-RU" sz="2400" dirty="0"/>
              <a:t> </a:t>
            </a:r>
            <a:r>
              <a:rPr lang="ru-RU" sz="2400" dirty="0" err="1"/>
              <a:t>object</a:t>
            </a:r>
            <a:r>
              <a:rPr lang="ru-RU" sz="2400" dirty="0"/>
              <a:t> </a:t>
            </a:r>
            <a:r>
              <a:rPr lang="ru-RU" sz="2400" dirty="0" err="1"/>
              <a:t>belongs</a:t>
            </a:r>
            <a:r>
              <a:rPr lang="ru-RU" sz="2400" dirty="0"/>
              <a:t> </a:t>
            </a:r>
            <a:r>
              <a:rPr lang="ru-RU" sz="2400" dirty="0" err="1"/>
              <a:t>to</a:t>
            </a:r>
            <a:r>
              <a:rPr lang="ru-RU" sz="2400" dirty="0"/>
              <a:t> </a:t>
            </a:r>
            <a:r>
              <a:rPr lang="ru-RU" sz="2400" dirty="0" err="1"/>
              <a:t>this</a:t>
            </a:r>
            <a:r>
              <a:rPr lang="ru-RU" sz="2400" dirty="0"/>
              <a:t> </a:t>
            </a:r>
            <a:r>
              <a:rPr lang="ru-RU" sz="2400" dirty="0" err="1"/>
              <a:t>class</a:t>
            </a:r>
            <a:r>
              <a:rPr lang="ru-RU" sz="2400" dirty="0"/>
              <a:t>: </a:t>
            </a:r>
            <a:r>
              <a:rPr lang="ru-RU" sz="2400" dirty="0" err="1"/>
              <a:t>Yes</a:t>
            </a:r>
            <a:r>
              <a:rPr lang="ru-RU" sz="2400" dirty="0"/>
              <a:t> </a:t>
            </a:r>
            <a:r>
              <a:rPr lang="ru-RU" sz="2400" dirty="0" err="1"/>
              <a:t>or</a:t>
            </a:r>
            <a:r>
              <a:rPr lang="ru-RU" sz="2400" dirty="0"/>
              <a:t> </a:t>
            </a:r>
            <a:r>
              <a:rPr lang="ru-RU" sz="2400" dirty="0" err="1"/>
              <a:t>No</a:t>
            </a:r>
            <a:r>
              <a:rPr lang="ru-RU" sz="2400" dirty="0" smtClean="0"/>
              <a:t>.</a:t>
            </a:r>
            <a:endParaRPr lang="en-US" sz="2400" dirty="0" smtClean="0"/>
          </a:p>
          <a:p>
            <a:endParaRPr lang="ru-RU" sz="2400" dirty="0"/>
          </a:p>
          <a:p>
            <a:r>
              <a:rPr lang="ru-RU" sz="2400" dirty="0" err="1"/>
              <a:t>Therefore</a:t>
            </a:r>
            <a:r>
              <a:rPr lang="ru-RU" sz="2400" dirty="0"/>
              <a:t>, </a:t>
            </a:r>
            <a:r>
              <a:rPr lang="ru-RU" sz="2400" dirty="0" err="1"/>
              <a:t>the</a:t>
            </a:r>
            <a:r>
              <a:rPr lang="ru-RU" sz="2400" dirty="0"/>
              <a:t> </a:t>
            </a:r>
            <a:r>
              <a:rPr lang="ru-RU" sz="2400" dirty="0" err="1"/>
              <a:t>new</a:t>
            </a:r>
            <a:r>
              <a:rPr lang="ru-RU" sz="2400" dirty="0"/>
              <a:t> </a:t>
            </a:r>
            <a:r>
              <a:rPr lang="ru-RU" sz="2400" dirty="0" err="1"/>
              <a:t>instance</a:t>
            </a:r>
            <a:r>
              <a:rPr lang="ru-RU" sz="2400" dirty="0"/>
              <a:t> </a:t>
            </a:r>
            <a:r>
              <a:rPr lang="ru-RU" sz="2400" dirty="0" err="1"/>
              <a:t>is</a:t>
            </a:r>
            <a:r>
              <a:rPr lang="ru-RU" sz="2400" dirty="0"/>
              <a:t> </a:t>
            </a:r>
            <a:r>
              <a:rPr lang="ru-RU" sz="2400" dirty="0" err="1"/>
              <a:t>classified</a:t>
            </a:r>
            <a:r>
              <a:rPr lang="ru-RU" sz="2400" dirty="0"/>
              <a:t> </a:t>
            </a:r>
            <a:r>
              <a:rPr lang="ru-RU" sz="2400" dirty="0" err="1"/>
              <a:t>as</a:t>
            </a:r>
            <a:r>
              <a:rPr lang="ru-RU" sz="2400" dirty="0"/>
              <a:t> </a:t>
            </a:r>
            <a:r>
              <a:rPr lang="ru-RU" sz="2400" b="1" dirty="0" err="1" smtClean="0"/>
              <a:t>No</a:t>
            </a:r>
            <a:r>
              <a:rPr lang="en-US" sz="2400" dirty="0" smtClean="0"/>
              <a:t>.</a:t>
            </a:r>
          </a:p>
          <a:p>
            <a:endParaRPr lang="ru-RU" sz="2400" dirty="0"/>
          </a:p>
          <a:p>
            <a:r>
              <a:rPr lang="en-US" sz="2400" dirty="0" err="1" smtClean="0"/>
              <a:t>T</a:t>
            </a:r>
            <a:r>
              <a:rPr lang="ru-RU" sz="2400" dirty="0" err="1" smtClean="0"/>
              <a:t>he</a:t>
            </a:r>
            <a:r>
              <a:rPr lang="ru-RU" sz="2400" dirty="0" smtClean="0"/>
              <a:t> </a:t>
            </a:r>
            <a:r>
              <a:rPr lang="ru-RU" sz="2400" dirty="0" err="1"/>
              <a:t>person</a:t>
            </a:r>
            <a:r>
              <a:rPr lang="ru-RU" sz="2400" dirty="0"/>
              <a:t> </a:t>
            </a:r>
            <a:r>
              <a:rPr lang="ru-RU" sz="2400" dirty="0" err="1"/>
              <a:t>will</a:t>
            </a:r>
            <a:r>
              <a:rPr lang="ru-RU" sz="2400" dirty="0"/>
              <a:t> </a:t>
            </a:r>
            <a:r>
              <a:rPr lang="ru-RU" sz="2400" dirty="0" err="1"/>
              <a:t>not</a:t>
            </a:r>
            <a:r>
              <a:rPr lang="ru-RU" sz="2400" dirty="0"/>
              <a:t> </a:t>
            </a:r>
            <a:r>
              <a:rPr lang="ru-RU" sz="2400" dirty="0" err="1"/>
              <a:t>play</a:t>
            </a:r>
            <a:r>
              <a:rPr lang="ru-RU" sz="2400" dirty="0"/>
              <a:t> </a:t>
            </a:r>
            <a:r>
              <a:rPr lang="ru-RU" sz="2400" dirty="0" err="1"/>
              <a:t>tennis</a:t>
            </a:r>
            <a:r>
              <a:rPr lang="ru-RU" sz="2400" dirty="0"/>
              <a:t> </a:t>
            </a:r>
            <a:r>
              <a:rPr lang="ru-RU" sz="2400" dirty="0" err="1"/>
              <a:t>under</a:t>
            </a:r>
            <a:r>
              <a:rPr lang="ru-RU" sz="2400" dirty="0"/>
              <a:t> </a:t>
            </a:r>
            <a:r>
              <a:rPr lang="ru-RU" sz="2400" dirty="0" err="1"/>
              <a:t>these</a:t>
            </a:r>
            <a:r>
              <a:rPr lang="ru-RU" sz="2400" dirty="0"/>
              <a:t> </a:t>
            </a:r>
            <a:r>
              <a:rPr lang="ru-RU" sz="2400" dirty="0" err="1"/>
              <a:t>conditions</a:t>
            </a:r>
            <a:r>
              <a:rPr lang="ru-RU" sz="24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347241" y="238125"/>
            <a:ext cx="11678855" cy="1200329"/>
          </a:xfrm>
          <a:prstGeom prst="rect">
            <a:avLst/>
          </a:prstGeom>
          <a:noFill/>
        </p:spPr>
        <p:txBody>
          <a:bodyPr wrap="square" rtlCol="0">
            <a:spAutoFit/>
          </a:bodyPr>
          <a:lstStyle/>
          <a:p>
            <a:r>
              <a:rPr lang="ru-RU" sz="3600" b="1" dirty="0" smtClean="0">
                <a:solidFill>
                  <a:srgbClr val="00B050"/>
                </a:solidFill>
                <a:ea typeface="Open Sans ExtraBold" panose="020B0606030504020204"/>
                <a:cs typeface="Open Sans ExtraBold" panose="020B0606030504020204"/>
                <a:sym typeface="+mn-ea"/>
              </a:rPr>
              <a:t>ISSUE</a:t>
            </a:r>
            <a:r>
              <a:rPr lang="en-US" altLang="ru-RU" sz="3600" b="1" dirty="0" smtClean="0">
                <a:solidFill>
                  <a:srgbClr val="00B050"/>
                </a:solidFill>
                <a:ea typeface="Open Sans ExtraBold" panose="020B0606030504020204"/>
                <a:cs typeface="Open Sans ExtraBold" panose="020B0606030504020204"/>
                <a:sym typeface="+mn-ea"/>
              </a:rPr>
              <a:t> 2:</a:t>
            </a:r>
            <a:r>
              <a:rPr lang="ru-RU" altLang="ru-RU" sz="3600" b="1" dirty="0" smtClean="0">
                <a:solidFill>
                  <a:srgbClr val="00B050"/>
                </a:solidFill>
                <a:ea typeface="Open Sans ExtraBold" panose="020B0606030504020204"/>
                <a:cs typeface="Open Sans ExtraBold" panose="020B0606030504020204"/>
                <a:sym typeface="+mn-ea"/>
              </a:rPr>
              <a:t> </a:t>
            </a:r>
            <a:r>
              <a:rPr lang="en-US" sz="3600" b="1" dirty="0" smtClean="0">
                <a:solidFill>
                  <a:srgbClr val="00B050"/>
                </a:solidFill>
              </a:rPr>
              <a:t>Spam filters</a:t>
            </a:r>
            <a:endParaRPr lang="ru-RU" sz="3600" b="1" dirty="0" smtClean="0">
              <a:solidFill>
                <a:srgbClr val="00B050"/>
              </a:solidFill>
            </a:endParaRPr>
          </a:p>
          <a:p>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11</a:t>
            </a:fld>
            <a:endParaRPr lang="ru-RU" sz="1400" dirty="0">
              <a:solidFill>
                <a:schemeClr val="bg1"/>
              </a:solidFill>
            </a:endParaRPr>
          </a:p>
        </p:txBody>
      </p:sp>
      <p:sp>
        <p:nvSpPr>
          <p:cNvPr id="2" name="Прямоугольник 1"/>
          <p:cNvSpPr/>
          <p:nvPr/>
        </p:nvSpPr>
        <p:spPr>
          <a:xfrm>
            <a:off x="683388" y="1942421"/>
            <a:ext cx="11006559" cy="3416320"/>
          </a:xfrm>
          <a:prstGeom prst="rect">
            <a:avLst/>
          </a:prstGeom>
        </p:spPr>
        <p:txBody>
          <a:bodyPr wrap="square">
            <a:spAutoFit/>
          </a:bodyPr>
          <a:lstStyle/>
          <a:p>
            <a:r>
              <a:rPr lang="ru-RU" sz="2400" dirty="0" err="1" smtClean="0"/>
              <a:t>The</a:t>
            </a:r>
            <a:r>
              <a:rPr lang="ru-RU" sz="2400" dirty="0" smtClean="0"/>
              <a:t> </a:t>
            </a:r>
            <a:r>
              <a:rPr lang="ru-RU" sz="2400" dirty="0" err="1"/>
              <a:t>bottom</a:t>
            </a:r>
            <a:r>
              <a:rPr lang="ru-RU" sz="2400" dirty="0"/>
              <a:t> </a:t>
            </a:r>
            <a:r>
              <a:rPr lang="ru-RU" sz="2400" dirty="0" err="1"/>
              <a:t>line</a:t>
            </a:r>
            <a:r>
              <a:rPr lang="ru-RU" sz="2400" dirty="0"/>
              <a:t> </a:t>
            </a:r>
            <a:r>
              <a:rPr lang="ru-RU" sz="2400" dirty="0" err="1"/>
              <a:t>is</a:t>
            </a:r>
            <a:r>
              <a:rPr lang="ru-RU" sz="2400" dirty="0"/>
              <a:t> </a:t>
            </a:r>
            <a:r>
              <a:rPr lang="ru-RU" sz="2400" dirty="0" err="1"/>
              <a:t>this</a:t>
            </a:r>
            <a:r>
              <a:rPr lang="ru-RU" sz="2400" dirty="0"/>
              <a:t>: </a:t>
            </a:r>
            <a:r>
              <a:rPr lang="ru-RU" sz="2400" dirty="0" err="1"/>
              <a:t>the</a:t>
            </a:r>
            <a:r>
              <a:rPr lang="ru-RU" sz="2400" dirty="0"/>
              <a:t> </a:t>
            </a:r>
            <a:r>
              <a:rPr lang="ru-RU" sz="2400" dirty="0" err="1"/>
              <a:t>system</a:t>
            </a:r>
            <a:r>
              <a:rPr lang="ru-RU" sz="2400" dirty="0"/>
              <a:t>, </a:t>
            </a:r>
            <a:r>
              <a:rPr lang="ru-RU" sz="2400" dirty="0" err="1"/>
              <a:t>which</a:t>
            </a:r>
            <a:r>
              <a:rPr lang="ru-RU" sz="2400" dirty="0"/>
              <a:t> </a:t>
            </a:r>
            <a:r>
              <a:rPr lang="ru-RU" sz="2400" dirty="0" err="1"/>
              <a:t>is</a:t>
            </a:r>
            <a:r>
              <a:rPr lang="ru-RU" sz="2400" dirty="0"/>
              <a:t> </a:t>
            </a:r>
            <a:r>
              <a:rPr lang="ru-RU" sz="2400" dirty="0" err="1"/>
              <a:t>tasked</a:t>
            </a:r>
            <a:r>
              <a:rPr lang="ru-RU" sz="2400" dirty="0"/>
              <a:t> </a:t>
            </a:r>
            <a:r>
              <a:rPr lang="ru-RU" sz="2400" dirty="0" err="1"/>
              <a:t>with</a:t>
            </a:r>
            <a:r>
              <a:rPr lang="ru-RU" sz="2400" dirty="0"/>
              <a:t> </a:t>
            </a:r>
            <a:r>
              <a:rPr lang="ru-RU" sz="2400" dirty="0" err="1"/>
              <a:t>determining</a:t>
            </a:r>
            <a:r>
              <a:rPr lang="ru-RU" sz="2400" dirty="0"/>
              <a:t> </a:t>
            </a:r>
            <a:r>
              <a:rPr lang="ru-RU" sz="2400" dirty="0" err="1"/>
              <a:t>whether</a:t>
            </a:r>
            <a:r>
              <a:rPr lang="ru-RU" sz="2400" dirty="0"/>
              <a:t> </a:t>
            </a:r>
            <a:r>
              <a:rPr lang="ru-RU" sz="2400" dirty="0" err="1"/>
              <a:t>the</a:t>
            </a:r>
            <a:r>
              <a:rPr lang="ru-RU" sz="2400" dirty="0"/>
              <a:t> </a:t>
            </a:r>
            <a:r>
              <a:rPr lang="ru-RU" sz="2400" dirty="0" err="1"/>
              <a:t>next</a:t>
            </a:r>
            <a:r>
              <a:rPr lang="ru-RU" sz="2400" dirty="0"/>
              <a:t> </a:t>
            </a:r>
            <a:r>
              <a:rPr lang="ru-RU" sz="2400" dirty="0" err="1"/>
              <a:t>email</a:t>
            </a:r>
            <a:r>
              <a:rPr lang="ru-RU" sz="2400" dirty="0"/>
              <a:t> </a:t>
            </a:r>
            <a:r>
              <a:rPr lang="ru-RU" sz="2400" dirty="0" err="1"/>
              <a:t>is</a:t>
            </a:r>
            <a:r>
              <a:rPr lang="ru-RU" sz="2400" dirty="0"/>
              <a:t> </a:t>
            </a:r>
            <a:r>
              <a:rPr lang="ru-RU" sz="2400" dirty="0" err="1"/>
              <a:t>spam</a:t>
            </a:r>
            <a:r>
              <a:rPr lang="ru-RU" sz="2400" dirty="0"/>
              <a:t>, </a:t>
            </a:r>
            <a:r>
              <a:rPr lang="ru-RU" sz="2400" dirty="0" err="1"/>
              <a:t>is</a:t>
            </a:r>
            <a:r>
              <a:rPr lang="ru-RU" sz="2400" dirty="0"/>
              <a:t> </a:t>
            </a:r>
            <a:r>
              <a:rPr lang="ru-RU" sz="2400" dirty="0" err="1"/>
              <a:t>pre-trained</a:t>
            </a:r>
            <a:r>
              <a:rPr lang="ru-RU" sz="2400" dirty="0"/>
              <a:t> </a:t>
            </a:r>
            <a:r>
              <a:rPr lang="ru-RU" sz="2400" dirty="0" err="1"/>
              <a:t>with</a:t>
            </a:r>
            <a:r>
              <a:rPr lang="ru-RU" sz="2400" dirty="0"/>
              <a:t> a </a:t>
            </a:r>
            <a:r>
              <a:rPr lang="ru-RU" sz="2400" dirty="0" err="1"/>
              <a:t>certain</a:t>
            </a:r>
            <a:r>
              <a:rPr lang="ru-RU" sz="2400" dirty="0"/>
              <a:t> </a:t>
            </a:r>
            <a:r>
              <a:rPr lang="ru-RU" sz="2400" dirty="0" err="1"/>
              <a:t>number</a:t>
            </a:r>
            <a:r>
              <a:rPr lang="ru-RU" sz="2400" dirty="0"/>
              <a:t> </a:t>
            </a:r>
            <a:r>
              <a:rPr lang="ru-RU" sz="2400" dirty="0" err="1"/>
              <a:t>of</a:t>
            </a:r>
            <a:r>
              <a:rPr lang="ru-RU" sz="2400" dirty="0"/>
              <a:t> </a:t>
            </a:r>
            <a:r>
              <a:rPr lang="ru-RU" sz="2400" dirty="0" err="1"/>
              <a:t>emails</a:t>
            </a:r>
            <a:r>
              <a:rPr lang="ru-RU" sz="2400" dirty="0"/>
              <a:t> </a:t>
            </a:r>
            <a:r>
              <a:rPr lang="ru-RU" sz="2400" dirty="0" err="1"/>
              <a:t>that</a:t>
            </a:r>
            <a:r>
              <a:rPr lang="ru-RU" sz="2400" dirty="0"/>
              <a:t> </a:t>
            </a:r>
            <a:r>
              <a:rPr lang="ru-RU" sz="2400" dirty="0" err="1"/>
              <a:t>know</a:t>
            </a:r>
            <a:r>
              <a:rPr lang="ru-RU" sz="2400" dirty="0"/>
              <a:t> </a:t>
            </a:r>
            <a:r>
              <a:rPr lang="ru-RU" sz="2400" dirty="0" err="1"/>
              <a:t>exactly</a:t>
            </a:r>
            <a:r>
              <a:rPr lang="ru-RU" sz="2400" dirty="0"/>
              <a:t> </a:t>
            </a:r>
            <a:r>
              <a:rPr lang="ru-RU" sz="2400" dirty="0" err="1"/>
              <a:t>where</a:t>
            </a:r>
            <a:r>
              <a:rPr lang="ru-RU" sz="2400" dirty="0"/>
              <a:t> "</a:t>
            </a:r>
            <a:r>
              <a:rPr lang="ru-RU" sz="2400" dirty="0" err="1"/>
              <a:t>spam</a:t>
            </a:r>
            <a:r>
              <a:rPr lang="ru-RU" sz="2400" dirty="0"/>
              <a:t>" </a:t>
            </a:r>
            <a:r>
              <a:rPr lang="ru-RU" sz="2400" dirty="0" err="1"/>
              <a:t>is</a:t>
            </a:r>
            <a:r>
              <a:rPr lang="ru-RU" sz="2400" dirty="0"/>
              <a:t> </a:t>
            </a:r>
            <a:r>
              <a:rPr lang="ru-RU" sz="2400" dirty="0" err="1"/>
              <a:t>and</a:t>
            </a:r>
            <a:r>
              <a:rPr lang="ru-RU" sz="2400" dirty="0"/>
              <a:t> </a:t>
            </a:r>
            <a:r>
              <a:rPr lang="ru-RU" sz="2400" dirty="0" err="1"/>
              <a:t>where</a:t>
            </a:r>
            <a:r>
              <a:rPr lang="ru-RU" sz="2400" dirty="0"/>
              <a:t> "</a:t>
            </a:r>
            <a:r>
              <a:rPr lang="ru-RU" sz="2400" dirty="0" err="1"/>
              <a:t>not</a:t>
            </a:r>
            <a:r>
              <a:rPr lang="ru-RU" sz="2400" dirty="0"/>
              <a:t> </a:t>
            </a:r>
            <a:r>
              <a:rPr lang="ru-RU" sz="2400" dirty="0" err="1"/>
              <a:t>spam</a:t>
            </a:r>
            <a:r>
              <a:rPr lang="ru-RU" sz="2400" dirty="0"/>
              <a:t>" </a:t>
            </a:r>
            <a:r>
              <a:rPr lang="ru-RU" sz="2400" dirty="0" err="1"/>
              <a:t>is</a:t>
            </a:r>
            <a:r>
              <a:rPr lang="ru-RU" sz="2400" dirty="0" smtClean="0"/>
              <a:t>.</a:t>
            </a:r>
            <a:endParaRPr lang="en-US" sz="2400" dirty="0" smtClean="0"/>
          </a:p>
          <a:p>
            <a:endParaRPr lang="ru-RU" sz="2400" dirty="0" smtClean="0"/>
          </a:p>
          <a:p>
            <a:r>
              <a:rPr lang="ru-RU" sz="2400" dirty="0" smtClean="0"/>
              <a:t> </a:t>
            </a:r>
            <a:r>
              <a:rPr lang="ru-RU" sz="2400" dirty="0" err="1"/>
              <a:t>It</a:t>
            </a:r>
            <a:r>
              <a:rPr lang="ru-RU" sz="2400" dirty="0"/>
              <a:t> </a:t>
            </a:r>
            <a:r>
              <a:rPr lang="ru-RU" sz="2400" dirty="0" err="1"/>
              <a:t>has</a:t>
            </a:r>
            <a:r>
              <a:rPr lang="ru-RU" sz="2400" dirty="0"/>
              <a:t> </a:t>
            </a:r>
            <a:r>
              <a:rPr lang="ru-RU" sz="2400" dirty="0" err="1"/>
              <a:t>already</a:t>
            </a:r>
            <a:r>
              <a:rPr lang="ru-RU" sz="2400" dirty="0"/>
              <a:t> </a:t>
            </a:r>
            <a:r>
              <a:rPr lang="ru-RU" sz="2400" dirty="0" err="1"/>
              <a:t>become</a:t>
            </a:r>
            <a:r>
              <a:rPr lang="ru-RU" sz="2400" dirty="0"/>
              <a:t> </a:t>
            </a:r>
            <a:r>
              <a:rPr lang="ru-RU" sz="2400" dirty="0" err="1"/>
              <a:t>clear</a:t>
            </a:r>
            <a:r>
              <a:rPr lang="ru-RU" sz="2400" dirty="0"/>
              <a:t> </a:t>
            </a:r>
            <a:r>
              <a:rPr lang="ru-RU" sz="2400" dirty="0" err="1"/>
              <a:t>that</a:t>
            </a:r>
            <a:r>
              <a:rPr lang="ru-RU" sz="2400" dirty="0"/>
              <a:t> </a:t>
            </a:r>
            <a:r>
              <a:rPr lang="ru-RU" sz="2400" dirty="0" err="1"/>
              <a:t>this</a:t>
            </a:r>
            <a:r>
              <a:rPr lang="ru-RU" sz="2400" dirty="0"/>
              <a:t> </a:t>
            </a:r>
            <a:r>
              <a:rPr lang="ru-RU" sz="2400" dirty="0" err="1"/>
              <a:t>is</a:t>
            </a:r>
            <a:r>
              <a:rPr lang="ru-RU" sz="2400" dirty="0"/>
              <a:t> </a:t>
            </a:r>
            <a:r>
              <a:rPr lang="ru-RU" sz="2400" dirty="0" err="1"/>
              <a:t>learning</a:t>
            </a:r>
            <a:r>
              <a:rPr lang="ru-RU" sz="2400" dirty="0"/>
              <a:t> </a:t>
            </a:r>
            <a:r>
              <a:rPr lang="ru-RU" sz="2400" dirty="0" err="1"/>
              <a:t>with</a:t>
            </a:r>
            <a:r>
              <a:rPr lang="ru-RU" sz="2400" dirty="0"/>
              <a:t> a </a:t>
            </a:r>
            <a:r>
              <a:rPr lang="ru-RU" sz="2400" dirty="0" err="1"/>
              <a:t>teacher</a:t>
            </a:r>
            <a:r>
              <a:rPr lang="ru-RU" sz="2400" dirty="0"/>
              <a:t>, </a:t>
            </a:r>
            <a:r>
              <a:rPr lang="ru-RU" sz="2400" dirty="0" err="1"/>
              <a:t>where</a:t>
            </a:r>
            <a:r>
              <a:rPr lang="ru-RU" sz="2400" dirty="0"/>
              <a:t> </a:t>
            </a:r>
            <a:r>
              <a:rPr lang="ru-RU" sz="2400" dirty="0" err="1"/>
              <a:t>we</a:t>
            </a:r>
            <a:r>
              <a:rPr lang="ru-RU" sz="2400" dirty="0"/>
              <a:t> </a:t>
            </a:r>
            <a:r>
              <a:rPr lang="ru-RU" sz="2400" dirty="0" err="1"/>
              <a:t>act</a:t>
            </a:r>
            <a:r>
              <a:rPr lang="ru-RU" sz="2400" dirty="0"/>
              <a:t> </a:t>
            </a:r>
            <a:r>
              <a:rPr lang="ru-RU" sz="2400" dirty="0" err="1"/>
              <a:t>as</a:t>
            </a:r>
            <a:r>
              <a:rPr lang="ru-RU" sz="2400" dirty="0"/>
              <a:t> </a:t>
            </a:r>
            <a:r>
              <a:rPr lang="ru-RU" sz="2400" dirty="0" err="1"/>
              <a:t>the</a:t>
            </a:r>
            <a:r>
              <a:rPr lang="ru-RU" sz="2400" dirty="0"/>
              <a:t> </a:t>
            </a:r>
            <a:r>
              <a:rPr lang="ru-RU" sz="2400" dirty="0" err="1"/>
              <a:t>teacher</a:t>
            </a:r>
            <a:r>
              <a:rPr lang="ru-RU" sz="2400" dirty="0" smtClean="0"/>
              <a:t>.</a:t>
            </a:r>
            <a:endParaRPr lang="en-US" sz="2400" dirty="0" smtClean="0"/>
          </a:p>
          <a:p>
            <a:endParaRPr lang="ru-RU" sz="2400" dirty="0" smtClean="0"/>
          </a:p>
          <a:p>
            <a:r>
              <a:rPr lang="ru-RU" sz="2400" dirty="0" smtClean="0"/>
              <a:t> </a:t>
            </a:r>
            <a:r>
              <a:rPr lang="ru-RU" sz="2400" dirty="0" err="1"/>
              <a:t>The</a:t>
            </a:r>
            <a:r>
              <a:rPr lang="ru-RU" sz="2400" dirty="0"/>
              <a:t> </a:t>
            </a:r>
            <a:r>
              <a:rPr lang="ru-RU" sz="2400" dirty="0" err="1"/>
              <a:t>Bayesian</a:t>
            </a:r>
            <a:r>
              <a:rPr lang="ru-RU" sz="2400" dirty="0"/>
              <a:t> </a:t>
            </a:r>
            <a:r>
              <a:rPr lang="ru-RU" sz="2400" dirty="0" err="1"/>
              <a:t>classifier</a:t>
            </a:r>
            <a:r>
              <a:rPr lang="ru-RU" sz="2400" dirty="0"/>
              <a:t> </a:t>
            </a:r>
            <a:r>
              <a:rPr lang="ru-RU" sz="2400" dirty="0" err="1"/>
              <a:t>represents</a:t>
            </a:r>
            <a:r>
              <a:rPr lang="ru-RU" sz="2400" dirty="0"/>
              <a:t> a </a:t>
            </a:r>
            <a:r>
              <a:rPr lang="ru-RU" sz="2400" dirty="0" err="1"/>
              <a:t>document</a:t>
            </a:r>
            <a:r>
              <a:rPr lang="ru-RU" sz="2400" dirty="0"/>
              <a:t> (</a:t>
            </a:r>
            <a:r>
              <a:rPr lang="ru-RU" sz="2400" dirty="0" err="1"/>
              <a:t>in</a:t>
            </a:r>
            <a:r>
              <a:rPr lang="ru-RU" sz="2400" dirty="0"/>
              <a:t> </a:t>
            </a:r>
            <a:r>
              <a:rPr lang="ru-RU" sz="2400" dirty="0" err="1"/>
              <a:t>our</a:t>
            </a:r>
            <a:r>
              <a:rPr lang="ru-RU" sz="2400" dirty="0"/>
              <a:t> </a:t>
            </a:r>
            <a:r>
              <a:rPr lang="ru-RU" sz="2400" dirty="0" err="1"/>
              <a:t>case</a:t>
            </a:r>
            <a:r>
              <a:rPr lang="ru-RU" sz="2400" dirty="0"/>
              <a:t>, a </a:t>
            </a:r>
            <a:r>
              <a:rPr lang="ru-RU" sz="2400" dirty="0" err="1"/>
              <a:t>letter</a:t>
            </a:r>
            <a:r>
              <a:rPr lang="ru-RU" sz="2400" dirty="0"/>
              <a:t>) </a:t>
            </a:r>
            <a:r>
              <a:rPr lang="ru-RU" sz="2400" dirty="0" err="1"/>
              <a:t>as</a:t>
            </a:r>
            <a:r>
              <a:rPr lang="ru-RU" sz="2400" dirty="0"/>
              <a:t> a </a:t>
            </a:r>
            <a:r>
              <a:rPr lang="ru-RU" sz="2400" dirty="0" err="1"/>
              <a:t>set</a:t>
            </a:r>
            <a:r>
              <a:rPr lang="ru-RU" sz="2400" dirty="0"/>
              <a:t> </a:t>
            </a:r>
            <a:r>
              <a:rPr lang="ru-RU" sz="2400" dirty="0" err="1"/>
              <a:t>of</a:t>
            </a:r>
            <a:r>
              <a:rPr lang="ru-RU" sz="2400" dirty="0"/>
              <a:t> </a:t>
            </a:r>
            <a:r>
              <a:rPr lang="ru-RU" sz="2400" dirty="0" err="1"/>
              <a:t>words</a:t>
            </a:r>
            <a:r>
              <a:rPr lang="ru-RU" sz="2400" dirty="0"/>
              <a:t> </a:t>
            </a:r>
            <a:r>
              <a:rPr lang="ru-RU" sz="2400" dirty="0" err="1"/>
              <a:t>that</a:t>
            </a:r>
            <a:r>
              <a:rPr lang="ru-RU" sz="2400" dirty="0"/>
              <a:t> </a:t>
            </a:r>
            <a:r>
              <a:rPr lang="ru-RU" sz="2400" dirty="0" err="1"/>
              <a:t>supposedly</a:t>
            </a:r>
            <a:r>
              <a:rPr lang="ru-RU" sz="2400" dirty="0"/>
              <a:t> </a:t>
            </a:r>
            <a:r>
              <a:rPr lang="ru-RU" sz="2400" dirty="0" err="1"/>
              <a:t>do</a:t>
            </a:r>
            <a:r>
              <a:rPr lang="ru-RU" sz="2400" dirty="0"/>
              <a:t> </a:t>
            </a:r>
            <a:r>
              <a:rPr lang="ru-RU" sz="2400" dirty="0" err="1"/>
              <a:t>not</a:t>
            </a:r>
            <a:r>
              <a:rPr lang="ru-RU" sz="2400" dirty="0"/>
              <a:t> </a:t>
            </a:r>
            <a:r>
              <a:rPr lang="ru-RU" sz="2400" dirty="0" err="1"/>
              <a:t>depend</a:t>
            </a:r>
            <a:r>
              <a:rPr lang="ru-RU" sz="2400" dirty="0"/>
              <a:t> </a:t>
            </a:r>
            <a:r>
              <a:rPr lang="ru-RU" sz="2400" dirty="0" err="1"/>
              <a:t>on</a:t>
            </a:r>
            <a:r>
              <a:rPr lang="ru-RU" sz="2400" dirty="0"/>
              <a:t> </a:t>
            </a:r>
            <a:r>
              <a:rPr lang="ru-RU" sz="2400" dirty="0" err="1"/>
              <a:t>each</a:t>
            </a:r>
            <a:r>
              <a:rPr lang="ru-RU" sz="2400" dirty="0"/>
              <a:t> </a:t>
            </a:r>
            <a:r>
              <a:rPr lang="ru-RU" sz="2400" dirty="0" err="1"/>
              <a:t>other</a:t>
            </a:r>
            <a:r>
              <a:rPr lang="ru-RU" sz="2400" dirty="0"/>
              <a:t> (</a:t>
            </a:r>
            <a:r>
              <a:rPr lang="ru-RU" sz="2400" dirty="0" err="1"/>
              <a:t>this</a:t>
            </a:r>
            <a:r>
              <a:rPr lang="ru-RU" sz="2400" dirty="0"/>
              <a:t> </a:t>
            </a:r>
            <a:r>
              <a:rPr lang="ru-RU" sz="2400" dirty="0" err="1"/>
              <a:t>is</a:t>
            </a:r>
            <a:r>
              <a:rPr lang="ru-RU" sz="2400" dirty="0"/>
              <a:t> </a:t>
            </a:r>
            <a:r>
              <a:rPr lang="ru-RU" sz="2400" dirty="0" err="1"/>
              <a:t>where</a:t>
            </a:r>
            <a:r>
              <a:rPr lang="ru-RU" sz="2400" dirty="0"/>
              <a:t> </a:t>
            </a:r>
            <a:r>
              <a:rPr lang="ru-RU" sz="2400" dirty="0" err="1"/>
              <a:t>the</a:t>
            </a:r>
            <a:r>
              <a:rPr lang="ru-RU" sz="2400" dirty="0"/>
              <a:t> </a:t>
            </a:r>
            <a:r>
              <a:rPr lang="ru-RU" sz="2400" dirty="0" err="1"/>
              <a:t>naivety</a:t>
            </a:r>
            <a:r>
              <a:rPr lang="ru-RU" sz="2400" dirty="0"/>
              <a:t> </a:t>
            </a:r>
            <a:r>
              <a:rPr lang="ru-RU" sz="2400" dirty="0" err="1"/>
              <a:t>comes</a:t>
            </a:r>
            <a:r>
              <a:rPr lang="ru-RU" sz="2400" dirty="0"/>
              <a:t> </a:t>
            </a:r>
            <a:r>
              <a:rPr lang="ru-RU" sz="2400" dirty="0" err="1"/>
              <a:t>from</a:t>
            </a:r>
            <a:r>
              <a:rPr lang="ru-RU" sz="24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82165" y="436314"/>
            <a:ext cx="10098658" cy="646331"/>
          </a:xfrm>
          <a:prstGeom prst="rect">
            <a:avLst/>
          </a:prstGeom>
          <a:noFill/>
        </p:spPr>
        <p:txBody>
          <a:bodyPr wrap="square" rtlCol="0">
            <a:spAutoFit/>
          </a:bodyPr>
          <a:lstStyle/>
          <a:p>
            <a:r>
              <a:rPr lang="en-US" sz="3600" b="1" dirty="0">
                <a:solidFill>
                  <a:srgbClr val="00B050"/>
                </a:solidFill>
              </a:rPr>
              <a:t>Spam </a:t>
            </a:r>
            <a:r>
              <a:rPr lang="en-US" sz="3600" b="1" dirty="0" smtClean="0">
                <a:solidFill>
                  <a:srgbClr val="00B050"/>
                </a:solidFill>
              </a:rPr>
              <a:t>filter</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12</a:t>
            </a:fld>
            <a:endParaRPr lang="ru-RU" sz="1400" dirty="0">
              <a:solidFill>
                <a:schemeClr val="bg1"/>
              </a:solidFill>
            </a:endParaRPr>
          </a:p>
        </p:txBody>
      </p:sp>
      <p:sp>
        <p:nvSpPr>
          <p:cNvPr id="2" name="Прямоугольник 1"/>
          <p:cNvSpPr/>
          <p:nvPr/>
        </p:nvSpPr>
        <p:spPr>
          <a:xfrm>
            <a:off x="732112" y="1415626"/>
            <a:ext cx="10767502" cy="1569660"/>
          </a:xfrm>
          <a:prstGeom prst="rect">
            <a:avLst/>
          </a:prstGeom>
        </p:spPr>
        <p:txBody>
          <a:bodyPr wrap="square">
            <a:spAutoFit/>
          </a:bodyPr>
          <a:lstStyle/>
          <a:p>
            <a:r>
              <a:rPr lang="ru-RU" sz="2400" dirty="0" err="1"/>
              <a:t>It</a:t>
            </a:r>
            <a:r>
              <a:rPr lang="ru-RU" sz="2400" dirty="0"/>
              <a:t> </a:t>
            </a:r>
            <a:r>
              <a:rPr lang="ru-RU" sz="2400" dirty="0" err="1"/>
              <a:t>is</a:t>
            </a:r>
            <a:r>
              <a:rPr lang="ru-RU" sz="2400" dirty="0"/>
              <a:t> </a:t>
            </a:r>
            <a:r>
              <a:rPr lang="ru-RU" sz="2400" dirty="0" err="1"/>
              <a:t>necessary</a:t>
            </a:r>
            <a:r>
              <a:rPr lang="ru-RU" sz="2400" dirty="0"/>
              <a:t> </a:t>
            </a:r>
            <a:r>
              <a:rPr lang="ru-RU" sz="2400" dirty="0" err="1"/>
              <a:t>to</a:t>
            </a:r>
            <a:r>
              <a:rPr lang="ru-RU" sz="2400" dirty="0"/>
              <a:t> </a:t>
            </a:r>
            <a:r>
              <a:rPr lang="ru-RU" sz="2400" dirty="0" err="1"/>
              <a:t>calculate</a:t>
            </a:r>
            <a:r>
              <a:rPr lang="ru-RU" sz="2400" dirty="0"/>
              <a:t> </a:t>
            </a:r>
            <a:r>
              <a:rPr lang="ru-RU" sz="2400" dirty="0" err="1"/>
              <a:t>the</a:t>
            </a:r>
            <a:r>
              <a:rPr lang="ru-RU" sz="2400" dirty="0"/>
              <a:t> </a:t>
            </a:r>
            <a:r>
              <a:rPr lang="ru-RU" sz="2400" dirty="0" err="1"/>
              <a:t>score</a:t>
            </a:r>
            <a:r>
              <a:rPr lang="ru-RU" sz="2400" dirty="0"/>
              <a:t> </a:t>
            </a:r>
            <a:r>
              <a:rPr lang="ru-RU" sz="2400" dirty="0" err="1"/>
              <a:t>for</a:t>
            </a:r>
            <a:r>
              <a:rPr lang="ru-RU" sz="2400" dirty="0"/>
              <a:t> </a:t>
            </a:r>
            <a:r>
              <a:rPr lang="ru-RU" sz="2400" dirty="0" err="1"/>
              <a:t>each</a:t>
            </a:r>
            <a:r>
              <a:rPr lang="ru-RU" sz="2400" dirty="0"/>
              <a:t> </a:t>
            </a:r>
            <a:r>
              <a:rPr lang="ru-RU" sz="2400" dirty="0" err="1"/>
              <a:t>class</a:t>
            </a:r>
            <a:r>
              <a:rPr lang="ru-RU" sz="2400" dirty="0"/>
              <a:t> (</a:t>
            </a:r>
            <a:r>
              <a:rPr lang="ru-RU" sz="2400" dirty="0" err="1"/>
              <a:t>spam</a:t>
            </a:r>
            <a:r>
              <a:rPr lang="ru-RU" sz="2400" dirty="0"/>
              <a:t>/</a:t>
            </a:r>
            <a:r>
              <a:rPr lang="ru-RU" sz="2400" dirty="0" err="1"/>
              <a:t>non-spam</a:t>
            </a:r>
            <a:r>
              <a:rPr lang="ru-RU" sz="2400" dirty="0"/>
              <a:t>) </a:t>
            </a:r>
            <a:r>
              <a:rPr lang="ru-RU" sz="2400" dirty="0" err="1"/>
              <a:t>and</a:t>
            </a:r>
            <a:r>
              <a:rPr lang="ru-RU" sz="2400" dirty="0"/>
              <a:t> </a:t>
            </a:r>
            <a:r>
              <a:rPr lang="ru-RU" sz="2400" dirty="0" err="1"/>
              <a:t>select</a:t>
            </a:r>
            <a:r>
              <a:rPr lang="ru-RU" sz="2400" dirty="0"/>
              <a:t> </a:t>
            </a:r>
            <a:r>
              <a:rPr lang="ru-RU" sz="2400" dirty="0" err="1"/>
              <a:t>the</a:t>
            </a:r>
            <a:r>
              <a:rPr lang="ru-RU" sz="2400" dirty="0"/>
              <a:t> </a:t>
            </a:r>
            <a:r>
              <a:rPr lang="ru-RU" sz="2400" dirty="0" err="1"/>
              <a:t>one</a:t>
            </a:r>
            <a:r>
              <a:rPr lang="ru-RU" sz="2400" dirty="0"/>
              <a:t> </a:t>
            </a:r>
            <a:r>
              <a:rPr lang="ru-RU" sz="2400" dirty="0" err="1"/>
              <a:t>that</a:t>
            </a:r>
            <a:r>
              <a:rPr lang="ru-RU" sz="2400" dirty="0"/>
              <a:t> </a:t>
            </a:r>
            <a:r>
              <a:rPr lang="ru-RU" sz="2400" dirty="0" err="1"/>
              <a:t>turned</a:t>
            </a:r>
            <a:r>
              <a:rPr lang="ru-RU" sz="2400" dirty="0"/>
              <a:t> </a:t>
            </a:r>
            <a:r>
              <a:rPr lang="ru-RU" sz="2400" dirty="0" err="1"/>
              <a:t>out</a:t>
            </a:r>
            <a:r>
              <a:rPr lang="ru-RU" sz="2400" dirty="0"/>
              <a:t> </a:t>
            </a:r>
            <a:r>
              <a:rPr lang="ru-RU" sz="2400" dirty="0" err="1"/>
              <a:t>to</a:t>
            </a:r>
            <a:r>
              <a:rPr lang="ru-RU" sz="2400" dirty="0"/>
              <a:t> </a:t>
            </a:r>
            <a:r>
              <a:rPr lang="ru-RU" sz="2400" dirty="0" err="1"/>
              <a:t>be</a:t>
            </a:r>
            <a:r>
              <a:rPr lang="ru-RU" sz="2400" dirty="0"/>
              <a:t> </a:t>
            </a:r>
            <a:r>
              <a:rPr lang="ru-RU" sz="2400" dirty="0" err="1"/>
              <a:t>the</a:t>
            </a:r>
            <a:r>
              <a:rPr lang="ru-RU" sz="2400" dirty="0"/>
              <a:t> </a:t>
            </a:r>
            <a:r>
              <a:rPr lang="ru-RU" sz="2400" dirty="0" err="1"/>
              <a:t>maximum</a:t>
            </a:r>
            <a:r>
              <a:rPr lang="ru-RU" sz="2400" dirty="0" smtClean="0"/>
              <a:t>.</a:t>
            </a:r>
          </a:p>
          <a:p>
            <a:endParaRPr lang="ru-RU" sz="2400" dirty="0"/>
          </a:p>
          <a:p>
            <a:r>
              <a:rPr lang="ru-RU" sz="2400" dirty="0"/>
              <a:t> </a:t>
            </a:r>
            <a:r>
              <a:rPr lang="ru-RU" sz="2400" dirty="0" err="1"/>
              <a:t>To</a:t>
            </a:r>
            <a:r>
              <a:rPr lang="ru-RU" sz="2400" dirty="0"/>
              <a:t> </a:t>
            </a:r>
            <a:r>
              <a:rPr lang="ru-RU" sz="2400" dirty="0" err="1"/>
              <a:t>do</a:t>
            </a:r>
            <a:r>
              <a:rPr lang="ru-RU" sz="2400" dirty="0"/>
              <a:t> </a:t>
            </a:r>
            <a:r>
              <a:rPr lang="ru-RU" sz="2400" dirty="0" err="1"/>
              <a:t>this</a:t>
            </a:r>
            <a:r>
              <a:rPr lang="ru-RU" sz="2400" dirty="0"/>
              <a:t>, </a:t>
            </a:r>
            <a:r>
              <a:rPr lang="ru-RU" sz="2400" dirty="0" err="1"/>
              <a:t>use</a:t>
            </a:r>
            <a:r>
              <a:rPr lang="ru-RU" sz="2400" dirty="0"/>
              <a:t> </a:t>
            </a:r>
            <a:r>
              <a:rPr lang="ru-RU" sz="2400" dirty="0" err="1"/>
              <a:t>the</a:t>
            </a:r>
            <a:r>
              <a:rPr lang="ru-RU" sz="2400" dirty="0"/>
              <a:t> </a:t>
            </a:r>
            <a:r>
              <a:rPr lang="ru-RU" sz="2400" dirty="0" err="1"/>
              <a:t>following</a:t>
            </a:r>
            <a:r>
              <a:rPr lang="ru-RU" sz="2400" dirty="0"/>
              <a:t> </a:t>
            </a:r>
            <a:r>
              <a:rPr lang="ru-RU" sz="2400" dirty="0" err="1"/>
              <a:t>formula</a:t>
            </a:r>
            <a:r>
              <a:rPr lang="ru-RU" sz="2400" dirty="0"/>
              <a:t>:</a:t>
            </a:r>
          </a:p>
        </p:txBody>
      </p:sp>
      <mc:AlternateContent xmlns:mc="http://schemas.openxmlformats.org/markup-compatibility/2006" xmlns:a14="http://schemas.microsoft.com/office/drawing/2010/main">
        <mc:Choice Requires="a14">
          <p:sp>
            <p:nvSpPr>
              <p:cNvPr id="3" name="Прямоугольник 2"/>
              <p:cNvSpPr/>
              <p:nvPr/>
            </p:nvSpPr>
            <p:spPr>
              <a:xfrm>
                <a:off x="2951018" y="3562479"/>
                <a:ext cx="6096000" cy="1485215"/>
              </a:xfrm>
              <a:prstGeom prst="rect">
                <a:avLst/>
              </a:prstGeom>
            </p:spPr>
            <p:txBody>
              <a:bodyPr>
                <a:spAutoFit/>
              </a:bodyPr>
              <a:lstStyle/>
              <a:p>
                <a:pPr algn="ctr"/>
                <a14:m>
                  <m:oMath xmlns:m="http://schemas.openxmlformats.org/officeDocument/2006/math">
                    <m:r>
                      <a:rPr lang="en-US" sz="2400" b="1" i="1" smtClean="0">
                        <a:latin typeface="Cambria Math" panose="02040503050406030204" pitchFamily="18" charset="0"/>
                      </a:rPr>
                      <m:t>𝒂𝒓𝒈𝒎𝒂𝒙</m:t>
                    </m:r>
                    <m:d>
                      <m:dPr>
                        <m:begChr m:val="["/>
                        <m:endChr m:val="]"/>
                        <m:ctrlPr>
                          <a:rPr lang="en-US" sz="2400" b="1" i="1">
                            <a:latin typeface="Cambria Math" panose="02040503050406030204" pitchFamily="18" charset="0"/>
                          </a:rPr>
                        </m:ctrlPr>
                      </m:dPr>
                      <m:e>
                        <m:r>
                          <a:rPr lang="en-US" sz="2400" b="1" i="1">
                            <a:latin typeface="Cambria Math" panose="02040503050406030204" pitchFamily="18" charset="0"/>
                          </a:rPr>
                          <m:t>𝑷</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𝑯</m:t>
                                </m:r>
                              </m:e>
                              <m:sub>
                                <m:r>
                                  <a:rPr lang="en-US" sz="2400" b="1" i="1">
                                    <a:latin typeface="Cambria Math" panose="02040503050406030204" pitchFamily="18" charset="0"/>
                                  </a:rPr>
                                  <m:t>𝒊</m:t>
                                </m:r>
                              </m:sub>
                            </m:sSub>
                          </m:e>
                        </m:d>
                        <m:nary>
                          <m:naryPr>
                            <m:chr m:val="∏"/>
                            <m:ctrlPr>
                              <a:rPr lang="en-US" sz="2400" b="1" i="1">
                                <a:latin typeface="Cambria Math" panose="02040503050406030204" pitchFamily="18" charset="0"/>
                              </a:rPr>
                            </m:ctrlPr>
                          </m:naryPr>
                          <m:sub>
                            <m:r>
                              <m:rPr>
                                <m:brk m:alnAt="23"/>
                              </m:rPr>
                              <a:rPr lang="en-US" sz="2400" b="1" i="1">
                                <a:latin typeface="Cambria Math" panose="02040503050406030204" pitchFamily="18" charset="0"/>
                              </a:rPr>
                              <m:t>𝒋</m:t>
                            </m:r>
                            <m:r>
                              <a:rPr lang="en-US" sz="2400" b="1" i="1">
                                <a:latin typeface="Cambria Math" panose="02040503050406030204" pitchFamily="18" charset="0"/>
                              </a:rPr>
                              <m:t>=</m:t>
                            </m:r>
                            <m:r>
                              <a:rPr lang="en-US" sz="2400" b="1" i="1">
                                <a:latin typeface="Cambria Math" panose="02040503050406030204" pitchFamily="18" charset="0"/>
                              </a:rPr>
                              <m:t>𝟏</m:t>
                            </m:r>
                          </m:sub>
                          <m:sup>
                            <m:r>
                              <a:rPr lang="en-US" sz="2400" b="1" i="1">
                                <a:latin typeface="Cambria Math" panose="02040503050406030204" pitchFamily="18" charset="0"/>
                              </a:rPr>
                              <m:t>𝒏</m:t>
                            </m:r>
                          </m:sup>
                          <m:e>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sSub>
                                  <m:sSubPr>
                                    <m:ctrlPr>
                                      <a:rPr lang="en-US" sz="2400" b="1" i="1">
                                        <a:latin typeface="Cambria Math" panose="02040503050406030204" pitchFamily="18" charset="0"/>
                                      </a:rPr>
                                    </m:ctrlPr>
                                  </m:sSubPr>
                                  <m:e>
                                    <m:r>
                                      <a:rPr lang="en-US" sz="2400" b="1" i="1">
                                        <a:latin typeface="Cambria Math" panose="02040503050406030204" pitchFamily="18" charset="0"/>
                                      </a:rPr>
                                      <m:t>𝑯</m:t>
                                    </m:r>
                                  </m:e>
                                  <m:sub>
                                    <m:r>
                                      <a:rPr lang="en-US" sz="2400" b="1" i="1">
                                        <a:latin typeface="Cambria Math" panose="02040503050406030204" pitchFamily="18" charset="0"/>
                                      </a:rPr>
                                      <m:t>𝒊</m:t>
                                    </m:r>
                                  </m:sub>
                                </m:sSub>
                              </m:sub>
                            </m:sSub>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𝑨</m:t>
                                    </m:r>
                                  </m:e>
                                  <m:sub>
                                    <m:r>
                                      <a:rPr lang="en-US" sz="2400" b="1" i="1">
                                        <a:latin typeface="Cambria Math" panose="02040503050406030204" pitchFamily="18" charset="0"/>
                                      </a:rPr>
                                      <m:t>𝒋</m:t>
                                    </m:r>
                                  </m:sub>
                                </m:sSub>
                              </m:e>
                            </m:d>
                          </m:e>
                        </m:nary>
                      </m:e>
                    </m:d>
                  </m:oMath>
                </a14:m>
                <a:r>
                  <a:rPr lang="en-US" sz="2400" b="1" dirty="0"/>
                  <a:t>,</a:t>
                </a:r>
              </a:p>
              <a:p>
                <a:pPr algn="ctr"/>
                <a:r>
                  <a:rPr lang="ru-RU" sz="2400" b="1" dirty="0"/>
                  <a:t/>
                </a:r>
                <a:br>
                  <a:rPr lang="ru-RU" sz="2400" b="1" dirty="0"/>
                </a:br>
                <a14:m>
                  <m:oMath xmlns:m="http://schemas.openxmlformats.org/officeDocument/2006/math">
                    <m:r>
                      <a:rPr lang="en-US" sz="2400" b="1" i="1">
                        <a:latin typeface="Cambria Math" panose="02040503050406030204" pitchFamily="18" charset="0"/>
                      </a:rPr>
                      <m:t>𝑷</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𝑯</m:t>
                            </m:r>
                          </m:e>
                          <m:sub>
                            <m:r>
                              <a:rPr lang="en-US" sz="2400" b="1" i="1">
                                <a:latin typeface="Cambria Math" panose="02040503050406030204" pitchFamily="18" charset="0"/>
                              </a:rPr>
                              <m:t>𝒊</m:t>
                            </m:r>
                          </m:sub>
                        </m:sSub>
                      </m:e>
                    </m:d>
                    <m:r>
                      <a:rPr lang="en-US" sz="2400" b="1" i="1">
                        <a:latin typeface="Cambria Math" panose="02040503050406030204" pitchFamily="18" charset="0"/>
                      </a:rPr>
                      <m:t>=</m:t>
                    </m:r>
                    <m:f>
                      <m:fPr>
                        <m:ctrlPr>
                          <a:rPr lang="en-US" sz="2400" b="1" i="1">
                            <a:latin typeface="Cambria Math" panose="02040503050406030204" pitchFamily="18" charset="0"/>
                          </a:rPr>
                        </m:ctrlPr>
                      </m:fPr>
                      <m:num>
                        <m:r>
                          <m:rPr>
                            <m:sty m:val="p"/>
                          </m:rPr>
                          <a:rPr lang="en-US" sz="2400" b="0" i="0">
                            <a:latin typeface="Cambria Math" panose="02040503050406030204" pitchFamily="18" charset="0"/>
                          </a:rPr>
                          <m:t>Number</m:t>
                        </m:r>
                        <m:r>
                          <a:rPr lang="en-US" sz="2400" b="0" i="0">
                            <a:latin typeface="Cambria Math" panose="02040503050406030204" pitchFamily="18" charset="0"/>
                          </a:rPr>
                          <m:t> </m:t>
                        </m:r>
                        <m:r>
                          <m:rPr>
                            <m:sty m:val="p"/>
                          </m:rPr>
                          <a:rPr lang="en-US" sz="2400" b="0" i="0">
                            <a:latin typeface="Cambria Math" panose="02040503050406030204" pitchFamily="18" charset="0"/>
                          </a:rPr>
                          <m:t>of</m:t>
                        </m:r>
                        <m:r>
                          <a:rPr lang="en-US" sz="2400" b="0" i="0">
                            <a:latin typeface="Cambria Math" panose="02040503050406030204" pitchFamily="18" charset="0"/>
                          </a:rPr>
                          <m:t> </m:t>
                        </m:r>
                        <m:r>
                          <m:rPr>
                            <m:sty m:val="p"/>
                          </m:rPr>
                          <a:rPr lang="en-US" sz="2400" b="0" i="0">
                            <a:latin typeface="Cambria Math" panose="02040503050406030204" pitchFamily="18" charset="0"/>
                          </a:rPr>
                          <m:t>class</m:t>
                        </m:r>
                        <m:r>
                          <a:rPr lang="en-US" sz="2400" b="0" i="0">
                            <a:latin typeface="Cambria Math" panose="02040503050406030204" pitchFamily="18" charset="0"/>
                          </a:rPr>
                          <m:t> </m:t>
                        </m:r>
                        <m:r>
                          <m:rPr>
                            <m:sty m:val="p"/>
                          </m:rPr>
                          <a:rPr lang="en-US" sz="2400" b="0" i="0">
                            <a:latin typeface="Cambria Math" panose="02040503050406030204" pitchFamily="18" charset="0"/>
                          </a:rPr>
                          <m:t>documents</m:t>
                        </m:r>
                        <m:r>
                          <a:rPr lang="ru-RU" sz="2400" b="0" i="0" smtClean="0">
                            <a:latin typeface="Cambria Math" panose="02040503050406030204" pitchFamily="18" charset="0"/>
                          </a:rPr>
                          <m:t> </m:t>
                        </m:r>
                        <m:r>
                          <a:rPr lang="en-US" sz="2400" b="1" i="1">
                            <a:latin typeface="Cambria Math" panose="02040503050406030204" pitchFamily="18" charset="0"/>
                          </a:rPr>
                          <m:t>𝒊</m:t>
                        </m:r>
                      </m:num>
                      <m:den>
                        <m:r>
                          <m:rPr>
                            <m:sty m:val="p"/>
                          </m:rPr>
                          <a:rPr lang="en-US" sz="2400" b="0" i="0">
                            <a:latin typeface="Cambria Math" panose="02040503050406030204" pitchFamily="18" charset="0"/>
                          </a:rPr>
                          <m:t>Total</m:t>
                        </m:r>
                        <m:r>
                          <a:rPr lang="en-US" sz="2400" b="0" i="0">
                            <a:latin typeface="Cambria Math" panose="02040503050406030204" pitchFamily="18" charset="0"/>
                          </a:rPr>
                          <m:t> </m:t>
                        </m:r>
                        <m:r>
                          <m:rPr>
                            <m:sty m:val="p"/>
                          </m:rPr>
                          <a:rPr lang="en-US" sz="2400" b="0" i="0">
                            <a:latin typeface="Cambria Math" panose="02040503050406030204" pitchFamily="18" charset="0"/>
                          </a:rPr>
                          <m:t>number</m:t>
                        </m:r>
                        <m:r>
                          <a:rPr lang="en-US" sz="2400" b="0" i="0">
                            <a:latin typeface="Cambria Math" panose="02040503050406030204" pitchFamily="18" charset="0"/>
                          </a:rPr>
                          <m:t> </m:t>
                        </m:r>
                        <m:r>
                          <m:rPr>
                            <m:sty m:val="p"/>
                          </m:rPr>
                          <a:rPr lang="en-US" sz="2400" b="0" i="0">
                            <a:latin typeface="Cambria Math" panose="02040503050406030204" pitchFamily="18" charset="0"/>
                          </a:rPr>
                          <m:t>of</m:t>
                        </m:r>
                        <m:r>
                          <a:rPr lang="en-US" sz="2400" b="0" i="0">
                            <a:latin typeface="Cambria Math" panose="02040503050406030204" pitchFamily="18" charset="0"/>
                          </a:rPr>
                          <m:t> </m:t>
                        </m:r>
                        <m:r>
                          <m:rPr>
                            <m:sty m:val="p"/>
                          </m:rPr>
                          <a:rPr lang="en-US" sz="2400" b="0" i="0">
                            <a:latin typeface="Cambria Math" panose="02040503050406030204" pitchFamily="18" charset="0"/>
                          </a:rPr>
                          <m:t>documents</m:t>
                        </m:r>
                      </m:den>
                    </m:f>
                  </m:oMath>
                </a14:m>
                <a:r>
                  <a:rPr lang="ru-RU" sz="2400" b="1" dirty="0"/>
                  <a:t> , </a:t>
                </a:r>
                <a:r>
                  <a:rPr lang="ru-RU" b="1" dirty="0"/>
                  <a:t>  </a:t>
                </a:r>
                <a:endParaRPr lang="en-US" b="1"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2951018" y="3562479"/>
                <a:ext cx="6096000" cy="1485215"/>
              </a:xfrm>
              <a:prstGeom prst="rect">
                <a:avLst/>
              </a:prstGeom>
              <a:blipFill>
                <a:blip r:embed="rId4"/>
                <a:stretch>
                  <a:fillRect t="-1230" b="-820"/>
                </a:stretch>
              </a:blipFill>
            </p:spPr>
            <p:txBody>
              <a:bodyPr/>
              <a:lstStyle/>
              <a:p>
                <a:r>
                  <a:rPr lang="ru-RU">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10098658" cy="646331"/>
          </a:xfrm>
          <a:prstGeom prst="rect">
            <a:avLst/>
          </a:prstGeom>
          <a:noFill/>
        </p:spPr>
        <p:txBody>
          <a:bodyPr wrap="square" rtlCol="0">
            <a:spAutoFit/>
          </a:bodyPr>
          <a:lstStyle/>
          <a:p>
            <a:r>
              <a:rPr lang="en-US" sz="3600" b="1" dirty="0">
                <a:solidFill>
                  <a:srgbClr val="00B050"/>
                </a:solidFill>
              </a:rPr>
              <a:t>Spam filter</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13</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6" name="Объект 2"/>
              <p:cNvSpPr txBox="1">
                <a:spLocks/>
              </p:cNvSpPr>
              <p:nvPr/>
            </p:nvSpPr>
            <p:spPr>
              <a:xfrm>
                <a:off x="789709" y="1679714"/>
                <a:ext cx="11152909" cy="46766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b="1" dirty="0" smtClean="0"/>
                  <a:t> </a:t>
                </a:r>
                <a14:m>
                  <m:oMath xmlns:m="http://schemas.openxmlformats.org/officeDocument/2006/math">
                    <m:sSub>
                      <m:sSubPr>
                        <m:ctrlPr>
                          <a:rPr lang="en-US" sz="2800" b="1" i="1">
                            <a:latin typeface="Cambria Math" panose="02040503050406030204" pitchFamily="18" charset="0"/>
                          </a:rPr>
                        </m:ctrlPr>
                      </m:sSubPr>
                      <m:e>
                        <m:r>
                          <a:rPr lang="en-US" sz="2800" b="1" i="1">
                            <a:latin typeface="Cambria Math" panose="02040503050406030204" pitchFamily="18" charset="0"/>
                          </a:rPr>
                          <m:t>𝑷</m:t>
                        </m:r>
                      </m:e>
                      <m:sub>
                        <m:sSub>
                          <m:sSubPr>
                            <m:ctrlPr>
                              <a:rPr lang="en-US" sz="2800" b="1" i="1">
                                <a:latin typeface="Cambria Math" panose="02040503050406030204" pitchFamily="18" charset="0"/>
                              </a:rPr>
                            </m:ctrlPr>
                          </m:sSubPr>
                          <m:e>
                            <m:r>
                              <a:rPr lang="en-US" sz="2800" b="1" i="1">
                                <a:latin typeface="Cambria Math" panose="02040503050406030204" pitchFamily="18" charset="0"/>
                              </a:rPr>
                              <m:t>𝑯</m:t>
                            </m:r>
                          </m:e>
                          <m:sub>
                            <m:r>
                              <a:rPr lang="en-US" sz="2800" b="1" i="1">
                                <a:latin typeface="Cambria Math" panose="02040503050406030204" pitchFamily="18" charset="0"/>
                              </a:rPr>
                              <m:t>𝒊</m:t>
                            </m:r>
                          </m:sub>
                        </m:sSub>
                      </m:sub>
                    </m:sSub>
                    <m:d>
                      <m:dPr>
                        <m:ctrlPr>
                          <a:rPr lang="en-US" sz="2800" b="1" i="1">
                            <a:latin typeface="Cambria Math" panose="02040503050406030204" pitchFamily="18" charset="0"/>
                          </a:rPr>
                        </m:ctrlPr>
                      </m:dPr>
                      <m:e>
                        <m:sSub>
                          <m:sSubPr>
                            <m:ctrlPr>
                              <a:rPr lang="en-US" sz="2800" b="1" i="1">
                                <a:latin typeface="Cambria Math" panose="02040503050406030204" pitchFamily="18" charset="0"/>
                              </a:rPr>
                            </m:ctrlPr>
                          </m:sSubPr>
                          <m:e>
                            <m:r>
                              <a:rPr lang="en-US" sz="2800" b="1" i="1">
                                <a:latin typeface="Cambria Math" panose="02040503050406030204" pitchFamily="18" charset="0"/>
                              </a:rPr>
                              <m:t>𝑨</m:t>
                            </m:r>
                          </m:e>
                          <m:sub>
                            <m:r>
                              <a:rPr lang="en-US" sz="2800" b="1" i="1">
                                <a:latin typeface="Cambria Math" panose="02040503050406030204" pitchFamily="18" charset="0"/>
                              </a:rPr>
                              <m:t>𝒋</m:t>
                            </m:r>
                          </m:sub>
                        </m:sSub>
                      </m:e>
                    </m:d>
                    <m:r>
                      <a:rPr lang="en-US" sz="2800" b="1" i="1">
                        <a:latin typeface="Cambria Math" panose="02040503050406030204" pitchFamily="18" charset="0"/>
                      </a:rPr>
                      <m:t>=</m:t>
                    </m:r>
                    <m:f>
                      <m:fPr>
                        <m:ctrlPr>
                          <a:rPr lang="en-US" sz="2800" b="1" i="1">
                            <a:latin typeface="Cambria Math" panose="02040503050406030204" pitchFamily="18" charset="0"/>
                          </a:rPr>
                        </m:ctrlPr>
                      </m:fPr>
                      <m:num>
                        <m:r>
                          <a:rPr lang="en-US" sz="2800" b="1"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𝑵</m:t>
                            </m:r>
                          </m:e>
                          <m:sub>
                            <m:r>
                              <a:rPr lang="en-US" sz="2800" b="1" i="1">
                                <a:latin typeface="Cambria Math" panose="02040503050406030204" pitchFamily="18" charset="0"/>
                                <a:ea typeface="Cambria Math" panose="02040503050406030204" pitchFamily="18" charset="0"/>
                              </a:rPr>
                              <m:t>𝒋𝒊</m:t>
                            </m:r>
                          </m:sub>
                        </m:sSub>
                      </m:num>
                      <m:den>
                        <m:r>
                          <a:rPr lang="en-US" sz="2800" b="1" i="1">
                            <a:latin typeface="Cambria Math" panose="02040503050406030204" pitchFamily="18" charset="0"/>
                            <a:ea typeface="Cambria Math" panose="02040503050406030204" pitchFamily="18" charset="0"/>
                          </a:rPr>
                          <m:t>∝</m:t>
                        </m:r>
                        <m:r>
                          <a:rPr lang="en-US" sz="2800" b="1" i="1">
                            <a:latin typeface="Cambria Math" panose="02040503050406030204" pitchFamily="18" charset="0"/>
                            <a:ea typeface="Cambria Math" panose="02040503050406030204" pitchFamily="18" charset="0"/>
                          </a:rPr>
                          <m:t>𝑴</m:t>
                        </m:r>
                        <m:r>
                          <a:rPr lang="en-US" sz="2800" b="1" i="1">
                            <a:latin typeface="Cambria Math" panose="02040503050406030204" pitchFamily="18" charset="0"/>
                            <a:ea typeface="Cambria Math" panose="02040503050406030204" pitchFamily="18" charset="0"/>
                          </a:rPr>
                          <m:t>+</m:t>
                        </m:r>
                        <m:sSub>
                          <m:sSubPr>
                            <m:ctrlPr>
                              <a:rPr lang="en-US" sz="2800" b="1" i="1">
                                <a:latin typeface="Cambria Math" panose="02040503050406030204" pitchFamily="18" charset="0"/>
                                <a:ea typeface="Cambria Math" panose="02040503050406030204" pitchFamily="18" charset="0"/>
                              </a:rPr>
                            </m:ctrlPr>
                          </m:sSubPr>
                          <m:e>
                            <m:r>
                              <a:rPr lang="en-US" sz="2800" b="1" i="1">
                                <a:latin typeface="Cambria Math" panose="02040503050406030204" pitchFamily="18" charset="0"/>
                                <a:ea typeface="Cambria Math" panose="02040503050406030204" pitchFamily="18" charset="0"/>
                              </a:rPr>
                              <m:t>𝑵</m:t>
                            </m:r>
                          </m:e>
                          <m:sub>
                            <m:r>
                              <a:rPr lang="en-US" sz="2800" b="1" i="1">
                                <a:latin typeface="Cambria Math" panose="02040503050406030204" pitchFamily="18" charset="0"/>
                                <a:ea typeface="Cambria Math" panose="02040503050406030204" pitchFamily="18" charset="0"/>
                              </a:rPr>
                              <m:t>𝒊</m:t>
                            </m:r>
                          </m:sub>
                        </m:sSub>
                      </m:den>
                    </m:f>
                  </m:oMath>
                </a14:m>
                <a:r>
                  <a:rPr lang="en-US" sz="2800" b="1" dirty="0"/>
                  <a:t>  - </a:t>
                </a:r>
                <a:r>
                  <a:rPr lang="en-US" dirty="0"/>
                  <a:t>occurrence of the word </a:t>
                </a:r>
                <a14:m>
                  <m:oMath xmlns:m="http://schemas.openxmlformats.org/officeDocument/2006/math">
                    <m:sSub>
                      <m:sSubPr>
                        <m:ctrlPr>
                          <a:rPr lang="ru-RU" b="1" i="1">
                            <a:latin typeface="Cambria Math" panose="02040503050406030204" pitchFamily="18" charset="0"/>
                          </a:rPr>
                        </m:ctrlPr>
                      </m:sSubPr>
                      <m:e>
                        <m:r>
                          <a:rPr lang="en-US" b="1" i="1">
                            <a:latin typeface="Cambria Math" panose="02040503050406030204" pitchFamily="18" charset="0"/>
                          </a:rPr>
                          <m:t>𝑨</m:t>
                        </m:r>
                      </m:e>
                      <m:sub>
                        <m:r>
                          <a:rPr lang="en-US" b="1" i="1">
                            <a:latin typeface="Cambria Math" panose="02040503050406030204" pitchFamily="18" charset="0"/>
                          </a:rPr>
                          <m:t>𝒋</m:t>
                        </m:r>
                      </m:sub>
                    </m:sSub>
                  </m:oMath>
                </a14:m>
                <a:r>
                  <a:rPr lang="en-US" altLang="ko-KR" dirty="0" smtClean="0"/>
                  <a:t> </a:t>
                </a:r>
                <a:r>
                  <a:rPr lang="en-US" dirty="0"/>
                  <a:t>in a document of the class </a:t>
                </a:r>
                <a14:m>
                  <m:oMath xmlns:m="http://schemas.openxmlformats.org/officeDocument/2006/math">
                    <m:sSub>
                      <m:sSubPr>
                        <m:ctrlPr>
                          <a:rPr lang="ru-RU" b="1" i="1">
                            <a:latin typeface="Cambria Math" panose="02040503050406030204" pitchFamily="18" charset="0"/>
                          </a:rPr>
                        </m:ctrlPr>
                      </m:sSubPr>
                      <m:e>
                        <m:r>
                          <a:rPr lang="en-US" b="1" i="1">
                            <a:latin typeface="Cambria Math" panose="02040503050406030204" pitchFamily="18" charset="0"/>
                          </a:rPr>
                          <m:t>𝑯</m:t>
                        </m:r>
                      </m:e>
                      <m:sub>
                        <m:r>
                          <a:rPr lang="en-US" b="1" i="1">
                            <a:latin typeface="Cambria Math" panose="02040503050406030204" pitchFamily="18" charset="0"/>
                          </a:rPr>
                          <m:t>𝒊</m:t>
                        </m:r>
                      </m:sub>
                    </m:sSub>
                  </m:oMath>
                </a14:m>
                <a:r>
                  <a:rPr lang="en-US" altLang="ko-KR" dirty="0" smtClean="0"/>
                  <a:t> </a:t>
                </a:r>
                <a:r>
                  <a:rPr lang="en-US" altLang="ko-KR" dirty="0"/>
                  <a:t>(</a:t>
                </a:r>
                <a:r>
                  <a:rPr lang="en-US" dirty="0"/>
                  <a:t>with smoothing</a:t>
                </a:r>
                <a:r>
                  <a:rPr lang="en-US" dirty="0" smtClean="0"/>
                  <a:t>)*,</a:t>
                </a:r>
                <a:endParaRPr lang="ru-RU" dirty="0" smtClean="0"/>
              </a:p>
              <a:p>
                <a:endParaRPr lang="ru-RU" dirty="0" smtClean="0"/>
              </a:p>
              <a:p>
                <a14:m>
                  <m:oMath xmlns:m="http://schemas.openxmlformats.org/officeDocument/2006/math">
                    <m:sSub>
                      <m:sSubPr>
                        <m:ctrlPr>
                          <a:rPr lang="ru-RU" b="1" i="1" smtClean="0">
                            <a:latin typeface="Cambria Math" panose="02040503050406030204" pitchFamily="18" charset="0"/>
                          </a:rPr>
                        </m:ctrlPr>
                      </m:sSubPr>
                      <m:e>
                        <m:r>
                          <a:rPr lang="en-US" b="1" i="1" smtClean="0">
                            <a:latin typeface="Cambria Math" panose="02040503050406030204" pitchFamily="18" charset="0"/>
                          </a:rPr>
                          <m:t>𝑵</m:t>
                        </m:r>
                      </m:e>
                      <m:sub>
                        <m:r>
                          <a:rPr lang="en-US" b="1" i="1" smtClean="0">
                            <a:latin typeface="Cambria Math" panose="02040503050406030204" pitchFamily="18" charset="0"/>
                          </a:rPr>
                          <m:t>𝒊</m:t>
                        </m:r>
                      </m:sub>
                    </m:sSub>
                  </m:oMath>
                </a14:m>
                <a:r>
                  <a:rPr lang="en-US" dirty="0" smtClean="0"/>
                  <a:t> -</a:t>
                </a:r>
                <a:r>
                  <a:rPr lang="ru-RU" dirty="0" smtClean="0"/>
                  <a:t> </a:t>
                </a:r>
                <a:r>
                  <a:rPr lang="en-US" dirty="0"/>
                  <a:t>the number of words included in a </a:t>
                </a:r>
                <a:r>
                  <a:rPr lang="ru-RU" dirty="0" smtClean="0"/>
                  <a:t>с</a:t>
                </a:r>
                <a:r>
                  <a:rPr lang="en-US" dirty="0" smtClean="0"/>
                  <a:t>lass </a:t>
                </a:r>
                <a:r>
                  <a:rPr lang="en-US" i="1" dirty="0" err="1"/>
                  <a:t>i</a:t>
                </a:r>
                <a:r>
                  <a:rPr lang="en-US" dirty="0" smtClean="0"/>
                  <a:t> </a:t>
                </a:r>
                <a:r>
                  <a:rPr lang="en-US" dirty="0"/>
                  <a:t>document,</a:t>
                </a:r>
                <a:r>
                  <a:rPr lang="ru-RU" dirty="0" smtClean="0"/>
                  <a:t> </a:t>
                </a:r>
                <a:endParaRPr lang="ru-RU" i="1" dirty="0"/>
              </a:p>
              <a:p>
                <a:r>
                  <a:rPr lang="en-US" b="1" i="1" dirty="0" smtClean="0"/>
                  <a:t>M</a:t>
                </a:r>
                <a:r>
                  <a:rPr lang="en-US" dirty="0"/>
                  <a:t> </a:t>
                </a:r>
                <a:r>
                  <a:rPr lang="en-US" dirty="0" smtClean="0"/>
                  <a:t>-</a:t>
                </a:r>
                <a:r>
                  <a:rPr lang="ru-RU" dirty="0" smtClean="0"/>
                  <a:t> </a:t>
                </a:r>
                <a:r>
                  <a:rPr lang="en-US" dirty="0"/>
                  <a:t>the number of words from the training sample</a:t>
                </a:r>
                <a:r>
                  <a:rPr lang="ru-RU" dirty="0" smtClean="0"/>
                  <a:t>,</a:t>
                </a:r>
                <a:endParaRPr lang="ru-RU" dirty="0"/>
              </a:p>
              <a:p>
                <a14:m>
                  <m:oMath xmlns:m="http://schemas.openxmlformats.org/officeDocument/2006/math">
                    <m:sSub>
                      <m:sSubPr>
                        <m:ctrlPr>
                          <a:rPr lang="ru-RU" b="1" i="1">
                            <a:latin typeface="Cambria Math" panose="02040503050406030204" pitchFamily="18" charset="0"/>
                          </a:rPr>
                        </m:ctrlPr>
                      </m:sSubPr>
                      <m:e>
                        <m:r>
                          <a:rPr lang="en-US" b="1" i="1">
                            <a:latin typeface="Cambria Math" panose="02040503050406030204" pitchFamily="18" charset="0"/>
                          </a:rPr>
                          <m:t>𝑵</m:t>
                        </m:r>
                      </m:e>
                      <m:sub>
                        <m:r>
                          <a:rPr lang="en-US" b="1" i="1" smtClean="0">
                            <a:latin typeface="Cambria Math" panose="02040503050406030204" pitchFamily="18" charset="0"/>
                          </a:rPr>
                          <m:t>𝒋</m:t>
                        </m:r>
                        <m:r>
                          <a:rPr lang="en-US" b="1" i="1">
                            <a:latin typeface="Cambria Math" panose="02040503050406030204" pitchFamily="18" charset="0"/>
                          </a:rPr>
                          <m:t>𝒊</m:t>
                        </m:r>
                      </m:sub>
                    </m:sSub>
                    <m:r>
                      <a:rPr lang="en-US" b="0">
                        <a:latin typeface="Cambria Math" panose="02040503050406030204" pitchFamily="18" charset="0"/>
                      </a:rPr>
                      <m:t> </m:t>
                    </m:r>
                    <m:r>
                      <a:rPr lang="en-US" b="0" smtClean="0">
                        <a:latin typeface="Cambria Math" panose="02040503050406030204" pitchFamily="18" charset="0"/>
                      </a:rPr>
                      <m:t>−</m:t>
                    </m:r>
                  </m:oMath>
                </a14:m>
                <a:r>
                  <a:rPr lang="ru-RU" dirty="0"/>
                  <a:t> </a:t>
                </a:r>
                <a:r>
                  <a:rPr lang="en-US" dirty="0"/>
                  <a:t>the number of occurrences of the word </a:t>
                </a:r>
                <a14:m>
                  <m:oMath xmlns:m="http://schemas.openxmlformats.org/officeDocument/2006/math">
                    <m:sSub>
                      <m:sSubPr>
                        <m:ctrlPr>
                          <a:rPr lang="ru-RU" b="1" i="1">
                            <a:latin typeface="Cambria Math" panose="02040503050406030204" pitchFamily="18" charset="0"/>
                          </a:rPr>
                        </m:ctrlPr>
                      </m:sSubPr>
                      <m:e>
                        <m:r>
                          <a:rPr lang="en-US" b="1" i="1">
                            <a:latin typeface="Cambria Math" panose="02040503050406030204" pitchFamily="18" charset="0"/>
                          </a:rPr>
                          <m:t>𝑨</m:t>
                        </m:r>
                      </m:e>
                      <m:sub>
                        <m:r>
                          <a:rPr lang="en-US" b="1" i="1">
                            <a:latin typeface="Cambria Math" panose="02040503050406030204" pitchFamily="18" charset="0"/>
                          </a:rPr>
                          <m:t>𝒋</m:t>
                        </m:r>
                      </m:sub>
                    </m:sSub>
                  </m:oMath>
                </a14:m>
                <a:r>
                  <a:rPr lang="ru-RU" dirty="0" smtClean="0"/>
                  <a:t> </a:t>
                </a:r>
                <a:r>
                  <a:rPr lang="en-US" dirty="0" smtClean="0"/>
                  <a:t>in </a:t>
                </a:r>
                <a:r>
                  <a:rPr lang="en-US" dirty="0"/>
                  <a:t>a </a:t>
                </a:r>
                <a:r>
                  <a:rPr lang="ru-RU" dirty="0" smtClean="0"/>
                  <a:t>с</a:t>
                </a:r>
                <a:r>
                  <a:rPr lang="en-US" dirty="0" smtClean="0"/>
                  <a:t>lass </a:t>
                </a:r>
                <a:r>
                  <a:rPr lang="en-US" i="1" dirty="0" err="1"/>
                  <a:t>i</a:t>
                </a:r>
                <a:r>
                  <a:rPr lang="en-US" dirty="0" smtClean="0"/>
                  <a:t> document</a:t>
                </a:r>
                <a:r>
                  <a:rPr lang="ru-RU" i="1" dirty="0" smtClean="0"/>
                  <a:t>,</a:t>
                </a:r>
                <a:endParaRPr lang="ru-RU" i="1" dirty="0"/>
              </a:p>
              <a:p>
                <a14:m>
                  <m:oMath xmlns:m="http://schemas.openxmlformats.org/officeDocument/2006/math">
                    <m:r>
                      <a:rPr lang="ru-RU" b="1" i="1" smtClean="0">
                        <a:latin typeface="Cambria Math" panose="02040503050406030204" pitchFamily="18" charset="0"/>
                        <a:ea typeface="Cambria Math" panose="02040503050406030204" pitchFamily="18" charset="0"/>
                      </a:rPr>
                      <m:t>∝</m:t>
                    </m:r>
                  </m:oMath>
                </a14:m>
                <a:r>
                  <a:rPr lang="en-US" dirty="0" smtClean="0"/>
                  <a:t> </a:t>
                </a:r>
                <a:r>
                  <a:rPr lang="en-US" dirty="0"/>
                  <a:t>-</a:t>
                </a:r>
                <a:r>
                  <a:rPr lang="ru-RU" dirty="0" smtClean="0"/>
                  <a:t> </a:t>
                </a:r>
                <a:r>
                  <a:rPr lang="en-US" dirty="0"/>
                  <a:t>parameter for </a:t>
                </a:r>
                <a:r>
                  <a:rPr lang="en-US" dirty="0" smtClean="0"/>
                  <a:t>smoothing</a:t>
                </a:r>
                <a:r>
                  <a:rPr lang="ru-RU" dirty="0" smtClean="0"/>
                  <a:t> </a:t>
                </a:r>
                <a:r>
                  <a:rPr lang="en-US" b="1" dirty="0" smtClean="0"/>
                  <a:t>(</a:t>
                </a:r>
                <a14:m>
                  <m:oMath xmlns:m="http://schemas.openxmlformats.org/officeDocument/2006/math">
                    <m:r>
                      <a:rPr lang="en-US" b="1" i="1" smtClean="0">
                        <a:latin typeface="Cambria Math" panose="02040503050406030204" pitchFamily="18" charset="0"/>
                        <a:ea typeface="Cambria Math" panose="02040503050406030204" pitchFamily="18" charset="0"/>
                      </a:rPr>
                      <m:t>𝟎</m:t>
                    </m:r>
                    <m:r>
                      <a:rPr lang="en-US" b="1" smtClean="0">
                        <a:latin typeface="Cambria Math" panose="02040503050406030204" pitchFamily="18" charset="0"/>
                        <a:ea typeface="Cambria Math" panose="02040503050406030204" pitchFamily="18" charset="0"/>
                      </a:rPr>
                      <m:t>&lt;</m:t>
                    </m:r>
                    <m:r>
                      <a:rPr lang="ru-RU" b="1" i="1">
                        <a:latin typeface="Cambria Math" panose="02040503050406030204" pitchFamily="18" charset="0"/>
                        <a:ea typeface="Cambria Math" panose="02040503050406030204" pitchFamily="18" charset="0"/>
                      </a:rPr>
                      <m:t>∝</m:t>
                    </m:r>
                    <m:r>
                      <a:rPr lang="ru-RU"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𝟏</m:t>
                    </m:r>
                  </m:oMath>
                </a14:m>
                <a:r>
                  <a:rPr lang="en-US" b="1" dirty="0" smtClean="0"/>
                  <a:t>)</a:t>
                </a:r>
                <a:r>
                  <a:rPr lang="ru-RU" dirty="0" smtClean="0"/>
                  <a:t>.</a:t>
                </a:r>
                <a:endParaRPr lang="ru-RU" dirty="0"/>
              </a:p>
            </p:txBody>
          </p:sp>
        </mc:Choice>
        <mc:Fallback xmlns="">
          <p:sp>
            <p:nvSpPr>
              <p:cNvPr id="6" name="Объект 2"/>
              <p:cNvSpPr txBox="1">
                <a:spLocks noRot="1" noChangeAspect="1" noMove="1" noResize="1" noEditPoints="1" noAdjustHandles="1" noChangeArrowheads="1" noChangeShapeType="1" noTextEdit="1"/>
              </p:cNvSpPr>
              <p:nvPr/>
            </p:nvSpPr>
            <p:spPr>
              <a:xfrm>
                <a:off x="789709" y="1679714"/>
                <a:ext cx="11152909" cy="4676636"/>
              </a:xfrm>
              <a:prstGeom prst="rect">
                <a:avLst/>
              </a:prstGeom>
              <a:blipFill>
                <a:blip r:embed="rId4"/>
                <a:stretch>
                  <a:fillRect r="-164"/>
                </a:stretch>
              </a:blipFill>
            </p:spPr>
            <p:txBody>
              <a:bodyPr/>
              <a:lstStyle/>
              <a:p>
                <a:r>
                  <a:rPr lang="ru-RU">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415796"/>
            <a:ext cx="10098658" cy="646331"/>
          </a:xfrm>
          <a:prstGeom prst="rect">
            <a:avLst/>
          </a:prstGeom>
          <a:noFill/>
        </p:spPr>
        <p:txBody>
          <a:bodyPr wrap="square" rtlCol="0">
            <a:spAutoFit/>
          </a:bodyPr>
          <a:lstStyle/>
          <a:p>
            <a:r>
              <a:rPr lang="en-US" sz="3600" b="1" dirty="0">
                <a:solidFill>
                  <a:srgbClr val="00B050"/>
                </a:solidFill>
              </a:rPr>
              <a:t>Spam filter</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14</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2" name="Прямоугольник 1"/>
              <p:cNvSpPr/>
              <p:nvPr/>
            </p:nvSpPr>
            <p:spPr>
              <a:xfrm>
                <a:off x="3048000" y="2601240"/>
                <a:ext cx="6096000" cy="2004844"/>
              </a:xfrm>
              <a:prstGeom prst="rect">
                <a:avLst/>
              </a:prstGeom>
            </p:spPr>
            <p:txBody>
              <a:bodyPr>
                <a:spAutoFit/>
              </a:bodyPr>
              <a:lstStyle/>
              <a:p>
                <a:pPr algn="ct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𝒍</m:t>
                        </m:r>
                        <m:r>
                          <a:rPr lang="en-US" sz="2400" b="1" i="1">
                            <a:latin typeface="Cambria Math" panose="02040503050406030204" pitchFamily="18" charset="0"/>
                          </a:rPr>
                          <m:t>𝒐𝒈</m:t>
                        </m:r>
                      </m:e>
                      <m:sub>
                        <m:r>
                          <a:rPr lang="en-US" sz="2400" b="1" i="1">
                            <a:latin typeface="Cambria Math" panose="02040503050406030204" pitchFamily="18" charset="0"/>
                          </a:rPr>
                          <m:t>𝒂</m:t>
                        </m:r>
                      </m:sub>
                    </m:sSub>
                  </m:oMath>
                </a14:m>
                <a:r>
                  <a:rPr lang="en-US" sz="2400" b="1" dirty="0"/>
                  <a:t>(UV)= </a:t>
                </a:r>
                <a14:m>
                  <m:oMath xmlns:m="http://schemas.openxmlformats.org/officeDocument/2006/math">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𝒍</m:t>
                        </m:r>
                        <m:r>
                          <a:rPr lang="en-US" sz="2400" b="1" i="1">
                            <a:latin typeface="Cambria Math" panose="02040503050406030204" pitchFamily="18" charset="0"/>
                          </a:rPr>
                          <m:t>𝒐𝒈</m:t>
                        </m:r>
                      </m:e>
                      <m:sub>
                        <m:r>
                          <a:rPr lang="en-US" sz="2400" b="1" i="1">
                            <a:latin typeface="Cambria Math" panose="02040503050406030204" pitchFamily="18" charset="0"/>
                          </a:rPr>
                          <m:t>𝒂</m:t>
                        </m:r>
                      </m:sub>
                    </m:sSub>
                  </m:oMath>
                </a14:m>
                <a:r>
                  <a:rPr lang="en-US" sz="2400" b="1" dirty="0" err="1"/>
                  <a:t>U+</a:t>
                </a:r>
                <a14:m>
                  <m:oMath xmlns:m="http://schemas.openxmlformats.org/officeDocument/2006/math">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𝒍</m:t>
                        </m:r>
                        <m:r>
                          <a:rPr lang="en-US" sz="2400" b="1" i="1">
                            <a:latin typeface="Cambria Math" panose="02040503050406030204" pitchFamily="18" charset="0"/>
                          </a:rPr>
                          <m:t>𝒐𝒈</m:t>
                        </m:r>
                      </m:e>
                      <m:sub>
                        <m:r>
                          <a:rPr lang="en-US" sz="2400" b="1" i="1">
                            <a:latin typeface="Cambria Math" panose="02040503050406030204" pitchFamily="18" charset="0"/>
                          </a:rPr>
                          <m:t>𝒂</m:t>
                        </m:r>
                      </m:sub>
                    </m:sSub>
                  </m:oMath>
                </a14:m>
                <a:r>
                  <a:rPr lang="en-US" sz="2400" b="1" dirty="0"/>
                  <a:t>V,</a:t>
                </a:r>
              </a:p>
              <a:p>
                <a:pPr algn="ctr"/>
                <a:endParaRPr lang="en-US" sz="2400" b="1" dirty="0"/>
              </a:p>
              <a:p>
                <a:pPr algn="ctr"/>
                <a14:m>
                  <m:oMathPara xmlns:m="http://schemas.openxmlformats.org/officeDocument/2006/math">
                    <m:oMathParaPr>
                      <m:jc m:val="centerGroup"/>
                    </m:oMathParaPr>
                    <m:oMath xmlns:m="http://schemas.openxmlformats.org/officeDocument/2006/math">
                      <m:r>
                        <a:rPr lang="en-US" sz="2400" b="1" i="1">
                          <a:latin typeface="Cambria Math" panose="02040503050406030204" pitchFamily="18" charset="0"/>
                        </a:rPr>
                        <m:t>𝒂𝒓𝒈𝒎𝒂𝒙</m:t>
                      </m:r>
                      <m:d>
                        <m:dPr>
                          <m:begChr m:val="["/>
                          <m:endChr m:val="]"/>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𝒍</m:t>
                              </m:r>
                              <m:r>
                                <a:rPr lang="en-US" sz="2400" b="1" i="1">
                                  <a:latin typeface="Cambria Math" panose="02040503050406030204" pitchFamily="18" charset="0"/>
                                </a:rPr>
                                <m:t>𝒐𝒈</m:t>
                              </m:r>
                            </m:e>
                            <m:sub>
                              <m:r>
                                <a:rPr lang="en-US" sz="2400" b="1" i="1">
                                  <a:latin typeface="Cambria Math" panose="02040503050406030204" pitchFamily="18" charset="0"/>
                                </a:rPr>
                                <m:t>𝒂</m:t>
                              </m:r>
                            </m:sub>
                          </m:sSub>
                          <m:r>
                            <a:rPr lang="en-US" sz="2400" b="1" i="1">
                              <a:latin typeface="Cambria Math" panose="02040503050406030204" pitchFamily="18" charset="0"/>
                            </a:rPr>
                            <m:t>𝑷</m:t>
                          </m:r>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𝑯</m:t>
                                  </m:r>
                                </m:e>
                                <m:sub>
                                  <m:r>
                                    <a:rPr lang="en-US" sz="2400" b="1" i="1">
                                      <a:latin typeface="Cambria Math" panose="02040503050406030204" pitchFamily="18" charset="0"/>
                                    </a:rPr>
                                    <m:t>𝒊</m:t>
                                  </m:r>
                                </m:sub>
                              </m:sSub>
                            </m:e>
                          </m:d>
                          <m:r>
                            <a:rPr lang="en-US" sz="2400" b="1" i="1">
                              <a:latin typeface="Cambria Math" panose="02040503050406030204" pitchFamily="18" charset="0"/>
                            </a:rPr>
                            <m:t>+</m:t>
                          </m:r>
                          <m:nary>
                            <m:naryPr>
                              <m:chr m:val="∑"/>
                              <m:ctrlPr>
                                <a:rPr lang="en-US" sz="2400" b="1" i="1">
                                  <a:latin typeface="Cambria Math" panose="02040503050406030204" pitchFamily="18" charset="0"/>
                                </a:rPr>
                              </m:ctrlPr>
                            </m:naryPr>
                            <m:sub>
                              <m:r>
                                <m:rPr>
                                  <m:brk m:alnAt="23"/>
                                </m:rPr>
                                <a:rPr lang="en-US" sz="2400" b="1" i="1">
                                  <a:latin typeface="Cambria Math" panose="02040503050406030204" pitchFamily="18" charset="0"/>
                                </a:rPr>
                                <m:t>𝒋</m:t>
                              </m:r>
                              <m:r>
                                <a:rPr lang="en-US" sz="2400" b="1" i="1">
                                  <a:latin typeface="Cambria Math" panose="02040503050406030204" pitchFamily="18" charset="0"/>
                                </a:rPr>
                                <m:t>=</m:t>
                              </m:r>
                              <m:r>
                                <a:rPr lang="en-US" sz="2400" b="1" i="1">
                                  <a:latin typeface="Cambria Math" panose="02040503050406030204" pitchFamily="18" charset="0"/>
                                </a:rPr>
                                <m:t>𝟏</m:t>
                              </m:r>
                            </m:sub>
                            <m:sup>
                              <m:r>
                                <a:rPr lang="en-US" sz="2400" b="1" i="1">
                                  <a:latin typeface="Cambria Math" panose="02040503050406030204" pitchFamily="18" charset="0"/>
                                </a:rPr>
                                <m:t>𝒏</m:t>
                              </m:r>
                            </m:sup>
                            <m:e>
                              <m:sSub>
                                <m:sSubPr>
                                  <m:ctrlPr>
                                    <a:rPr lang="en-US" sz="2400" b="1" i="1">
                                      <a:latin typeface="Cambria Math" panose="02040503050406030204" pitchFamily="18" charset="0"/>
                                    </a:rPr>
                                  </m:ctrlPr>
                                </m:sSubPr>
                                <m:e>
                                  <m:r>
                                    <a:rPr lang="en-US" sz="2400" b="1" i="1" smtClean="0">
                                      <a:latin typeface="Cambria Math" panose="02040503050406030204" pitchFamily="18" charset="0"/>
                                    </a:rPr>
                                    <m:t>𝒍</m:t>
                                  </m:r>
                                  <m:r>
                                    <a:rPr lang="en-US" sz="2400" b="1" i="1">
                                      <a:latin typeface="Cambria Math" panose="02040503050406030204" pitchFamily="18" charset="0"/>
                                    </a:rPr>
                                    <m:t>𝒐𝒈</m:t>
                                  </m:r>
                                </m:e>
                                <m:sub>
                                  <m:r>
                                    <a:rPr lang="en-US" sz="2400" b="1" i="1">
                                      <a:latin typeface="Cambria Math" panose="02040503050406030204" pitchFamily="18" charset="0"/>
                                    </a:rPr>
                                    <m:t>𝒂</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sSub>
                                    <m:sSubPr>
                                      <m:ctrlPr>
                                        <a:rPr lang="en-US" sz="2400" b="1" i="1">
                                          <a:latin typeface="Cambria Math" panose="02040503050406030204" pitchFamily="18" charset="0"/>
                                        </a:rPr>
                                      </m:ctrlPr>
                                    </m:sSubPr>
                                    <m:e>
                                      <m:r>
                                        <a:rPr lang="en-US" sz="2400" b="1" i="1">
                                          <a:latin typeface="Cambria Math" panose="02040503050406030204" pitchFamily="18" charset="0"/>
                                        </a:rPr>
                                        <m:t>𝑯</m:t>
                                      </m:r>
                                    </m:e>
                                    <m:sub>
                                      <m:r>
                                        <a:rPr lang="en-US" sz="2400" b="1" i="1">
                                          <a:latin typeface="Cambria Math" panose="02040503050406030204" pitchFamily="18" charset="0"/>
                                        </a:rPr>
                                        <m:t>𝒊</m:t>
                                      </m:r>
                                    </m:sub>
                                  </m:sSub>
                                </m:sub>
                              </m:sSub>
                              <m:d>
                                <m:dPr>
                                  <m:ctrlPr>
                                    <a:rPr lang="en-US" sz="2400" b="1" i="1">
                                      <a:latin typeface="Cambria Math" panose="02040503050406030204" pitchFamily="18" charset="0"/>
                                    </a:rPr>
                                  </m:ctrlPr>
                                </m:dPr>
                                <m:e>
                                  <m:sSub>
                                    <m:sSubPr>
                                      <m:ctrlPr>
                                        <a:rPr lang="en-US" sz="2400" b="1" i="1">
                                          <a:latin typeface="Cambria Math" panose="02040503050406030204" pitchFamily="18" charset="0"/>
                                        </a:rPr>
                                      </m:ctrlPr>
                                    </m:sSubPr>
                                    <m:e>
                                      <m:r>
                                        <a:rPr lang="en-US" sz="2400" b="1" i="1">
                                          <a:latin typeface="Cambria Math" panose="02040503050406030204" pitchFamily="18" charset="0"/>
                                        </a:rPr>
                                        <m:t>𝑨</m:t>
                                      </m:r>
                                    </m:e>
                                    <m:sub>
                                      <m:r>
                                        <a:rPr lang="en-US" sz="2400" b="1" i="1">
                                          <a:latin typeface="Cambria Math" panose="02040503050406030204" pitchFamily="18" charset="0"/>
                                        </a:rPr>
                                        <m:t>𝒋</m:t>
                                      </m:r>
                                    </m:sub>
                                  </m:sSub>
                                </m:e>
                              </m:d>
                            </m:e>
                          </m:nary>
                        </m:e>
                      </m:d>
                      <m:r>
                        <a:rPr lang="en-US" sz="2400" b="1">
                          <a:latin typeface="Cambria Math" panose="02040503050406030204" pitchFamily="18" charset="0"/>
                        </a:rPr>
                        <m:t>.</m:t>
                      </m:r>
                    </m:oMath>
                  </m:oMathPara>
                </a14:m>
                <a:endParaRPr lang="en-US" sz="2400" b="1" dirty="0"/>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3048000" y="2601240"/>
                <a:ext cx="6096000" cy="2004844"/>
              </a:xfrm>
              <a:prstGeom prst="rect">
                <a:avLst/>
              </a:prstGeom>
              <a:blipFill>
                <a:blip r:embed="rId4"/>
                <a:stretch>
                  <a:fillRect t="-2432"/>
                </a:stretch>
              </a:blipFill>
            </p:spPr>
            <p:txBody>
              <a:bodyPr/>
              <a:lstStyle/>
              <a:p>
                <a:r>
                  <a:rPr lang="ru-RU">
                    <a:noFill/>
                  </a:rPr>
                  <a:t> </a:t>
                </a:r>
              </a:p>
            </p:txBody>
          </p:sp>
        </mc:Fallback>
      </mc:AlternateContent>
      <p:sp>
        <p:nvSpPr>
          <p:cNvPr id="3" name="Прямоугольник 2"/>
          <p:cNvSpPr/>
          <p:nvPr/>
        </p:nvSpPr>
        <p:spPr>
          <a:xfrm>
            <a:off x="1551708" y="1313388"/>
            <a:ext cx="9947905" cy="1200329"/>
          </a:xfrm>
          <a:prstGeom prst="rect">
            <a:avLst/>
          </a:prstGeom>
        </p:spPr>
        <p:txBody>
          <a:bodyPr wrap="square">
            <a:spAutoFit/>
          </a:bodyPr>
          <a:lstStyle/>
          <a:p>
            <a:r>
              <a:rPr lang="ru-RU" sz="2400" dirty="0" err="1"/>
              <a:t>When</a:t>
            </a:r>
            <a:r>
              <a:rPr lang="ru-RU" sz="2400" dirty="0"/>
              <a:t> </a:t>
            </a:r>
            <a:r>
              <a:rPr lang="ru-RU" sz="2400" dirty="0" err="1"/>
              <a:t>the</a:t>
            </a:r>
            <a:r>
              <a:rPr lang="ru-RU" sz="2400" dirty="0"/>
              <a:t> </a:t>
            </a:r>
            <a:r>
              <a:rPr lang="ru-RU" sz="2400" dirty="0" err="1"/>
              <a:t>text</a:t>
            </a:r>
            <a:r>
              <a:rPr lang="ru-RU" sz="2400" dirty="0"/>
              <a:t> </a:t>
            </a:r>
            <a:r>
              <a:rPr lang="ru-RU" sz="2400" dirty="0" err="1"/>
              <a:t>volume</a:t>
            </a:r>
            <a:r>
              <a:rPr lang="ru-RU" sz="2400" dirty="0"/>
              <a:t> </a:t>
            </a:r>
            <a:r>
              <a:rPr lang="ru-RU" sz="2400" dirty="0" err="1"/>
              <a:t>is</a:t>
            </a:r>
            <a:r>
              <a:rPr lang="ru-RU" sz="2400" dirty="0"/>
              <a:t> </a:t>
            </a:r>
            <a:r>
              <a:rPr lang="ru-RU" sz="2400" dirty="0" err="1"/>
              <a:t>very</a:t>
            </a:r>
            <a:r>
              <a:rPr lang="ru-RU" sz="2400" dirty="0"/>
              <a:t> </a:t>
            </a:r>
            <a:r>
              <a:rPr lang="ru-RU" sz="2400" dirty="0" err="1"/>
              <a:t>large</a:t>
            </a:r>
            <a:r>
              <a:rPr lang="ru-RU" sz="2400" dirty="0"/>
              <a:t>, </a:t>
            </a:r>
            <a:r>
              <a:rPr lang="ru-RU" sz="2400" dirty="0" err="1"/>
              <a:t>you</a:t>
            </a:r>
            <a:r>
              <a:rPr lang="ru-RU" sz="2400" dirty="0"/>
              <a:t> </a:t>
            </a:r>
            <a:r>
              <a:rPr lang="ru-RU" sz="2400" dirty="0" err="1"/>
              <a:t>have</a:t>
            </a:r>
            <a:r>
              <a:rPr lang="ru-RU" sz="2400" dirty="0"/>
              <a:t> </a:t>
            </a:r>
            <a:r>
              <a:rPr lang="ru-RU" sz="2400" dirty="0" err="1"/>
              <a:t>to</a:t>
            </a:r>
            <a:r>
              <a:rPr lang="ru-RU" sz="2400" dirty="0"/>
              <a:t> </a:t>
            </a:r>
            <a:r>
              <a:rPr lang="ru-RU" sz="2400" dirty="0" err="1"/>
              <a:t>work</a:t>
            </a:r>
            <a:r>
              <a:rPr lang="ru-RU" sz="2400" dirty="0"/>
              <a:t> </a:t>
            </a:r>
            <a:r>
              <a:rPr lang="ru-RU" sz="2400" dirty="0" err="1"/>
              <a:t>with</a:t>
            </a:r>
            <a:r>
              <a:rPr lang="ru-RU" sz="2400" dirty="0"/>
              <a:t> </a:t>
            </a:r>
            <a:r>
              <a:rPr lang="ru-RU" sz="2400" dirty="0" err="1"/>
              <a:t>very</a:t>
            </a:r>
            <a:r>
              <a:rPr lang="ru-RU" sz="2400" dirty="0"/>
              <a:t> </a:t>
            </a:r>
            <a:r>
              <a:rPr lang="ru-RU" sz="2400" dirty="0" err="1"/>
              <a:t>small</a:t>
            </a:r>
            <a:r>
              <a:rPr lang="ru-RU" sz="2400" dirty="0"/>
              <a:t> </a:t>
            </a:r>
            <a:r>
              <a:rPr lang="ru-RU" sz="2400" dirty="0" err="1"/>
              <a:t>numbers</a:t>
            </a:r>
            <a:r>
              <a:rPr lang="ru-RU" sz="2400" dirty="0"/>
              <a:t>. </a:t>
            </a:r>
            <a:r>
              <a:rPr lang="ru-RU" sz="2400" dirty="0" err="1"/>
              <a:t>In</a:t>
            </a:r>
            <a:r>
              <a:rPr lang="ru-RU" sz="2400" dirty="0"/>
              <a:t> </a:t>
            </a:r>
            <a:r>
              <a:rPr lang="ru-RU" sz="2400" dirty="0" err="1"/>
              <a:t>order</a:t>
            </a:r>
            <a:r>
              <a:rPr lang="ru-RU" sz="2400" dirty="0"/>
              <a:t> </a:t>
            </a:r>
            <a:r>
              <a:rPr lang="ru-RU" sz="2400" dirty="0" err="1"/>
              <a:t>to</a:t>
            </a:r>
            <a:r>
              <a:rPr lang="ru-RU" sz="2400" dirty="0"/>
              <a:t> </a:t>
            </a:r>
            <a:r>
              <a:rPr lang="ru-RU" sz="2400" dirty="0" err="1"/>
              <a:t>avoid</a:t>
            </a:r>
            <a:r>
              <a:rPr lang="ru-RU" sz="2400" dirty="0"/>
              <a:t> </a:t>
            </a:r>
            <a:r>
              <a:rPr lang="ru-RU" sz="2400" dirty="0" err="1"/>
              <a:t>this</a:t>
            </a:r>
            <a:r>
              <a:rPr lang="ru-RU" sz="2400" dirty="0"/>
              <a:t>, </a:t>
            </a:r>
            <a:r>
              <a:rPr lang="ru-RU" sz="2400" dirty="0" err="1"/>
              <a:t>you</a:t>
            </a:r>
            <a:r>
              <a:rPr lang="ru-RU" sz="2400" dirty="0"/>
              <a:t> </a:t>
            </a:r>
            <a:r>
              <a:rPr lang="ru-RU" sz="2400" dirty="0" err="1"/>
              <a:t>can</a:t>
            </a:r>
            <a:r>
              <a:rPr lang="ru-RU" sz="2400" dirty="0"/>
              <a:t> </a:t>
            </a:r>
            <a:r>
              <a:rPr lang="ru-RU" sz="2400" dirty="0" err="1"/>
              <a:t>transform</a:t>
            </a:r>
            <a:r>
              <a:rPr lang="ru-RU" sz="2400" dirty="0"/>
              <a:t> </a:t>
            </a:r>
            <a:r>
              <a:rPr lang="ru-RU" sz="2400" dirty="0" err="1"/>
              <a:t>the</a:t>
            </a:r>
            <a:r>
              <a:rPr lang="ru-RU" sz="2400" dirty="0"/>
              <a:t> </a:t>
            </a:r>
            <a:r>
              <a:rPr lang="ru-RU" sz="2400" dirty="0" err="1"/>
              <a:t>formula</a:t>
            </a:r>
            <a:r>
              <a:rPr lang="ru-RU" sz="2400" dirty="0"/>
              <a:t> </a:t>
            </a:r>
            <a:r>
              <a:rPr lang="ru-RU" sz="2400" dirty="0" err="1"/>
              <a:t>by</a:t>
            </a:r>
            <a:r>
              <a:rPr lang="ru-RU" sz="2400" dirty="0"/>
              <a:t> </a:t>
            </a:r>
            <a:r>
              <a:rPr lang="ru-RU" sz="2400" dirty="0" err="1"/>
              <a:t>the</a:t>
            </a:r>
            <a:r>
              <a:rPr lang="ru-RU" sz="2400" dirty="0"/>
              <a:t> </a:t>
            </a:r>
            <a:r>
              <a:rPr lang="ru-RU" sz="2400" dirty="0" err="1"/>
              <a:t>property</a:t>
            </a:r>
            <a:r>
              <a:rPr lang="ru-RU" sz="2400" dirty="0"/>
              <a:t> </a:t>
            </a:r>
            <a:r>
              <a:rPr lang="ru-RU" sz="2400" dirty="0" err="1"/>
              <a:t>of</a:t>
            </a:r>
            <a:r>
              <a:rPr lang="ru-RU" sz="2400" dirty="0"/>
              <a:t> </a:t>
            </a:r>
            <a:r>
              <a:rPr lang="ru-RU" sz="2400" dirty="0" err="1"/>
              <a:t>the</a:t>
            </a:r>
            <a:r>
              <a:rPr lang="ru-RU" sz="2400" dirty="0"/>
              <a:t> </a:t>
            </a:r>
            <a:r>
              <a:rPr lang="ru-RU" sz="2400" dirty="0" err="1"/>
              <a:t>logarithm</a:t>
            </a:r>
            <a:r>
              <a:rPr lang="ru-RU" sz="2400" dirty="0"/>
              <a:t>.</a:t>
            </a:r>
          </a:p>
        </p:txBody>
      </p:sp>
      <p:sp>
        <p:nvSpPr>
          <p:cNvPr id="4" name="Прямоугольник 3"/>
          <p:cNvSpPr/>
          <p:nvPr/>
        </p:nvSpPr>
        <p:spPr>
          <a:xfrm>
            <a:off x="1274618" y="4575537"/>
            <a:ext cx="10404764" cy="1569660"/>
          </a:xfrm>
          <a:prstGeom prst="rect">
            <a:avLst/>
          </a:prstGeom>
        </p:spPr>
        <p:txBody>
          <a:bodyPr wrap="square">
            <a:spAutoFit/>
          </a:bodyPr>
          <a:lstStyle/>
          <a:p>
            <a:r>
              <a:rPr lang="ru-RU" sz="2400" dirty="0" err="1"/>
              <a:t>The</a:t>
            </a:r>
            <a:r>
              <a:rPr lang="ru-RU" sz="2400" dirty="0"/>
              <a:t> </a:t>
            </a:r>
            <a:r>
              <a:rPr lang="ru-RU" sz="2400" dirty="0" err="1"/>
              <a:t>logarithm</a:t>
            </a:r>
            <a:r>
              <a:rPr lang="ru-RU" sz="2400" dirty="0"/>
              <a:t> </a:t>
            </a:r>
            <a:r>
              <a:rPr lang="ru-RU" sz="2400" dirty="0" err="1"/>
              <a:t>is</a:t>
            </a:r>
            <a:r>
              <a:rPr lang="ru-RU" sz="2400" dirty="0"/>
              <a:t> a </a:t>
            </a:r>
            <a:r>
              <a:rPr lang="ru-RU" sz="2400" dirty="0" err="1"/>
              <a:t>monotonically</a:t>
            </a:r>
            <a:r>
              <a:rPr lang="ru-RU" sz="2400" dirty="0"/>
              <a:t> </a:t>
            </a:r>
            <a:r>
              <a:rPr lang="ru-RU" sz="2400" dirty="0" err="1"/>
              <a:t>increasing</a:t>
            </a:r>
            <a:r>
              <a:rPr lang="ru-RU" sz="2400" dirty="0"/>
              <a:t> </a:t>
            </a:r>
            <a:r>
              <a:rPr lang="ru-RU" sz="2400" dirty="0" err="1"/>
              <a:t>function</a:t>
            </a:r>
            <a:r>
              <a:rPr lang="ru-RU" sz="2400" dirty="0"/>
              <a:t>. </a:t>
            </a:r>
            <a:r>
              <a:rPr lang="ru-RU" sz="2400" dirty="0" err="1"/>
              <a:t>As</a:t>
            </a:r>
            <a:r>
              <a:rPr lang="ru-RU" sz="2400" dirty="0"/>
              <a:t> </a:t>
            </a:r>
            <a:r>
              <a:rPr lang="ru-RU" sz="2400" dirty="0" err="1"/>
              <a:t>can</a:t>
            </a:r>
            <a:r>
              <a:rPr lang="ru-RU" sz="2400" dirty="0"/>
              <a:t> </a:t>
            </a:r>
            <a:r>
              <a:rPr lang="ru-RU" sz="2400" dirty="0" err="1"/>
              <a:t>be</a:t>
            </a:r>
            <a:r>
              <a:rPr lang="ru-RU" sz="2400" dirty="0"/>
              <a:t> </a:t>
            </a:r>
            <a:r>
              <a:rPr lang="ru-RU" sz="2400" dirty="0" err="1"/>
              <a:t>seen</a:t>
            </a:r>
            <a:r>
              <a:rPr lang="ru-RU" sz="2400" dirty="0"/>
              <a:t> </a:t>
            </a:r>
            <a:r>
              <a:rPr lang="ru-RU" sz="2400" dirty="0" err="1"/>
              <a:t>from</a:t>
            </a:r>
            <a:r>
              <a:rPr lang="ru-RU" sz="2400" dirty="0"/>
              <a:t> </a:t>
            </a:r>
            <a:r>
              <a:rPr lang="ru-RU" sz="2400" dirty="0" err="1"/>
              <a:t>the</a:t>
            </a:r>
            <a:r>
              <a:rPr lang="ru-RU" sz="2400" dirty="0"/>
              <a:t> </a:t>
            </a:r>
            <a:r>
              <a:rPr lang="ru-RU" sz="2400" dirty="0" err="1"/>
              <a:t>first</a:t>
            </a:r>
            <a:r>
              <a:rPr lang="ru-RU" sz="2400" dirty="0"/>
              <a:t> </a:t>
            </a:r>
            <a:r>
              <a:rPr lang="ru-RU" sz="2400" dirty="0" err="1"/>
              <a:t>formula</a:t>
            </a:r>
            <a:r>
              <a:rPr lang="ru-RU" sz="2400" dirty="0"/>
              <a:t>, </a:t>
            </a:r>
            <a:r>
              <a:rPr lang="ru-RU" sz="2400" dirty="0" err="1"/>
              <a:t>we</a:t>
            </a:r>
            <a:r>
              <a:rPr lang="ru-RU" sz="2400" dirty="0"/>
              <a:t> </a:t>
            </a:r>
            <a:r>
              <a:rPr lang="ru-RU" sz="2400" dirty="0" err="1"/>
              <a:t>are</a:t>
            </a:r>
            <a:r>
              <a:rPr lang="ru-RU" sz="2400" dirty="0"/>
              <a:t> </a:t>
            </a:r>
            <a:r>
              <a:rPr lang="ru-RU" sz="2400" dirty="0" err="1"/>
              <a:t>looking</a:t>
            </a:r>
            <a:r>
              <a:rPr lang="ru-RU" sz="2400" dirty="0"/>
              <a:t> </a:t>
            </a:r>
            <a:r>
              <a:rPr lang="ru-RU" sz="2400" dirty="0" err="1"/>
              <a:t>for</a:t>
            </a:r>
            <a:r>
              <a:rPr lang="ru-RU" sz="2400" dirty="0"/>
              <a:t> </a:t>
            </a:r>
            <a:r>
              <a:rPr lang="ru-RU" sz="2400" dirty="0" err="1"/>
              <a:t>the</a:t>
            </a:r>
            <a:r>
              <a:rPr lang="ru-RU" sz="2400" dirty="0"/>
              <a:t> </a:t>
            </a:r>
            <a:r>
              <a:rPr lang="ru-RU" sz="2400" dirty="0" err="1"/>
              <a:t>maximum</a:t>
            </a:r>
            <a:r>
              <a:rPr lang="ru-RU" sz="2400" dirty="0"/>
              <a:t>. </a:t>
            </a:r>
            <a:r>
              <a:rPr lang="ru-RU" sz="2400" dirty="0" err="1"/>
              <a:t>The</a:t>
            </a:r>
            <a:r>
              <a:rPr lang="ru-RU" sz="2400" dirty="0"/>
              <a:t> </a:t>
            </a:r>
            <a:r>
              <a:rPr lang="ru-RU" sz="2400" dirty="0" err="1"/>
              <a:t>logarithm</a:t>
            </a:r>
            <a:r>
              <a:rPr lang="ru-RU" sz="2400" dirty="0"/>
              <a:t> </a:t>
            </a:r>
            <a:r>
              <a:rPr lang="ru-RU" sz="2400" dirty="0" err="1"/>
              <a:t>of</a:t>
            </a:r>
            <a:r>
              <a:rPr lang="ru-RU" sz="2400" dirty="0"/>
              <a:t> </a:t>
            </a:r>
            <a:r>
              <a:rPr lang="ru-RU" sz="2400" dirty="0" err="1"/>
              <a:t>the</a:t>
            </a:r>
            <a:r>
              <a:rPr lang="ru-RU" sz="2400" dirty="0"/>
              <a:t> </a:t>
            </a:r>
            <a:r>
              <a:rPr lang="ru-RU" sz="2400" dirty="0" err="1"/>
              <a:t>function</a:t>
            </a:r>
            <a:r>
              <a:rPr lang="ru-RU" sz="2400" dirty="0"/>
              <a:t> </a:t>
            </a:r>
            <a:r>
              <a:rPr lang="ru-RU" sz="2400" dirty="0" err="1"/>
              <a:t>will</a:t>
            </a:r>
            <a:r>
              <a:rPr lang="ru-RU" sz="2400" dirty="0"/>
              <a:t> </a:t>
            </a:r>
            <a:r>
              <a:rPr lang="ru-RU" sz="2400" dirty="0" err="1"/>
              <a:t>reach</a:t>
            </a:r>
            <a:r>
              <a:rPr lang="ru-RU" sz="2400" dirty="0"/>
              <a:t> </a:t>
            </a:r>
            <a:r>
              <a:rPr lang="ru-RU" sz="2400" dirty="0" err="1"/>
              <a:t>its</a:t>
            </a:r>
            <a:r>
              <a:rPr lang="ru-RU" sz="2400" dirty="0"/>
              <a:t> </a:t>
            </a:r>
            <a:r>
              <a:rPr lang="ru-RU" sz="2400" dirty="0" err="1"/>
              <a:t>maximum</a:t>
            </a:r>
            <a:r>
              <a:rPr lang="ru-RU" sz="2400" dirty="0"/>
              <a:t> </a:t>
            </a:r>
            <a:r>
              <a:rPr lang="ru-RU" sz="2400" dirty="0" err="1"/>
              <a:t>at</a:t>
            </a:r>
            <a:r>
              <a:rPr lang="ru-RU" sz="2400" dirty="0"/>
              <a:t> </a:t>
            </a:r>
            <a:r>
              <a:rPr lang="ru-RU" sz="2400" dirty="0" err="1"/>
              <a:t>the</a:t>
            </a:r>
            <a:r>
              <a:rPr lang="ru-RU" sz="2400" dirty="0"/>
              <a:t> </a:t>
            </a:r>
            <a:r>
              <a:rPr lang="ru-RU" sz="2400" dirty="0" err="1"/>
              <a:t>same</a:t>
            </a:r>
            <a:r>
              <a:rPr lang="ru-RU" sz="2400" dirty="0"/>
              <a:t> </a:t>
            </a:r>
            <a:r>
              <a:rPr lang="ru-RU" sz="2400" dirty="0" err="1"/>
              <a:t>point</a:t>
            </a:r>
            <a:r>
              <a:rPr lang="ru-RU" sz="2400" dirty="0"/>
              <a:t> (</a:t>
            </a:r>
            <a:r>
              <a:rPr lang="ru-RU" sz="2400" dirty="0" err="1"/>
              <a:t>along</a:t>
            </a:r>
            <a:r>
              <a:rPr lang="ru-RU" sz="2400" dirty="0"/>
              <a:t> </a:t>
            </a:r>
            <a:r>
              <a:rPr lang="ru-RU" sz="2400" dirty="0" err="1"/>
              <a:t>the</a:t>
            </a:r>
            <a:r>
              <a:rPr lang="ru-RU" sz="2400" dirty="0"/>
              <a:t> </a:t>
            </a:r>
            <a:r>
              <a:rPr lang="ru-RU" sz="2400" dirty="0" err="1"/>
              <a:t>abscissa</a:t>
            </a:r>
            <a:r>
              <a:rPr lang="ru-RU" sz="2400" dirty="0"/>
              <a:t> </a:t>
            </a:r>
            <a:r>
              <a:rPr lang="ru-RU" sz="2400" dirty="0" err="1"/>
              <a:t>axis</a:t>
            </a:r>
            <a:r>
              <a:rPr lang="ru-RU" sz="2400" dirty="0"/>
              <a:t>) </a:t>
            </a:r>
            <a:r>
              <a:rPr lang="ru-RU" sz="2400" dirty="0" err="1"/>
              <a:t>as</a:t>
            </a:r>
            <a:r>
              <a:rPr lang="ru-RU" sz="2400" dirty="0"/>
              <a:t> </a:t>
            </a:r>
            <a:r>
              <a:rPr lang="ru-RU" sz="2400" dirty="0" err="1"/>
              <a:t>the</a:t>
            </a:r>
            <a:r>
              <a:rPr lang="ru-RU" sz="2400" dirty="0"/>
              <a:t> </a:t>
            </a:r>
            <a:r>
              <a:rPr lang="ru-RU" sz="2400" dirty="0" err="1"/>
              <a:t>function</a:t>
            </a:r>
            <a:r>
              <a:rPr lang="ru-RU" sz="2400" dirty="0"/>
              <a:t> </a:t>
            </a:r>
            <a:r>
              <a:rPr lang="ru-RU" sz="2400" dirty="0" err="1"/>
              <a:t>itself</a:t>
            </a:r>
            <a:r>
              <a:rPr lang="ru-RU" sz="2400" dirty="0"/>
              <a:t>. </a:t>
            </a:r>
            <a:r>
              <a:rPr lang="ru-RU" sz="2400" dirty="0" err="1"/>
              <a:t>This</a:t>
            </a:r>
            <a:r>
              <a:rPr lang="ru-RU" sz="2400" dirty="0"/>
              <a:t> </a:t>
            </a:r>
            <a:r>
              <a:rPr lang="ru-RU" sz="2400" dirty="0" err="1"/>
              <a:t>simplifies</a:t>
            </a:r>
            <a:r>
              <a:rPr lang="ru-RU" sz="2400" dirty="0"/>
              <a:t> </a:t>
            </a:r>
            <a:r>
              <a:rPr lang="ru-RU" sz="2400" dirty="0" err="1"/>
              <a:t>the</a:t>
            </a:r>
            <a:r>
              <a:rPr lang="ru-RU" sz="2400" dirty="0"/>
              <a:t> </a:t>
            </a:r>
            <a:r>
              <a:rPr lang="ru-RU" sz="2400" dirty="0" err="1"/>
              <a:t>calculation</a:t>
            </a:r>
            <a:r>
              <a:rPr lang="ru-RU" sz="2400" dirty="0"/>
              <a:t>, </a:t>
            </a:r>
            <a:r>
              <a:rPr lang="ru-RU" sz="2400" dirty="0" err="1"/>
              <a:t>because</a:t>
            </a:r>
            <a:r>
              <a:rPr lang="ru-RU" sz="2400" dirty="0"/>
              <a:t> </a:t>
            </a:r>
            <a:r>
              <a:rPr lang="ru-RU" sz="2400" dirty="0" err="1"/>
              <a:t>only</a:t>
            </a:r>
            <a:r>
              <a:rPr lang="ru-RU" sz="2400" dirty="0"/>
              <a:t> </a:t>
            </a:r>
            <a:r>
              <a:rPr lang="ru-RU" sz="2400" dirty="0" err="1"/>
              <a:t>the</a:t>
            </a:r>
            <a:r>
              <a:rPr lang="ru-RU" sz="2400" dirty="0"/>
              <a:t> </a:t>
            </a:r>
            <a:r>
              <a:rPr lang="ru-RU" sz="2400" dirty="0" err="1"/>
              <a:t>numerical</a:t>
            </a:r>
            <a:r>
              <a:rPr lang="ru-RU" sz="2400" dirty="0"/>
              <a:t> </a:t>
            </a:r>
            <a:r>
              <a:rPr lang="ru-RU" sz="2400" dirty="0" err="1"/>
              <a:t>value</a:t>
            </a:r>
            <a:r>
              <a:rPr lang="ru-RU" sz="2400" dirty="0"/>
              <a:t> </a:t>
            </a:r>
            <a:r>
              <a:rPr lang="ru-RU" sz="2400" dirty="0" err="1"/>
              <a:t>changes</a:t>
            </a:r>
            <a:r>
              <a:rPr lang="ru-RU"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15</a:t>
            </a:fld>
            <a:endParaRPr lang="ru-RU" sz="1400" dirty="0">
              <a:solidFill>
                <a:schemeClr val="bg1"/>
              </a:solidFill>
            </a:endParaRPr>
          </a:p>
        </p:txBody>
      </p:sp>
      <p:sp>
        <p:nvSpPr>
          <p:cNvPr id="2" name="Прямоугольник 1"/>
          <p:cNvSpPr/>
          <p:nvPr/>
        </p:nvSpPr>
        <p:spPr>
          <a:xfrm>
            <a:off x="1475169" y="1443611"/>
            <a:ext cx="9878631" cy="3785652"/>
          </a:xfrm>
          <a:prstGeom prst="rect">
            <a:avLst/>
          </a:prstGeom>
        </p:spPr>
        <p:txBody>
          <a:bodyPr wrap="square">
            <a:spAutoFit/>
          </a:bodyPr>
          <a:lstStyle/>
          <a:p>
            <a:r>
              <a:rPr lang="ru-RU" sz="2400" dirty="0" err="1"/>
              <a:t>During</a:t>
            </a:r>
            <a:r>
              <a:rPr lang="ru-RU" sz="2400" dirty="0"/>
              <a:t> </a:t>
            </a:r>
            <a:r>
              <a:rPr lang="ru-RU" sz="2400" dirty="0" err="1"/>
              <a:t>the</a:t>
            </a:r>
            <a:r>
              <a:rPr lang="ru-RU" sz="2400" dirty="0"/>
              <a:t> </a:t>
            </a:r>
            <a:r>
              <a:rPr lang="ru-RU" sz="2400" dirty="0" err="1"/>
              <a:t>calculations</a:t>
            </a:r>
            <a:r>
              <a:rPr lang="ru-RU" sz="2400" dirty="0"/>
              <a:t>, </a:t>
            </a:r>
            <a:r>
              <a:rPr lang="ru-RU" sz="2400" dirty="0" err="1"/>
              <a:t>you</a:t>
            </a:r>
            <a:r>
              <a:rPr lang="ru-RU" sz="2400" dirty="0"/>
              <a:t> </a:t>
            </a:r>
            <a:r>
              <a:rPr lang="ru-RU" sz="2400" dirty="0" err="1"/>
              <a:t>may</a:t>
            </a:r>
            <a:r>
              <a:rPr lang="ru-RU" sz="2400" dirty="0"/>
              <a:t> </a:t>
            </a:r>
            <a:r>
              <a:rPr lang="ru-RU" sz="2400" dirty="0" err="1"/>
              <a:t>encounter</a:t>
            </a:r>
            <a:r>
              <a:rPr lang="ru-RU" sz="2400" dirty="0"/>
              <a:t> a </a:t>
            </a:r>
            <a:r>
              <a:rPr lang="ru-RU" sz="2400" dirty="0" err="1"/>
              <a:t>word</a:t>
            </a:r>
            <a:r>
              <a:rPr lang="ru-RU" sz="2400" dirty="0"/>
              <a:t> </a:t>
            </a:r>
            <a:r>
              <a:rPr lang="ru-RU" sz="2400" dirty="0" err="1"/>
              <a:t>that</a:t>
            </a:r>
            <a:r>
              <a:rPr lang="ru-RU" sz="2400" dirty="0"/>
              <a:t> </a:t>
            </a:r>
            <a:r>
              <a:rPr lang="ru-RU" sz="2400" dirty="0" err="1"/>
              <a:t>was</a:t>
            </a:r>
            <a:r>
              <a:rPr lang="ru-RU" sz="2400" dirty="0"/>
              <a:t> </a:t>
            </a:r>
            <a:r>
              <a:rPr lang="ru-RU" sz="2400" dirty="0" err="1"/>
              <a:t>not</a:t>
            </a:r>
            <a:r>
              <a:rPr lang="ru-RU" sz="2400" dirty="0"/>
              <a:t> </a:t>
            </a:r>
            <a:r>
              <a:rPr lang="ru-RU" sz="2400" dirty="0" err="1"/>
              <a:t>present</a:t>
            </a:r>
            <a:r>
              <a:rPr lang="ru-RU" sz="2400" dirty="0"/>
              <a:t> </a:t>
            </a:r>
            <a:r>
              <a:rPr lang="ru-RU" sz="2400" dirty="0" err="1"/>
              <a:t>at</a:t>
            </a:r>
            <a:r>
              <a:rPr lang="ru-RU" sz="2400" dirty="0"/>
              <a:t> </a:t>
            </a:r>
            <a:r>
              <a:rPr lang="ru-RU" sz="2400" dirty="0" err="1"/>
              <a:t>the</a:t>
            </a:r>
            <a:r>
              <a:rPr lang="ru-RU" sz="2400" dirty="0"/>
              <a:t> </a:t>
            </a:r>
            <a:r>
              <a:rPr lang="ru-RU" sz="2400" dirty="0" err="1"/>
              <a:t>training</a:t>
            </a:r>
            <a:r>
              <a:rPr lang="ru-RU" sz="2400" dirty="0"/>
              <a:t> </a:t>
            </a:r>
            <a:r>
              <a:rPr lang="ru-RU" sz="2400" dirty="0" err="1"/>
              <a:t>stage</a:t>
            </a:r>
            <a:r>
              <a:rPr lang="ru-RU" sz="2400" dirty="0"/>
              <a:t> </a:t>
            </a:r>
            <a:r>
              <a:rPr lang="ru-RU" sz="2400" dirty="0" err="1"/>
              <a:t>of</a:t>
            </a:r>
            <a:r>
              <a:rPr lang="ru-RU" sz="2400" dirty="0"/>
              <a:t> </a:t>
            </a:r>
            <a:r>
              <a:rPr lang="ru-RU" sz="2400" dirty="0" err="1"/>
              <a:t>the</a:t>
            </a:r>
            <a:r>
              <a:rPr lang="ru-RU" sz="2400" dirty="0"/>
              <a:t> </a:t>
            </a:r>
            <a:r>
              <a:rPr lang="ru-RU" sz="2400" dirty="0" err="1"/>
              <a:t>system</a:t>
            </a:r>
            <a:r>
              <a:rPr lang="ru-RU" sz="2400" dirty="0"/>
              <a:t>. </a:t>
            </a:r>
            <a:r>
              <a:rPr lang="ru-RU" sz="2400" dirty="0" err="1"/>
              <a:t>This</a:t>
            </a:r>
            <a:r>
              <a:rPr lang="ru-RU" sz="2400" dirty="0"/>
              <a:t> </a:t>
            </a:r>
            <a:r>
              <a:rPr lang="ru-RU" sz="2400" dirty="0" err="1"/>
              <a:t>may</a:t>
            </a:r>
            <a:r>
              <a:rPr lang="ru-RU" sz="2400" dirty="0"/>
              <a:t> </a:t>
            </a:r>
            <a:r>
              <a:rPr lang="ru-RU" sz="2400" dirty="0" err="1"/>
              <a:t>result</a:t>
            </a:r>
            <a:r>
              <a:rPr lang="ru-RU" sz="2400" dirty="0"/>
              <a:t> </a:t>
            </a:r>
            <a:r>
              <a:rPr lang="ru-RU" sz="2400" dirty="0" err="1"/>
              <a:t>in</a:t>
            </a:r>
            <a:r>
              <a:rPr lang="ru-RU" sz="2400" dirty="0"/>
              <a:t> </a:t>
            </a:r>
            <a:r>
              <a:rPr lang="ru-RU" sz="2400" dirty="0" err="1"/>
              <a:t>the</a:t>
            </a:r>
            <a:r>
              <a:rPr lang="ru-RU" sz="2400" dirty="0"/>
              <a:t> </a:t>
            </a:r>
            <a:r>
              <a:rPr lang="ru-RU" sz="2400" dirty="0" err="1"/>
              <a:t>score</a:t>
            </a:r>
            <a:r>
              <a:rPr lang="ru-RU" sz="2400" dirty="0"/>
              <a:t> </a:t>
            </a:r>
            <a:r>
              <a:rPr lang="ru-RU" sz="2400" dirty="0" err="1"/>
              <a:t>being</a:t>
            </a:r>
            <a:r>
              <a:rPr lang="ru-RU" sz="2400" dirty="0"/>
              <a:t> </a:t>
            </a:r>
            <a:r>
              <a:rPr lang="ru-RU" sz="2400" dirty="0" err="1"/>
              <a:t>zero</a:t>
            </a:r>
            <a:r>
              <a:rPr lang="ru-RU" sz="2400" dirty="0"/>
              <a:t> </a:t>
            </a:r>
            <a:r>
              <a:rPr lang="ru-RU" sz="2400" dirty="0" err="1"/>
              <a:t>and</a:t>
            </a:r>
            <a:r>
              <a:rPr lang="ru-RU" sz="2400" dirty="0"/>
              <a:t> </a:t>
            </a:r>
            <a:r>
              <a:rPr lang="ru-RU" sz="2400" dirty="0" err="1"/>
              <a:t>the</a:t>
            </a:r>
            <a:r>
              <a:rPr lang="ru-RU" sz="2400" dirty="0"/>
              <a:t> </a:t>
            </a:r>
            <a:r>
              <a:rPr lang="ru-RU" sz="2400" dirty="0" err="1"/>
              <a:t>document</a:t>
            </a:r>
            <a:r>
              <a:rPr lang="ru-RU" sz="2400" dirty="0"/>
              <a:t> </a:t>
            </a:r>
            <a:r>
              <a:rPr lang="ru-RU" sz="2400" dirty="0" err="1"/>
              <a:t>cannot</a:t>
            </a:r>
            <a:r>
              <a:rPr lang="ru-RU" sz="2400" dirty="0"/>
              <a:t> </a:t>
            </a:r>
            <a:r>
              <a:rPr lang="ru-RU" sz="2400" dirty="0" err="1"/>
              <a:t>be</a:t>
            </a:r>
            <a:r>
              <a:rPr lang="ru-RU" sz="2400" dirty="0"/>
              <a:t> </a:t>
            </a:r>
            <a:r>
              <a:rPr lang="ru-RU" sz="2400" dirty="0" err="1"/>
              <a:t>classified</a:t>
            </a:r>
            <a:r>
              <a:rPr lang="ru-RU" sz="2400" dirty="0"/>
              <a:t> </a:t>
            </a:r>
            <a:r>
              <a:rPr lang="ru-RU" sz="2400" dirty="0" err="1"/>
              <a:t>in</a:t>
            </a:r>
            <a:r>
              <a:rPr lang="ru-RU" sz="2400" dirty="0"/>
              <a:t> </a:t>
            </a:r>
            <a:r>
              <a:rPr lang="ru-RU" sz="2400" dirty="0" err="1"/>
              <a:t>any</a:t>
            </a:r>
            <a:r>
              <a:rPr lang="ru-RU" sz="2400" dirty="0"/>
              <a:t> </a:t>
            </a:r>
            <a:r>
              <a:rPr lang="ru-RU" sz="2400" dirty="0" err="1"/>
              <a:t>of</a:t>
            </a:r>
            <a:r>
              <a:rPr lang="ru-RU" sz="2400" dirty="0"/>
              <a:t> </a:t>
            </a:r>
            <a:r>
              <a:rPr lang="ru-RU" sz="2400" dirty="0" err="1"/>
              <a:t>the</a:t>
            </a:r>
            <a:r>
              <a:rPr lang="ru-RU" sz="2400" dirty="0"/>
              <a:t> </a:t>
            </a:r>
            <a:r>
              <a:rPr lang="ru-RU" sz="2400" dirty="0" err="1"/>
              <a:t>categories</a:t>
            </a:r>
            <a:r>
              <a:rPr lang="ru-RU" sz="2400" dirty="0"/>
              <a:t> (</a:t>
            </a:r>
            <a:r>
              <a:rPr lang="ru-RU" sz="2400" dirty="0" err="1"/>
              <a:t>spam</a:t>
            </a:r>
            <a:r>
              <a:rPr lang="ru-RU" sz="2400" dirty="0"/>
              <a:t>/</a:t>
            </a:r>
            <a:r>
              <a:rPr lang="ru-RU" sz="2400" dirty="0" err="1"/>
              <a:t>non-spam</a:t>
            </a:r>
            <a:r>
              <a:rPr lang="ru-RU" sz="2400" dirty="0" smtClean="0"/>
              <a:t>).</a:t>
            </a:r>
            <a:endParaRPr lang="en-US" sz="2400" dirty="0" smtClean="0"/>
          </a:p>
          <a:p>
            <a:r>
              <a:rPr lang="ru-RU" sz="2400" dirty="0" smtClean="0"/>
              <a:t> </a:t>
            </a:r>
            <a:endParaRPr lang="en-US" sz="2400" dirty="0" smtClean="0"/>
          </a:p>
          <a:p>
            <a:r>
              <a:rPr lang="ru-RU" sz="2400" dirty="0" err="1" smtClean="0"/>
              <a:t>No</a:t>
            </a:r>
            <a:r>
              <a:rPr lang="ru-RU" sz="2400" dirty="0" smtClean="0"/>
              <a:t> </a:t>
            </a:r>
            <a:r>
              <a:rPr lang="ru-RU" sz="2400" dirty="0" err="1"/>
              <a:t>matter</a:t>
            </a:r>
            <a:r>
              <a:rPr lang="ru-RU" sz="2400" dirty="0"/>
              <a:t> </a:t>
            </a:r>
            <a:r>
              <a:rPr lang="ru-RU" sz="2400" dirty="0" err="1"/>
              <a:t>how</a:t>
            </a:r>
            <a:r>
              <a:rPr lang="ru-RU" sz="2400" dirty="0"/>
              <a:t> </a:t>
            </a:r>
            <a:r>
              <a:rPr lang="ru-RU" sz="2400" dirty="0" err="1"/>
              <a:t>much</a:t>
            </a:r>
            <a:r>
              <a:rPr lang="ru-RU" sz="2400" dirty="0"/>
              <a:t> </a:t>
            </a:r>
            <a:r>
              <a:rPr lang="ru-RU" sz="2400" dirty="0" err="1"/>
              <a:t>you</a:t>
            </a:r>
            <a:r>
              <a:rPr lang="ru-RU" sz="2400" dirty="0"/>
              <a:t> </a:t>
            </a:r>
            <a:r>
              <a:rPr lang="ru-RU" sz="2400" dirty="0" err="1"/>
              <a:t>want</a:t>
            </a:r>
            <a:r>
              <a:rPr lang="ru-RU" sz="2400" dirty="0"/>
              <a:t> </a:t>
            </a:r>
            <a:r>
              <a:rPr lang="ru-RU" sz="2400" dirty="0" err="1"/>
              <a:t>to</a:t>
            </a:r>
            <a:r>
              <a:rPr lang="ru-RU" sz="2400" dirty="0"/>
              <a:t>, </a:t>
            </a:r>
            <a:r>
              <a:rPr lang="ru-RU" sz="2400" dirty="0" err="1"/>
              <a:t>you</a:t>
            </a:r>
            <a:r>
              <a:rPr lang="ru-RU" sz="2400" dirty="0"/>
              <a:t> </a:t>
            </a:r>
            <a:r>
              <a:rPr lang="ru-RU" sz="2400" dirty="0" err="1"/>
              <a:t>won't</a:t>
            </a:r>
            <a:r>
              <a:rPr lang="ru-RU" sz="2400" dirty="0"/>
              <a:t> </a:t>
            </a:r>
            <a:r>
              <a:rPr lang="ru-RU" sz="2400" dirty="0" err="1"/>
              <a:t>teach</a:t>
            </a:r>
            <a:r>
              <a:rPr lang="ru-RU" sz="2400" dirty="0"/>
              <a:t> </a:t>
            </a:r>
            <a:r>
              <a:rPr lang="ru-RU" sz="2400" dirty="0" err="1"/>
              <a:t>your</a:t>
            </a:r>
            <a:r>
              <a:rPr lang="ru-RU" sz="2400" dirty="0"/>
              <a:t> </a:t>
            </a:r>
            <a:r>
              <a:rPr lang="ru-RU" sz="2400" dirty="0" err="1"/>
              <a:t>system</a:t>
            </a:r>
            <a:r>
              <a:rPr lang="ru-RU" sz="2400" dirty="0"/>
              <a:t> </a:t>
            </a:r>
            <a:r>
              <a:rPr lang="ru-RU" sz="2400" dirty="0" err="1"/>
              <a:t>all</a:t>
            </a:r>
            <a:r>
              <a:rPr lang="ru-RU" sz="2400" dirty="0"/>
              <a:t> </a:t>
            </a:r>
            <a:r>
              <a:rPr lang="ru-RU" sz="2400" dirty="0" err="1"/>
              <a:t>the</a:t>
            </a:r>
            <a:r>
              <a:rPr lang="ru-RU" sz="2400" dirty="0"/>
              <a:t> </a:t>
            </a:r>
            <a:r>
              <a:rPr lang="ru-RU" sz="2400" dirty="0" err="1"/>
              <a:t>possible</a:t>
            </a:r>
            <a:r>
              <a:rPr lang="ru-RU" sz="2400" dirty="0"/>
              <a:t> </a:t>
            </a:r>
            <a:r>
              <a:rPr lang="ru-RU" sz="2400" dirty="0" err="1"/>
              <a:t>words</a:t>
            </a:r>
            <a:r>
              <a:rPr lang="ru-RU" sz="2400" dirty="0"/>
              <a:t>. </a:t>
            </a:r>
            <a:endParaRPr lang="en-US" sz="2400" dirty="0" smtClean="0"/>
          </a:p>
          <a:p>
            <a:r>
              <a:rPr lang="ru-RU" sz="2400" dirty="0" err="1" smtClean="0"/>
              <a:t>To</a:t>
            </a:r>
            <a:r>
              <a:rPr lang="ru-RU" sz="2400" dirty="0" smtClean="0"/>
              <a:t> </a:t>
            </a:r>
            <a:r>
              <a:rPr lang="ru-RU" sz="2400" dirty="0" err="1"/>
              <a:t>do</a:t>
            </a:r>
            <a:r>
              <a:rPr lang="ru-RU" sz="2400" dirty="0"/>
              <a:t> </a:t>
            </a:r>
            <a:r>
              <a:rPr lang="ru-RU" sz="2400" dirty="0" err="1"/>
              <a:t>this</a:t>
            </a:r>
            <a:r>
              <a:rPr lang="ru-RU" sz="2400" dirty="0"/>
              <a:t>, </a:t>
            </a:r>
            <a:r>
              <a:rPr lang="ru-RU" sz="2400" dirty="0" err="1"/>
              <a:t>you</a:t>
            </a:r>
            <a:r>
              <a:rPr lang="ru-RU" sz="2400" dirty="0"/>
              <a:t> </a:t>
            </a:r>
            <a:r>
              <a:rPr lang="ru-RU" sz="2400" dirty="0" err="1"/>
              <a:t>need</a:t>
            </a:r>
            <a:r>
              <a:rPr lang="ru-RU" sz="2400" dirty="0"/>
              <a:t> </a:t>
            </a:r>
            <a:r>
              <a:rPr lang="ru-RU" sz="2400" dirty="0" err="1"/>
              <a:t>to</a:t>
            </a:r>
            <a:r>
              <a:rPr lang="ru-RU" sz="2400" dirty="0"/>
              <a:t> </a:t>
            </a:r>
            <a:r>
              <a:rPr lang="ru-RU" sz="2400" dirty="0" err="1"/>
              <a:t>apply</a:t>
            </a:r>
            <a:r>
              <a:rPr lang="ru-RU" sz="2400" dirty="0"/>
              <a:t> </a:t>
            </a:r>
            <a:r>
              <a:rPr lang="ru-RU" sz="2400" dirty="0" err="1"/>
              <a:t>smoothing</a:t>
            </a:r>
            <a:r>
              <a:rPr lang="ru-RU" sz="2400" dirty="0"/>
              <a:t>, </a:t>
            </a:r>
            <a:r>
              <a:rPr lang="ru-RU" sz="2400" dirty="0" err="1"/>
              <a:t>or</a:t>
            </a:r>
            <a:r>
              <a:rPr lang="ru-RU" sz="2400" dirty="0"/>
              <a:t> </a:t>
            </a:r>
            <a:r>
              <a:rPr lang="ru-RU" sz="2400" dirty="0" err="1"/>
              <a:t>rather</a:t>
            </a:r>
            <a:r>
              <a:rPr lang="ru-RU" sz="2400" dirty="0"/>
              <a:t>, </a:t>
            </a:r>
            <a:r>
              <a:rPr lang="ru-RU" sz="2400" dirty="0" err="1"/>
              <a:t>make</a:t>
            </a:r>
            <a:r>
              <a:rPr lang="ru-RU" sz="2400" dirty="0"/>
              <a:t> </a:t>
            </a:r>
            <a:r>
              <a:rPr lang="ru-RU" sz="2400" dirty="0" err="1"/>
              <a:t>small</a:t>
            </a:r>
            <a:r>
              <a:rPr lang="ru-RU" sz="2400" dirty="0"/>
              <a:t> </a:t>
            </a:r>
            <a:r>
              <a:rPr lang="ru-RU" sz="2400" dirty="0" err="1"/>
              <a:t>adjustments</a:t>
            </a:r>
            <a:r>
              <a:rPr lang="ru-RU" sz="2400" dirty="0"/>
              <a:t> </a:t>
            </a:r>
            <a:r>
              <a:rPr lang="ru-RU" sz="2400" dirty="0" err="1"/>
              <a:t>to</a:t>
            </a:r>
            <a:r>
              <a:rPr lang="ru-RU" sz="2400" dirty="0"/>
              <a:t> </a:t>
            </a:r>
            <a:r>
              <a:rPr lang="ru-RU" sz="2400" dirty="0" err="1"/>
              <a:t>all</a:t>
            </a:r>
            <a:r>
              <a:rPr lang="ru-RU" sz="2400" dirty="0"/>
              <a:t> </a:t>
            </a:r>
            <a:r>
              <a:rPr lang="ru-RU" sz="2400" dirty="0" err="1"/>
              <a:t>the</a:t>
            </a:r>
            <a:r>
              <a:rPr lang="ru-RU" sz="2400" dirty="0"/>
              <a:t> </a:t>
            </a:r>
            <a:r>
              <a:rPr lang="ru-RU" sz="2400" dirty="0" err="1"/>
              <a:t>probabilities</a:t>
            </a:r>
            <a:r>
              <a:rPr lang="ru-RU" sz="2400" dirty="0"/>
              <a:t> </a:t>
            </a:r>
            <a:r>
              <a:rPr lang="ru-RU" sz="2400" dirty="0" err="1"/>
              <a:t>of</a:t>
            </a:r>
            <a:r>
              <a:rPr lang="ru-RU" sz="2400" dirty="0"/>
              <a:t> </a:t>
            </a:r>
            <a:r>
              <a:rPr lang="ru-RU" sz="2400" dirty="0" err="1"/>
              <a:t>words</a:t>
            </a:r>
            <a:r>
              <a:rPr lang="ru-RU" sz="2400" dirty="0"/>
              <a:t> </a:t>
            </a:r>
            <a:r>
              <a:rPr lang="ru-RU" sz="2400" dirty="0" err="1"/>
              <a:t>entering</a:t>
            </a:r>
            <a:r>
              <a:rPr lang="ru-RU" sz="2400" dirty="0"/>
              <a:t> </a:t>
            </a:r>
            <a:r>
              <a:rPr lang="ru-RU" sz="2400" dirty="0" err="1"/>
              <a:t>the</a:t>
            </a:r>
            <a:r>
              <a:rPr lang="ru-RU" sz="2400" dirty="0"/>
              <a:t> </a:t>
            </a:r>
            <a:r>
              <a:rPr lang="ru-RU" sz="2400" dirty="0" err="1"/>
              <a:t>document</a:t>
            </a:r>
            <a:r>
              <a:rPr lang="ru-RU" sz="2400" dirty="0"/>
              <a:t>. </a:t>
            </a:r>
            <a:endParaRPr lang="en-US" sz="2400" dirty="0" smtClean="0"/>
          </a:p>
          <a:p>
            <a:endParaRPr lang="en-US" sz="2400" dirty="0"/>
          </a:p>
          <a:p>
            <a:r>
              <a:rPr lang="ru-RU" sz="2400" dirty="0" err="1" smtClean="0"/>
              <a:t>The</a:t>
            </a:r>
            <a:r>
              <a:rPr lang="ru-RU" sz="2400" dirty="0" smtClean="0"/>
              <a:t> </a:t>
            </a:r>
            <a:r>
              <a:rPr lang="ru-RU" sz="2400" dirty="0" err="1"/>
              <a:t>parameter</a:t>
            </a:r>
            <a:r>
              <a:rPr lang="ru-RU" sz="2400" dirty="0"/>
              <a:t> 0&lt;α≤1 </a:t>
            </a:r>
            <a:r>
              <a:rPr lang="ru-RU" sz="2400" dirty="0" err="1"/>
              <a:t>is</a:t>
            </a:r>
            <a:r>
              <a:rPr lang="ru-RU" sz="2400" dirty="0"/>
              <a:t> </a:t>
            </a:r>
            <a:r>
              <a:rPr lang="ru-RU" sz="2400" dirty="0" err="1"/>
              <a:t>selected</a:t>
            </a:r>
            <a:r>
              <a:rPr lang="ru-RU" sz="2400" dirty="0"/>
              <a:t> (</a:t>
            </a:r>
            <a:r>
              <a:rPr lang="ru-RU" sz="2400" dirty="0" err="1"/>
              <a:t>if</a:t>
            </a:r>
            <a:r>
              <a:rPr lang="ru-RU" sz="2400" dirty="0"/>
              <a:t> α=1, </a:t>
            </a:r>
            <a:r>
              <a:rPr lang="ru-RU" sz="2400" dirty="0" err="1"/>
              <a:t>then</a:t>
            </a:r>
            <a:r>
              <a:rPr lang="ru-RU" sz="2400" dirty="0"/>
              <a:t> </a:t>
            </a:r>
            <a:r>
              <a:rPr lang="ru-RU" sz="2400" dirty="0" err="1"/>
              <a:t>this</a:t>
            </a:r>
            <a:r>
              <a:rPr lang="ru-RU" sz="2400" dirty="0"/>
              <a:t> </a:t>
            </a:r>
            <a:r>
              <a:rPr lang="ru-RU" sz="2400" dirty="0" err="1"/>
              <a:t>is</a:t>
            </a:r>
            <a:r>
              <a:rPr lang="ru-RU" sz="2400" dirty="0"/>
              <a:t> </a:t>
            </a:r>
            <a:r>
              <a:rPr lang="ru-RU" sz="2400" dirty="0" err="1"/>
              <a:t>Laplace</a:t>
            </a:r>
            <a:r>
              <a:rPr lang="ru-RU" sz="2400" dirty="0"/>
              <a:t> </a:t>
            </a:r>
            <a:r>
              <a:rPr lang="ru-RU" sz="2400" dirty="0" err="1"/>
              <a:t>smoothing</a:t>
            </a:r>
            <a:r>
              <a:rPr lang="ru-RU" sz="24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82165" y="260270"/>
            <a:ext cx="10098658" cy="646331"/>
          </a:xfrm>
          <a:prstGeom prst="rect">
            <a:avLst/>
          </a:prstGeom>
          <a:noFill/>
        </p:spPr>
        <p:txBody>
          <a:bodyPr wrap="square" rtlCol="0">
            <a:spAutoFit/>
          </a:bodyPr>
          <a:lstStyle/>
          <a:p>
            <a:r>
              <a:rPr lang="en-US" sz="3600" b="1" dirty="0" smtClean="0">
                <a:solidFill>
                  <a:srgbClr val="00B050"/>
                </a:solidFill>
              </a:rPr>
              <a:t>EXAMPLE</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16</a:t>
            </a:fld>
            <a:endParaRPr lang="ru-RU" sz="1400" dirty="0">
              <a:solidFill>
                <a:schemeClr val="bg1"/>
              </a:solidFill>
            </a:endParaRPr>
          </a:p>
        </p:txBody>
      </p:sp>
      <p:sp>
        <p:nvSpPr>
          <p:cNvPr id="2" name="Прямоугольник 1"/>
          <p:cNvSpPr/>
          <p:nvPr/>
        </p:nvSpPr>
        <p:spPr>
          <a:xfrm>
            <a:off x="845125" y="906601"/>
            <a:ext cx="10875819" cy="5262979"/>
          </a:xfrm>
          <a:prstGeom prst="rect">
            <a:avLst/>
          </a:prstGeom>
        </p:spPr>
        <p:txBody>
          <a:bodyPr wrap="square">
            <a:spAutoFit/>
          </a:bodyPr>
          <a:lstStyle/>
          <a:p>
            <a:r>
              <a:rPr lang="ru-RU" sz="2400" dirty="0" err="1"/>
              <a:t>Let</a:t>
            </a:r>
            <a:r>
              <a:rPr lang="ru-RU" sz="2400" dirty="0"/>
              <a:t> </a:t>
            </a:r>
            <a:r>
              <a:rPr lang="ru-RU" sz="2400" dirty="0" err="1"/>
              <a:t>our</a:t>
            </a:r>
            <a:r>
              <a:rPr lang="ru-RU" sz="2400" dirty="0"/>
              <a:t> </a:t>
            </a:r>
            <a:r>
              <a:rPr lang="ru-RU" sz="2400" dirty="0" err="1"/>
              <a:t>system</a:t>
            </a:r>
            <a:r>
              <a:rPr lang="ru-RU" sz="2400" dirty="0"/>
              <a:t> </a:t>
            </a:r>
            <a:r>
              <a:rPr lang="ru-RU" sz="2400" dirty="0" err="1"/>
              <a:t>be</a:t>
            </a:r>
            <a:r>
              <a:rPr lang="ru-RU" sz="2400" dirty="0"/>
              <a:t> </a:t>
            </a:r>
            <a:r>
              <a:rPr lang="ru-RU" sz="2400" dirty="0" err="1"/>
              <a:t>trained</a:t>
            </a:r>
            <a:r>
              <a:rPr lang="ru-RU" sz="2400" dirty="0"/>
              <a:t> </a:t>
            </a:r>
            <a:r>
              <a:rPr lang="ru-RU" sz="2400" dirty="0" err="1"/>
              <a:t>on</a:t>
            </a:r>
            <a:r>
              <a:rPr lang="ru-RU" sz="2400" dirty="0"/>
              <a:t> </a:t>
            </a:r>
            <a:r>
              <a:rPr lang="ru-RU" sz="2400" dirty="0" err="1"/>
              <a:t>the</a:t>
            </a:r>
            <a:r>
              <a:rPr lang="ru-RU" sz="2400" dirty="0"/>
              <a:t> </a:t>
            </a:r>
            <a:r>
              <a:rPr lang="ru-RU" sz="2400" dirty="0" err="1"/>
              <a:t>following</a:t>
            </a:r>
            <a:r>
              <a:rPr lang="ru-RU" sz="2400" dirty="0"/>
              <a:t> </a:t>
            </a:r>
            <a:r>
              <a:rPr lang="ru-RU" sz="2400" dirty="0" err="1"/>
              <a:t>emails</a:t>
            </a:r>
            <a:r>
              <a:rPr lang="ru-RU" sz="2400" dirty="0"/>
              <a:t>, </a:t>
            </a:r>
            <a:r>
              <a:rPr lang="ru-RU" sz="2400" dirty="0" err="1"/>
              <a:t>which</a:t>
            </a:r>
            <a:r>
              <a:rPr lang="ru-RU" sz="2400" dirty="0"/>
              <a:t> </a:t>
            </a:r>
            <a:r>
              <a:rPr lang="ru-RU" sz="2400" dirty="0" err="1"/>
              <a:t>are</a:t>
            </a:r>
            <a:r>
              <a:rPr lang="ru-RU" sz="2400" dirty="0"/>
              <a:t> </a:t>
            </a:r>
            <a:r>
              <a:rPr lang="ru-RU" sz="2400" dirty="0" err="1"/>
              <a:t>known</a:t>
            </a:r>
            <a:r>
              <a:rPr lang="ru-RU" sz="2400" dirty="0"/>
              <a:t> </a:t>
            </a:r>
            <a:r>
              <a:rPr lang="ru-RU" sz="2400" dirty="0" err="1"/>
              <a:t>in</a:t>
            </a:r>
            <a:r>
              <a:rPr lang="ru-RU" sz="2400" dirty="0"/>
              <a:t> </a:t>
            </a:r>
            <a:r>
              <a:rPr lang="ru-RU" sz="2400" dirty="0" err="1"/>
              <a:t>advance</a:t>
            </a:r>
            <a:r>
              <a:rPr lang="ru-RU" sz="2400" dirty="0"/>
              <a:t> </a:t>
            </a:r>
            <a:r>
              <a:rPr lang="ru-RU" sz="2400" dirty="0" err="1"/>
              <a:t>which</a:t>
            </a:r>
            <a:r>
              <a:rPr lang="ru-RU" sz="2400" dirty="0"/>
              <a:t> </a:t>
            </a:r>
            <a:r>
              <a:rPr lang="ru-RU" sz="2400" dirty="0" err="1"/>
              <a:t>are</a:t>
            </a:r>
            <a:r>
              <a:rPr lang="ru-RU" sz="2400" dirty="0"/>
              <a:t> "</a:t>
            </a:r>
            <a:r>
              <a:rPr lang="ru-RU" sz="2400" dirty="0" err="1"/>
              <a:t>spam</a:t>
            </a:r>
            <a:r>
              <a:rPr lang="ru-RU" sz="2400" dirty="0"/>
              <a:t>" </a:t>
            </a:r>
            <a:r>
              <a:rPr lang="ru-RU" sz="2400" dirty="0" err="1"/>
              <a:t>and</a:t>
            </a:r>
            <a:r>
              <a:rPr lang="ru-RU" sz="2400" dirty="0"/>
              <a:t> </a:t>
            </a:r>
            <a:r>
              <a:rPr lang="ru-RU" sz="2400" dirty="0" err="1"/>
              <a:t>which</a:t>
            </a:r>
            <a:r>
              <a:rPr lang="ru-RU" sz="2400" dirty="0"/>
              <a:t> </a:t>
            </a:r>
            <a:r>
              <a:rPr lang="ru-RU" sz="2400" dirty="0" err="1"/>
              <a:t>are</a:t>
            </a:r>
            <a:r>
              <a:rPr lang="ru-RU" sz="2400" dirty="0"/>
              <a:t> "</a:t>
            </a:r>
            <a:r>
              <a:rPr lang="ru-RU" sz="2400" dirty="0" err="1"/>
              <a:t>not</a:t>
            </a:r>
            <a:r>
              <a:rPr lang="ru-RU" sz="2400" dirty="0"/>
              <a:t> </a:t>
            </a:r>
            <a:r>
              <a:rPr lang="ru-RU" sz="2400" dirty="0" err="1"/>
              <a:t>spam</a:t>
            </a:r>
            <a:r>
              <a:rPr lang="ru-RU" sz="2400" dirty="0"/>
              <a:t>" (</a:t>
            </a:r>
            <a:r>
              <a:rPr lang="ru-RU" sz="2400" dirty="0" err="1"/>
              <a:t>training</a:t>
            </a:r>
            <a:r>
              <a:rPr lang="ru-RU" sz="2400" dirty="0"/>
              <a:t> </a:t>
            </a:r>
            <a:r>
              <a:rPr lang="ru-RU" sz="2400" dirty="0" err="1"/>
              <a:t>sample</a:t>
            </a:r>
            <a:r>
              <a:rPr lang="ru-RU" sz="2400" dirty="0"/>
              <a:t>):</a:t>
            </a:r>
            <a:br>
              <a:rPr lang="ru-RU" sz="2400" dirty="0"/>
            </a:br>
            <a:r>
              <a:rPr lang="ru-RU" sz="2400" dirty="0"/>
              <a:t/>
            </a:r>
            <a:br>
              <a:rPr lang="ru-RU" sz="2400" dirty="0"/>
            </a:br>
            <a:r>
              <a:rPr lang="ru-RU" sz="2400" b="1" dirty="0" err="1"/>
              <a:t>Spam</a:t>
            </a:r>
            <a:r>
              <a:rPr lang="ru-RU" sz="2400" dirty="0" smtClean="0"/>
              <a:t>:</a:t>
            </a:r>
            <a:endParaRPr lang="en-US" sz="2400" dirty="0" smtClean="0"/>
          </a:p>
          <a:p>
            <a:r>
              <a:rPr lang="ru-RU" sz="2400" dirty="0" smtClean="0"/>
              <a:t>"</a:t>
            </a:r>
            <a:r>
              <a:rPr lang="ru-RU" sz="2400" dirty="0" err="1" smtClean="0"/>
              <a:t>Low</a:t>
            </a:r>
            <a:r>
              <a:rPr lang="en-US" sz="2400" dirty="0" smtClean="0"/>
              <a:t> </a:t>
            </a:r>
            <a:r>
              <a:rPr lang="ru-RU" sz="2400" dirty="0" err="1" smtClean="0"/>
              <a:t>price</a:t>
            </a:r>
            <a:r>
              <a:rPr lang="ru-RU" sz="2400" dirty="0" smtClean="0"/>
              <a:t> </a:t>
            </a:r>
            <a:r>
              <a:rPr lang="en-US" sz="2400" dirty="0" smtClean="0"/>
              <a:t>tour</a:t>
            </a:r>
            <a:r>
              <a:rPr lang="ru-RU" sz="2400" dirty="0" smtClean="0"/>
              <a:t>“</a:t>
            </a:r>
            <a:r>
              <a:rPr lang="en-US" sz="2400" dirty="0" smtClean="0"/>
              <a:t>.</a:t>
            </a:r>
          </a:p>
          <a:p>
            <a:r>
              <a:rPr lang="ru-RU" sz="2400" dirty="0" smtClean="0"/>
              <a:t>“</a:t>
            </a:r>
            <a:r>
              <a:rPr lang="en-US" sz="2400" dirty="0" smtClean="0"/>
              <a:t>O</a:t>
            </a:r>
            <a:r>
              <a:rPr lang="ru-RU" sz="2400" dirty="0" err="1" smtClean="0"/>
              <a:t>ffer</a:t>
            </a:r>
            <a:r>
              <a:rPr lang="ru-RU" sz="2400" dirty="0"/>
              <a:t>! </a:t>
            </a:r>
            <a:r>
              <a:rPr lang="ru-RU" sz="2400" dirty="0" err="1"/>
              <a:t>Buy</a:t>
            </a:r>
            <a:r>
              <a:rPr lang="ru-RU" sz="2400" dirty="0"/>
              <a:t> a </a:t>
            </a:r>
            <a:r>
              <a:rPr lang="ru-RU" sz="2400" dirty="0" err="1" smtClean="0"/>
              <a:t>chocolate</a:t>
            </a:r>
            <a:r>
              <a:rPr lang="ru-RU" sz="2400" dirty="0" smtClean="0"/>
              <a:t> </a:t>
            </a:r>
            <a:r>
              <a:rPr lang="ru-RU" sz="2400" dirty="0" err="1"/>
              <a:t>and</a:t>
            </a:r>
            <a:r>
              <a:rPr lang="ru-RU" sz="2400" dirty="0"/>
              <a:t> </a:t>
            </a:r>
            <a:r>
              <a:rPr lang="ru-RU" sz="2400" dirty="0" err="1"/>
              <a:t>get</a:t>
            </a:r>
            <a:r>
              <a:rPr lang="ru-RU" sz="2400" dirty="0"/>
              <a:t> a </a:t>
            </a:r>
            <a:r>
              <a:rPr lang="ru-RU" sz="2400" dirty="0" err="1"/>
              <a:t>phone</a:t>
            </a:r>
            <a:r>
              <a:rPr lang="ru-RU" sz="2400" dirty="0"/>
              <a:t> </a:t>
            </a:r>
            <a:r>
              <a:rPr lang="ru-RU" sz="2400" dirty="0" err="1"/>
              <a:t>as</a:t>
            </a:r>
            <a:r>
              <a:rPr lang="ru-RU" sz="2400" dirty="0"/>
              <a:t> a </a:t>
            </a:r>
            <a:r>
              <a:rPr lang="ru-RU" sz="2400" dirty="0" err="1" smtClean="0"/>
              <a:t>gift</a:t>
            </a:r>
            <a:r>
              <a:rPr lang="ru-RU" sz="2400" dirty="0" smtClean="0"/>
              <a:t>“</a:t>
            </a:r>
            <a:r>
              <a:rPr lang="en-US" sz="2400" dirty="0" smtClean="0"/>
              <a:t>.</a:t>
            </a:r>
          </a:p>
          <a:p>
            <a:r>
              <a:rPr lang="ru-RU" sz="2400" dirty="0"/>
              <a:t/>
            </a:r>
            <a:br>
              <a:rPr lang="ru-RU" sz="2400" dirty="0"/>
            </a:br>
            <a:r>
              <a:rPr lang="ru-RU" sz="2400" b="1" dirty="0" err="1"/>
              <a:t>Not</a:t>
            </a:r>
            <a:r>
              <a:rPr lang="ru-RU" sz="2400" b="1" dirty="0"/>
              <a:t> </a:t>
            </a:r>
            <a:r>
              <a:rPr lang="ru-RU" sz="2400" b="1" dirty="0" err="1"/>
              <a:t>spam</a:t>
            </a:r>
            <a:r>
              <a:rPr lang="ru-RU" sz="2400" dirty="0" smtClean="0"/>
              <a:t>:</a:t>
            </a:r>
            <a:endParaRPr lang="en-US" sz="2400" dirty="0" smtClean="0"/>
          </a:p>
          <a:p>
            <a:r>
              <a:rPr lang="ru-RU" sz="2400" dirty="0" smtClean="0"/>
              <a:t>"</a:t>
            </a:r>
            <a:r>
              <a:rPr lang="ru-RU" sz="2400" dirty="0" err="1"/>
              <a:t>There</a:t>
            </a:r>
            <a:r>
              <a:rPr lang="ru-RU" sz="2400" dirty="0"/>
              <a:t> </a:t>
            </a:r>
            <a:r>
              <a:rPr lang="ru-RU" sz="2400" dirty="0" err="1"/>
              <a:t>will</a:t>
            </a:r>
            <a:r>
              <a:rPr lang="ru-RU" sz="2400" dirty="0"/>
              <a:t> </a:t>
            </a:r>
            <a:r>
              <a:rPr lang="ru-RU" sz="2400" dirty="0" err="1"/>
              <a:t>be</a:t>
            </a:r>
            <a:r>
              <a:rPr lang="ru-RU" sz="2400" dirty="0"/>
              <a:t> a </a:t>
            </a:r>
            <a:r>
              <a:rPr lang="ru-RU" sz="2400" dirty="0" err="1"/>
              <a:t>meeting</a:t>
            </a:r>
            <a:r>
              <a:rPr lang="ru-RU" sz="2400" dirty="0"/>
              <a:t> </a:t>
            </a:r>
            <a:r>
              <a:rPr lang="ru-RU" sz="2400" dirty="0" err="1" smtClean="0"/>
              <a:t>tomorrow</a:t>
            </a:r>
            <a:r>
              <a:rPr lang="ru-RU" sz="2400" dirty="0" smtClean="0"/>
              <a:t>“</a:t>
            </a:r>
            <a:r>
              <a:rPr lang="en-US" sz="2400" dirty="0" smtClean="0"/>
              <a:t>.</a:t>
            </a:r>
          </a:p>
          <a:p>
            <a:r>
              <a:rPr lang="ru-RU" sz="2400" dirty="0" smtClean="0"/>
              <a:t>"</a:t>
            </a:r>
            <a:r>
              <a:rPr lang="ru-RU" sz="2400" dirty="0" err="1"/>
              <a:t>Buy</a:t>
            </a:r>
            <a:r>
              <a:rPr lang="ru-RU" sz="2400" dirty="0"/>
              <a:t> a </a:t>
            </a:r>
            <a:r>
              <a:rPr lang="ru-RU" sz="2400" dirty="0" err="1"/>
              <a:t>kilogram</a:t>
            </a:r>
            <a:r>
              <a:rPr lang="ru-RU" sz="2400" dirty="0"/>
              <a:t> </a:t>
            </a:r>
            <a:r>
              <a:rPr lang="ru-RU" sz="2400" dirty="0" err="1"/>
              <a:t>of</a:t>
            </a:r>
            <a:r>
              <a:rPr lang="ru-RU" sz="2400" dirty="0"/>
              <a:t> </a:t>
            </a:r>
            <a:r>
              <a:rPr lang="ru-RU" sz="2400" dirty="0" err="1"/>
              <a:t>apples</a:t>
            </a:r>
            <a:r>
              <a:rPr lang="ru-RU" sz="2400" dirty="0"/>
              <a:t> </a:t>
            </a:r>
            <a:r>
              <a:rPr lang="ru-RU" sz="2400" dirty="0" err="1"/>
              <a:t>and</a:t>
            </a:r>
            <a:r>
              <a:rPr lang="ru-RU" sz="2400" dirty="0"/>
              <a:t> a </a:t>
            </a:r>
            <a:r>
              <a:rPr lang="ru-RU" sz="2400" dirty="0" err="1" smtClean="0"/>
              <a:t>chocolate</a:t>
            </a:r>
            <a:r>
              <a:rPr lang="ru-RU" sz="2400" dirty="0" smtClean="0"/>
              <a:t>“</a:t>
            </a:r>
            <a:r>
              <a:rPr lang="en-US" sz="2400" dirty="0" smtClean="0"/>
              <a:t>.</a:t>
            </a:r>
          </a:p>
          <a:p>
            <a:endParaRPr lang="en-US" sz="2400" dirty="0" smtClean="0"/>
          </a:p>
          <a:p>
            <a:r>
              <a:rPr lang="ru-RU" sz="2400" b="1" dirty="0" err="1" smtClean="0"/>
              <a:t>Task</a:t>
            </a:r>
            <a:r>
              <a:rPr lang="ru-RU" sz="2400" dirty="0"/>
              <a:t>: </a:t>
            </a:r>
            <a:r>
              <a:rPr lang="ru-RU" sz="2400" dirty="0" err="1"/>
              <a:t>determine</a:t>
            </a:r>
            <a:r>
              <a:rPr lang="ru-RU" sz="2400" dirty="0"/>
              <a:t> </a:t>
            </a:r>
            <a:r>
              <a:rPr lang="ru-RU" sz="2400" dirty="0" err="1"/>
              <a:t>which</a:t>
            </a:r>
            <a:r>
              <a:rPr lang="ru-RU" sz="2400" dirty="0"/>
              <a:t> </a:t>
            </a:r>
            <a:r>
              <a:rPr lang="ru-RU" sz="2400" dirty="0" err="1"/>
              <a:t>category</a:t>
            </a:r>
            <a:r>
              <a:rPr lang="ru-RU" sz="2400" dirty="0"/>
              <a:t> </a:t>
            </a:r>
            <a:r>
              <a:rPr lang="ru-RU" sz="2400" dirty="0" err="1"/>
              <a:t>the</a:t>
            </a:r>
            <a:r>
              <a:rPr lang="ru-RU" sz="2400" dirty="0"/>
              <a:t> </a:t>
            </a:r>
            <a:r>
              <a:rPr lang="ru-RU" sz="2400" dirty="0" err="1"/>
              <a:t>following</a:t>
            </a:r>
            <a:r>
              <a:rPr lang="ru-RU" sz="2400" dirty="0"/>
              <a:t> </a:t>
            </a:r>
            <a:r>
              <a:rPr lang="ru-RU" sz="2400" dirty="0" err="1"/>
              <a:t>email</a:t>
            </a:r>
            <a:r>
              <a:rPr lang="ru-RU" sz="2400" dirty="0"/>
              <a:t> </a:t>
            </a:r>
            <a:r>
              <a:rPr lang="ru-RU" sz="2400" dirty="0" err="1"/>
              <a:t>belongs</a:t>
            </a:r>
            <a:r>
              <a:rPr lang="ru-RU" sz="2400" dirty="0"/>
              <a:t> </a:t>
            </a:r>
            <a:r>
              <a:rPr lang="ru-RU" sz="2400" dirty="0" err="1"/>
              <a:t>to</a:t>
            </a:r>
            <a:r>
              <a:rPr lang="ru-RU" sz="2400" dirty="0" smtClean="0"/>
              <a:t>:</a:t>
            </a:r>
            <a:endParaRPr lang="en-US" sz="2400" dirty="0" smtClean="0"/>
          </a:p>
          <a:p>
            <a:r>
              <a:rPr lang="ru-RU" sz="2400" dirty="0"/>
              <a:t/>
            </a:r>
            <a:br>
              <a:rPr lang="ru-RU" sz="2400" dirty="0"/>
            </a:br>
            <a:r>
              <a:rPr lang="ru-RU" sz="2400" dirty="0"/>
              <a:t>"</a:t>
            </a:r>
            <a:r>
              <a:rPr lang="ru-RU" sz="2400" dirty="0" err="1"/>
              <a:t>There's</a:t>
            </a:r>
            <a:r>
              <a:rPr lang="ru-RU" sz="2400" dirty="0"/>
              <a:t> a </a:t>
            </a:r>
            <a:r>
              <a:rPr lang="ru-RU" sz="2400" dirty="0" err="1"/>
              <a:t>mountain</a:t>
            </a:r>
            <a:r>
              <a:rPr lang="ru-RU" sz="2400" dirty="0"/>
              <a:t> </a:t>
            </a:r>
            <a:r>
              <a:rPr lang="ru-RU" sz="2400" dirty="0" err="1"/>
              <a:t>of</a:t>
            </a:r>
            <a:r>
              <a:rPr lang="ru-RU" sz="2400" dirty="0"/>
              <a:t> </a:t>
            </a:r>
            <a:r>
              <a:rPr lang="ru-RU" sz="2400" dirty="0" err="1"/>
              <a:t>apples</a:t>
            </a:r>
            <a:r>
              <a:rPr lang="ru-RU" sz="2400" dirty="0"/>
              <a:t> </a:t>
            </a:r>
            <a:r>
              <a:rPr lang="ru-RU" sz="2400" dirty="0" err="1"/>
              <a:t>in</a:t>
            </a:r>
            <a:r>
              <a:rPr lang="ru-RU" sz="2400" dirty="0"/>
              <a:t> </a:t>
            </a:r>
            <a:r>
              <a:rPr lang="ru-RU" sz="2400" dirty="0" err="1"/>
              <a:t>the</a:t>
            </a:r>
            <a:r>
              <a:rPr lang="ru-RU" sz="2400" dirty="0"/>
              <a:t> </a:t>
            </a:r>
            <a:r>
              <a:rPr lang="ru-RU" sz="2400" dirty="0" err="1"/>
              <a:t>store</a:t>
            </a:r>
            <a:r>
              <a:rPr lang="ru-RU" sz="2400" dirty="0"/>
              <a:t>. </a:t>
            </a:r>
            <a:r>
              <a:rPr lang="ru-RU" sz="2400" dirty="0" err="1"/>
              <a:t>Buy</a:t>
            </a:r>
            <a:r>
              <a:rPr lang="ru-RU" sz="2400" dirty="0"/>
              <a:t> </a:t>
            </a:r>
            <a:r>
              <a:rPr lang="ru-RU" sz="2400" dirty="0" err="1"/>
              <a:t>seven</a:t>
            </a:r>
            <a:r>
              <a:rPr lang="ru-RU" sz="2400" dirty="0"/>
              <a:t> </a:t>
            </a:r>
            <a:r>
              <a:rPr lang="ru-RU" sz="2400" dirty="0" err="1"/>
              <a:t>kilograms</a:t>
            </a:r>
            <a:r>
              <a:rPr lang="ru-RU" sz="2400" dirty="0"/>
              <a:t> </a:t>
            </a:r>
            <a:r>
              <a:rPr lang="ru-RU" sz="2400" dirty="0" err="1"/>
              <a:t>and</a:t>
            </a:r>
            <a:r>
              <a:rPr lang="ru-RU" sz="2400" dirty="0"/>
              <a:t> a </a:t>
            </a:r>
            <a:r>
              <a:rPr lang="ru-RU" sz="2400" dirty="0" err="1" smtClean="0"/>
              <a:t>chocolate</a:t>
            </a:r>
            <a:r>
              <a:rPr lang="ru-RU" sz="2400" dirty="0" smtClean="0"/>
              <a:t>“</a:t>
            </a:r>
            <a:r>
              <a:rPr lang="en-US" sz="2400" dirty="0" smtClean="0"/>
              <a:t>.</a:t>
            </a:r>
            <a:endParaRPr lang="ru-RU"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86142" y="537241"/>
            <a:ext cx="10098658" cy="646331"/>
          </a:xfrm>
          <a:prstGeom prst="rect">
            <a:avLst/>
          </a:prstGeom>
          <a:noFill/>
        </p:spPr>
        <p:txBody>
          <a:bodyPr wrap="square" rtlCol="0">
            <a:spAutoFit/>
          </a:bodyPr>
          <a:lstStyle/>
          <a:p>
            <a:r>
              <a:rPr lang="en-US" sz="3600" b="1" dirty="0" smtClean="0">
                <a:solidFill>
                  <a:schemeClr val="accent6">
                    <a:lumMod val="75000"/>
                  </a:schemeClr>
                </a:solidFill>
              </a:rPr>
              <a:t>DECISION</a:t>
            </a:r>
            <a:endParaRPr lang="ru-RU" sz="3600" b="1" dirty="0">
              <a:solidFill>
                <a:schemeClr val="accent6">
                  <a:lumMod val="75000"/>
                </a:schemeClr>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17</a:t>
            </a:fld>
            <a:endParaRPr lang="ru-RU" sz="1400" dirty="0">
              <a:solidFill>
                <a:schemeClr val="bg1"/>
              </a:solidFill>
            </a:endParaRPr>
          </a:p>
        </p:txBody>
      </p:sp>
      <p:sp>
        <p:nvSpPr>
          <p:cNvPr id="5" name="Прямоугольник 4"/>
          <p:cNvSpPr/>
          <p:nvPr/>
        </p:nvSpPr>
        <p:spPr>
          <a:xfrm>
            <a:off x="803564" y="2177580"/>
            <a:ext cx="3269672" cy="2308324"/>
          </a:xfrm>
          <a:prstGeom prst="rect">
            <a:avLst/>
          </a:prstGeom>
        </p:spPr>
        <p:txBody>
          <a:bodyPr wrap="square">
            <a:spAutoFit/>
          </a:bodyPr>
          <a:lstStyle/>
          <a:p>
            <a:r>
              <a:rPr lang="ru-RU" sz="2400" dirty="0" err="1"/>
              <a:t>Making</a:t>
            </a:r>
            <a:r>
              <a:rPr lang="ru-RU" sz="2400" dirty="0"/>
              <a:t> a </a:t>
            </a:r>
            <a:r>
              <a:rPr lang="ru-RU" sz="2400" dirty="0" err="1"/>
              <a:t>table</a:t>
            </a:r>
            <a:r>
              <a:rPr lang="ru-RU" sz="2400" dirty="0" smtClean="0"/>
              <a:t>.</a:t>
            </a:r>
            <a:endParaRPr lang="en-US" sz="2400" dirty="0" smtClean="0"/>
          </a:p>
          <a:p>
            <a:r>
              <a:rPr lang="ru-RU" sz="2400" dirty="0" err="1" smtClean="0"/>
              <a:t>We</a:t>
            </a:r>
            <a:r>
              <a:rPr lang="ru-RU" sz="2400" dirty="0" smtClean="0"/>
              <a:t> </a:t>
            </a:r>
            <a:r>
              <a:rPr lang="ru-RU" sz="2400" dirty="0" err="1"/>
              <a:t>remove</a:t>
            </a:r>
            <a:r>
              <a:rPr lang="ru-RU" sz="2400" dirty="0"/>
              <a:t> </a:t>
            </a:r>
            <a:r>
              <a:rPr lang="ru-RU" sz="2400" dirty="0" err="1"/>
              <a:t>all</a:t>
            </a:r>
            <a:r>
              <a:rPr lang="ru-RU" sz="2400" dirty="0"/>
              <a:t> </a:t>
            </a:r>
            <a:r>
              <a:rPr lang="ru-RU" sz="2400" dirty="0" err="1"/>
              <a:t>the</a:t>
            </a:r>
            <a:r>
              <a:rPr lang="ru-RU" sz="2400" dirty="0"/>
              <a:t> "</a:t>
            </a:r>
            <a:r>
              <a:rPr lang="ru-RU" sz="2400" dirty="0" err="1"/>
              <a:t>stop</a:t>
            </a:r>
            <a:r>
              <a:rPr lang="ru-RU" sz="2400" dirty="0"/>
              <a:t> </a:t>
            </a:r>
            <a:r>
              <a:rPr lang="ru-RU" sz="2400" dirty="0" err="1"/>
              <a:t>words</a:t>
            </a:r>
            <a:r>
              <a:rPr lang="ru-RU" sz="2400" dirty="0"/>
              <a:t>", </a:t>
            </a:r>
            <a:r>
              <a:rPr lang="ru-RU" sz="2400" dirty="0" err="1"/>
              <a:t>calculate</a:t>
            </a:r>
            <a:r>
              <a:rPr lang="ru-RU" sz="2400" dirty="0"/>
              <a:t> </a:t>
            </a:r>
            <a:r>
              <a:rPr lang="ru-RU" sz="2400" dirty="0" err="1"/>
              <a:t>the</a:t>
            </a:r>
            <a:r>
              <a:rPr lang="ru-RU" sz="2400" dirty="0"/>
              <a:t> </a:t>
            </a:r>
            <a:r>
              <a:rPr lang="ru-RU" sz="2400" dirty="0" err="1"/>
              <a:t>probabilities</a:t>
            </a:r>
            <a:r>
              <a:rPr lang="ru-RU" sz="2400" dirty="0"/>
              <a:t>, </a:t>
            </a:r>
            <a:r>
              <a:rPr lang="ru-RU" sz="2400" dirty="0" err="1"/>
              <a:t>and</a:t>
            </a:r>
            <a:r>
              <a:rPr lang="ru-RU" sz="2400" dirty="0"/>
              <a:t> </a:t>
            </a:r>
            <a:r>
              <a:rPr lang="ru-RU" sz="2400" dirty="0" err="1"/>
              <a:t>take</a:t>
            </a:r>
            <a:r>
              <a:rPr lang="ru-RU" sz="2400" dirty="0"/>
              <a:t> </a:t>
            </a:r>
            <a:r>
              <a:rPr lang="ru-RU" sz="2400" dirty="0" err="1"/>
              <a:t>the</a:t>
            </a:r>
            <a:r>
              <a:rPr lang="ru-RU" sz="2400" dirty="0"/>
              <a:t> </a:t>
            </a:r>
            <a:r>
              <a:rPr lang="ru-RU" sz="2400" dirty="0" err="1"/>
              <a:t>smoothing</a:t>
            </a:r>
            <a:r>
              <a:rPr lang="ru-RU" sz="2400" dirty="0"/>
              <a:t> </a:t>
            </a:r>
            <a:r>
              <a:rPr lang="ru-RU" sz="2400" dirty="0" err="1"/>
              <a:t>parameter</a:t>
            </a:r>
            <a:r>
              <a:rPr lang="ru-RU" sz="2400" dirty="0"/>
              <a:t> </a:t>
            </a:r>
            <a:r>
              <a:rPr lang="ru-RU" sz="2400" dirty="0" err="1"/>
              <a:t>as</a:t>
            </a:r>
            <a:r>
              <a:rPr lang="ru-RU" sz="2400" dirty="0"/>
              <a:t> </a:t>
            </a:r>
            <a:r>
              <a:rPr lang="ru-RU" sz="2400" dirty="0" err="1"/>
              <a:t>one</a:t>
            </a:r>
            <a:r>
              <a:rPr lang="ru-RU" sz="2400" dirty="0"/>
              <a:t>.</a:t>
            </a:r>
          </a:p>
        </p:txBody>
      </p:sp>
      <p:pic>
        <p:nvPicPr>
          <p:cNvPr id="6" name="Рисунок 5"/>
          <p:cNvPicPr>
            <a:picLocks noChangeAspect="1"/>
          </p:cNvPicPr>
          <p:nvPr/>
        </p:nvPicPr>
        <p:blipFill>
          <a:blip r:embed="rId4"/>
          <a:stretch>
            <a:fillRect/>
          </a:stretch>
        </p:blipFill>
        <p:spPr>
          <a:xfrm>
            <a:off x="4073236" y="0"/>
            <a:ext cx="6921909"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18</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3" name="Прямоугольник 2"/>
              <p:cNvSpPr/>
              <p:nvPr/>
            </p:nvSpPr>
            <p:spPr>
              <a:xfrm>
                <a:off x="1080655" y="1427819"/>
                <a:ext cx="10418959" cy="4113947"/>
              </a:xfrm>
              <a:prstGeom prst="rect">
                <a:avLst/>
              </a:prstGeom>
            </p:spPr>
            <p:txBody>
              <a:bodyPr wrap="square">
                <a:spAutoFit/>
              </a:bodyPr>
              <a:lstStyle/>
              <a:p>
                <a:r>
                  <a:rPr lang="en-US" sz="2400" b="1" dirty="0" smtClean="0"/>
                  <a:t>M =14 –</a:t>
                </a:r>
                <a:r>
                  <a:rPr lang="en-US" sz="2400" dirty="0"/>
                  <a:t>words in the training </a:t>
                </a:r>
                <a:r>
                  <a:rPr lang="en-US" sz="2400" dirty="0" smtClean="0"/>
                  <a:t>sample,</a:t>
                </a:r>
              </a:p>
              <a:p>
                <a14:m>
                  <m:oMath xmlns:m="http://schemas.openxmlformats.org/officeDocument/2006/math">
                    <m:sSub>
                      <m:sSubPr>
                        <m:ctrlPr>
                          <a:rPr lang="ru-RU" sz="2400" b="1" i="1">
                            <a:latin typeface="Cambria Math" panose="02040503050406030204" pitchFamily="18" charset="0"/>
                          </a:rPr>
                        </m:ctrlPr>
                      </m:sSubPr>
                      <m:e>
                        <m:r>
                          <a:rPr lang="en-US" sz="2400" b="1" i="1">
                            <a:latin typeface="Cambria Math" panose="02040503050406030204" pitchFamily="18" charset="0"/>
                          </a:rPr>
                          <m:t>𝑵</m:t>
                        </m:r>
                      </m:e>
                      <m:sub>
                        <m:r>
                          <a:rPr lang="ru-RU" sz="2400" b="1" i="1">
                            <a:latin typeface="Cambria Math" panose="02040503050406030204" pitchFamily="18" charset="0"/>
                          </a:rPr>
                          <m:t>𝟏</m:t>
                        </m:r>
                      </m:sub>
                    </m:sSub>
                    <m:r>
                      <a:rPr lang="ru-RU" sz="2400" b="1" i="1">
                        <a:latin typeface="Cambria Math" panose="02040503050406030204" pitchFamily="18" charset="0"/>
                      </a:rPr>
                      <m:t>=</m:t>
                    </m:r>
                    <m:r>
                      <a:rPr lang="ru-RU" sz="2400" b="1" i="1">
                        <a:latin typeface="Cambria Math" panose="02040503050406030204" pitchFamily="18" charset="0"/>
                      </a:rPr>
                      <m:t>𝟗</m:t>
                    </m:r>
                  </m:oMath>
                </a14:m>
                <a:r>
                  <a:rPr lang="en-US" sz="2400" b="1" dirty="0"/>
                  <a:t> -</a:t>
                </a:r>
                <a:r>
                  <a:rPr lang="ru-RU" sz="2400" b="1" dirty="0"/>
                  <a:t> </a:t>
                </a:r>
                <a:r>
                  <a:rPr lang="en-US" sz="2400" dirty="0"/>
                  <a:t>the number of words included in a document of the "Spam" </a:t>
                </a:r>
                <a:r>
                  <a:rPr lang="en-US" sz="2400" dirty="0" smtClean="0"/>
                  <a:t>class,</a:t>
                </a:r>
                <a:endParaRPr lang="ru-RU" sz="2400" dirty="0"/>
              </a:p>
              <a:p>
                <a14:m>
                  <m:oMath xmlns:m="http://schemas.openxmlformats.org/officeDocument/2006/math">
                    <m:sSub>
                      <m:sSubPr>
                        <m:ctrlPr>
                          <a:rPr lang="ru-RU" sz="2400" b="1" i="1">
                            <a:latin typeface="Cambria Math" panose="02040503050406030204" pitchFamily="18" charset="0"/>
                          </a:rPr>
                        </m:ctrlPr>
                      </m:sSubPr>
                      <m:e>
                        <m:r>
                          <a:rPr lang="en-US" sz="2400" b="1" i="1">
                            <a:latin typeface="Cambria Math" panose="02040503050406030204" pitchFamily="18" charset="0"/>
                          </a:rPr>
                          <m:t>𝑵</m:t>
                        </m:r>
                      </m:e>
                      <m:sub>
                        <m:r>
                          <a:rPr lang="ru-RU" sz="2400" b="1" i="1">
                            <a:latin typeface="Cambria Math" panose="02040503050406030204" pitchFamily="18" charset="0"/>
                          </a:rPr>
                          <m:t>𝟐</m:t>
                        </m:r>
                      </m:sub>
                    </m:sSub>
                    <m:r>
                      <a:rPr lang="ru-RU" sz="2400" b="1" i="1">
                        <a:latin typeface="Cambria Math" panose="02040503050406030204" pitchFamily="18" charset="0"/>
                      </a:rPr>
                      <m:t>=</m:t>
                    </m:r>
                    <m:r>
                      <a:rPr lang="ru-RU" sz="2400" b="1" i="1">
                        <a:latin typeface="Cambria Math" panose="02040503050406030204" pitchFamily="18" charset="0"/>
                      </a:rPr>
                      <m:t>𝟕</m:t>
                    </m:r>
                  </m:oMath>
                </a14:m>
                <a:r>
                  <a:rPr lang="en-US" sz="2400" b="1" dirty="0"/>
                  <a:t> -</a:t>
                </a:r>
                <a:r>
                  <a:rPr lang="ru-RU" sz="2400" b="1" dirty="0"/>
                  <a:t> </a:t>
                </a:r>
                <a:r>
                  <a:rPr lang="en-US" sz="2400" dirty="0"/>
                  <a:t>the number of words included in a Non-spam </a:t>
                </a:r>
                <a:r>
                  <a:rPr lang="en-US" sz="2400" dirty="0" smtClean="0"/>
                  <a:t>document.</a:t>
                </a:r>
              </a:p>
              <a:p>
                <a:endParaRPr lang="en-US" sz="2400" dirty="0" smtClean="0"/>
              </a:p>
              <a:p>
                <a:r>
                  <a:rPr lang="en-US" sz="2400" b="1" dirty="0"/>
                  <a:t>Rating</a:t>
                </a:r>
                <a:r>
                  <a:rPr lang="en-US" sz="2400" dirty="0"/>
                  <a:t> for the </a:t>
                </a:r>
                <a:r>
                  <a:rPr lang="en-US" sz="2400" dirty="0" smtClean="0"/>
                  <a:t>“</a:t>
                </a:r>
                <a:r>
                  <a:rPr lang="en-US" sz="2400" b="1" dirty="0" smtClean="0"/>
                  <a:t>Spam”</a:t>
                </a:r>
                <a:r>
                  <a:rPr lang="en-US" sz="2400" dirty="0" smtClean="0"/>
                  <a:t> </a:t>
                </a:r>
                <a:r>
                  <a:rPr lang="en-US" sz="2400" dirty="0"/>
                  <a:t>category: </a:t>
                </a:r>
                <a14:m>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2</m:t>
                        </m:r>
                      </m:num>
                      <m:den>
                        <m:r>
                          <a:rPr lang="ru-RU" sz="2400" i="1">
                            <a:latin typeface="Cambria Math" panose="02040503050406030204" pitchFamily="18" charset="0"/>
                          </a:rPr>
                          <m:t>4</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2</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2</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1</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1</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1</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1</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1</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≈5,87∙</m:t>
                    </m:r>
                    <m:sSup>
                      <m:sSupPr>
                        <m:ctrlPr>
                          <a:rPr lang="ru-RU" sz="2400" i="1">
                            <a:latin typeface="Cambria Math" panose="02040503050406030204" pitchFamily="18" charset="0"/>
                            <a:ea typeface="Cambria Math" panose="02040503050406030204" pitchFamily="18" charset="0"/>
                          </a:rPr>
                        </m:ctrlPr>
                      </m:sSupPr>
                      <m:e>
                        <m:r>
                          <a:rPr lang="ru-RU" sz="2400" i="1">
                            <a:latin typeface="Cambria Math" panose="02040503050406030204" pitchFamily="18" charset="0"/>
                            <a:ea typeface="Cambria Math" panose="02040503050406030204" pitchFamily="18" charset="0"/>
                          </a:rPr>
                          <m:t>10</m:t>
                        </m:r>
                      </m:e>
                      <m:sup>
                        <m:r>
                          <a:rPr lang="ru-RU" sz="2400" i="1">
                            <a:latin typeface="Cambria Math" panose="02040503050406030204" pitchFamily="18" charset="0"/>
                            <a:ea typeface="Cambria Math" panose="02040503050406030204" pitchFamily="18" charset="0"/>
                          </a:rPr>
                          <m:t>−10</m:t>
                        </m:r>
                      </m:sup>
                    </m:sSup>
                  </m:oMath>
                </a14:m>
                <a:r>
                  <a:rPr lang="en-US" sz="2400" dirty="0" smtClean="0"/>
                  <a:t>.</a:t>
                </a:r>
              </a:p>
              <a:p>
                <a:endParaRPr lang="ru-RU" sz="2400" dirty="0"/>
              </a:p>
              <a:p>
                <a:r>
                  <a:rPr lang="en-US" sz="2400" b="1" dirty="0"/>
                  <a:t>Rating</a:t>
                </a:r>
                <a:r>
                  <a:rPr lang="en-US" sz="2400" dirty="0"/>
                  <a:t> for the "</a:t>
                </a:r>
                <a:r>
                  <a:rPr lang="en-US" sz="2400" b="1" dirty="0"/>
                  <a:t>Not spam</a:t>
                </a:r>
                <a:r>
                  <a:rPr lang="en-US" sz="2400" dirty="0"/>
                  <a:t>" category</a:t>
                </a:r>
                <a:r>
                  <a:rPr lang="en-US" sz="2400" dirty="0" smtClean="0"/>
                  <a:t>: </a:t>
                </a:r>
                <a14:m>
                  <m:oMath xmlns:m="http://schemas.openxmlformats.org/officeDocument/2006/math">
                    <m:f>
                      <m:fPr>
                        <m:ctrlPr>
                          <a:rPr lang="ru-RU" sz="2400" i="1">
                            <a:latin typeface="Cambria Math" panose="02040503050406030204" pitchFamily="18" charset="0"/>
                          </a:rPr>
                        </m:ctrlPr>
                      </m:fPr>
                      <m:num>
                        <m:r>
                          <a:rPr lang="ru-RU" sz="2400" i="1">
                            <a:latin typeface="Cambria Math" panose="02040503050406030204" pitchFamily="18" charset="0"/>
                          </a:rPr>
                          <m:t>2</m:t>
                        </m:r>
                      </m:num>
                      <m:den>
                        <m:r>
                          <a:rPr lang="ru-RU" sz="2400" i="1">
                            <a:latin typeface="Cambria Math" panose="02040503050406030204" pitchFamily="18" charset="0"/>
                          </a:rPr>
                          <m:t>4</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2</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2</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2</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2</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1</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1</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m:t>
                    </m:r>
                    <m:f>
                      <m:fPr>
                        <m:ctrlPr>
                          <a:rPr lang="ru-RU" sz="2400" i="1">
                            <a:latin typeface="Cambria Math" panose="02040503050406030204" pitchFamily="18" charset="0"/>
                            <a:ea typeface="Cambria Math" panose="02040503050406030204" pitchFamily="18" charset="0"/>
                          </a:rPr>
                        </m:ctrlPr>
                      </m:fPr>
                      <m:num>
                        <m:r>
                          <a:rPr lang="ru-RU" sz="2400" i="1">
                            <a:latin typeface="Cambria Math" panose="02040503050406030204" pitchFamily="18" charset="0"/>
                            <a:ea typeface="Cambria Math" panose="02040503050406030204" pitchFamily="18" charset="0"/>
                          </a:rPr>
                          <m:t>1</m:t>
                        </m:r>
                      </m:num>
                      <m:den>
                        <m:r>
                          <a:rPr lang="ru-RU" sz="2400" i="1">
                            <a:latin typeface="Cambria Math" panose="02040503050406030204" pitchFamily="18" charset="0"/>
                            <a:ea typeface="Cambria Math" panose="02040503050406030204" pitchFamily="18" charset="0"/>
                          </a:rPr>
                          <m:t>23</m:t>
                        </m:r>
                      </m:den>
                    </m:f>
                    <m:r>
                      <a:rPr lang="ru-RU" sz="2400" i="1">
                        <a:latin typeface="Cambria Math" panose="02040503050406030204" pitchFamily="18" charset="0"/>
                        <a:ea typeface="Cambria Math" panose="02040503050406030204" pitchFamily="18" charset="0"/>
                      </a:rPr>
                      <m:t>≈4,44∙</m:t>
                    </m:r>
                    <m:sSup>
                      <m:sSupPr>
                        <m:ctrlPr>
                          <a:rPr lang="ru-RU" sz="2400" i="1">
                            <a:latin typeface="Cambria Math" panose="02040503050406030204" pitchFamily="18" charset="0"/>
                            <a:ea typeface="Cambria Math" panose="02040503050406030204" pitchFamily="18" charset="0"/>
                          </a:rPr>
                        </m:ctrlPr>
                      </m:sSupPr>
                      <m:e>
                        <m:r>
                          <a:rPr lang="ru-RU" sz="2400" i="1">
                            <a:latin typeface="Cambria Math" panose="02040503050406030204" pitchFamily="18" charset="0"/>
                            <a:ea typeface="Cambria Math" panose="02040503050406030204" pitchFamily="18" charset="0"/>
                          </a:rPr>
                          <m:t>10</m:t>
                        </m:r>
                      </m:e>
                      <m:sup>
                        <m:r>
                          <a:rPr lang="ru-RU" sz="2400" i="1">
                            <a:latin typeface="Cambria Math" panose="02040503050406030204" pitchFamily="18" charset="0"/>
                            <a:ea typeface="Cambria Math" panose="02040503050406030204" pitchFamily="18" charset="0"/>
                          </a:rPr>
                          <m:t>−9</m:t>
                        </m:r>
                      </m:sup>
                    </m:sSup>
                    <m:r>
                      <a:rPr lang="en-US" sz="2400" b="0" i="1" smtClean="0">
                        <a:latin typeface="Cambria Math" panose="02040503050406030204" pitchFamily="18" charset="0"/>
                        <a:ea typeface="Cambria Math" panose="02040503050406030204" pitchFamily="18" charset="0"/>
                      </a:rPr>
                      <m:t>.</m:t>
                    </m:r>
                  </m:oMath>
                </a14:m>
                <a:endParaRPr lang="en-US" sz="2400" b="0" dirty="0" smtClean="0">
                  <a:ea typeface="Cambria Math" panose="02040503050406030204" pitchFamily="18" charset="0"/>
                </a:endParaRPr>
              </a:p>
              <a:p>
                <a:endParaRPr lang="ru-RU" sz="2400" dirty="0"/>
              </a:p>
              <a:p>
                <a:r>
                  <a:rPr lang="ru-RU" sz="2400" dirty="0"/>
                  <a:t> </a:t>
                </a:r>
                <a:r>
                  <a:rPr lang="en-US" sz="2400" b="1" dirty="0"/>
                  <a:t>Answer</a:t>
                </a:r>
                <a:r>
                  <a:rPr lang="en-US" sz="2400" dirty="0"/>
                  <a:t>: The "Not spam" rating is higher than the "Spam" rating</a:t>
                </a:r>
                <a:r>
                  <a:rPr lang="en-US" sz="2400" dirty="0" smtClean="0"/>
                  <a:t>.</a:t>
                </a:r>
              </a:p>
              <a:p>
                <a:r>
                  <a:rPr lang="en-US" sz="2400" dirty="0" smtClean="0"/>
                  <a:t> </a:t>
                </a:r>
                <a:r>
                  <a:rPr lang="en-US" sz="2400" dirty="0"/>
                  <a:t>So the verification letter is not spam!</a:t>
                </a:r>
                <a:endParaRPr lang="ru-RU" sz="2400"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1080655" y="1427819"/>
                <a:ext cx="10418959" cy="4113947"/>
              </a:xfrm>
              <a:prstGeom prst="rect">
                <a:avLst/>
              </a:prstGeom>
              <a:blipFill>
                <a:blip r:embed="rId4"/>
                <a:stretch>
                  <a:fillRect l="-878" t="-1185" b="-2370"/>
                </a:stretch>
              </a:blipFill>
            </p:spPr>
            <p:txBody>
              <a:bodyPr/>
              <a:lstStyle/>
              <a:p>
                <a:r>
                  <a:rPr lang="ru-RU">
                    <a:noFill/>
                  </a:rPr>
                  <a:t> </a:t>
                </a:r>
              </a:p>
            </p:txBody>
          </p:sp>
        </mc:Fallback>
      </mc:AlternateContent>
    </p:spTree>
    <p:extLst>
      <p:ext uri="{BB962C8B-B14F-4D97-AF65-F5344CB8AC3E}">
        <p14:creationId xmlns:p14="http://schemas.microsoft.com/office/powerpoint/2010/main" val="269924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19</a:t>
            </a:fld>
            <a:endParaRPr lang="ru-RU" sz="1400" dirty="0">
              <a:solidFill>
                <a:schemeClr val="bg1"/>
              </a:solidFill>
            </a:endParaRPr>
          </a:p>
        </p:txBody>
      </p:sp>
      <mc:AlternateContent xmlns:mc="http://schemas.openxmlformats.org/markup-compatibility/2006" xmlns:a14="http://schemas.microsoft.com/office/drawing/2010/main">
        <mc:Choice Requires="a14">
          <p:sp>
            <p:nvSpPr>
              <p:cNvPr id="3" name="Прямоугольник 2"/>
              <p:cNvSpPr/>
              <p:nvPr/>
            </p:nvSpPr>
            <p:spPr>
              <a:xfrm>
                <a:off x="1136072" y="1175044"/>
                <a:ext cx="10501745" cy="4852610"/>
              </a:xfrm>
              <a:prstGeom prst="rect">
                <a:avLst/>
              </a:prstGeom>
            </p:spPr>
            <p:txBody>
              <a:bodyPr wrap="square">
                <a:spAutoFit/>
              </a:bodyPr>
              <a:lstStyle/>
              <a:p>
                <a:r>
                  <a:rPr lang="en-US" sz="2400" dirty="0"/>
                  <a:t>We will calculate the same using a function transformed by the property of the </a:t>
                </a:r>
                <a:r>
                  <a:rPr lang="en-US" sz="2400" dirty="0" smtClean="0"/>
                  <a:t>logarithm:</a:t>
                </a:r>
              </a:p>
              <a:p>
                <a:endParaRPr lang="en-US" sz="2400" dirty="0"/>
              </a:p>
              <a:p>
                <a:r>
                  <a:rPr lang="en-US" sz="2400" b="1" dirty="0" smtClean="0"/>
                  <a:t>Rating </a:t>
                </a:r>
                <a:r>
                  <a:rPr lang="en-US" sz="2400" b="1" dirty="0"/>
                  <a:t>for the Spam category</a:t>
                </a:r>
                <a:r>
                  <a:rPr lang="en-US" sz="2400" dirty="0" smtClean="0"/>
                  <a:t>:</a:t>
                </a:r>
              </a:p>
              <a:p>
                <a:endParaRPr lang="en-US" sz="2400" dirty="0"/>
              </a:p>
              <a:p>
                <a:r>
                  <a:rPr lang="ru-RU" sz="2400" dirty="0" smtClean="0"/>
                  <a:t> </a:t>
                </a:r>
                <a14:m>
                  <m:oMath xmlns:m="http://schemas.openxmlformats.org/officeDocument/2006/math">
                    <m:r>
                      <a:rPr lang="en-US" sz="2400" i="1">
                        <a:latin typeface="Cambria Math" panose="02040503050406030204" pitchFamily="18" charset="0"/>
                      </a:rPr>
                      <m:t>𝑙𝑜𝑔</m:t>
                    </m:r>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4</m:t>
                        </m:r>
                      </m:den>
                    </m:f>
                    <m:r>
                      <a:rPr lang="en-US" sz="2400" i="1">
                        <a:latin typeface="Cambria Math" panose="02040503050406030204" pitchFamily="18" charset="0"/>
                      </a:rPr>
                      <m:t>+</m:t>
                    </m:r>
                    <m:r>
                      <a:rPr lang="en-US" sz="2400" i="1">
                        <a:latin typeface="Cambria Math" panose="02040503050406030204" pitchFamily="18" charset="0"/>
                      </a:rPr>
                      <m:t>𝑙𝑜𝑔</m:t>
                    </m:r>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23</m:t>
                        </m:r>
                      </m:den>
                    </m:f>
                    <m:r>
                      <a:rPr lang="en-US" sz="2400" i="1">
                        <a:latin typeface="Cambria Math" panose="02040503050406030204" pitchFamily="18" charset="0"/>
                      </a:rPr>
                      <m:t>+</m:t>
                    </m:r>
                    <m:r>
                      <a:rPr lang="en-US" sz="2400" i="1">
                        <a:latin typeface="Cambria Math" panose="02040503050406030204" pitchFamily="18" charset="0"/>
                      </a:rPr>
                      <m:t>𝑙𝑜𝑔</m:t>
                    </m:r>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23</m:t>
                        </m:r>
                      </m:den>
                    </m:f>
                    <m:r>
                      <a:rPr lang="en-US" sz="2400" i="1">
                        <a:latin typeface="Cambria Math" panose="02040503050406030204" pitchFamily="18" charset="0"/>
                      </a:rPr>
                      <m:t>+5</m:t>
                    </m:r>
                    <m:r>
                      <a:rPr lang="en-US" sz="2400" i="1">
                        <a:latin typeface="Cambria Math" panose="02040503050406030204" pitchFamily="18" charset="0"/>
                      </a:rPr>
                      <m:t>𝑙𝑜𝑔</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23</m:t>
                        </m:r>
                      </m:den>
                    </m:f>
                    <m:r>
                      <a:rPr lang="en-US" sz="2400" i="1">
                        <a:latin typeface="Cambria Math" panose="02040503050406030204" pitchFamily="18" charset="0"/>
                        <a:ea typeface="Cambria Math" panose="02040503050406030204" pitchFamily="18" charset="0"/>
                      </a:rPr>
                      <m:t>≈−21,25</m:t>
                    </m:r>
                  </m:oMath>
                </a14:m>
                <a:r>
                  <a:rPr lang="en-US" sz="2400" dirty="0" smtClean="0"/>
                  <a:t>.</a:t>
                </a:r>
              </a:p>
              <a:p>
                <a:endParaRPr lang="ru-RU" sz="2400" dirty="0"/>
              </a:p>
              <a:p>
                <a:r>
                  <a:rPr lang="en-US" sz="2400" b="1" dirty="0"/>
                  <a:t>Rating for the "Not spam" category</a:t>
                </a:r>
                <a:r>
                  <a:rPr lang="en-US" sz="2400" dirty="0"/>
                  <a:t>:</a:t>
                </a:r>
                <a:endParaRPr lang="en-US" sz="2400" i="1" dirty="0" smtClean="0"/>
              </a:p>
              <a:p>
                <a14:m>
                  <m:oMath xmlns:m="http://schemas.openxmlformats.org/officeDocument/2006/math">
                    <m:r>
                      <a:rPr lang="en-US" sz="2400" i="1">
                        <a:latin typeface="Cambria Math" panose="02040503050406030204" pitchFamily="18" charset="0"/>
                      </a:rPr>
                      <m:t>𝑙𝑜𝑔</m:t>
                    </m:r>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4</m:t>
                        </m:r>
                      </m:den>
                    </m:f>
                    <m:r>
                      <a:rPr lang="en-US" sz="2400" i="1">
                        <a:latin typeface="Cambria Math" panose="02040503050406030204" pitchFamily="18" charset="0"/>
                      </a:rPr>
                      <m:t>+4</m:t>
                    </m:r>
                    <m:r>
                      <a:rPr lang="en-US" sz="2400" i="1">
                        <a:latin typeface="Cambria Math" panose="02040503050406030204" pitchFamily="18" charset="0"/>
                      </a:rPr>
                      <m:t>𝑙𝑜𝑔</m:t>
                    </m:r>
                    <m:f>
                      <m:fPr>
                        <m:ctrlPr>
                          <a:rPr lang="en-US" sz="2400" i="1">
                            <a:latin typeface="Cambria Math" panose="02040503050406030204" pitchFamily="18" charset="0"/>
                          </a:rPr>
                        </m:ctrlPr>
                      </m:fPr>
                      <m:num>
                        <m:r>
                          <a:rPr lang="en-US" sz="2400" i="1">
                            <a:latin typeface="Cambria Math" panose="02040503050406030204" pitchFamily="18" charset="0"/>
                          </a:rPr>
                          <m:t>2</m:t>
                        </m:r>
                      </m:num>
                      <m:den>
                        <m:r>
                          <a:rPr lang="en-US" sz="2400" i="1">
                            <a:latin typeface="Cambria Math" panose="02040503050406030204" pitchFamily="18" charset="0"/>
                          </a:rPr>
                          <m:t>23</m:t>
                        </m:r>
                      </m:den>
                    </m:f>
                    <m:r>
                      <a:rPr lang="en-US" sz="2400" i="1">
                        <a:latin typeface="Cambria Math" panose="02040503050406030204" pitchFamily="18" charset="0"/>
                      </a:rPr>
                      <m:t>+3</m:t>
                    </m:r>
                    <m:r>
                      <a:rPr lang="en-US" sz="2400" i="1">
                        <a:latin typeface="Cambria Math" panose="02040503050406030204" pitchFamily="18" charset="0"/>
                      </a:rPr>
                      <m:t>𝑙𝑜𝑔</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23</m:t>
                        </m:r>
                      </m:den>
                    </m:f>
                    <m:r>
                      <a:rPr lang="en-US" sz="2400" i="1">
                        <a:latin typeface="Cambria Math" panose="02040503050406030204" pitchFamily="18" charset="0"/>
                        <a:ea typeface="Cambria Math" panose="02040503050406030204" pitchFamily="18" charset="0"/>
                      </a:rPr>
                      <m:t>≈−19,23</m:t>
                    </m:r>
                  </m:oMath>
                </a14:m>
                <a:r>
                  <a:rPr lang="en-US" sz="2400" dirty="0" smtClean="0"/>
                  <a:t>.</a:t>
                </a:r>
              </a:p>
              <a:p>
                <a:endParaRPr lang="ru-RU" sz="2400" dirty="0"/>
              </a:p>
              <a:p>
                <a:r>
                  <a:rPr lang="en-US" sz="2400" b="1" dirty="0"/>
                  <a:t>Answer: </a:t>
                </a:r>
                <a:r>
                  <a:rPr lang="en-US" sz="2400" dirty="0"/>
                  <a:t>similar to the previous answer. </a:t>
                </a:r>
                <a:endParaRPr lang="en-US" sz="2400" dirty="0" smtClean="0"/>
              </a:p>
              <a:p>
                <a:r>
                  <a:rPr lang="en-US" sz="2400" dirty="0" smtClean="0"/>
                  <a:t>The </a:t>
                </a:r>
                <a:r>
                  <a:rPr lang="en-US" sz="2400" dirty="0"/>
                  <a:t>verification letter is not spam!</a:t>
                </a:r>
                <a:endParaRPr lang="ru-RU" sz="2400"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1136072" y="1175044"/>
                <a:ext cx="10501745" cy="4852610"/>
              </a:xfrm>
              <a:prstGeom prst="rect">
                <a:avLst/>
              </a:prstGeom>
              <a:blipFill>
                <a:blip r:embed="rId4"/>
                <a:stretch>
                  <a:fillRect l="-871" t="-1005" b="-1884"/>
                </a:stretch>
              </a:blipFill>
            </p:spPr>
            <p:txBody>
              <a:bodyPr/>
              <a:lstStyle/>
              <a:p>
                <a:r>
                  <a:rPr lang="ru-RU">
                    <a:noFill/>
                  </a:rPr>
                  <a:t> </a:t>
                </a:r>
              </a:p>
            </p:txBody>
          </p:sp>
        </mc:Fallback>
      </mc:AlternateContent>
    </p:spTree>
    <p:extLst>
      <p:ext uri="{BB962C8B-B14F-4D97-AF65-F5344CB8AC3E}">
        <p14:creationId xmlns:p14="http://schemas.microsoft.com/office/powerpoint/2010/main" val="143345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0857" y="2036050"/>
            <a:ext cx="10452943" cy="1938992"/>
          </a:xfrm>
          <a:prstGeom prst="rect">
            <a:avLst/>
          </a:prstGeom>
          <a:noFill/>
        </p:spPr>
        <p:txBody>
          <a:bodyPr wrap="square">
            <a:spAutoFit/>
          </a:bodyPr>
          <a:lstStyle/>
          <a:p>
            <a:r>
              <a:rPr lang="en-US" sz="2400" b="1" dirty="0">
                <a:solidFill>
                  <a:srgbClr val="002060"/>
                </a:solidFill>
              </a:rPr>
              <a:t>After studying this lesson, you should be able to:</a:t>
            </a:r>
          </a:p>
          <a:p>
            <a:endParaRPr lang="en-US" sz="2400" dirty="0"/>
          </a:p>
          <a:p>
            <a:pPr marL="285750" indent="-285750">
              <a:buFont typeface="Arial" panose="020B0604020202020204" pitchFamily="34" charset="0"/>
              <a:buChar char="•"/>
            </a:pPr>
            <a:r>
              <a:rPr lang="ru-RU" sz="2400" dirty="0" smtClean="0"/>
              <a:t>С</a:t>
            </a:r>
            <a:r>
              <a:rPr lang="en-US" sz="2400" dirty="0" err="1" smtClean="0"/>
              <a:t>lassify</a:t>
            </a:r>
            <a:r>
              <a:rPr lang="en-US" sz="2400" dirty="0" smtClean="0"/>
              <a:t> </a:t>
            </a:r>
            <a:r>
              <a:rPr lang="en-US" sz="2400" dirty="0"/>
              <a:t>data using the Naive Bayes </a:t>
            </a:r>
            <a:r>
              <a:rPr lang="en-US" sz="2400" dirty="0" smtClean="0"/>
              <a:t>algorithm</a:t>
            </a:r>
            <a:endParaRPr lang="ru-RU" sz="2400" dirty="0" smtClean="0"/>
          </a:p>
          <a:p>
            <a:pPr marL="285750" indent="-285750">
              <a:buFont typeface="Arial" panose="020B0604020202020204" pitchFamily="34" charset="0"/>
              <a:buChar char="•"/>
            </a:pPr>
            <a:r>
              <a:rPr lang="en-US" sz="2400" dirty="0"/>
              <a:t>Design spam filters</a:t>
            </a:r>
            <a:endParaRPr lang="en-US" sz="2400" dirty="0" smtClean="0"/>
          </a:p>
          <a:p>
            <a:pPr marL="285750" indent="-285750">
              <a:buFont typeface="Arial" panose="020B0604020202020204" pitchFamily="34" charset="0"/>
              <a:buChar char="•"/>
            </a:pPr>
            <a:endParaRPr lang="ru-RU" sz="2400" dirty="0"/>
          </a:p>
        </p:txBody>
      </p:sp>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32816" y="570634"/>
            <a:ext cx="6096000" cy="646331"/>
          </a:xfrm>
          <a:prstGeom prst="rect">
            <a:avLst/>
          </a:prstGeom>
          <a:noFill/>
        </p:spPr>
        <p:txBody>
          <a:bodyPr wrap="square" rtlCol="0">
            <a:spAutoFit/>
          </a:bodyPr>
          <a:lstStyle/>
          <a:p>
            <a:r>
              <a:rPr lang="en-US" sz="3600" b="1" dirty="0">
                <a:solidFill>
                  <a:schemeClr val="accent6"/>
                </a:solidFill>
              </a:rPr>
              <a:t>Learning Objectives</a:t>
            </a:r>
            <a:endParaRPr lang="ru-RU" sz="3600" b="1" dirty="0">
              <a:solidFill>
                <a:schemeClr val="accent6"/>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a:t>
            </a:fld>
            <a:endParaRPr lang="ru-RU" sz="1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28233" y="505604"/>
            <a:ext cx="10098658" cy="646331"/>
          </a:xfrm>
          <a:prstGeom prst="rect">
            <a:avLst/>
          </a:prstGeom>
          <a:noFill/>
        </p:spPr>
        <p:txBody>
          <a:bodyPr wrap="square" rtlCol="0">
            <a:spAutoFit/>
          </a:bodyPr>
          <a:lstStyle/>
          <a:p>
            <a:r>
              <a:rPr lang="en-US" sz="3600" b="1" dirty="0">
                <a:solidFill>
                  <a:srgbClr val="00B050"/>
                </a:solidFill>
              </a:rPr>
              <a:t>Key Terms</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20</a:t>
            </a:fld>
            <a:endParaRPr lang="ru-RU" sz="1400"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83093882"/>
              </p:ext>
            </p:extLst>
          </p:nvPr>
        </p:nvGraphicFramePr>
        <p:xfrm>
          <a:off x="682419" y="2197181"/>
          <a:ext cx="10671381" cy="2651760"/>
        </p:xfrm>
        <a:graphic>
          <a:graphicData uri="http://schemas.openxmlformats.org/drawingml/2006/table">
            <a:tbl>
              <a:tblPr firstRow="1" bandRow="1">
                <a:tableStyleId>{16D9F66E-5EB9-4882-86FB-DCBF35E3C3E4}</a:tableStyleId>
              </a:tblPr>
              <a:tblGrid>
                <a:gridCol w="3557127">
                  <a:extLst>
                    <a:ext uri="{9D8B030D-6E8A-4147-A177-3AD203B41FA5}">
                      <a16:colId xmlns:a16="http://schemas.microsoft.com/office/drawing/2014/main" val="20000"/>
                    </a:ext>
                  </a:extLst>
                </a:gridCol>
                <a:gridCol w="3557127">
                  <a:extLst>
                    <a:ext uri="{9D8B030D-6E8A-4147-A177-3AD203B41FA5}">
                      <a16:colId xmlns:a16="http://schemas.microsoft.com/office/drawing/2014/main" val="20001"/>
                    </a:ext>
                  </a:extLst>
                </a:gridCol>
                <a:gridCol w="3557127">
                  <a:extLst>
                    <a:ext uri="{9D8B030D-6E8A-4147-A177-3AD203B41FA5}">
                      <a16:colId xmlns:a16="http://schemas.microsoft.com/office/drawing/2014/main" val="20002"/>
                    </a:ext>
                  </a:extLst>
                </a:gridCol>
              </a:tblGrid>
              <a:tr h="2167001">
                <a:tc>
                  <a:txBody>
                    <a:bodyPr/>
                    <a:lstStyle/>
                    <a:p>
                      <a:r>
                        <a:rPr lang="en-US" sz="2400" b="0" dirty="0" smtClean="0">
                          <a:solidFill>
                            <a:schemeClr val="tx1"/>
                          </a:solidFill>
                          <a:latin typeface="+mn-lt"/>
                        </a:rPr>
                        <a:t>data</a:t>
                      </a:r>
                    </a:p>
                    <a:p>
                      <a:r>
                        <a:rPr lang="en-US" sz="2400" b="0" dirty="0" smtClean="0">
                          <a:solidFill>
                            <a:schemeClr val="tx1"/>
                          </a:solidFill>
                          <a:latin typeface="+mn-lt"/>
                        </a:rPr>
                        <a:t>table</a:t>
                      </a:r>
                      <a:endParaRPr lang="ru-RU" sz="24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effectLst/>
                          <a:latin typeface="+mn-lt"/>
                        </a:rPr>
                        <a:t>facility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mn-lt"/>
                        </a:rPr>
                        <a:t>object</a:t>
                      </a:r>
                      <a:endParaRPr lang="ru-RU" sz="24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2400" b="0" dirty="0" smtClean="0">
                          <a:solidFill>
                            <a:schemeClr val="tx1"/>
                          </a:solidFill>
                          <a:effectLst/>
                          <a:latin typeface="+mn-lt"/>
                        </a:rPr>
                        <a:t>feature</a:t>
                      </a:r>
                      <a:endParaRPr lang="ru-RU" sz="2400" b="0" dirty="0" smtClean="0">
                        <a:solidFill>
                          <a:schemeClr val="tx1"/>
                        </a:solidFill>
                        <a:effectLst/>
                        <a:latin typeface="+mn-lt"/>
                      </a:endParaRPr>
                    </a:p>
                    <a:p>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mn-lt"/>
                        </a:rPr>
                        <a:t>classification</a:t>
                      </a:r>
                      <a:endParaRPr lang="ru-RU" sz="24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mn-lt"/>
                        </a:rPr>
                        <a:t>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mn-lt"/>
                        </a:rPr>
                        <a:t>sign</a:t>
                      </a:r>
                      <a:endParaRPr lang="ru-RU" sz="2400" b="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mn-lt"/>
                        </a:rPr>
                        <a:t>attribute</a:t>
                      </a:r>
                    </a:p>
                    <a:p>
                      <a:r>
                        <a:rPr lang="en-US" sz="2400" b="0" dirty="0" smtClean="0">
                          <a:solidFill>
                            <a:schemeClr val="tx1"/>
                          </a:solidFill>
                          <a:latin typeface="+mn-lt"/>
                        </a:rPr>
                        <a:t>predict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mn-lt"/>
                        </a:rPr>
                        <a:t>target</a:t>
                      </a:r>
                      <a:endParaRPr lang="ru-RU" sz="2400" b="0" dirty="0" smtClean="0">
                        <a:solidFill>
                          <a:schemeClr val="tx1"/>
                        </a:solidFill>
                        <a:latin typeface="+mn-lt"/>
                      </a:endParaRPr>
                    </a:p>
                    <a:p>
                      <a:endParaRPr lang="ru-RU" sz="2400" dirty="0"/>
                    </a:p>
                  </a:txBody>
                  <a:tcPr/>
                </a:tc>
                <a:tc>
                  <a:txBody>
                    <a:bodyPr/>
                    <a:lstStyle/>
                    <a:p>
                      <a:r>
                        <a:rPr lang="en-US" sz="2400" b="0" dirty="0" smtClean="0"/>
                        <a:t>Naïve </a:t>
                      </a:r>
                      <a:r>
                        <a:rPr lang="en-US" sz="2400" b="0" dirty="0" err="1" smtClean="0"/>
                        <a:t>Baies</a:t>
                      </a:r>
                      <a:r>
                        <a:rPr lang="en-US" sz="2400" b="0" dirty="0" smtClean="0"/>
                        <a:t> algorithm</a:t>
                      </a:r>
                      <a:endParaRPr lang="ru-RU" sz="2400" b="0" dirty="0" smtClean="0"/>
                    </a:p>
                    <a:p>
                      <a:r>
                        <a:rPr lang="en-US" sz="2400" b="0" dirty="0" smtClean="0"/>
                        <a:t>Learning with a teacher</a:t>
                      </a:r>
                      <a:endParaRPr lang="ru-RU" sz="2400" b="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814360" y="298283"/>
            <a:ext cx="10685254" cy="1200329"/>
          </a:xfrm>
          <a:prstGeom prst="rect">
            <a:avLst/>
          </a:prstGeom>
          <a:noFill/>
        </p:spPr>
        <p:txBody>
          <a:bodyPr wrap="square" rtlCol="0">
            <a:spAutoFit/>
          </a:bodyPr>
          <a:lstStyle/>
          <a:p>
            <a:r>
              <a:rPr lang="ru-RU" sz="3600" b="1" dirty="0">
                <a:solidFill>
                  <a:srgbClr val="00B050"/>
                </a:solidFill>
                <a:ea typeface="Open Sans ExtraBold" panose="020B0606030504020204"/>
                <a:cs typeface="Open Sans ExtraBold" panose="020B0606030504020204"/>
                <a:sym typeface="+mn-ea"/>
              </a:rPr>
              <a:t>ISSUE</a:t>
            </a:r>
            <a:r>
              <a:rPr lang="en-US" altLang="ru-RU" sz="3600" b="1" dirty="0">
                <a:solidFill>
                  <a:srgbClr val="00B050"/>
                </a:solidFill>
                <a:ea typeface="Open Sans ExtraBold" panose="020B0606030504020204"/>
                <a:cs typeface="Open Sans ExtraBold" panose="020B0606030504020204"/>
                <a:sym typeface="+mn-ea"/>
              </a:rPr>
              <a:t> 1</a:t>
            </a:r>
            <a:r>
              <a:rPr lang="en-US" altLang="ru-RU" sz="3600" b="1" dirty="0" smtClean="0">
                <a:solidFill>
                  <a:srgbClr val="00B050"/>
                </a:solidFill>
                <a:ea typeface="Open Sans ExtraBold" panose="020B0606030504020204"/>
                <a:cs typeface="Open Sans ExtraBold" panose="020B0606030504020204"/>
                <a:sym typeface="+mn-ea"/>
              </a:rPr>
              <a:t>: </a:t>
            </a:r>
            <a:r>
              <a:rPr lang="en-US" sz="3600" b="1" dirty="0">
                <a:solidFill>
                  <a:srgbClr val="00B050"/>
                </a:solidFill>
              </a:rPr>
              <a:t>Naive </a:t>
            </a:r>
            <a:r>
              <a:rPr lang="en-US" sz="3600" b="1" dirty="0" smtClean="0">
                <a:solidFill>
                  <a:srgbClr val="00B050"/>
                </a:solidFill>
              </a:rPr>
              <a:t>Bayes algorithm</a:t>
            </a:r>
            <a:endParaRPr lang="ru-RU" sz="3600" b="1" dirty="0">
              <a:solidFill>
                <a:srgbClr val="00B050"/>
              </a:solidFill>
            </a:endParaRPr>
          </a:p>
          <a:p>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3</a:t>
            </a:fld>
            <a:endParaRPr lang="ru-RU" sz="1400" dirty="0">
              <a:solidFill>
                <a:schemeClr val="bg1"/>
              </a:solidFill>
            </a:endParaRPr>
          </a:p>
        </p:txBody>
      </p:sp>
      <p:pic>
        <p:nvPicPr>
          <p:cNvPr id="3" name="Рисунок 2"/>
          <p:cNvPicPr>
            <a:picLocks noChangeAspect="1"/>
          </p:cNvPicPr>
          <p:nvPr/>
        </p:nvPicPr>
        <p:blipFill>
          <a:blip r:embed="rId4"/>
          <a:stretch>
            <a:fillRect/>
          </a:stretch>
        </p:blipFill>
        <p:spPr>
          <a:xfrm>
            <a:off x="4655191" y="1016848"/>
            <a:ext cx="7072682" cy="4996026"/>
          </a:xfrm>
          <a:prstGeom prst="rect">
            <a:avLst/>
          </a:prstGeom>
        </p:spPr>
      </p:pic>
      <p:sp>
        <p:nvSpPr>
          <p:cNvPr id="2" name="Прямоугольник 1"/>
          <p:cNvSpPr/>
          <p:nvPr/>
        </p:nvSpPr>
        <p:spPr>
          <a:xfrm>
            <a:off x="335858" y="1154144"/>
            <a:ext cx="4185735" cy="4524315"/>
          </a:xfrm>
          <a:prstGeom prst="rect">
            <a:avLst/>
          </a:prstGeom>
        </p:spPr>
        <p:txBody>
          <a:bodyPr wrap="square">
            <a:spAutoFit/>
          </a:bodyPr>
          <a:lstStyle/>
          <a:p>
            <a:r>
              <a:rPr lang="ru-RU" sz="2400" dirty="0" err="1"/>
              <a:t>There</a:t>
            </a:r>
            <a:r>
              <a:rPr lang="ru-RU" sz="2400" dirty="0"/>
              <a:t> </a:t>
            </a:r>
            <a:r>
              <a:rPr lang="ru-RU" sz="2400" dirty="0" err="1"/>
              <a:t>are</a:t>
            </a:r>
            <a:r>
              <a:rPr lang="ru-RU" sz="2400" dirty="0"/>
              <a:t> 14 </a:t>
            </a:r>
            <a:r>
              <a:rPr lang="ru-RU" sz="2400" dirty="0" err="1"/>
              <a:t>observations</a:t>
            </a:r>
            <a:r>
              <a:rPr lang="ru-RU" sz="2400" dirty="0"/>
              <a:t> </a:t>
            </a:r>
            <a:r>
              <a:rPr lang="ru-RU" sz="2400" dirty="0" err="1"/>
              <a:t>on</a:t>
            </a:r>
            <a:r>
              <a:rPr lang="ru-RU" sz="2400" dirty="0"/>
              <a:t> 4 </a:t>
            </a:r>
            <a:r>
              <a:rPr lang="ru-RU" sz="2400" dirty="0" err="1"/>
              <a:t>features</a:t>
            </a:r>
            <a:r>
              <a:rPr lang="ru-RU" sz="2400" dirty="0" smtClean="0"/>
              <a:t>.</a:t>
            </a:r>
            <a:endParaRPr lang="en-US" sz="2400" dirty="0" smtClean="0"/>
          </a:p>
          <a:p>
            <a:r>
              <a:rPr lang="ru-RU" sz="2400" dirty="0" err="1" smtClean="0"/>
              <a:t>The</a:t>
            </a:r>
            <a:r>
              <a:rPr lang="ru-RU" sz="2400" dirty="0" smtClean="0"/>
              <a:t> </a:t>
            </a:r>
            <a:r>
              <a:rPr lang="ru-RU" sz="2400" dirty="0" err="1"/>
              <a:t>tennis</a:t>
            </a:r>
            <a:r>
              <a:rPr lang="ru-RU" sz="2400" dirty="0"/>
              <a:t> </a:t>
            </a:r>
            <a:r>
              <a:rPr lang="ru-RU" sz="2400" dirty="0" err="1"/>
              <a:t>game</a:t>
            </a:r>
            <a:r>
              <a:rPr lang="ru-RU" sz="2400" dirty="0"/>
              <a:t> </a:t>
            </a:r>
            <a:r>
              <a:rPr lang="ru-RU" sz="2400" dirty="0" err="1"/>
              <a:t>is</a:t>
            </a:r>
            <a:r>
              <a:rPr lang="ru-RU" sz="2400" dirty="0"/>
              <a:t> a </a:t>
            </a:r>
            <a:r>
              <a:rPr lang="ru-RU" sz="2400" dirty="0" err="1"/>
              <a:t>target</a:t>
            </a:r>
            <a:r>
              <a:rPr lang="ru-RU" sz="2400" dirty="0"/>
              <a:t> </a:t>
            </a:r>
            <a:r>
              <a:rPr lang="ru-RU" sz="2400" dirty="0" err="1"/>
              <a:t>variable</a:t>
            </a:r>
            <a:r>
              <a:rPr lang="ru-RU" sz="2400" dirty="0"/>
              <a:t> </a:t>
            </a:r>
            <a:r>
              <a:rPr lang="ru-RU" sz="2400" dirty="0" err="1"/>
              <a:t>with</a:t>
            </a:r>
            <a:r>
              <a:rPr lang="ru-RU" sz="2400" dirty="0"/>
              <a:t> </a:t>
            </a:r>
            <a:r>
              <a:rPr lang="ru-RU" sz="2400" dirty="0" err="1"/>
              <a:t>two</a:t>
            </a:r>
            <a:r>
              <a:rPr lang="ru-RU" sz="2400" dirty="0"/>
              <a:t> </a:t>
            </a:r>
            <a:r>
              <a:rPr lang="ru-RU" sz="2400" dirty="0" err="1"/>
              <a:t>possible</a:t>
            </a:r>
            <a:r>
              <a:rPr lang="ru-RU" sz="2400" dirty="0"/>
              <a:t> </a:t>
            </a:r>
            <a:r>
              <a:rPr lang="ru-RU" sz="2400" dirty="0" err="1" smtClean="0"/>
              <a:t>outcomes</a:t>
            </a:r>
            <a:r>
              <a:rPr lang="ru-RU" sz="2400" dirty="0" smtClean="0"/>
              <a:t> </a:t>
            </a:r>
            <a:r>
              <a:rPr lang="ru-RU" sz="2400" dirty="0"/>
              <a:t>(</a:t>
            </a:r>
            <a:r>
              <a:rPr lang="ru-RU" sz="2400" dirty="0" err="1"/>
              <a:t>yes</a:t>
            </a:r>
            <a:r>
              <a:rPr lang="ru-RU" sz="2400" dirty="0"/>
              <a:t>, </a:t>
            </a:r>
            <a:r>
              <a:rPr lang="ru-RU" sz="2400" dirty="0" err="1"/>
              <a:t>no</a:t>
            </a:r>
            <a:r>
              <a:rPr lang="ru-RU" sz="2400" dirty="0" smtClean="0"/>
              <a:t>).</a:t>
            </a:r>
            <a:endParaRPr lang="en-US" sz="2400" dirty="0" smtClean="0"/>
          </a:p>
          <a:p>
            <a:r>
              <a:rPr lang="en-US" sz="2400" dirty="0"/>
              <a:t>Let's calculate the probabilities of "Yes" and the probabilities of "No".</a:t>
            </a:r>
          </a:p>
          <a:p>
            <a:r>
              <a:rPr lang="en-US" sz="2400" dirty="0"/>
              <a:t>Yes appears 9 times out of 14. Therefore, P(Y)=9/14 </a:t>
            </a:r>
          </a:p>
          <a:p>
            <a:r>
              <a:rPr lang="en-US" sz="2400" dirty="0"/>
              <a:t>No appears 5 times out of 14. Therefore, P(N)=5/14</a:t>
            </a:r>
            <a:r>
              <a:rPr lang="en-US" sz="2400" dirty="0" smtClean="0"/>
              <a:t>.</a:t>
            </a:r>
            <a:endParaRPr lang="en-US" sz="2400" dirty="0"/>
          </a:p>
        </p:txBody>
      </p:sp>
      <p:sp>
        <p:nvSpPr>
          <p:cNvPr id="4" name="Прямоугольник 3"/>
          <p:cNvSpPr/>
          <p:nvPr/>
        </p:nvSpPr>
        <p:spPr>
          <a:xfrm>
            <a:off x="335858" y="5642922"/>
            <a:ext cx="4319333" cy="830997"/>
          </a:xfrm>
          <a:prstGeom prst="rect">
            <a:avLst/>
          </a:prstGeom>
        </p:spPr>
        <p:txBody>
          <a:bodyPr wrap="square">
            <a:spAutoFit/>
          </a:bodyPr>
          <a:lstStyle/>
          <a:p>
            <a:r>
              <a:rPr lang="en-US" sz="2400" dirty="0"/>
              <a:t>We have obtained a posteriori probabilities.</a:t>
            </a:r>
            <a:endParaRPr lang="ru-RU"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6096000" cy="646331"/>
          </a:xfrm>
          <a:prstGeom prst="rect">
            <a:avLst/>
          </a:prstGeom>
          <a:noFill/>
        </p:spPr>
        <p:txBody>
          <a:bodyPr wrap="square" rtlCol="0">
            <a:spAutoFit/>
          </a:bodyPr>
          <a:lstStyle/>
          <a:p>
            <a:r>
              <a:rPr lang="en-US" sz="3600" b="1" dirty="0">
                <a:solidFill>
                  <a:srgbClr val="00B050"/>
                </a:solidFill>
              </a:rPr>
              <a:t>Naive Bayes algorithm</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4</a:t>
            </a:fld>
            <a:endParaRPr lang="ru-RU" sz="1400" dirty="0">
              <a:solidFill>
                <a:schemeClr val="bg1"/>
              </a:solidFill>
            </a:endParaRPr>
          </a:p>
        </p:txBody>
      </p:sp>
      <p:sp>
        <p:nvSpPr>
          <p:cNvPr id="3" name="Rectangle 2"/>
          <p:cNvSpPr/>
          <p:nvPr/>
        </p:nvSpPr>
        <p:spPr>
          <a:xfrm>
            <a:off x="11353800" y="5261113"/>
            <a:ext cx="493643" cy="39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432954" y="1232364"/>
            <a:ext cx="4322620" cy="4893647"/>
          </a:xfrm>
          <a:prstGeom prst="rect">
            <a:avLst/>
          </a:prstGeom>
        </p:spPr>
        <p:txBody>
          <a:bodyPr wrap="square">
            <a:spAutoFit/>
          </a:bodyPr>
          <a:lstStyle/>
          <a:p>
            <a:r>
              <a:rPr lang="ru-RU" sz="2400" dirty="0" err="1"/>
              <a:t>Next</a:t>
            </a:r>
            <a:r>
              <a:rPr lang="ru-RU" sz="2400" dirty="0"/>
              <a:t>, </a:t>
            </a:r>
            <a:r>
              <a:rPr lang="ru-RU" sz="2400" dirty="0" err="1"/>
              <a:t>we</a:t>
            </a:r>
            <a:r>
              <a:rPr lang="ru-RU" sz="2400" dirty="0"/>
              <a:t> </a:t>
            </a:r>
            <a:r>
              <a:rPr lang="ru-RU" sz="2400" dirty="0" err="1"/>
              <a:t>calculate</a:t>
            </a:r>
            <a:r>
              <a:rPr lang="ru-RU" sz="2400" dirty="0"/>
              <a:t> </a:t>
            </a:r>
            <a:r>
              <a:rPr lang="ru-RU" sz="2400" dirty="0" err="1"/>
              <a:t>the</a:t>
            </a:r>
            <a:r>
              <a:rPr lang="ru-RU" sz="2400" dirty="0"/>
              <a:t> </a:t>
            </a:r>
            <a:r>
              <a:rPr lang="ru-RU" sz="2400" dirty="0" err="1"/>
              <a:t>conditional</a:t>
            </a:r>
            <a:r>
              <a:rPr lang="ru-RU" sz="2400" dirty="0"/>
              <a:t> </a:t>
            </a:r>
            <a:r>
              <a:rPr lang="ru-RU" sz="2400" dirty="0" err="1"/>
              <a:t>probabilities</a:t>
            </a:r>
            <a:r>
              <a:rPr lang="ru-RU" sz="2400" dirty="0"/>
              <a:t>. </a:t>
            </a:r>
            <a:r>
              <a:rPr lang="ru-RU" sz="2400" dirty="0" err="1"/>
              <a:t>We</a:t>
            </a:r>
            <a:r>
              <a:rPr lang="ru-RU" sz="2400" dirty="0"/>
              <a:t> </a:t>
            </a:r>
            <a:r>
              <a:rPr lang="ru-RU" sz="2400" dirty="0" err="1"/>
              <a:t>have</a:t>
            </a:r>
            <a:r>
              <a:rPr lang="ru-RU" sz="2400" dirty="0"/>
              <a:t> 4 </a:t>
            </a:r>
            <a:r>
              <a:rPr lang="ru-RU" sz="2400" dirty="0" err="1"/>
              <a:t>attributes</a:t>
            </a:r>
            <a:r>
              <a:rPr lang="ru-RU" sz="2400" dirty="0"/>
              <a:t>: </a:t>
            </a:r>
            <a:r>
              <a:rPr lang="ru-RU" sz="2400" dirty="0" err="1"/>
              <a:t>weather</a:t>
            </a:r>
            <a:r>
              <a:rPr lang="ru-RU" sz="2400" dirty="0"/>
              <a:t> </a:t>
            </a:r>
            <a:r>
              <a:rPr lang="ru-RU" sz="2400" dirty="0" err="1"/>
              <a:t>type</a:t>
            </a:r>
            <a:r>
              <a:rPr lang="ru-RU" sz="2400" dirty="0"/>
              <a:t>, </a:t>
            </a:r>
            <a:r>
              <a:rPr lang="ru-RU" sz="2400" dirty="0" err="1"/>
              <a:t>temperature</a:t>
            </a:r>
            <a:r>
              <a:rPr lang="ru-RU" sz="2400" dirty="0"/>
              <a:t>, </a:t>
            </a:r>
            <a:r>
              <a:rPr lang="ru-RU" sz="2400" dirty="0" err="1"/>
              <a:t>humidity</a:t>
            </a:r>
            <a:r>
              <a:rPr lang="ru-RU" sz="2400" dirty="0"/>
              <a:t>, </a:t>
            </a:r>
            <a:r>
              <a:rPr lang="ru-RU" sz="2400" dirty="0" err="1"/>
              <a:t>wind</a:t>
            </a:r>
            <a:r>
              <a:rPr lang="ru-RU" sz="2400" dirty="0"/>
              <a:t>. </a:t>
            </a:r>
            <a:r>
              <a:rPr lang="ru-RU" sz="2400" dirty="0" err="1"/>
              <a:t>For</a:t>
            </a:r>
            <a:r>
              <a:rPr lang="ru-RU" sz="2400" dirty="0"/>
              <a:t> </a:t>
            </a:r>
            <a:r>
              <a:rPr lang="ru-RU" sz="2400" dirty="0" err="1"/>
              <a:t>each</a:t>
            </a:r>
            <a:r>
              <a:rPr lang="ru-RU" sz="2400" dirty="0"/>
              <a:t> </a:t>
            </a:r>
            <a:r>
              <a:rPr lang="ru-RU" sz="2400" dirty="0" err="1"/>
              <a:t>of</a:t>
            </a:r>
            <a:r>
              <a:rPr lang="ru-RU" sz="2400" dirty="0"/>
              <a:t> </a:t>
            </a:r>
            <a:r>
              <a:rPr lang="ru-RU" sz="2400" dirty="0" err="1"/>
              <a:t>them</a:t>
            </a:r>
            <a:r>
              <a:rPr lang="ru-RU" sz="2400" dirty="0"/>
              <a:t>, </a:t>
            </a:r>
            <a:r>
              <a:rPr lang="ru-RU" sz="2400" dirty="0" err="1"/>
              <a:t>we</a:t>
            </a:r>
            <a:r>
              <a:rPr lang="ru-RU" sz="2400" dirty="0"/>
              <a:t> </a:t>
            </a:r>
            <a:r>
              <a:rPr lang="ru-RU" sz="2400" dirty="0" err="1"/>
              <a:t>will</a:t>
            </a:r>
            <a:r>
              <a:rPr lang="ru-RU" sz="2400" dirty="0"/>
              <a:t> </a:t>
            </a:r>
            <a:r>
              <a:rPr lang="ru-RU" sz="2400" dirty="0" err="1"/>
              <a:t>calculate</a:t>
            </a:r>
            <a:r>
              <a:rPr lang="ru-RU" sz="2400" dirty="0"/>
              <a:t> </a:t>
            </a:r>
            <a:r>
              <a:rPr lang="ru-RU" sz="2400" dirty="0" err="1"/>
              <a:t>the</a:t>
            </a:r>
            <a:r>
              <a:rPr lang="ru-RU" sz="2400" dirty="0"/>
              <a:t> </a:t>
            </a:r>
            <a:r>
              <a:rPr lang="ru-RU" sz="2400" dirty="0" err="1"/>
              <a:t>conditional</a:t>
            </a:r>
            <a:r>
              <a:rPr lang="ru-RU" sz="2400" dirty="0"/>
              <a:t> </a:t>
            </a:r>
            <a:r>
              <a:rPr lang="ru-RU" sz="2400" dirty="0" err="1"/>
              <a:t>probability</a:t>
            </a:r>
            <a:r>
              <a:rPr lang="ru-RU" sz="2400" dirty="0"/>
              <a:t>.</a:t>
            </a:r>
          </a:p>
          <a:p>
            <a:r>
              <a:rPr lang="ru-RU" sz="2400" dirty="0" err="1"/>
              <a:t>Let's</a:t>
            </a:r>
            <a:r>
              <a:rPr lang="ru-RU" sz="2400" dirty="0"/>
              <a:t> </a:t>
            </a:r>
            <a:r>
              <a:rPr lang="ru-RU" sz="2400" dirty="0" err="1"/>
              <a:t>choose</a:t>
            </a:r>
            <a:r>
              <a:rPr lang="ru-RU" sz="2400" dirty="0"/>
              <a:t> </a:t>
            </a:r>
            <a:r>
              <a:rPr lang="ru-RU" sz="2400" dirty="0" err="1"/>
              <a:t>all</a:t>
            </a:r>
            <a:r>
              <a:rPr lang="ru-RU" sz="2400" dirty="0"/>
              <a:t> "</a:t>
            </a:r>
            <a:r>
              <a:rPr lang="ru-RU" sz="2400" dirty="0" err="1" smtClean="0"/>
              <a:t>Yes</a:t>
            </a:r>
            <a:r>
              <a:rPr lang="ru-RU" sz="2400" dirty="0" smtClean="0"/>
              <a:t>“</a:t>
            </a:r>
            <a:endParaRPr lang="en-US" sz="2400" dirty="0" smtClean="0"/>
          </a:p>
          <a:p>
            <a:r>
              <a:rPr lang="en-US" sz="2400" dirty="0"/>
              <a:t>And let's calculate the probability of "Yes" for each </a:t>
            </a:r>
            <a:r>
              <a:rPr lang="en-US" sz="2400" b="1" dirty="0">
                <a:solidFill>
                  <a:srgbClr val="0070C0"/>
                </a:solidFill>
              </a:rPr>
              <a:t>Outlook </a:t>
            </a:r>
            <a:r>
              <a:rPr lang="en-US" sz="2400" dirty="0"/>
              <a:t>feature.</a:t>
            </a:r>
          </a:p>
          <a:p>
            <a:r>
              <a:rPr lang="en-US" sz="2400" b="1" dirty="0"/>
              <a:t>PY(Overcast)</a:t>
            </a:r>
            <a:r>
              <a:rPr lang="en-US" sz="2400" dirty="0"/>
              <a:t>=4/9</a:t>
            </a:r>
            <a:r>
              <a:rPr lang="en-US" sz="2400" dirty="0" smtClean="0"/>
              <a:t>,</a:t>
            </a:r>
          </a:p>
          <a:p>
            <a:r>
              <a:rPr lang="en-US" sz="2400" b="1" dirty="0" smtClean="0"/>
              <a:t>PY(Rain</a:t>
            </a:r>
            <a:r>
              <a:rPr lang="en-US" sz="2400" b="1" dirty="0"/>
              <a:t>)</a:t>
            </a:r>
            <a:r>
              <a:rPr lang="en-US" sz="2400" dirty="0"/>
              <a:t>=3/9, </a:t>
            </a:r>
            <a:endParaRPr lang="en-US" sz="2400" dirty="0" smtClean="0"/>
          </a:p>
          <a:p>
            <a:r>
              <a:rPr lang="en-US" sz="2400" b="1" dirty="0" smtClean="0"/>
              <a:t>PY(Sunny</a:t>
            </a:r>
            <a:r>
              <a:rPr lang="en-US" sz="2400" b="1" dirty="0"/>
              <a:t>)</a:t>
            </a:r>
            <a:r>
              <a:rPr lang="en-US" sz="2400" dirty="0"/>
              <a:t>=2/9.</a:t>
            </a:r>
            <a:endParaRPr lang="ru-RU" sz="2400" dirty="0"/>
          </a:p>
        </p:txBody>
      </p:sp>
      <p:pic>
        <p:nvPicPr>
          <p:cNvPr id="8" name="Рисунок 7" descr="D:\ООП Искуственный интеллект\Методы машинного обучения\Методы машинного обучения\Б5.png"/>
          <p:cNvPicPr/>
          <p:nvPr/>
        </p:nvPicPr>
        <p:blipFill>
          <a:blip r:embed="rId4">
            <a:extLst>
              <a:ext uri="{28A0092B-C50C-407E-A947-70E740481C1C}">
                <a14:useLocalDpi xmlns:a14="http://schemas.microsoft.com/office/drawing/2010/main" val="0"/>
              </a:ext>
            </a:extLst>
          </a:blip>
          <a:srcRect/>
          <a:stretch>
            <a:fillRect/>
          </a:stretch>
        </p:blipFill>
        <p:spPr bwMode="auto">
          <a:xfrm>
            <a:off x="4755574" y="1082734"/>
            <a:ext cx="7091869" cy="51929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6096000" cy="646331"/>
          </a:xfrm>
          <a:prstGeom prst="rect">
            <a:avLst/>
          </a:prstGeom>
          <a:noFill/>
        </p:spPr>
        <p:txBody>
          <a:bodyPr wrap="square" rtlCol="0">
            <a:spAutoFit/>
          </a:bodyPr>
          <a:lstStyle/>
          <a:p>
            <a:r>
              <a:rPr lang="en-US" sz="3600" b="1" dirty="0">
                <a:solidFill>
                  <a:srgbClr val="00B050"/>
                </a:solidFill>
              </a:rPr>
              <a:t>Naive Bayes algorithm</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5</a:t>
            </a:fld>
            <a:endParaRPr lang="ru-RU" sz="1400" dirty="0">
              <a:solidFill>
                <a:schemeClr val="bg1"/>
              </a:solidFill>
            </a:endParaRPr>
          </a:p>
        </p:txBody>
      </p:sp>
      <p:sp>
        <p:nvSpPr>
          <p:cNvPr id="3" name="Rectangle 2"/>
          <p:cNvSpPr/>
          <p:nvPr/>
        </p:nvSpPr>
        <p:spPr>
          <a:xfrm>
            <a:off x="11353800" y="5261113"/>
            <a:ext cx="493643" cy="39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 name="Рисунок 7" descr="D:\ООП Искуственный интеллект\Методы машинного обучения\Методы машинного обучения\Б5.png"/>
          <p:cNvPicPr/>
          <p:nvPr/>
        </p:nvPicPr>
        <p:blipFill>
          <a:blip r:embed="rId4">
            <a:extLst>
              <a:ext uri="{28A0092B-C50C-407E-A947-70E740481C1C}">
                <a14:useLocalDpi xmlns:a14="http://schemas.microsoft.com/office/drawing/2010/main" val="0"/>
              </a:ext>
            </a:extLst>
          </a:blip>
          <a:srcRect/>
          <a:stretch>
            <a:fillRect/>
          </a:stretch>
        </p:blipFill>
        <p:spPr bwMode="auto">
          <a:xfrm>
            <a:off x="4777258" y="1107863"/>
            <a:ext cx="7070185" cy="5166866"/>
          </a:xfrm>
          <a:prstGeom prst="rect">
            <a:avLst/>
          </a:prstGeom>
          <a:noFill/>
          <a:ln>
            <a:noFill/>
          </a:ln>
        </p:spPr>
      </p:pic>
      <p:sp>
        <p:nvSpPr>
          <p:cNvPr id="4" name="Прямоугольник 3"/>
          <p:cNvSpPr/>
          <p:nvPr/>
        </p:nvSpPr>
        <p:spPr>
          <a:xfrm>
            <a:off x="399603" y="1047698"/>
            <a:ext cx="4134299" cy="5262979"/>
          </a:xfrm>
          <a:prstGeom prst="rect">
            <a:avLst/>
          </a:prstGeom>
        </p:spPr>
        <p:txBody>
          <a:bodyPr wrap="square">
            <a:spAutoFit/>
          </a:bodyPr>
          <a:lstStyle/>
          <a:p>
            <a:r>
              <a:rPr lang="ru-RU" sz="2400" dirty="0" err="1"/>
              <a:t>Let's</a:t>
            </a:r>
            <a:r>
              <a:rPr lang="ru-RU" sz="2400" dirty="0"/>
              <a:t> </a:t>
            </a:r>
            <a:r>
              <a:rPr lang="ru-RU" sz="2400" dirty="0" err="1"/>
              <a:t>calculate</a:t>
            </a:r>
            <a:r>
              <a:rPr lang="ru-RU" sz="2400" dirty="0"/>
              <a:t> </a:t>
            </a:r>
            <a:r>
              <a:rPr lang="ru-RU" sz="2400" dirty="0" err="1"/>
              <a:t>the</a:t>
            </a:r>
            <a:r>
              <a:rPr lang="ru-RU" sz="2400" dirty="0"/>
              <a:t> </a:t>
            </a:r>
            <a:r>
              <a:rPr lang="ru-RU" sz="2400" dirty="0" err="1"/>
              <a:t>probability</a:t>
            </a:r>
            <a:r>
              <a:rPr lang="ru-RU" sz="2400" dirty="0"/>
              <a:t> </a:t>
            </a:r>
            <a:r>
              <a:rPr lang="ru-RU" sz="2400" dirty="0" err="1"/>
              <a:t>of</a:t>
            </a:r>
            <a:r>
              <a:rPr lang="ru-RU" sz="2400" dirty="0"/>
              <a:t> "</a:t>
            </a:r>
            <a:r>
              <a:rPr lang="ru-RU" sz="2400" dirty="0" err="1"/>
              <a:t>Yes</a:t>
            </a:r>
            <a:r>
              <a:rPr lang="ru-RU" sz="2400" dirty="0"/>
              <a:t>" </a:t>
            </a:r>
            <a:r>
              <a:rPr lang="ru-RU" sz="2400" dirty="0" err="1"/>
              <a:t>for</a:t>
            </a:r>
            <a:r>
              <a:rPr lang="ru-RU" sz="2400" dirty="0"/>
              <a:t> </a:t>
            </a:r>
            <a:r>
              <a:rPr lang="ru-RU" sz="2400" dirty="0" err="1"/>
              <a:t>each</a:t>
            </a:r>
            <a:r>
              <a:rPr lang="ru-RU" sz="2400" dirty="0"/>
              <a:t> </a:t>
            </a:r>
            <a:r>
              <a:rPr lang="ru-RU" sz="2400" b="1" dirty="0" err="1">
                <a:solidFill>
                  <a:srgbClr val="0070C0"/>
                </a:solidFill>
              </a:rPr>
              <a:t>Temperature</a:t>
            </a:r>
            <a:r>
              <a:rPr lang="ru-RU" sz="2400" b="1" dirty="0"/>
              <a:t> </a:t>
            </a:r>
            <a:r>
              <a:rPr lang="ru-RU" sz="2400" dirty="0" err="1"/>
              <a:t>attribute</a:t>
            </a:r>
            <a:r>
              <a:rPr lang="ru-RU" sz="2400" dirty="0"/>
              <a:t>.</a:t>
            </a:r>
          </a:p>
          <a:p>
            <a:r>
              <a:rPr lang="ru-RU" sz="2400" b="1" dirty="0"/>
              <a:t>PY(</a:t>
            </a:r>
            <a:r>
              <a:rPr lang="ru-RU" sz="2400" b="1" dirty="0" err="1"/>
              <a:t>Hot</a:t>
            </a:r>
            <a:r>
              <a:rPr lang="ru-RU" sz="2400" b="1" dirty="0"/>
              <a:t>)</a:t>
            </a:r>
            <a:r>
              <a:rPr lang="ru-RU" sz="2400" dirty="0"/>
              <a:t>=2/9, </a:t>
            </a:r>
            <a:endParaRPr lang="en-US" sz="2400" dirty="0" smtClean="0"/>
          </a:p>
          <a:p>
            <a:r>
              <a:rPr lang="ru-RU" sz="2400" b="1" dirty="0" smtClean="0"/>
              <a:t>PY(</a:t>
            </a:r>
            <a:r>
              <a:rPr lang="ru-RU" sz="2400" b="1" dirty="0" err="1" smtClean="0"/>
              <a:t>Mild</a:t>
            </a:r>
            <a:r>
              <a:rPr lang="ru-RU" sz="2400" b="1" dirty="0"/>
              <a:t>)</a:t>
            </a:r>
            <a:r>
              <a:rPr lang="ru-RU" sz="2400" dirty="0"/>
              <a:t>=4/9, </a:t>
            </a:r>
            <a:endParaRPr lang="en-US" sz="2400" dirty="0" smtClean="0"/>
          </a:p>
          <a:p>
            <a:r>
              <a:rPr lang="ru-RU" sz="2400" b="1" dirty="0" smtClean="0"/>
              <a:t>PY(</a:t>
            </a:r>
            <a:r>
              <a:rPr lang="ru-RU" sz="2400" b="1" dirty="0" err="1" smtClean="0"/>
              <a:t>Cool</a:t>
            </a:r>
            <a:r>
              <a:rPr lang="ru-RU" sz="2400" b="1" dirty="0"/>
              <a:t>)</a:t>
            </a:r>
            <a:r>
              <a:rPr lang="ru-RU" sz="2400" dirty="0"/>
              <a:t>=3/9.</a:t>
            </a:r>
          </a:p>
          <a:p>
            <a:r>
              <a:rPr lang="ru-RU" sz="2400" dirty="0" err="1"/>
              <a:t>Let's</a:t>
            </a:r>
            <a:r>
              <a:rPr lang="ru-RU" sz="2400" dirty="0"/>
              <a:t> </a:t>
            </a:r>
            <a:r>
              <a:rPr lang="ru-RU" sz="2400" dirty="0" err="1"/>
              <a:t>calculate</a:t>
            </a:r>
            <a:r>
              <a:rPr lang="ru-RU" sz="2400" dirty="0"/>
              <a:t> </a:t>
            </a:r>
            <a:r>
              <a:rPr lang="ru-RU" sz="2400" dirty="0" err="1"/>
              <a:t>the</a:t>
            </a:r>
            <a:r>
              <a:rPr lang="ru-RU" sz="2400" dirty="0"/>
              <a:t> </a:t>
            </a:r>
            <a:r>
              <a:rPr lang="ru-RU" sz="2400" dirty="0" err="1"/>
              <a:t>probability</a:t>
            </a:r>
            <a:r>
              <a:rPr lang="ru-RU" sz="2400" dirty="0"/>
              <a:t> </a:t>
            </a:r>
            <a:r>
              <a:rPr lang="ru-RU" sz="2400" dirty="0" err="1"/>
              <a:t>of</a:t>
            </a:r>
            <a:r>
              <a:rPr lang="ru-RU" sz="2400" dirty="0"/>
              <a:t> "</a:t>
            </a:r>
            <a:r>
              <a:rPr lang="ru-RU" sz="2400" dirty="0" err="1"/>
              <a:t>Yes</a:t>
            </a:r>
            <a:r>
              <a:rPr lang="ru-RU" sz="2400" dirty="0"/>
              <a:t>" </a:t>
            </a:r>
            <a:r>
              <a:rPr lang="ru-RU" sz="2400" dirty="0" err="1"/>
              <a:t>for</a:t>
            </a:r>
            <a:r>
              <a:rPr lang="ru-RU" sz="2400" dirty="0"/>
              <a:t> </a:t>
            </a:r>
            <a:r>
              <a:rPr lang="ru-RU" sz="2400" dirty="0" err="1"/>
              <a:t>each</a:t>
            </a:r>
            <a:r>
              <a:rPr lang="ru-RU" sz="2400" dirty="0"/>
              <a:t> </a:t>
            </a:r>
            <a:r>
              <a:rPr lang="ru-RU" sz="2400" dirty="0" err="1"/>
              <a:t>sign</a:t>
            </a:r>
            <a:r>
              <a:rPr lang="ru-RU" sz="2400" dirty="0"/>
              <a:t> </a:t>
            </a:r>
            <a:r>
              <a:rPr lang="ru-RU" sz="2400" dirty="0" err="1"/>
              <a:t>of</a:t>
            </a:r>
            <a:r>
              <a:rPr lang="ru-RU" sz="2400" dirty="0"/>
              <a:t> </a:t>
            </a:r>
            <a:r>
              <a:rPr lang="ru-RU" sz="2400" b="1" dirty="0" err="1">
                <a:solidFill>
                  <a:srgbClr val="0070C0"/>
                </a:solidFill>
              </a:rPr>
              <a:t>Humidity</a:t>
            </a:r>
            <a:r>
              <a:rPr lang="ru-RU" sz="2400" dirty="0"/>
              <a:t>.</a:t>
            </a:r>
          </a:p>
          <a:p>
            <a:r>
              <a:rPr lang="ru-RU" sz="2400" b="1" dirty="0"/>
              <a:t>PY(</a:t>
            </a:r>
            <a:r>
              <a:rPr lang="ru-RU" sz="2400" b="1" dirty="0" err="1"/>
              <a:t>High</a:t>
            </a:r>
            <a:r>
              <a:rPr lang="ru-RU" sz="2400" b="1" dirty="0"/>
              <a:t>)</a:t>
            </a:r>
            <a:r>
              <a:rPr lang="ru-RU" sz="2400" dirty="0"/>
              <a:t>=3/9, </a:t>
            </a:r>
            <a:endParaRPr lang="en-US" sz="2400" dirty="0" smtClean="0"/>
          </a:p>
          <a:p>
            <a:r>
              <a:rPr lang="ru-RU" sz="2400" b="1" dirty="0" smtClean="0"/>
              <a:t>PY(</a:t>
            </a:r>
            <a:r>
              <a:rPr lang="ru-RU" sz="2400" b="1" dirty="0" err="1" smtClean="0"/>
              <a:t>Normal</a:t>
            </a:r>
            <a:r>
              <a:rPr lang="ru-RU" sz="2400" b="1" dirty="0"/>
              <a:t>)</a:t>
            </a:r>
            <a:r>
              <a:rPr lang="ru-RU" sz="2400" dirty="0"/>
              <a:t>=6/9.</a:t>
            </a:r>
          </a:p>
          <a:p>
            <a:r>
              <a:rPr lang="ru-RU" sz="2400" dirty="0" err="1"/>
              <a:t>Let's</a:t>
            </a:r>
            <a:r>
              <a:rPr lang="ru-RU" sz="2400" dirty="0"/>
              <a:t> </a:t>
            </a:r>
            <a:r>
              <a:rPr lang="ru-RU" sz="2400" dirty="0" err="1"/>
              <a:t>calculate</a:t>
            </a:r>
            <a:r>
              <a:rPr lang="ru-RU" sz="2400" dirty="0"/>
              <a:t> </a:t>
            </a:r>
            <a:r>
              <a:rPr lang="ru-RU" sz="2400" dirty="0" err="1"/>
              <a:t>the</a:t>
            </a:r>
            <a:r>
              <a:rPr lang="ru-RU" sz="2400" dirty="0"/>
              <a:t> </a:t>
            </a:r>
            <a:r>
              <a:rPr lang="ru-RU" sz="2400" dirty="0" err="1"/>
              <a:t>probability</a:t>
            </a:r>
            <a:r>
              <a:rPr lang="ru-RU" sz="2400" dirty="0"/>
              <a:t> </a:t>
            </a:r>
            <a:r>
              <a:rPr lang="ru-RU" sz="2400" dirty="0" err="1"/>
              <a:t>of</a:t>
            </a:r>
            <a:r>
              <a:rPr lang="ru-RU" sz="2400" dirty="0"/>
              <a:t> "</a:t>
            </a:r>
            <a:r>
              <a:rPr lang="ru-RU" sz="2400" dirty="0" err="1"/>
              <a:t>Yes</a:t>
            </a:r>
            <a:r>
              <a:rPr lang="ru-RU" sz="2400" dirty="0"/>
              <a:t>" </a:t>
            </a:r>
            <a:r>
              <a:rPr lang="ru-RU" sz="2400" dirty="0" err="1"/>
              <a:t>for</a:t>
            </a:r>
            <a:r>
              <a:rPr lang="ru-RU" sz="2400" dirty="0"/>
              <a:t> </a:t>
            </a:r>
            <a:r>
              <a:rPr lang="ru-RU" sz="2400" dirty="0" err="1"/>
              <a:t>each</a:t>
            </a:r>
            <a:r>
              <a:rPr lang="ru-RU" sz="2400" dirty="0"/>
              <a:t> </a:t>
            </a:r>
            <a:r>
              <a:rPr lang="ru-RU" sz="2400" dirty="0" err="1"/>
              <a:t>sign</a:t>
            </a:r>
            <a:r>
              <a:rPr lang="ru-RU" sz="2400" dirty="0"/>
              <a:t> </a:t>
            </a:r>
            <a:r>
              <a:rPr lang="ru-RU" sz="2400" dirty="0" err="1"/>
              <a:t>of</a:t>
            </a:r>
            <a:r>
              <a:rPr lang="ru-RU" sz="2400" dirty="0"/>
              <a:t> </a:t>
            </a:r>
            <a:r>
              <a:rPr lang="ru-RU" sz="2400" b="1" dirty="0" err="1">
                <a:solidFill>
                  <a:srgbClr val="0070C0"/>
                </a:solidFill>
              </a:rPr>
              <a:t>Wind</a:t>
            </a:r>
            <a:r>
              <a:rPr lang="ru-RU" sz="2400" dirty="0"/>
              <a:t>.</a:t>
            </a:r>
          </a:p>
          <a:p>
            <a:r>
              <a:rPr lang="ru-RU" sz="2400" b="1" dirty="0"/>
              <a:t>PY(</a:t>
            </a:r>
            <a:r>
              <a:rPr lang="ru-RU" sz="2400" b="1" dirty="0" err="1"/>
              <a:t>Strong</a:t>
            </a:r>
            <a:r>
              <a:rPr lang="ru-RU" sz="2400" b="1" dirty="0" smtClean="0"/>
              <a:t>)</a:t>
            </a:r>
            <a:r>
              <a:rPr lang="ru-RU" sz="2400" dirty="0" smtClean="0"/>
              <a:t>=</a:t>
            </a:r>
            <a:r>
              <a:rPr lang="en-US" sz="2400" dirty="0" smtClean="0"/>
              <a:t>3</a:t>
            </a:r>
            <a:r>
              <a:rPr lang="ru-RU" sz="2400" dirty="0" smtClean="0"/>
              <a:t>/9</a:t>
            </a:r>
            <a:r>
              <a:rPr lang="ru-RU" sz="2400" dirty="0"/>
              <a:t>, </a:t>
            </a:r>
            <a:endParaRPr lang="en-US" sz="2400" dirty="0" smtClean="0"/>
          </a:p>
          <a:p>
            <a:r>
              <a:rPr lang="ru-RU" sz="2400" b="1" dirty="0" smtClean="0"/>
              <a:t>PY(</a:t>
            </a:r>
            <a:r>
              <a:rPr lang="ru-RU" sz="2400" b="1" dirty="0" err="1" smtClean="0"/>
              <a:t>Weak</a:t>
            </a:r>
            <a:r>
              <a:rPr lang="ru-RU" sz="2400" b="1" dirty="0" smtClean="0"/>
              <a:t>)</a:t>
            </a:r>
            <a:r>
              <a:rPr lang="ru-RU" sz="2400" dirty="0" smtClean="0"/>
              <a:t>=</a:t>
            </a:r>
            <a:r>
              <a:rPr lang="en-US" sz="2400" dirty="0" smtClean="0"/>
              <a:t>6</a:t>
            </a:r>
            <a:r>
              <a:rPr lang="ru-RU" sz="2400" dirty="0" smtClean="0"/>
              <a:t>/9</a:t>
            </a:r>
            <a:r>
              <a:rPr lang="ru-RU" sz="2400" dirty="0"/>
              <a:t>.</a:t>
            </a:r>
          </a:p>
        </p:txBody>
      </p:sp>
    </p:spTree>
    <p:extLst>
      <p:ext uri="{BB962C8B-B14F-4D97-AF65-F5344CB8AC3E}">
        <p14:creationId xmlns:p14="http://schemas.microsoft.com/office/powerpoint/2010/main" val="224711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6096000" cy="646331"/>
          </a:xfrm>
          <a:prstGeom prst="rect">
            <a:avLst/>
          </a:prstGeom>
          <a:noFill/>
        </p:spPr>
        <p:txBody>
          <a:bodyPr wrap="square" rtlCol="0">
            <a:spAutoFit/>
          </a:bodyPr>
          <a:lstStyle/>
          <a:p>
            <a:r>
              <a:rPr lang="en-US" sz="3600" b="1" dirty="0">
                <a:solidFill>
                  <a:srgbClr val="00B050"/>
                </a:solidFill>
              </a:rPr>
              <a:t>Naive Bayes algorithm</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6</a:t>
            </a:fld>
            <a:endParaRPr lang="ru-RU" sz="1400" dirty="0">
              <a:solidFill>
                <a:schemeClr val="bg1"/>
              </a:solidFill>
            </a:endParaRPr>
          </a:p>
        </p:txBody>
      </p:sp>
      <p:sp>
        <p:nvSpPr>
          <p:cNvPr id="3" name="Rectangle 2"/>
          <p:cNvSpPr/>
          <p:nvPr/>
        </p:nvSpPr>
        <p:spPr>
          <a:xfrm>
            <a:off x="11353800" y="5261113"/>
            <a:ext cx="493643" cy="39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4"/>
          <p:cNvSpPr/>
          <p:nvPr/>
        </p:nvSpPr>
        <p:spPr>
          <a:xfrm>
            <a:off x="823192" y="1232363"/>
            <a:ext cx="3677729" cy="4893647"/>
          </a:xfrm>
          <a:prstGeom prst="rect">
            <a:avLst/>
          </a:prstGeom>
        </p:spPr>
        <p:txBody>
          <a:bodyPr wrap="square">
            <a:spAutoFit/>
          </a:bodyPr>
          <a:lstStyle/>
          <a:p>
            <a:r>
              <a:rPr lang="ru-RU" sz="2400" dirty="0" err="1"/>
              <a:t>Let's</a:t>
            </a:r>
            <a:r>
              <a:rPr lang="ru-RU" sz="2400" dirty="0"/>
              <a:t> </a:t>
            </a:r>
            <a:r>
              <a:rPr lang="ru-RU" sz="2400" dirty="0" err="1"/>
              <a:t>select</a:t>
            </a:r>
            <a:r>
              <a:rPr lang="ru-RU" sz="2400" dirty="0"/>
              <a:t> </a:t>
            </a:r>
            <a:r>
              <a:rPr lang="ru-RU" sz="2400" dirty="0" err="1"/>
              <a:t>all</a:t>
            </a:r>
            <a:r>
              <a:rPr lang="ru-RU" sz="2400" dirty="0"/>
              <a:t> "</a:t>
            </a:r>
            <a:r>
              <a:rPr lang="ru-RU" sz="2400" dirty="0" err="1"/>
              <a:t>No</a:t>
            </a:r>
            <a:r>
              <a:rPr lang="ru-RU" sz="2400" dirty="0" smtClean="0"/>
              <a:t>". </a:t>
            </a:r>
            <a:endParaRPr lang="ru-RU" sz="2400" dirty="0"/>
          </a:p>
          <a:p>
            <a:r>
              <a:rPr lang="ru-RU" sz="2400" dirty="0" err="1"/>
              <a:t>Let's</a:t>
            </a:r>
            <a:r>
              <a:rPr lang="ru-RU" sz="2400" dirty="0"/>
              <a:t> </a:t>
            </a:r>
            <a:r>
              <a:rPr lang="ru-RU" sz="2400" dirty="0" err="1"/>
              <a:t>calculate</a:t>
            </a:r>
            <a:r>
              <a:rPr lang="ru-RU" sz="2400" dirty="0"/>
              <a:t> </a:t>
            </a:r>
            <a:r>
              <a:rPr lang="ru-RU" sz="2400" dirty="0" err="1"/>
              <a:t>the</a:t>
            </a:r>
            <a:r>
              <a:rPr lang="ru-RU" sz="2400" dirty="0"/>
              <a:t> </a:t>
            </a:r>
            <a:r>
              <a:rPr lang="ru-RU" sz="2400" dirty="0" err="1"/>
              <a:t>probability</a:t>
            </a:r>
            <a:r>
              <a:rPr lang="ru-RU" sz="2400" dirty="0"/>
              <a:t> </a:t>
            </a:r>
            <a:r>
              <a:rPr lang="ru-RU" sz="2400" dirty="0" err="1"/>
              <a:t>of</a:t>
            </a:r>
            <a:r>
              <a:rPr lang="ru-RU" sz="2400" dirty="0"/>
              <a:t> "</a:t>
            </a:r>
            <a:r>
              <a:rPr lang="ru-RU" sz="2400" dirty="0" err="1"/>
              <a:t>No</a:t>
            </a:r>
            <a:r>
              <a:rPr lang="ru-RU" sz="2400" dirty="0"/>
              <a:t>" </a:t>
            </a:r>
            <a:r>
              <a:rPr lang="ru-RU" sz="2400" dirty="0" err="1"/>
              <a:t>for</a:t>
            </a:r>
            <a:r>
              <a:rPr lang="ru-RU" sz="2400" dirty="0"/>
              <a:t> </a:t>
            </a:r>
            <a:r>
              <a:rPr lang="ru-RU" sz="2400" dirty="0" err="1"/>
              <a:t>each</a:t>
            </a:r>
            <a:r>
              <a:rPr lang="ru-RU" sz="2400" dirty="0"/>
              <a:t> </a:t>
            </a:r>
            <a:r>
              <a:rPr lang="ru-RU" sz="2400" b="1" dirty="0" err="1">
                <a:solidFill>
                  <a:srgbClr val="0070C0"/>
                </a:solidFill>
              </a:rPr>
              <a:t>Outlook</a:t>
            </a:r>
            <a:r>
              <a:rPr lang="ru-RU" sz="2400" dirty="0"/>
              <a:t> </a:t>
            </a:r>
            <a:r>
              <a:rPr lang="ru-RU" sz="2400" dirty="0" err="1"/>
              <a:t>feature</a:t>
            </a:r>
            <a:r>
              <a:rPr lang="ru-RU" sz="2400" dirty="0"/>
              <a:t>.</a:t>
            </a:r>
          </a:p>
          <a:p>
            <a:r>
              <a:rPr lang="ru-RU" sz="2400" b="1" dirty="0"/>
              <a:t>PN(</a:t>
            </a:r>
            <a:r>
              <a:rPr lang="ru-RU" sz="2400" b="1" dirty="0" err="1"/>
              <a:t>Rain</a:t>
            </a:r>
            <a:r>
              <a:rPr lang="ru-RU" sz="2400" b="1" dirty="0"/>
              <a:t>)</a:t>
            </a:r>
            <a:r>
              <a:rPr lang="ru-RU" sz="2400" dirty="0"/>
              <a:t>=2/5, </a:t>
            </a:r>
            <a:endParaRPr lang="en-US" sz="2400" dirty="0" smtClean="0"/>
          </a:p>
          <a:p>
            <a:r>
              <a:rPr lang="ru-RU" sz="2400" b="1" dirty="0" smtClean="0"/>
              <a:t>PN(</a:t>
            </a:r>
            <a:r>
              <a:rPr lang="ru-RU" sz="2400" b="1" dirty="0" err="1" smtClean="0"/>
              <a:t>Sunny</a:t>
            </a:r>
            <a:r>
              <a:rPr lang="ru-RU" sz="2400" b="1" dirty="0"/>
              <a:t>)</a:t>
            </a:r>
            <a:r>
              <a:rPr lang="ru-RU" sz="2400" dirty="0"/>
              <a:t>=3/5</a:t>
            </a:r>
            <a:r>
              <a:rPr lang="ru-RU" sz="2400" dirty="0" smtClean="0"/>
              <a:t>.</a:t>
            </a:r>
            <a:endParaRPr lang="en-US" sz="2400" dirty="0" smtClean="0"/>
          </a:p>
          <a:p>
            <a:endParaRPr lang="ru-RU" sz="2400" dirty="0"/>
          </a:p>
          <a:p>
            <a:r>
              <a:rPr lang="ru-RU" sz="2400" dirty="0" err="1"/>
              <a:t>Let's</a:t>
            </a:r>
            <a:r>
              <a:rPr lang="ru-RU" sz="2400" dirty="0"/>
              <a:t> </a:t>
            </a:r>
            <a:r>
              <a:rPr lang="ru-RU" sz="2400" dirty="0" err="1"/>
              <a:t>calculate</a:t>
            </a:r>
            <a:r>
              <a:rPr lang="ru-RU" sz="2400" dirty="0"/>
              <a:t> </a:t>
            </a:r>
            <a:r>
              <a:rPr lang="ru-RU" sz="2400" dirty="0" err="1"/>
              <a:t>the</a:t>
            </a:r>
            <a:r>
              <a:rPr lang="ru-RU" sz="2400" dirty="0"/>
              <a:t> </a:t>
            </a:r>
            <a:r>
              <a:rPr lang="ru-RU" sz="2400" dirty="0" err="1"/>
              <a:t>probability</a:t>
            </a:r>
            <a:r>
              <a:rPr lang="ru-RU" sz="2400" dirty="0"/>
              <a:t> </a:t>
            </a:r>
            <a:r>
              <a:rPr lang="ru-RU" sz="2400" dirty="0" err="1"/>
              <a:t>of</a:t>
            </a:r>
            <a:r>
              <a:rPr lang="ru-RU" sz="2400" dirty="0"/>
              <a:t> "</a:t>
            </a:r>
            <a:r>
              <a:rPr lang="ru-RU" sz="2400" dirty="0" err="1"/>
              <a:t>No</a:t>
            </a:r>
            <a:r>
              <a:rPr lang="ru-RU" sz="2400" dirty="0"/>
              <a:t>" </a:t>
            </a:r>
            <a:r>
              <a:rPr lang="ru-RU" sz="2400" dirty="0" err="1"/>
              <a:t>for</a:t>
            </a:r>
            <a:r>
              <a:rPr lang="ru-RU" sz="2400" dirty="0"/>
              <a:t> </a:t>
            </a:r>
            <a:r>
              <a:rPr lang="ru-RU" sz="2400" dirty="0" err="1"/>
              <a:t>each</a:t>
            </a:r>
            <a:r>
              <a:rPr lang="ru-RU" sz="2400" dirty="0"/>
              <a:t> </a:t>
            </a:r>
            <a:r>
              <a:rPr lang="ru-RU" sz="2400" b="1" dirty="0" err="1">
                <a:solidFill>
                  <a:srgbClr val="0070C0"/>
                </a:solidFill>
              </a:rPr>
              <a:t>Temperature</a:t>
            </a:r>
            <a:r>
              <a:rPr lang="ru-RU" sz="2400" dirty="0"/>
              <a:t> </a:t>
            </a:r>
            <a:r>
              <a:rPr lang="ru-RU" sz="2400" dirty="0" err="1"/>
              <a:t>attribute</a:t>
            </a:r>
            <a:r>
              <a:rPr lang="ru-RU" sz="2400" dirty="0"/>
              <a:t>.</a:t>
            </a:r>
          </a:p>
          <a:p>
            <a:r>
              <a:rPr lang="ru-RU" sz="2400" b="1" dirty="0"/>
              <a:t>PN(</a:t>
            </a:r>
            <a:r>
              <a:rPr lang="ru-RU" sz="2400" b="1" dirty="0" err="1"/>
              <a:t>Hot</a:t>
            </a:r>
            <a:r>
              <a:rPr lang="ru-RU" sz="2400" b="1" dirty="0"/>
              <a:t>)</a:t>
            </a:r>
            <a:r>
              <a:rPr lang="ru-RU" sz="2400" dirty="0"/>
              <a:t>=2/5, </a:t>
            </a:r>
            <a:endParaRPr lang="en-US" sz="2400" dirty="0" smtClean="0"/>
          </a:p>
          <a:p>
            <a:r>
              <a:rPr lang="ru-RU" sz="2400" b="1" dirty="0" smtClean="0"/>
              <a:t>PN(</a:t>
            </a:r>
            <a:r>
              <a:rPr lang="ru-RU" sz="2400" b="1" dirty="0" err="1" smtClean="0"/>
              <a:t>Mild</a:t>
            </a:r>
            <a:r>
              <a:rPr lang="ru-RU" sz="2400" b="1" dirty="0"/>
              <a:t>)</a:t>
            </a:r>
            <a:r>
              <a:rPr lang="ru-RU" sz="2400" dirty="0"/>
              <a:t>=2/5</a:t>
            </a:r>
            <a:r>
              <a:rPr lang="ru-RU" sz="2400" dirty="0" smtClean="0"/>
              <a:t>,</a:t>
            </a:r>
            <a:endParaRPr lang="en-US" sz="2400" dirty="0" smtClean="0"/>
          </a:p>
          <a:p>
            <a:r>
              <a:rPr lang="ru-RU" sz="2400" b="1" dirty="0" smtClean="0"/>
              <a:t>PN(</a:t>
            </a:r>
            <a:r>
              <a:rPr lang="ru-RU" sz="2400" b="1" dirty="0" err="1" smtClean="0"/>
              <a:t>Cool</a:t>
            </a:r>
            <a:r>
              <a:rPr lang="ru-RU" sz="2400" b="1" dirty="0"/>
              <a:t>)</a:t>
            </a:r>
            <a:r>
              <a:rPr lang="ru-RU" sz="2400" dirty="0"/>
              <a:t>=1/5.</a:t>
            </a:r>
          </a:p>
        </p:txBody>
      </p:sp>
      <p:pic>
        <p:nvPicPr>
          <p:cNvPr id="13" name="Рисунок 12" descr="D:\ООП Искуственный интеллект\Методы машинного обучения\Методы машинного обучения\Б5.png"/>
          <p:cNvPicPr/>
          <p:nvPr/>
        </p:nvPicPr>
        <p:blipFill>
          <a:blip r:embed="rId4">
            <a:extLst>
              <a:ext uri="{28A0092B-C50C-407E-A947-70E740481C1C}">
                <a14:useLocalDpi xmlns:a14="http://schemas.microsoft.com/office/drawing/2010/main" val="0"/>
              </a:ext>
            </a:extLst>
          </a:blip>
          <a:srcRect/>
          <a:stretch>
            <a:fillRect/>
          </a:stretch>
        </p:blipFill>
        <p:spPr bwMode="auto">
          <a:xfrm>
            <a:off x="4500921" y="1232364"/>
            <a:ext cx="7228626" cy="4856332"/>
          </a:xfrm>
          <a:prstGeom prst="rect">
            <a:avLst/>
          </a:prstGeom>
          <a:noFill/>
          <a:ln>
            <a:noFill/>
          </a:ln>
        </p:spPr>
      </p:pic>
    </p:spTree>
    <p:extLst>
      <p:ext uri="{BB962C8B-B14F-4D97-AF65-F5344CB8AC3E}">
        <p14:creationId xmlns:p14="http://schemas.microsoft.com/office/powerpoint/2010/main" val="3861060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1046671" y="238125"/>
            <a:ext cx="6096000" cy="646331"/>
          </a:xfrm>
          <a:prstGeom prst="rect">
            <a:avLst/>
          </a:prstGeom>
          <a:noFill/>
        </p:spPr>
        <p:txBody>
          <a:bodyPr wrap="square" rtlCol="0">
            <a:spAutoFit/>
          </a:bodyPr>
          <a:lstStyle/>
          <a:p>
            <a:r>
              <a:rPr lang="en-US" sz="3600" b="1" dirty="0">
                <a:solidFill>
                  <a:srgbClr val="00B050"/>
                </a:solidFill>
              </a:rPr>
              <a:t>Naive Bayes algorithm</a:t>
            </a:r>
            <a:endParaRPr lang="ru-RU" sz="3600" b="1" dirty="0">
              <a:solidFill>
                <a:srgbClr val="00B050"/>
              </a:solidFill>
            </a:endParaRP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7</a:t>
            </a:fld>
            <a:endParaRPr lang="ru-RU" sz="1400" dirty="0">
              <a:solidFill>
                <a:schemeClr val="bg1"/>
              </a:solidFill>
            </a:endParaRPr>
          </a:p>
        </p:txBody>
      </p:sp>
      <p:sp>
        <p:nvSpPr>
          <p:cNvPr id="3" name="Rectangle 2"/>
          <p:cNvSpPr/>
          <p:nvPr/>
        </p:nvSpPr>
        <p:spPr>
          <a:xfrm>
            <a:off x="11353800" y="5261113"/>
            <a:ext cx="493643" cy="39756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3" name="Рисунок 12" descr="D:\ООП Искуственный интеллект\Методы машинного обучения\Методы машинного обучения\Б5.png"/>
          <p:cNvPicPr/>
          <p:nvPr/>
        </p:nvPicPr>
        <p:blipFill>
          <a:blip r:embed="rId4">
            <a:extLst>
              <a:ext uri="{28A0092B-C50C-407E-A947-70E740481C1C}">
                <a14:useLocalDpi xmlns:a14="http://schemas.microsoft.com/office/drawing/2010/main" val="0"/>
              </a:ext>
            </a:extLst>
          </a:blip>
          <a:srcRect/>
          <a:stretch>
            <a:fillRect/>
          </a:stretch>
        </p:blipFill>
        <p:spPr bwMode="auto">
          <a:xfrm>
            <a:off x="4249864" y="1027413"/>
            <a:ext cx="7722269" cy="5107674"/>
          </a:xfrm>
          <a:prstGeom prst="rect">
            <a:avLst/>
          </a:prstGeom>
          <a:noFill/>
          <a:ln>
            <a:noFill/>
          </a:ln>
        </p:spPr>
      </p:pic>
      <p:sp>
        <p:nvSpPr>
          <p:cNvPr id="2" name="Прямоугольник 1"/>
          <p:cNvSpPr/>
          <p:nvPr/>
        </p:nvSpPr>
        <p:spPr>
          <a:xfrm>
            <a:off x="795614" y="1503694"/>
            <a:ext cx="3454250" cy="4154984"/>
          </a:xfrm>
          <a:prstGeom prst="rect">
            <a:avLst/>
          </a:prstGeom>
        </p:spPr>
        <p:txBody>
          <a:bodyPr wrap="square">
            <a:spAutoFit/>
          </a:bodyPr>
          <a:lstStyle/>
          <a:p>
            <a:r>
              <a:rPr lang="ru-RU" sz="2400" dirty="0" err="1"/>
              <a:t>Let's</a:t>
            </a:r>
            <a:r>
              <a:rPr lang="ru-RU" sz="2400" dirty="0"/>
              <a:t> </a:t>
            </a:r>
            <a:r>
              <a:rPr lang="ru-RU" sz="2400" dirty="0" err="1"/>
              <a:t>calculate</a:t>
            </a:r>
            <a:r>
              <a:rPr lang="ru-RU" sz="2400" dirty="0"/>
              <a:t> </a:t>
            </a:r>
            <a:r>
              <a:rPr lang="ru-RU" sz="2400" dirty="0" err="1"/>
              <a:t>the</a:t>
            </a:r>
            <a:r>
              <a:rPr lang="ru-RU" sz="2400" dirty="0"/>
              <a:t> </a:t>
            </a:r>
            <a:r>
              <a:rPr lang="ru-RU" sz="2400" dirty="0" err="1"/>
              <a:t>probability</a:t>
            </a:r>
            <a:r>
              <a:rPr lang="ru-RU" sz="2400" dirty="0"/>
              <a:t> </a:t>
            </a:r>
            <a:r>
              <a:rPr lang="ru-RU" sz="2400" dirty="0" err="1"/>
              <a:t>of</a:t>
            </a:r>
            <a:r>
              <a:rPr lang="ru-RU" sz="2400" dirty="0"/>
              <a:t> "</a:t>
            </a:r>
            <a:r>
              <a:rPr lang="ru-RU" sz="2400" dirty="0" err="1"/>
              <a:t>No</a:t>
            </a:r>
            <a:r>
              <a:rPr lang="ru-RU" sz="2400" dirty="0"/>
              <a:t>" </a:t>
            </a:r>
            <a:r>
              <a:rPr lang="ru-RU" sz="2400" dirty="0" err="1"/>
              <a:t>for</a:t>
            </a:r>
            <a:r>
              <a:rPr lang="ru-RU" sz="2400" dirty="0"/>
              <a:t> </a:t>
            </a:r>
            <a:r>
              <a:rPr lang="ru-RU" sz="2400" dirty="0" err="1"/>
              <a:t>each</a:t>
            </a:r>
            <a:r>
              <a:rPr lang="ru-RU" sz="2400" dirty="0"/>
              <a:t> </a:t>
            </a:r>
            <a:r>
              <a:rPr lang="ru-RU" sz="2400" dirty="0" err="1"/>
              <a:t>sign</a:t>
            </a:r>
            <a:r>
              <a:rPr lang="ru-RU" sz="2400" dirty="0"/>
              <a:t> </a:t>
            </a:r>
            <a:r>
              <a:rPr lang="ru-RU" sz="2400" dirty="0" err="1"/>
              <a:t>of</a:t>
            </a:r>
            <a:r>
              <a:rPr lang="ru-RU" sz="2400" dirty="0"/>
              <a:t> </a:t>
            </a:r>
            <a:r>
              <a:rPr lang="ru-RU" sz="2400" b="1" dirty="0" err="1">
                <a:solidFill>
                  <a:srgbClr val="0070C0"/>
                </a:solidFill>
              </a:rPr>
              <a:t>Humidity</a:t>
            </a:r>
            <a:r>
              <a:rPr lang="ru-RU" sz="2400" dirty="0"/>
              <a:t>.</a:t>
            </a:r>
          </a:p>
          <a:p>
            <a:r>
              <a:rPr lang="ru-RU" sz="2400" b="1" dirty="0"/>
              <a:t>PN(</a:t>
            </a:r>
            <a:r>
              <a:rPr lang="ru-RU" sz="2400" b="1" dirty="0" err="1"/>
              <a:t>High</a:t>
            </a:r>
            <a:r>
              <a:rPr lang="ru-RU" sz="2400" b="1" dirty="0"/>
              <a:t>)</a:t>
            </a:r>
            <a:r>
              <a:rPr lang="ru-RU" sz="2400" dirty="0"/>
              <a:t>=4/5, </a:t>
            </a:r>
            <a:r>
              <a:rPr lang="ru-RU" sz="2400" b="1" dirty="0"/>
              <a:t>PN(</a:t>
            </a:r>
            <a:r>
              <a:rPr lang="ru-RU" sz="2400" b="1" dirty="0" err="1"/>
              <a:t>Normal</a:t>
            </a:r>
            <a:r>
              <a:rPr lang="ru-RU" sz="2400" b="1" dirty="0"/>
              <a:t>)</a:t>
            </a:r>
            <a:r>
              <a:rPr lang="ru-RU" sz="2400" dirty="0"/>
              <a:t>=1/5</a:t>
            </a:r>
            <a:r>
              <a:rPr lang="ru-RU" sz="2400" dirty="0" smtClean="0"/>
              <a:t>.</a:t>
            </a:r>
            <a:endParaRPr lang="en-US" sz="2400" dirty="0" smtClean="0"/>
          </a:p>
          <a:p>
            <a:endParaRPr lang="ru-RU" sz="2400" dirty="0"/>
          </a:p>
          <a:p>
            <a:r>
              <a:rPr lang="ru-RU" sz="2400" dirty="0" err="1"/>
              <a:t>Let's</a:t>
            </a:r>
            <a:r>
              <a:rPr lang="ru-RU" sz="2400" dirty="0"/>
              <a:t> </a:t>
            </a:r>
            <a:r>
              <a:rPr lang="ru-RU" sz="2400" dirty="0" err="1"/>
              <a:t>calculate</a:t>
            </a:r>
            <a:r>
              <a:rPr lang="ru-RU" sz="2400" dirty="0"/>
              <a:t> </a:t>
            </a:r>
            <a:r>
              <a:rPr lang="ru-RU" sz="2400" dirty="0" err="1"/>
              <a:t>the</a:t>
            </a:r>
            <a:r>
              <a:rPr lang="ru-RU" sz="2400" dirty="0"/>
              <a:t> </a:t>
            </a:r>
            <a:r>
              <a:rPr lang="ru-RU" sz="2400" dirty="0" err="1"/>
              <a:t>probability</a:t>
            </a:r>
            <a:r>
              <a:rPr lang="ru-RU" sz="2400" dirty="0"/>
              <a:t> </a:t>
            </a:r>
            <a:r>
              <a:rPr lang="ru-RU" sz="2400" dirty="0" err="1"/>
              <a:t>of</a:t>
            </a:r>
            <a:r>
              <a:rPr lang="ru-RU" sz="2400" dirty="0"/>
              <a:t> "</a:t>
            </a:r>
            <a:r>
              <a:rPr lang="ru-RU" sz="2400" dirty="0" err="1"/>
              <a:t>No</a:t>
            </a:r>
            <a:r>
              <a:rPr lang="ru-RU" sz="2400" dirty="0"/>
              <a:t>" </a:t>
            </a:r>
            <a:r>
              <a:rPr lang="ru-RU" sz="2400" dirty="0" err="1"/>
              <a:t>for</a:t>
            </a:r>
            <a:r>
              <a:rPr lang="ru-RU" sz="2400" dirty="0"/>
              <a:t> </a:t>
            </a:r>
            <a:r>
              <a:rPr lang="ru-RU" sz="2400" dirty="0" err="1"/>
              <a:t>each</a:t>
            </a:r>
            <a:r>
              <a:rPr lang="ru-RU" sz="2400" dirty="0"/>
              <a:t> </a:t>
            </a:r>
            <a:r>
              <a:rPr lang="ru-RU" sz="2400" dirty="0" err="1"/>
              <a:t>sign</a:t>
            </a:r>
            <a:r>
              <a:rPr lang="ru-RU" sz="2400" dirty="0"/>
              <a:t> </a:t>
            </a:r>
            <a:r>
              <a:rPr lang="ru-RU" sz="2400" dirty="0" err="1"/>
              <a:t>of</a:t>
            </a:r>
            <a:r>
              <a:rPr lang="ru-RU" sz="2400" dirty="0"/>
              <a:t> </a:t>
            </a:r>
            <a:r>
              <a:rPr lang="ru-RU" sz="2400" b="1" dirty="0" err="1">
                <a:solidFill>
                  <a:srgbClr val="0070C0"/>
                </a:solidFill>
              </a:rPr>
              <a:t>Wind</a:t>
            </a:r>
            <a:r>
              <a:rPr lang="ru-RU" sz="2400" dirty="0"/>
              <a:t>.</a:t>
            </a:r>
          </a:p>
          <a:p>
            <a:r>
              <a:rPr lang="ru-RU" sz="2400" b="1" dirty="0"/>
              <a:t>PN(</a:t>
            </a:r>
            <a:r>
              <a:rPr lang="ru-RU" sz="2400" b="1" dirty="0" err="1"/>
              <a:t>Weak</a:t>
            </a:r>
            <a:r>
              <a:rPr lang="ru-RU" sz="2400" b="1" dirty="0"/>
              <a:t>)</a:t>
            </a:r>
            <a:r>
              <a:rPr lang="ru-RU" sz="2400" dirty="0"/>
              <a:t>=2/5, </a:t>
            </a:r>
            <a:r>
              <a:rPr lang="ru-RU" sz="2400" b="1" dirty="0"/>
              <a:t>PN(</a:t>
            </a:r>
            <a:r>
              <a:rPr lang="ru-RU" sz="2400" b="1" dirty="0" err="1"/>
              <a:t>Strong</a:t>
            </a:r>
            <a:r>
              <a:rPr lang="ru-RU" sz="2400" b="1" dirty="0"/>
              <a:t>)</a:t>
            </a:r>
            <a:r>
              <a:rPr lang="ru-RU" sz="2400" dirty="0"/>
              <a:t>=3/5.</a:t>
            </a:r>
          </a:p>
        </p:txBody>
      </p:sp>
    </p:spTree>
    <p:extLst>
      <p:ext uri="{BB962C8B-B14F-4D97-AF65-F5344CB8AC3E}">
        <p14:creationId xmlns:p14="http://schemas.microsoft.com/office/powerpoint/2010/main" val="2123476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0" name="TextBox 9"/>
          <p:cNvSpPr txBox="1"/>
          <p:nvPr/>
        </p:nvSpPr>
        <p:spPr>
          <a:xfrm>
            <a:off x="796993" y="441347"/>
            <a:ext cx="10965132" cy="1200329"/>
          </a:xfrm>
          <a:prstGeom prst="rect">
            <a:avLst/>
          </a:prstGeom>
          <a:noFill/>
        </p:spPr>
        <p:txBody>
          <a:bodyPr wrap="square" rtlCol="0">
            <a:spAutoFit/>
          </a:bodyPr>
          <a:lstStyle/>
          <a:p>
            <a:r>
              <a:rPr lang="ru-RU" sz="3600" b="1" dirty="0" err="1">
                <a:solidFill>
                  <a:srgbClr val="00B050"/>
                </a:solidFill>
              </a:rPr>
              <a:t>The</a:t>
            </a:r>
            <a:r>
              <a:rPr lang="ru-RU" sz="3600" b="1" dirty="0">
                <a:solidFill>
                  <a:srgbClr val="00B050"/>
                </a:solidFill>
              </a:rPr>
              <a:t> </a:t>
            </a:r>
            <a:r>
              <a:rPr lang="ru-RU" sz="3600" b="1" dirty="0" err="1">
                <a:solidFill>
                  <a:srgbClr val="00B050"/>
                </a:solidFill>
              </a:rPr>
              <a:t>data</a:t>
            </a:r>
            <a:r>
              <a:rPr lang="ru-RU" sz="3600" b="1" dirty="0">
                <a:solidFill>
                  <a:srgbClr val="00B050"/>
                </a:solidFill>
              </a:rPr>
              <a:t> </a:t>
            </a:r>
            <a:r>
              <a:rPr lang="ru-RU" sz="3600" b="1" dirty="0" err="1">
                <a:solidFill>
                  <a:srgbClr val="00B050"/>
                </a:solidFill>
              </a:rPr>
              <a:t>obtained</a:t>
            </a:r>
            <a:r>
              <a:rPr lang="ru-RU" sz="3600" b="1" dirty="0">
                <a:solidFill>
                  <a:srgbClr val="00B050"/>
                </a:solidFill>
              </a:rPr>
              <a:t> </a:t>
            </a:r>
            <a:r>
              <a:rPr lang="ru-RU" sz="3600" b="1" dirty="0" err="1">
                <a:solidFill>
                  <a:srgbClr val="00B050"/>
                </a:solidFill>
              </a:rPr>
              <a:t>can</a:t>
            </a:r>
            <a:r>
              <a:rPr lang="ru-RU" sz="3600" b="1" dirty="0">
                <a:solidFill>
                  <a:srgbClr val="00B050"/>
                </a:solidFill>
              </a:rPr>
              <a:t> </a:t>
            </a:r>
            <a:r>
              <a:rPr lang="ru-RU" sz="3600" b="1" dirty="0" err="1">
                <a:solidFill>
                  <a:srgbClr val="00B050"/>
                </a:solidFill>
              </a:rPr>
              <a:t>be</a:t>
            </a:r>
            <a:r>
              <a:rPr lang="ru-RU" sz="3600" b="1" dirty="0">
                <a:solidFill>
                  <a:srgbClr val="00B050"/>
                </a:solidFill>
              </a:rPr>
              <a:t> </a:t>
            </a:r>
            <a:r>
              <a:rPr lang="ru-RU" sz="3600" b="1" dirty="0" err="1">
                <a:solidFill>
                  <a:srgbClr val="00B050"/>
                </a:solidFill>
              </a:rPr>
              <a:t>entered</a:t>
            </a:r>
            <a:r>
              <a:rPr lang="ru-RU" sz="3600" b="1" dirty="0">
                <a:solidFill>
                  <a:srgbClr val="00B050"/>
                </a:solidFill>
              </a:rPr>
              <a:t> </a:t>
            </a:r>
            <a:r>
              <a:rPr lang="ru-RU" sz="3600" b="1" dirty="0" err="1">
                <a:solidFill>
                  <a:srgbClr val="00B050"/>
                </a:solidFill>
              </a:rPr>
              <a:t>in</a:t>
            </a:r>
            <a:r>
              <a:rPr lang="ru-RU" sz="3600" b="1" dirty="0">
                <a:solidFill>
                  <a:srgbClr val="00B050"/>
                </a:solidFill>
              </a:rPr>
              <a:t> </a:t>
            </a:r>
            <a:r>
              <a:rPr lang="ru-RU" sz="3600" b="1" dirty="0" err="1">
                <a:solidFill>
                  <a:srgbClr val="00B050"/>
                </a:solidFill>
              </a:rPr>
              <a:t>the</a:t>
            </a:r>
            <a:r>
              <a:rPr lang="ru-RU" sz="3600" b="1" dirty="0">
                <a:solidFill>
                  <a:srgbClr val="00B050"/>
                </a:solidFill>
              </a:rPr>
              <a:t> </a:t>
            </a:r>
            <a:r>
              <a:rPr lang="ru-RU" sz="3600" b="1" dirty="0" err="1">
                <a:solidFill>
                  <a:srgbClr val="00B050"/>
                </a:solidFill>
              </a:rPr>
              <a:t>following</a:t>
            </a:r>
            <a:r>
              <a:rPr lang="ru-RU" sz="3600" b="1" dirty="0">
                <a:solidFill>
                  <a:srgbClr val="00B050"/>
                </a:solidFill>
              </a:rPr>
              <a:t> </a:t>
            </a:r>
            <a:r>
              <a:rPr lang="ru-RU" sz="3600" b="1" dirty="0" err="1">
                <a:solidFill>
                  <a:srgbClr val="00B050"/>
                </a:solidFill>
              </a:rPr>
              <a:t>tables</a:t>
            </a:r>
            <a:r>
              <a:rPr lang="ru-RU" sz="3600" b="1" dirty="0">
                <a:solidFill>
                  <a:srgbClr val="00B050"/>
                </a:solidFill>
              </a:rPr>
              <a:t>:</a:t>
            </a:r>
          </a:p>
        </p:txBody>
      </p:sp>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8</a:t>
            </a:fld>
            <a:endParaRPr lang="ru-RU" sz="1400" dirty="0">
              <a:solidFill>
                <a:schemeClr val="bg1"/>
              </a:solidFill>
            </a:endParaRPr>
          </a:p>
        </p:txBody>
      </p:sp>
      <p:graphicFrame>
        <p:nvGraphicFramePr>
          <p:cNvPr id="5" name="Таблица 4"/>
          <p:cNvGraphicFramePr>
            <a:graphicFrameLocks noGrp="1"/>
          </p:cNvGraphicFramePr>
          <p:nvPr>
            <p:extLst>
              <p:ext uri="{D42A27DB-BD31-4B8C-83A1-F6EECF244321}">
                <p14:modId xmlns:p14="http://schemas.microsoft.com/office/powerpoint/2010/main" val="2501079210"/>
              </p:ext>
            </p:extLst>
          </p:nvPr>
        </p:nvGraphicFramePr>
        <p:xfrm>
          <a:off x="6161342" y="3076029"/>
          <a:ext cx="2487987" cy="1478280"/>
        </p:xfrm>
        <a:graphic>
          <a:graphicData uri="http://schemas.openxmlformats.org/drawingml/2006/table">
            <a:tbl>
              <a:tblPr firstRow="1" bandRow="1">
                <a:tableStyleId>{5C22544A-7EE6-4342-B048-85BDC9FD1C3A}</a:tableStyleId>
              </a:tblPr>
              <a:tblGrid>
                <a:gridCol w="1221039">
                  <a:extLst>
                    <a:ext uri="{9D8B030D-6E8A-4147-A177-3AD203B41FA5}">
                      <a16:colId xmlns:a16="http://schemas.microsoft.com/office/drawing/2014/main" val="3742144653"/>
                    </a:ext>
                  </a:extLst>
                </a:gridCol>
                <a:gridCol w="647730">
                  <a:extLst>
                    <a:ext uri="{9D8B030D-6E8A-4147-A177-3AD203B41FA5}">
                      <a16:colId xmlns:a16="http://schemas.microsoft.com/office/drawing/2014/main" val="3849254623"/>
                    </a:ext>
                  </a:extLst>
                </a:gridCol>
                <a:gridCol w="619218">
                  <a:extLst>
                    <a:ext uri="{9D8B030D-6E8A-4147-A177-3AD203B41FA5}">
                      <a16:colId xmlns:a16="http://schemas.microsoft.com/office/drawing/2014/main" val="1990158861"/>
                    </a:ext>
                  </a:extLst>
                </a:gridCol>
              </a:tblGrid>
              <a:tr h="370840">
                <a:tc>
                  <a:txBody>
                    <a:bodyPr/>
                    <a:lstStyle/>
                    <a:p>
                      <a:r>
                        <a:rPr lang="en-US" dirty="0" smtClean="0"/>
                        <a:t>Outlook</a:t>
                      </a:r>
                      <a:endParaRPr lang="ru-RU" dirty="0"/>
                    </a:p>
                  </a:txBody>
                  <a:tcPr/>
                </a:tc>
                <a:tc>
                  <a:txBody>
                    <a:bodyPr/>
                    <a:lstStyle/>
                    <a:p>
                      <a:r>
                        <a:rPr lang="en-US" dirty="0" smtClean="0"/>
                        <a:t>Yes</a:t>
                      </a:r>
                      <a:endParaRPr lang="ru-RU" dirty="0"/>
                    </a:p>
                  </a:txBody>
                  <a:tcPr/>
                </a:tc>
                <a:tc>
                  <a:txBody>
                    <a:bodyPr/>
                    <a:lstStyle/>
                    <a:p>
                      <a:r>
                        <a:rPr lang="en-US" dirty="0" smtClean="0"/>
                        <a:t>No</a:t>
                      </a:r>
                      <a:endParaRPr lang="ru-RU" dirty="0"/>
                    </a:p>
                  </a:txBody>
                  <a:tcPr/>
                </a:tc>
                <a:extLst>
                  <a:ext uri="{0D108BD9-81ED-4DB2-BD59-A6C34878D82A}">
                    <a16:rowId xmlns:a16="http://schemas.microsoft.com/office/drawing/2014/main" val="109136766"/>
                  </a:ext>
                </a:extLst>
              </a:tr>
              <a:tr h="370840">
                <a:tc>
                  <a:txBody>
                    <a:bodyPr/>
                    <a:lstStyle/>
                    <a:p>
                      <a:r>
                        <a:rPr lang="en-US" dirty="0" smtClean="0"/>
                        <a:t>Sunny</a:t>
                      </a:r>
                      <a:endParaRPr lang="ru-RU" dirty="0"/>
                    </a:p>
                  </a:txBody>
                  <a:tcPr/>
                </a:tc>
                <a:tc>
                  <a:txBody>
                    <a:bodyPr/>
                    <a:lstStyle/>
                    <a:p>
                      <a:r>
                        <a:rPr lang="en-US" dirty="0" smtClean="0"/>
                        <a:t>2/9</a:t>
                      </a:r>
                      <a:endParaRPr lang="ru-RU" dirty="0"/>
                    </a:p>
                  </a:txBody>
                  <a:tcPr/>
                </a:tc>
                <a:tc>
                  <a:txBody>
                    <a:bodyPr/>
                    <a:lstStyle/>
                    <a:p>
                      <a:r>
                        <a:rPr lang="en-US" dirty="0" smtClean="0"/>
                        <a:t>3/5</a:t>
                      </a:r>
                      <a:endParaRPr lang="ru-RU" dirty="0"/>
                    </a:p>
                  </a:txBody>
                  <a:tcPr/>
                </a:tc>
                <a:extLst>
                  <a:ext uri="{0D108BD9-81ED-4DB2-BD59-A6C34878D82A}">
                    <a16:rowId xmlns:a16="http://schemas.microsoft.com/office/drawing/2014/main" val="521779222"/>
                  </a:ext>
                </a:extLst>
              </a:tr>
              <a:tr h="370840">
                <a:tc>
                  <a:txBody>
                    <a:bodyPr/>
                    <a:lstStyle/>
                    <a:p>
                      <a:r>
                        <a:rPr lang="en-US" dirty="0" smtClean="0"/>
                        <a:t>Overcast</a:t>
                      </a:r>
                      <a:endParaRPr lang="ru-RU" dirty="0"/>
                    </a:p>
                  </a:txBody>
                  <a:tcPr/>
                </a:tc>
                <a:tc>
                  <a:txBody>
                    <a:bodyPr/>
                    <a:lstStyle/>
                    <a:p>
                      <a:r>
                        <a:rPr lang="en-US" dirty="0" smtClean="0"/>
                        <a:t>4/9</a:t>
                      </a:r>
                      <a:endParaRPr lang="ru-RU" dirty="0"/>
                    </a:p>
                  </a:txBody>
                  <a:tcPr/>
                </a:tc>
                <a:tc>
                  <a:txBody>
                    <a:bodyPr/>
                    <a:lstStyle/>
                    <a:p>
                      <a:r>
                        <a:rPr lang="en-US" dirty="0" smtClean="0"/>
                        <a:t>0</a:t>
                      </a:r>
                      <a:endParaRPr lang="ru-RU" dirty="0"/>
                    </a:p>
                  </a:txBody>
                  <a:tcPr/>
                </a:tc>
                <a:extLst>
                  <a:ext uri="{0D108BD9-81ED-4DB2-BD59-A6C34878D82A}">
                    <a16:rowId xmlns:a16="http://schemas.microsoft.com/office/drawing/2014/main" val="49063504"/>
                  </a:ext>
                </a:extLst>
              </a:tr>
              <a:tr h="262040">
                <a:tc>
                  <a:txBody>
                    <a:bodyPr/>
                    <a:lstStyle/>
                    <a:p>
                      <a:r>
                        <a:rPr lang="en-US" dirty="0" smtClean="0"/>
                        <a:t>Rain</a:t>
                      </a:r>
                      <a:endParaRPr lang="ru-RU" dirty="0"/>
                    </a:p>
                  </a:txBody>
                  <a:tcPr/>
                </a:tc>
                <a:tc>
                  <a:txBody>
                    <a:bodyPr/>
                    <a:lstStyle/>
                    <a:p>
                      <a:r>
                        <a:rPr lang="en-US" dirty="0" smtClean="0"/>
                        <a:t>3/9</a:t>
                      </a:r>
                      <a:endParaRPr lang="ru-RU" dirty="0"/>
                    </a:p>
                  </a:txBody>
                  <a:tcPr/>
                </a:tc>
                <a:tc>
                  <a:txBody>
                    <a:bodyPr/>
                    <a:lstStyle/>
                    <a:p>
                      <a:r>
                        <a:rPr lang="en-US" dirty="0" smtClean="0"/>
                        <a:t>2/5</a:t>
                      </a:r>
                      <a:endParaRPr lang="ru-RU" dirty="0"/>
                    </a:p>
                  </a:txBody>
                  <a:tcPr/>
                </a:tc>
                <a:extLst>
                  <a:ext uri="{0D108BD9-81ED-4DB2-BD59-A6C34878D82A}">
                    <a16:rowId xmlns:a16="http://schemas.microsoft.com/office/drawing/2014/main" val="2518325455"/>
                  </a:ext>
                </a:extLst>
              </a:tr>
            </a:tbl>
          </a:graphicData>
        </a:graphic>
      </p:graphicFrame>
      <p:graphicFrame>
        <p:nvGraphicFramePr>
          <p:cNvPr id="14" name="Таблица 13"/>
          <p:cNvGraphicFramePr>
            <a:graphicFrameLocks noGrp="1"/>
          </p:cNvGraphicFramePr>
          <p:nvPr>
            <p:extLst>
              <p:ext uri="{D42A27DB-BD31-4B8C-83A1-F6EECF244321}">
                <p14:modId xmlns:p14="http://schemas.microsoft.com/office/powerpoint/2010/main" val="1958190424"/>
              </p:ext>
            </p:extLst>
          </p:nvPr>
        </p:nvGraphicFramePr>
        <p:xfrm>
          <a:off x="8728817" y="3091111"/>
          <a:ext cx="3299885" cy="1478280"/>
        </p:xfrm>
        <a:graphic>
          <a:graphicData uri="http://schemas.openxmlformats.org/drawingml/2006/table">
            <a:tbl>
              <a:tblPr firstRow="1" bandRow="1">
                <a:tableStyleId>{5C22544A-7EE6-4342-B048-85BDC9FD1C3A}</a:tableStyleId>
              </a:tblPr>
              <a:tblGrid>
                <a:gridCol w="1526504">
                  <a:extLst>
                    <a:ext uri="{9D8B030D-6E8A-4147-A177-3AD203B41FA5}">
                      <a16:colId xmlns:a16="http://schemas.microsoft.com/office/drawing/2014/main" val="3742144653"/>
                    </a:ext>
                  </a:extLst>
                </a:gridCol>
                <a:gridCol w="900545">
                  <a:extLst>
                    <a:ext uri="{9D8B030D-6E8A-4147-A177-3AD203B41FA5}">
                      <a16:colId xmlns:a16="http://schemas.microsoft.com/office/drawing/2014/main" val="3849254623"/>
                    </a:ext>
                  </a:extLst>
                </a:gridCol>
                <a:gridCol w="872836">
                  <a:extLst>
                    <a:ext uri="{9D8B030D-6E8A-4147-A177-3AD203B41FA5}">
                      <a16:colId xmlns:a16="http://schemas.microsoft.com/office/drawing/2014/main" val="1990158861"/>
                    </a:ext>
                  </a:extLst>
                </a:gridCol>
              </a:tblGrid>
              <a:tr h="370840">
                <a:tc>
                  <a:txBody>
                    <a:bodyPr/>
                    <a:lstStyle/>
                    <a:p>
                      <a:r>
                        <a:rPr lang="en-US" dirty="0" smtClean="0"/>
                        <a:t>Temperature</a:t>
                      </a:r>
                      <a:endParaRPr lang="ru-RU" dirty="0"/>
                    </a:p>
                  </a:txBody>
                  <a:tcPr>
                    <a:solidFill>
                      <a:schemeClr val="accent4">
                        <a:lumMod val="75000"/>
                      </a:schemeClr>
                    </a:solidFill>
                  </a:tcPr>
                </a:tc>
                <a:tc>
                  <a:txBody>
                    <a:bodyPr/>
                    <a:lstStyle/>
                    <a:p>
                      <a:r>
                        <a:rPr lang="en-US" dirty="0" smtClean="0"/>
                        <a:t>Yes</a:t>
                      </a:r>
                      <a:endParaRPr lang="ru-RU" dirty="0"/>
                    </a:p>
                  </a:txBody>
                  <a:tcPr>
                    <a:solidFill>
                      <a:schemeClr val="accent4">
                        <a:lumMod val="75000"/>
                      </a:schemeClr>
                    </a:solidFill>
                  </a:tcPr>
                </a:tc>
                <a:tc>
                  <a:txBody>
                    <a:bodyPr/>
                    <a:lstStyle/>
                    <a:p>
                      <a:r>
                        <a:rPr lang="en-US" dirty="0" smtClean="0"/>
                        <a:t>No</a:t>
                      </a:r>
                      <a:endParaRPr lang="ru-RU" dirty="0"/>
                    </a:p>
                  </a:txBody>
                  <a:tcPr>
                    <a:solidFill>
                      <a:schemeClr val="accent4">
                        <a:lumMod val="75000"/>
                      </a:schemeClr>
                    </a:solidFill>
                  </a:tcPr>
                </a:tc>
                <a:extLst>
                  <a:ext uri="{0D108BD9-81ED-4DB2-BD59-A6C34878D82A}">
                    <a16:rowId xmlns:a16="http://schemas.microsoft.com/office/drawing/2014/main" val="109136766"/>
                  </a:ext>
                </a:extLst>
              </a:tr>
              <a:tr h="370840">
                <a:tc>
                  <a:txBody>
                    <a:bodyPr/>
                    <a:lstStyle/>
                    <a:p>
                      <a:r>
                        <a:rPr lang="en-US" dirty="0" smtClean="0"/>
                        <a:t>Hot</a:t>
                      </a:r>
                      <a:endParaRPr lang="ru-RU" dirty="0"/>
                    </a:p>
                  </a:txBody>
                  <a:tcPr/>
                </a:tc>
                <a:tc>
                  <a:txBody>
                    <a:bodyPr/>
                    <a:lstStyle/>
                    <a:p>
                      <a:r>
                        <a:rPr lang="en-US" dirty="0" smtClean="0"/>
                        <a:t>2/9</a:t>
                      </a:r>
                      <a:endParaRPr lang="ru-RU" dirty="0"/>
                    </a:p>
                  </a:txBody>
                  <a:tcPr/>
                </a:tc>
                <a:tc>
                  <a:txBody>
                    <a:bodyPr/>
                    <a:lstStyle/>
                    <a:p>
                      <a:r>
                        <a:rPr lang="en-US" dirty="0" smtClean="0"/>
                        <a:t>2/5</a:t>
                      </a:r>
                      <a:endParaRPr lang="ru-RU" dirty="0"/>
                    </a:p>
                  </a:txBody>
                  <a:tcPr/>
                </a:tc>
                <a:extLst>
                  <a:ext uri="{0D108BD9-81ED-4DB2-BD59-A6C34878D82A}">
                    <a16:rowId xmlns:a16="http://schemas.microsoft.com/office/drawing/2014/main" val="521779222"/>
                  </a:ext>
                </a:extLst>
              </a:tr>
              <a:tr h="370840">
                <a:tc>
                  <a:txBody>
                    <a:bodyPr/>
                    <a:lstStyle/>
                    <a:p>
                      <a:r>
                        <a:rPr lang="en-US" dirty="0" smtClean="0"/>
                        <a:t>Mild</a:t>
                      </a:r>
                      <a:endParaRPr lang="ru-RU" dirty="0"/>
                    </a:p>
                  </a:txBody>
                  <a:tcPr/>
                </a:tc>
                <a:tc>
                  <a:txBody>
                    <a:bodyPr/>
                    <a:lstStyle/>
                    <a:p>
                      <a:r>
                        <a:rPr lang="en-US" dirty="0" smtClean="0"/>
                        <a:t>4/9</a:t>
                      </a:r>
                      <a:endParaRPr lang="ru-RU" dirty="0"/>
                    </a:p>
                  </a:txBody>
                  <a:tcPr/>
                </a:tc>
                <a:tc>
                  <a:txBody>
                    <a:bodyPr/>
                    <a:lstStyle/>
                    <a:p>
                      <a:r>
                        <a:rPr lang="en-US" dirty="0" smtClean="0"/>
                        <a:t>2/5</a:t>
                      </a:r>
                      <a:endParaRPr lang="ru-RU" dirty="0"/>
                    </a:p>
                  </a:txBody>
                  <a:tcPr/>
                </a:tc>
                <a:extLst>
                  <a:ext uri="{0D108BD9-81ED-4DB2-BD59-A6C34878D82A}">
                    <a16:rowId xmlns:a16="http://schemas.microsoft.com/office/drawing/2014/main" val="49063504"/>
                  </a:ext>
                </a:extLst>
              </a:tr>
              <a:tr h="262040">
                <a:tc>
                  <a:txBody>
                    <a:bodyPr/>
                    <a:lstStyle/>
                    <a:p>
                      <a:r>
                        <a:rPr lang="en-US" dirty="0" smtClean="0"/>
                        <a:t>Cool</a:t>
                      </a:r>
                      <a:endParaRPr lang="ru-RU" dirty="0"/>
                    </a:p>
                  </a:txBody>
                  <a:tcPr/>
                </a:tc>
                <a:tc>
                  <a:txBody>
                    <a:bodyPr/>
                    <a:lstStyle/>
                    <a:p>
                      <a:r>
                        <a:rPr lang="en-US" dirty="0" smtClean="0"/>
                        <a:t>3/9</a:t>
                      </a:r>
                      <a:endParaRPr lang="ru-RU" dirty="0"/>
                    </a:p>
                  </a:txBody>
                  <a:tcPr/>
                </a:tc>
                <a:tc>
                  <a:txBody>
                    <a:bodyPr/>
                    <a:lstStyle/>
                    <a:p>
                      <a:r>
                        <a:rPr lang="en-US" dirty="0" smtClean="0"/>
                        <a:t>1/5</a:t>
                      </a:r>
                      <a:endParaRPr lang="ru-RU" dirty="0"/>
                    </a:p>
                  </a:txBody>
                  <a:tcPr/>
                </a:tc>
                <a:extLst>
                  <a:ext uri="{0D108BD9-81ED-4DB2-BD59-A6C34878D82A}">
                    <a16:rowId xmlns:a16="http://schemas.microsoft.com/office/drawing/2014/main" val="2518325455"/>
                  </a:ext>
                </a:extLst>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3854871118"/>
              </p:ext>
            </p:extLst>
          </p:nvPr>
        </p:nvGraphicFramePr>
        <p:xfrm>
          <a:off x="6279559" y="4883109"/>
          <a:ext cx="2563091" cy="1112520"/>
        </p:xfrm>
        <a:graphic>
          <a:graphicData uri="http://schemas.openxmlformats.org/drawingml/2006/table">
            <a:tbl>
              <a:tblPr firstRow="1" bandRow="1">
                <a:tableStyleId>{5C22544A-7EE6-4342-B048-85BDC9FD1C3A}</a:tableStyleId>
              </a:tblPr>
              <a:tblGrid>
                <a:gridCol w="1198283">
                  <a:extLst>
                    <a:ext uri="{9D8B030D-6E8A-4147-A177-3AD203B41FA5}">
                      <a16:colId xmlns:a16="http://schemas.microsoft.com/office/drawing/2014/main" val="668950694"/>
                    </a:ext>
                  </a:extLst>
                </a:gridCol>
                <a:gridCol w="646488">
                  <a:extLst>
                    <a:ext uri="{9D8B030D-6E8A-4147-A177-3AD203B41FA5}">
                      <a16:colId xmlns:a16="http://schemas.microsoft.com/office/drawing/2014/main" val="4167800734"/>
                    </a:ext>
                  </a:extLst>
                </a:gridCol>
                <a:gridCol w="718320">
                  <a:extLst>
                    <a:ext uri="{9D8B030D-6E8A-4147-A177-3AD203B41FA5}">
                      <a16:colId xmlns:a16="http://schemas.microsoft.com/office/drawing/2014/main" val="3093190425"/>
                    </a:ext>
                  </a:extLst>
                </a:gridCol>
              </a:tblGrid>
              <a:tr h="370840">
                <a:tc>
                  <a:txBody>
                    <a:bodyPr/>
                    <a:lstStyle/>
                    <a:p>
                      <a:r>
                        <a:rPr lang="en-US" dirty="0" smtClean="0"/>
                        <a:t>Humidity</a:t>
                      </a:r>
                      <a:endParaRPr lang="ru-RU" dirty="0"/>
                    </a:p>
                  </a:txBody>
                  <a:tcPr>
                    <a:solidFill>
                      <a:srgbClr val="92D050"/>
                    </a:solidFill>
                  </a:tcPr>
                </a:tc>
                <a:tc>
                  <a:txBody>
                    <a:bodyPr/>
                    <a:lstStyle/>
                    <a:p>
                      <a:r>
                        <a:rPr lang="en-US" dirty="0" smtClean="0"/>
                        <a:t>Yes</a:t>
                      </a:r>
                      <a:endParaRPr lang="ru-RU" dirty="0"/>
                    </a:p>
                  </a:txBody>
                  <a:tcPr>
                    <a:solidFill>
                      <a:srgbClr val="92D050"/>
                    </a:solidFill>
                  </a:tcPr>
                </a:tc>
                <a:tc>
                  <a:txBody>
                    <a:bodyPr/>
                    <a:lstStyle/>
                    <a:p>
                      <a:r>
                        <a:rPr lang="en-US" dirty="0" smtClean="0"/>
                        <a:t>No</a:t>
                      </a:r>
                      <a:endParaRPr lang="ru-RU" dirty="0"/>
                    </a:p>
                  </a:txBody>
                  <a:tcPr>
                    <a:solidFill>
                      <a:srgbClr val="92D050"/>
                    </a:solidFill>
                  </a:tcPr>
                </a:tc>
                <a:extLst>
                  <a:ext uri="{0D108BD9-81ED-4DB2-BD59-A6C34878D82A}">
                    <a16:rowId xmlns:a16="http://schemas.microsoft.com/office/drawing/2014/main" val="1525801041"/>
                  </a:ext>
                </a:extLst>
              </a:tr>
              <a:tr h="370840">
                <a:tc>
                  <a:txBody>
                    <a:bodyPr/>
                    <a:lstStyle/>
                    <a:p>
                      <a:r>
                        <a:rPr lang="en-US" dirty="0" smtClean="0"/>
                        <a:t>High</a:t>
                      </a:r>
                      <a:endParaRPr lang="ru-RU" dirty="0"/>
                    </a:p>
                  </a:txBody>
                  <a:tcPr/>
                </a:tc>
                <a:tc>
                  <a:txBody>
                    <a:bodyPr/>
                    <a:lstStyle/>
                    <a:p>
                      <a:r>
                        <a:rPr lang="en-US" dirty="0" smtClean="0"/>
                        <a:t>3/9</a:t>
                      </a:r>
                      <a:endParaRPr lang="ru-RU" dirty="0"/>
                    </a:p>
                  </a:txBody>
                  <a:tcPr/>
                </a:tc>
                <a:tc>
                  <a:txBody>
                    <a:bodyPr/>
                    <a:lstStyle/>
                    <a:p>
                      <a:r>
                        <a:rPr lang="en-US" dirty="0" smtClean="0"/>
                        <a:t>4/5</a:t>
                      </a:r>
                      <a:endParaRPr lang="ru-RU" dirty="0"/>
                    </a:p>
                  </a:txBody>
                  <a:tcPr/>
                </a:tc>
                <a:extLst>
                  <a:ext uri="{0D108BD9-81ED-4DB2-BD59-A6C34878D82A}">
                    <a16:rowId xmlns:a16="http://schemas.microsoft.com/office/drawing/2014/main" val="889311578"/>
                  </a:ext>
                </a:extLst>
              </a:tr>
              <a:tr h="370840">
                <a:tc>
                  <a:txBody>
                    <a:bodyPr/>
                    <a:lstStyle/>
                    <a:p>
                      <a:r>
                        <a:rPr lang="en-US" dirty="0" smtClean="0"/>
                        <a:t>Normal</a:t>
                      </a:r>
                      <a:endParaRPr lang="ru-RU" dirty="0"/>
                    </a:p>
                  </a:txBody>
                  <a:tcPr/>
                </a:tc>
                <a:tc>
                  <a:txBody>
                    <a:bodyPr/>
                    <a:lstStyle/>
                    <a:p>
                      <a:r>
                        <a:rPr lang="en-US" dirty="0" smtClean="0"/>
                        <a:t>6/9</a:t>
                      </a:r>
                      <a:endParaRPr lang="ru-RU" dirty="0"/>
                    </a:p>
                  </a:txBody>
                  <a:tcPr/>
                </a:tc>
                <a:tc>
                  <a:txBody>
                    <a:bodyPr/>
                    <a:lstStyle/>
                    <a:p>
                      <a:r>
                        <a:rPr lang="en-US" dirty="0" smtClean="0"/>
                        <a:t>1/5</a:t>
                      </a:r>
                      <a:endParaRPr lang="ru-RU" dirty="0"/>
                    </a:p>
                  </a:txBody>
                  <a:tcPr/>
                </a:tc>
                <a:extLst>
                  <a:ext uri="{0D108BD9-81ED-4DB2-BD59-A6C34878D82A}">
                    <a16:rowId xmlns:a16="http://schemas.microsoft.com/office/drawing/2014/main" val="2214699250"/>
                  </a:ext>
                </a:extLst>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453166084"/>
              </p:ext>
            </p:extLst>
          </p:nvPr>
        </p:nvGraphicFramePr>
        <p:xfrm>
          <a:off x="8995396" y="4883109"/>
          <a:ext cx="2766729" cy="1112520"/>
        </p:xfrm>
        <a:graphic>
          <a:graphicData uri="http://schemas.openxmlformats.org/drawingml/2006/table">
            <a:tbl>
              <a:tblPr firstRow="1" bandRow="1">
                <a:tableStyleId>{5C22544A-7EE6-4342-B048-85BDC9FD1C3A}</a:tableStyleId>
              </a:tblPr>
              <a:tblGrid>
                <a:gridCol w="922243">
                  <a:extLst>
                    <a:ext uri="{9D8B030D-6E8A-4147-A177-3AD203B41FA5}">
                      <a16:colId xmlns:a16="http://schemas.microsoft.com/office/drawing/2014/main" val="668950694"/>
                    </a:ext>
                  </a:extLst>
                </a:gridCol>
                <a:gridCol w="922243">
                  <a:extLst>
                    <a:ext uri="{9D8B030D-6E8A-4147-A177-3AD203B41FA5}">
                      <a16:colId xmlns:a16="http://schemas.microsoft.com/office/drawing/2014/main" val="4167800734"/>
                    </a:ext>
                  </a:extLst>
                </a:gridCol>
                <a:gridCol w="922243">
                  <a:extLst>
                    <a:ext uri="{9D8B030D-6E8A-4147-A177-3AD203B41FA5}">
                      <a16:colId xmlns:a16="http://schemas.microsoft.com/office/drawing/2014/main" val="3093190425"/>
                    </a:ext>
                  </a:extLst>
                </a:gridCol>
              </a:tblGrid>
              <a:tr h="370840">
                <a:tc>
                  <a:txBody>
                    <a:bodyPr/>
                    <a:lstStyle/>
                    <a:p>
                      <a:r>
                        <a:rPr lang="en-US" dirty="0" smtClean="0"/>
                        <a:t>Windy</a:t>
                      </a:r>
                      <a:endParaRPr lang="ru-RU" dirty="0"/>
                    </a:p>
                  </a:txBody>
                  <a:tcPr>
                    <a:solidFill>
                      <a:srgbClr val="7030A0"/>
                    </a:solidFill>
                  </a:tcPr>
                </a:tc>
                <a:tc>
                  <a:txBody>
                    <a:bodyPr/>
                    <a:lstStyle/>
                    <a:p>
                      <a:r>
                        <a:rPr lang="en-US" dirty="0" smtClean="0"/>
                        <a:t>Yes</a:t>
                      </a:r>
                      <a:endParaRPr lang="ru-RU" dirty="0"/>
                    </a:p>
                  </a:txBody>
                  <a:tcPr>
                    <a:solidFill>
                      <a:srgbClr val="7030A0"/>
                    </a:solidFill>
                  </a:tcPr>
                </a:tc>
                <a:tc>
                  <a:txBody>
                    <a:bodyPr/>
                    <a:lstStyle/>
                    <a:p>
                      <a:r>
                        <a:rPr lang="en-US" dirty="0" smtClean="0"/>
                        <a:t>No</a:t>
                      </a:r>
                      <a:endParaRPr lang="ru-RU" dirty="0"/>
                    </a:p>
                  </a:txBody>
                  <a:tcPr>
                    <a:solidFill>
                      <a:srgbClr val="7030A0"/>
                    </a:solidFill>
                  </a:tcPr>
                </a:tc>
                <a:extLst>
                  <a:ext uri="{0D108BD9-81ED-4DB2-BD59-A6C34878D82A}">
                    <a16:rowId xmlns:a16="http://schemas.microsoft.com/office/drawing/2014/main" val="1525801041"/>
                  </a:ext>
                </a:extLst>
              </a:tr>
              <a:tr h="370840">
                <a:tc>
                  <a:txBody>
                    <a:bodyPr/>
                    <a:lstStyle/>
                    <a:p>
                      <a:r>
                        <a:rPr lang="en-US" dirty="0" smtClean="0"/>
                        <a:t>Strong</a:t>
                      </a:r>
                      <a:endParaRPr lang="ru-RU" dirty="0"/>
                    </a:p>
                  </a:txBody>
                  <a:tcPr/>
                </a:tc>
                <a:tc>
                  <a:txBody>
                    <a:bodyPr/>
                    <a:lstStyle/>
                    <a:p>
                      <a:r>
                        <a:rPr lang="en-US" dirty="0" smtClean="0"/>
                        <a:t>3/9</a:t>
                      </a:r>
                      <a:endParaRPr lang="ru-RU" dirty="0"/>
                    </a:p>
                  </a:txBody>
                  <a:tcPr/>
                </a:tc>
                <a:tc>
                  <a:txBody>
                    <a:bodyPr/>
                    <a:lstStyle/>
                    <a:p>
                      <a:r>
                        <a:rPr lang="en-US" dirty="0" smtClean="0"/>
                        <a:t>3/5</a:t>
                      </a:r>
                      <a:endParaRPr lang="ru-RU" dirty="0"/>
                    </a:p>
                  </a:txBody>
                  <a:tcPr/>
                </a:tc>
                <a:extLst>
                  <a:ext uri="{0D108BD9-81ED-4DB2-BD59-A6C34878D82A}">
                    <a16:rowId xmlns:a16="http://schemas.microsoft.com/office/drawing/2014/main" val="889311578"/>
                  </a:ext>
                </a:extLst>
              </a:tr>
              <a:tr h="370840">
                <a:tc>
                  <a:txBody>
                    <a:bodyPr/>
                    <a:lstStyle/>
                    <a:p>
                      <a:r>
                        <a:rPr lang="en-US" dirty="0" smtClean="0"/>
                        <a:t>Weak</a:t>
                      </a:r>
                      <a:endParaRPr lang="ru-RU" dirty="0"/>
                    </a:p>
                  </a:txBody>
                  <a:tcPr/>
                </a:tc>
                <a:tc>
                  <a:txBody>
                    <a:bodyPr/>
                    <a:lstStyle/>
                    <a:p>
                      <a:r>
                        <a:rPr lang="en-US" dirty="0" smtClean="0"/>
                        <a:t>6/9</a:t>
                      </a:r>
                      <a:endParaRPr lang="ru-RU" dirty="0"/>
                    </a:p>
                  </a:txBody>
                  <a:tcPr/>
                </a:tc>
                <a:tc>
                  <a:txBody>
                    <a:bodyPr/>
                    <a:lstStyle/>
                    <a:p>
                      <a:r>
                        <a:rPr lang="en-US" dirty="0" smtClean="0"/>
                        <a:t>2/5</a:t>
                      </a:r>
                      <a:endParaRPr lang="ru-RU" dirty="0"/>
                    </a:p>
                  </a:txBody>
                  <a:tcPr/>
                </a:tc>
                <a:extLst>
                  <a:ext uri="{0D108BD9-81ED-4DB2-BD59-A6C34878D82A}">
                    <a16:rowId xmlns:a16="http://schemas.microsoft.com/office/drawing/2014/main" val="2214699250"/>
                  </a:ext>
                </a:extLst>
              </a:tr>
            </a:tbl>
          </a:graphicData>
        </a:graphic>
      </p:graphicFrame>
      <p:pic>
        <p:nvPicPr>
          <p:cNvPr id="16" name="Рисунок 15"/>
          <p:cNvPicPr>
            <a:picLocks noChangeAspect="1"/>
          </p:cNvPicPr>
          <p:nvPr/>
        </p:nvPicPr>
        <p:blipFill>
          <a:blip r:embed="rId4"/>
          <a:stretch>
            <a:fillRect/>
          </a:stretch>
        </p:blipFill>
        <p:spPr>
          <a:xfrm>
            <a:off x="336247" y="1641676"/>
            <a:ext cx="5825095" cy="4714674"/>
          </a:xfrm>
          <a:prstGeom prst="rect">
            <a:avLst/>
          </a:prstGeom>
        </p:spPr>
      </p:pic>
      <p:sp>
        <p:nvSpPr>
          <p:cNvPr id="7" name="TextBox 6"/>
          <p:cNvSpPr txBox="1"/>
          <p:nvPr/>
        </p:nvSpPr>
        <p:spPr>
          <a:xfrm flipH="1">
            <a:off x="6848894" y="1659354"/>
            <a:ext cx="4999426" cy="1107996"/>
          </a:xfrm>
          <a:prstGeom prst="rect">
            <a:avLst/>
          </a:prstGeom>
          <a:noFill/>
        </p:spPr>
        <p:txBody>
          <a:bodyPr wrap="square" rtlCol="0">
            <a:spAutoFit/>
          </a:bodyPr>
          <a:lstStyle/>
          <a:p>
            <a:r>
              <a:rPr lang="en-US" sz="2400" dirty="0" smtClean="0"/>
              <a:t>P(Play Tennis=Yes)=9/14=0,64</a:t>
            </a:r>
          </a:p>
          <a:p>
            <a:r>
              <a:rPr lang="en-US" sz="2400" dirty="0"/>
              <a:t>P(Play </a:t>
            </a:r>
            <a:r>
              <a:rPr lang="en-US" sz="2400" dirty="0" smtClean="0"/>
              <a:t>Tennis=No)=5/14=0,36</a:t>
            </a:r>
            <a:endParaRPr lang="ru-RU" sz="2400" dirty="0"/>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0" y="6473919"/>
            <a:ext cx="6828112" cy="384081"/>
          </a:xfrm>
          <a:prstGeom prst="rect">
            <a:avLst/>
          </a:prstGeom>
        </p:spPr>
      </p:pic>
      <p:sp>
        <p:nvSpPr>
          <p:cNvPr id="11" name="Пятиугольник 6"/>
          <p:cNvSpPr/>
          <p:nvPr/>
        </p:nvSpPr>
        <p:spPr>
          <a:xfrm>
            <a:off x="10980823" y="6375981"/>
            <a:ext cx="518791" cy="325862"/>
          </a:xfrm>
          <a:prstGeom prst="homePlate">
            <a:avLst/>
          </a:prstGeom>
          <a:solidFill>
            <a:srgbClr val="00B050"/>
          </a:solidFill>
          <a:ln w="25400" cap="flat" cmpd="sng" algn="ctr">
            <a:solidFill>
              <a:srgbClr val="9BBB59">
                <a:shade val="50000"/>
              </a:srgbClr>
            </a:solidFill>
            <a:prstDash val="solid"/>
          </a:ln>
          <a:effectLst/>
        </p:spPr>
        <p:txBody>
          <a:bodyPr rtlCol="0" anchor="ctr"/>
          <a:lstStyle/>
          <a:p>
            <a:pPr marL="0" marR="0" lvl="0" indent="0" algn="ctr" defTabSz="967105" eaLnBrk="1" fontAlgn="auto" latinLnBrk="0" hangingPunct="1">
              <a:lnSpc>
                <a:spcPct val="100000"/>
              </a:lnSpc>
              <a:spcBef>
                <a:spcPts val="0"/>
              </a:spcBef>
              <a:spcAft>
                <a:spcPts val="0"/>
              </a:spcAft>
              <a:buClr>
                <a:srgbClr val="000000"/>
              </a:buClr>
              <a:buSzTx/>
              <a:buFontTx/>
              <a:buNone/>
              <a:defRPr/>
            </a:pPr>
            <a:endParaRPr kumimoji="0" lang="ru-RU" sz="148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12" name="Slide Number Placeholder 11"/>
          <p:cNvSpPr>
            <a:spLocks noGrp="1"/>
          </p:cNvSpPr>
          <p:nvPr>
            <p:ph type="sldNum" sz="quarter" idx="12"/>
          </p:nvPr>
        </p:nvSpPr>
        <p:spPr/>
        <p:txBody>
          <a:bodyPr/>
          <a:lstStyle/>
          <a:p>
            <a:fld id="{FAD0E7B4-FE83-4DBD-8C12-306C62A7D307}" type="slidenum">
              <a:rPr lang="ru-RU" sz="1400" smtClean="0">
                <a:solidFill>
                  <a:schemeClr val="bg1"/>
                </a:solidFill>
              </a:rPr>
              <a:t>9</a:t>
            </a:fld>
            <a:endParaRPr lang="ru-RU" sz="1400" dirty="0">
              <a:solidFill>
                <a:schemeClr val="bg1"/>
              </a:solidFill>
            </a:endParaRPr>
          </a:p>
        </p:txBody>
      </p:sp>
      <p:sp>
        <p:nvSpPr>
          <p:cNvPr id="2" name="Прямоугольник 1"/>
          <p:cNvSpPr/>
          <p:nvPr/>
        </p:nvSpPr>
        <p:spPr>
          <a:xfrm>
            <a:off x="732112" y="764462"/>
            <a:ext cx="10905706" cy="1200329"/>
          </a:xfrm>
          <a:prstGeom prst="rect">
            <a:avLst/>
          </a:prstGeom>
        </p:spPr>
        <p:txBody>
          <a:bodyPr wrap="square">
            <a:spAutoFit/>
          </a:bodyPr>
          <a:lstStyle/>
          <a:p>
            <a:r>
              <a:rPr lang="ru-RU" sz="2400" dirty="0" err="1"/>
              <a:t>Let's</a:t>
            </a:r>
            <a:r>
              <a:rPr lang="ru-RU" sz="2400" dirty="0"/>
              <a:t> </a:t>
            </a:r>
            <a:r>
              <a:rPr lang="ru-RU" sz="2400" dirty="0" err="1"/>
              <a:t>find</a:t>
            </a:r>
            <a:r>
              <a:rPr lang="ru-RU" sz="2400" dirty="0"/>
              <a:t> </a:t>
            </a:r>
            <a:r>
              <a:rPr lang="ru-RU" sz="2400" dirty="0" err="1" smtClean="0"/>
              <a:t>if</a:t>
            </a:r>
            <a:r>
              <a:rPr lang="ru-RU" sz="2400" dirty="0" smtClean="0"/>
              <a:t> </a:t>
            </a:r>
            <a:r>
              <a:rPr lang="ru-RU" sz="2400" dirty="0"/>
              <a:t>a </a:t>
            </a:r>
            <a:r>
              <a:rPr lang="ru-RU" sz="2400" dirty="0" err="1"/>
              <a:t>person</a:t>
            </a:r>
            <a:r>
              <a:rPr lang="ru-RU" sz="2400" dirty="0"/>
              <a:t> </a:t>
            </a:r>
            <a:r>
              <a:rPr lang="ru-RU" sz="2400" dirty="0" err="1"/>
              <a:t>will</a:t>
            </a:r>
            <a:r>
              <a:rPr lang="ru-RU" sz="2400" dirty="0"/>
              <a:t> </a:t>
            </a:r>
            <a:r>
              <a:rPr lang="ru-RU" sz="2400" dirty="0" err="1"/>
              <a:t>play</a:t>
            </a:r>
            <a:r>
              <a:rPr lang="ru-RU" sz="2400" dirty="0"/>
              <a:t> </a:t>
            </a:r>
            <a:r>
              <a:rPr lang="ru-RU" sz="2400" dirty="0" err="1" smtClean="0"/>
              <a:t>tennis</a:t>
            </a:r>
            <a:r>
              <a:rPr lang="ru-RU" sz="2400" dirty="0" smtClean="0"/>
              <a:t>? </a:t>
            </a:r>
            <a:endParaRPr lang="en-US" sz="2400" dirty="0" smtClean="0"/>
          </a:p>
          <a:p>
            <a:r>
              <a:rPr lang="en-US" sz="2400" dirty="0" smtClean="0"/>
              <a:t>I</a:t>
            </a:r>
            <a:r>
              <a:rPr lang="ru-RU" sz="2400" dirty="0" smtClean="0"/>
              <a:t>f </a:t>
            </a:r>
            <a:r>
              <a:rPr lang="ru-RU" sz="2400" dirty="0" err="1"/>
              <a:t>it's</a:t>
            </a:r>
            <a:r>
              <a:rPr lang="ru-RU" sz="2400" dirty="0"/>
              <a:t> </a:t>
            </a:r>
            <a:r>
              <a:rPr lang="ru-RU" sz="2400" b="1" dirty="0" err="1"/>
              <a:t>Sunny</a:t>
            </a:r>
            <a:r>
              <a:rPr lang="ru-RU" sz="2400" b="1" dirty="0"/>
              <a:t>, </a:t>
            </a:r>
            <a:r>
              <a:rPr lang="ru-RU" sz="2400" b="1" dirty="0" err="1"/>
              <a:t>Cool</a:t>
            </a:r>
            <a:r>
              <a:rPr lang="ru-RU" sz="2400" b="1" dirty="0"/>
              <a:t>, </a:t>
            </a:r>
            <a:r>
              <a:rPr lang="ru-RU" sz="2400" b="1" dirty="0" err="1"/>
              <a:t>High</a:t>
            </a:r>
            <a:r>
              <a:rPr lang="ru-RU" sz="2400" b="1" dirty="0"/>
              <a:t> </a:t>
            </a:r>
            <a:r>
              <a:rPr lang="ru-RU" sz="2400" b="1" dirty="0" err="1" smtClean="0"/>
              <a:t>humidity</a:t>
            </a:r>
            <a:r>
              <a:rPr lang="ru-RU" sz="2400" dirty="0" smtClean="0"/>
              <a:t> </a:t>
            </a:r>
            <a:r>
              <a:rPr lang="ru-RU" sz="2400" dirty="0" err="1"/>
              <a:t>and</a:t>
            </a:r>
            <a:r>
              <a:rPr lang="ru-RU" sz="2400" dirty="0"/>
              <a:t> </a:t>
            </a:r>
            <a:r>
              <a:rPr lang="ru-RU" sz="2400" b="1" dirty="0" err="1"/>
              <a:t>Strong</a:t>
            </a:r>
            <a:r>
              <a:rPr lang="ru-RU" sz="2400" b="1" dirty="0"/>
              <a:t> </a:t>
            </a:r>
            <a:r>
              <a:rPr lang="ru-RU" sz="2400" b="1" dirty="0" err="1"/>
              <a:t>wind</a:t>
            </a:r>
            <a:r>
              <a:rPr lang="ru-RU" sz="2400" dirty="0"/>
              <a:t> </a:t>
            </a:r>
            <a:r>
              <a:rPr lang="ru-RU" sz="2400" dirty="0" err="1"/>
              <a:t>outside</a:t>
            </a:r>
            <a:r>
              <a:rPr lang="ru-RU" sz="2400" dirty="0"/>
              <a:t>.</a:t>
            </a:r>
          </a:p>
          <a:p>
            <a:r>
              <a:rPr lang="ru-RU" sz="2400" dirty="0" err="1"/>
              <a:t>Let's</a:t>
            </a:r>
            <a:r>
              <a:rPr lang="ru-RU" sz="2400" dirty="0"/>
              <a:t> </a:t>
            </a:r>
            <a:r>
              <a:rPr lang="ru-RU" sz="2400" dirty="0" err="1"/>
              <a:t>use</a:t>
            </a:r>
            <a:r>
              <a:rPr lang="ru-RU" sz="2400" dirty="0"/>
              <a:t> </a:t>
            </a:r>
            <a:r>
              <a:rPr lang="ru-RU" sz="2400" dirty="0" err="1"/>
              <a:t>the</a:t>
            </a:r>
            <a:r>
              <a:rPr lang="ru-RU" sz="2400" dirty="0"/>
              <a:t> </a:t>
            </a:r>
            <a:r>
              <a:rPr lang="ru-RU" sz="2400" dirty="0" err="1"/>
              <a:t>formula</a:t>
            </a:r>
            <a:r>
              <a:rPr lang="ru-RU" sz="2400" dirty="0"/>
              <a:t>:</a:t>
            </a:r>
          </a:p>
        </p:txBody>
      </p:sp>
      <mc:AlternateContent xmlns:mc="http://schemas.openxmlformats.org/markup-compatibility/2006" xmlns:a14="http://schemas.microsoft.com/office/drawing/2010/main">
        <mc:Choice Requires="a14">
          <p:sp>
            <p:nvSpPr>
              <p:cNvPr id="3" name="Прямоугольник 2"/>
              <p:cNvSpPr/>
              <p:nvPr/>
            </p:nvSpPr>
            <p:spPr>
              <a:xfrm>
                <a:off x="732112" y="2220983"/>
                <a:ext cx="10440496" cy="3761607"/>
              </a:xfrm>
              <a:prstGeom prst="rect">
                <a:avLst/>
              </a:prstGeom>
            </p:spPr>
            <p:txBody>
              <a:bodyPr wrap="square">
                <a:spAutoFit/>
              </a:bodyPr>
              <a:lstStyle/>
              <a:p>
                <a:pPr algn="just">
                  <a:lnSpc>
                    <a:spcPct val="107000"/>
                  </a:lnSpc>
                  <a:spcAft>
                    <a:spcPts val="800"/>
                  </a:spcAft>
                </a:pPr>
                <a:r>
                  <a:rPr lang="en-US" sz="2400" b="1" dirty="0" smtClean="0">
                    <a:solidFill>
                      <a:srgbClr val="002060"/>
                    </a:solidFill>
                    <a:ea typeface="Calibri" panose="020F0502020204030204" pitchFamily="34" charset="0"/>
                    <a:cs typeface="Times New Roman" panose="02020603050405020304" pitchFamily="18" charset="0"/>
                  </a:rPr>
                  <a:t>P</a:t>
                </a:r>
                <a:r>
                  <a:rPr lang="en-US" sz="2400" b="1" baseline="-25000" dirty="0">
                    <a:solidFill>
                      <a:srgbClr val="002060"/>
                    </a:solidFill>
                    <a:ea typeface="Calibri" panose="020F0502020204030204" pitchFamily="34" charset="0"/>
                    <a:cs typeface="Times New Roman" panose="02020603050405020304" pitchFamily="18" charset="0"/>
                  </a:rPr>
                  <a:t>NB</a:t>
                </a:r>
                <a:r>
                  <a:rPr lang="en-US" sz="2400" b="1" dirty="0">
                    <a:solidFill>
                      <a:srgbClr val="002060"/>
                    </a:solidFill>
                    <a:ea typeface="Calibri" panose="020F0502020204030204" pitchFamily="34" charset="0"/>
                    <a:cs typeface="Times New Roman" panose="02020603050405020304" pitchFamily="18" charset="0"/>
                  </a:rPr>
                  <a:t>=  </a:t>
                </a:r>
                <a14:m>
                  <m:oMath xmlns:m="http://schemas.openxmlformats.org/officeDocument/2006/math">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𝒂𝒓𝒈𝒎𝒂𝒙𝑷</m:t>
                    </m:r>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ru-RU"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𝑯</m:t>
                        </m:r>
                      </m:e>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𝒊</m:t>
                        </m:r>
                      </m:sub>
                    </m:s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ru-RU"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naryPr>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𝒋</m:t>
                        </m:r>
                      </m:sub>
                      <m:sup/>
                      <m:e>
                        <m:sSub>
                          <m:sSubPr>
                            <m:ctrlPr>
                              <a:rPr lang="ru-RU"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𝑷</m:t>
                            </m:r>
                          </m:e>
                          <m:sub>
                            <m:sSub>
                              <m:sSubPr>
                                <m:ctrlPr>
                                  <a:rPr lang="ru-RU"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𝑯</m:t>
                                </m:r>
                              </m:e>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𝒊</m:t>
                                </m:r>
                              </m:sub>
                            </m:sSub>
                          </m:sub>
                        </m:s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ru-RU"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𝑨</m:t>
                            </m:r>
                          </m:e>
                          <m: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𝒋</m:t>
                            </m:r>
                          </m:sub>
                        </m:sSub>
                        <m:r>
                          <a:rPr lang="en-US" sz="2400" b="1" i="1">
                            <a:solidFill>
                              <a:srgbClr val="002060"/>
                            </a:solidFill>
                            <a:latin typeface="Cambria Math" panose="02040503050406030204" pitchFamily="18" charset="0"/>
                            <a:ea typeface="Calibri" panose="020F0502020204030204" pitchFamily="34" charset="0"/>
                            <a:cs typeface="Times New Roman" panose="02020603050405020304" pitchFamily="18" charset="0"/>
                          </a:rPr>
                          <m:t>)</m:t>
                        </m:r>
                      </m:e>
                    </m:nary>
                  </m:oMath>
                </a14:m>
                <a:r>
                  <a:rPr lang="en-US" sz="2400" dirty="0">
                    <a:ea typeface="Times New Roman" panose="02020603050405020304" pitchFamily="18" charset="0"/>
                    <a:cs typeface="Times New Roman" panose="02020603050405020304" pitchFamily="18" charset="0"/>
                  </a:rPr>
                  <a:t>, </a:t>
                </a:r>
                <a:endParaRPr lang="ru-RU" sz="24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smtClean="0">
                    <a:ea typeface="Times New Roman" panose="02020603050405020304" pitchFamily="18" charset="0"/>
                    <a:cs typeface="Times New Roman" panose="02020603050405020304" pitchFamily="18" charset="0"/>
                  </a:rPr>
                  <a:t>where</a:t>
                </a:r>
                <a:r>
                  <a:rPr lang="ru-RU" sz="2400" dirty="0" smtClean="0">
                    <a:ea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cs typeface="Times New Roman" panose="02020603050405020304" pitchFamily="18" charset="0"/>
                          </a:rPr>
                          <m:t>𝐻</m:t>
                        </m:r>
                      </m:e>
                      <m:sub>
                        <m:r>
                          <a:rPr lang="ru-RU" sz="2400" i="1">
                            <a:latin typeface="Cambria Math" panose="02040503050406030204" pitchFamily="18" charset="0"/>
                            <a:ea typeface="Times New Roman" panose="02020603050405020304" pitchFamily="18" charset="0"/>
                            <a:cs typeface="Times New Roman" panose="02020603050405020304" pitchFamily="18" charset="0"/>
                          </a:rPr>
                          <m:t>𝑖</m:t>
                        </m:r>
                      </m:sub>
                    </m:sSub>
                    <m:r>
                      <a:rPr lang="ru-RU" sz="2400" i="1">
                        <a:latin typeface="Cambria Math" panose="02040503050406030204" pitchFamily="18" charset="0"/>
                        <a:ea typeface="Times New Roman" panose="02020603050405020304" pitchFamily="18" charset="0"/>
                        <a:cs typeface="Times New Roman" panose="02020603050405020304" pitchFamily="18" charset="0"/>
                      </a:rPr>
                      <m:t>∈</m:t>
                    </m:r>
                    <m:d>
                      <m:dPr>
                        <m:ctrlPr>
                          <a:rPr lang="ru-RU" sz="2400" i="1">
                            <a:latin typeface="Cambria Math" panose="02040503050406030204" pitchFamily="18" charset="0"/>
                            <a:ea typeface="Times New Roman" panose="02020603050405020304" pitchFamily="18" charset="0"/>
                            <a:cs typeface="Times New Roman" panose="02020603050405020304" pitchFamily="18" charset="0"/>
                          </a:rPr>
                        </m:ctrlPr>
                      </m:dPr>
                      <m:e>
                        <m:r>
                          <a:rPr lang="ru-RU" sz="2400" i="1">
                            <a:latin typeface="Cambria Math" panose="02040503050406030204" pitchFamily="18" charset="0"/>
                            <a:ea typeface="Times New Roman" panose="02020603050405020304" pitchFamily="18" charset="0"/>
                            <a:cs typeface="Times New Roman" panose="02020603050405020304" pitchFamily="18" charset="0"/>
                          </a:rPr>
                          <m:t>𝑌𝑒𝑠</m:t>
                        </m:r>
                        <m:r>
                          <a:rPr lang="ru-RU" sz="2400" i="1">
                            <a:latin typeface="Cambria Math" panose="02040503050406030204" pitchFamily="18" charset="0"/>
                            <a:ea typeface="Times New Roman" panose="02020603050405020304" pitchFamily="18" charset="0"/>
                            <a:cs typeface="Times New Roman" panose="02020603050405020304" pitchFamily="18" charset="0"/>
                          </a:rPr>
                          <m:t>, </m:t>
                        </m:r>
                        <m:r>
                          <a:rPr lang="ru-RU" sz="2400" i="1">
                            <a:latin typeface="Cambria Math" panose="02040503050406030204" pitchFamily="18" charset="0"/>
                            <a:ea typeface="Times New Roman" panose="02020603050405020304" pitchFamily="18" charset="0"/>
                            <a:cs typeface="Times New Roman" panose="02020603050405020304" pitchFamily="18" charset="0"/>
                          </a:rPr>
                          <m:t>𝑁𝑜</m:t>
                        </m:r>
                      </m:e>
                    </m:d>
                  </m:oMath>
                </a14:m>
                <a:r>
                  <a:rPr lang="ru-RU" sz="2400" dirty="0">
                    <a:ea typeface="Times New Roman" panose="02020603050405020304" pitchFamily="18" charset="0"/>
                    <a:cs typeface="Times New Roman" panose="02020603050405020304" pitchFamily="18" charset="0"/>
                  </a:rPr>
                  <a:t>,   </a:t>
                </a:r>
                <a:r>
                  <a:rPr lang="en-US" sz="2400" dirty="0" err="1">
                    <a:ea typeface="Times New Roman" panose="02020603050405020304" pitchFamily="18" charset="0"/>
                    <a:cs typeface="Times New Roman" panose="02020603050405020304" pitchFamily="18" charset="0"/>
                  </a:rPr>
                  <a:t>A</a:t>
                </a:r>
                <a:r>
                  <a:rPr lang="en-US" sz="2400" baseline="-25000" dirty="0" err="1">
                    <a:ea typeface="Times New Roman" panose="02020603050405020304" pitchFamily="18" charset="0"/>
                    <a:cs typeface="Times New Roman" panose="02020603050405020304" pitchFamily="18" charset="0"/>
                  </a:rPr>
                  <a:t>j</a:t>
                </a:r>
                <a:r>
                  <a:rPr lang="ru-RU" sz="2400" baseline="-25000" dirty="0">
                    <a:ea typeface="Times New Roman" panose="02020603050405020304" pitchFamily="18" charset="0"/>
                    <a:cs typeface="Times New Roman" panose="02020603050405020304" pitchFamily="18" charset="0"/>
                  </a:rPr>
                  <a:t>  </a:t>
                </a:r>
                <a:r>
                  <a:rPr lang="ru-RU" sz="2400" dirty="0">
                    <a:ea typeface="Times New Roman" panose="02020603050405020304" pitchFamily="18" charset="0"/>
                    <a:cs typeface="Times New Roman" panose="02020603050405020304" pitchFamily="18" charset="0"/>
                  </a:rPr>
                  <a:t>- </a:t>
                </a:r>
                <a:r>
                  <a:rPr lang="en-US" sz="2400" dirty="0">
                    <a:ea typeface="Times New Roman" panose="02020603050405020304" pitchFamily="18" charset="0"/>
                    <a:cs typeface="Times New Roman" panose="02020603050405020304" pitchFamily="18" charset="0"/>
                  </a:rPr>
                  <a:t>signs of </a:t>
                </a:r>
                <a:r>
                  <a:rPr lang="en-US" sz="2400" dirty="0" smtClean="0">
                    <a:ea typeface="Times New Roman" panose="02020603050405020304" pitchFamily="18" charset="0"/>
                    <a:cs typeface="Times New Roman" panose="02020603050405020304" pitchFamily="18" charset="0"/>
                  </a:rPr>
                  <a:t>interest</a:t>
                </a:r>
                <a:r>
                  <a:rPr lang="ru-RU" sz="2400" dirty="0" smtClean="0">
                    <a:ea typeface="Times New Roman" panose="02020603050405020304" pitchFamily="18" charset="0"/>
                    <a:cs typeface="Times New Roman" panose="02020603050405020304" pitchFamily="18" charset="0"/>
                  </a:rPr>
                  <a:t>.</a:t>
                </a:r>
                <a:endParaRPr lang="ru-RU" sz="24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a typeface="Calibri" panose="020F0502020204030204" pitchFamily="34" charset="0"/>
                    <a:cs typeface="Times New Roman" panose="02020603050405020304" pitchFamily="18" charset="0"/>
                  </a:rPr>
                  <a:t>P</a:t>
                </a:r>
                <a:r>
                  <a:rPr lang="en-US" sz="2400" baseline="-25000" dirty="0">
                    <a:ea typeface="Calibri" panose="020F0502020204030204" pitchFamily="34" charset="0"/>
                    <a:cs typeface="Times New Roman" panose="02020603050405020304" pitchFamily="18" charset="0"/>
                  </a:rPr>
                  <a:t>NB</a:t>
                </a:r>
                <a:r>
                  <a:rPr lang="en-US" sz="2400" dirty="0">
                    <a:ea typeface="Calibri" panose="020F0502020204030204" pitchFamily="34" charset="0"/>
                    <a:cs typeface="Times New Roman" panose="02020603050405020304" pitchFamily="18" charset="0"/>
                  </a:rPr>
                  <a:t>(Yes)= P(Yes)*P</a:t>
                </a:r>
                <a:r>
                  <a:rPr lang="en-US" sz="2400" baseline="-25000" dirty="0">
                    <a:ea typeface="Calibri" panose="020F0502020204030204" pitchFamily="34" charset="0"/>
                    <a:cs typeface="Times New Roman" panose="02020603050405020304" pitchFamily="18" charset="0"/>
                  </a:rPr>
                  <a:t>Y</a:t>
                </a:r>
                <a:r>
                  <a:rPr lang="en-US" sz="2400" dirty="0">
                    <a:ea typeface="Calibri" panose="020F0502020204030204" pitchFamily="34" charset="0"/>
                    <a:cs typeface="Times New Roman" panose="02020603050405020304" pitchFamily="18" charset="0"/>
                  </a:rPr>
                  <a:t>(Sunny)*P</a:t>
                </a:r>
                <a:r>
                  <a:rPr lang="en-US" sz="2400" baseline="-25000" dirty="0">
                    <a:ea typeface="Calibri" panose="020F0502020204030204" pitchFamily="34" charset="0"/>
                    <a:cs typeface="Times New Roman" panose="02020603050405020304" pitchFamily="18" charset="0"/>
                  </a:rPr>
                  <a:t>Y</a:t>
                </a:r>
                <a:r>
                  <a:rPr lang="en-US" sz="2400" dirty="0">
                    <a:ea typeface="Calibri" panose="020F0502020204030204" pitchFamily="34" charset="0"/>
                    <a:cs typeface="Times New Roman" panose="02020603050405020304" pitchFamily="18" charset="0"/>
                  </a:rPr>
                  <a:t>(Cool)*P</a:t>
                </a:r>
                <a:r>
                  <a:rPr lang="en-US" sz="2400" baseline="-25000" dirty="0">
                    <a:ea typeface="Calibri" panose="020F0502020204030204" pitchFamily="34" charset="0"/>
                    <a:cs typeface="Times New Roman" panose="02020603050405020304" pitchFamily="18" charset="0"/>
                  </a:rPr>
                  <a:t>Y</a:t>
                </a:r>
                <a:r>
                  <a:rPr lang="en-US" sz="2400" dirty="0">
                    <a:ea typeface="Calibri" panose="020F0502020204030204" pitchFamily="34" charset="0"/>
                    <a:cs typeface="Times New Roman" panose="02020603050405020304" pitchFamily="18" charset="0"/>
                  </a:rPr>
                  <a:t>(High)*P</a:t>
                </a:r>
                <a:r>
                  <a:rPr lang="en-US" sz="2400" baseline="-25000" dirty="0">
                    <a:ea typeface="Calibri" panose="020F0502020204030204" pitchFamily="34" charset="0"/>
                    <a:cs typeface="Times New Roman" panose="02020603050405020304" pitchFamily="18" charset="0"/>
                  </a:rPr>
                  <a:t>Y</a:t>
                </a:r>
                <a:r>
                  <a:rPr lang="en-US" sz="2400" dirty="0">
                    <a:ea typeface="Calibri" panose="020F0502020204030204" pitchFamily="34" charset="0"/>
                    <a:cs typeface="Times New Roman" panose="02020603050405020304" pitchFamily="18" charset="0"/>
                  </a:rPr>
                  <a:t>(Strong)=</a:t>
                </a:r>
                <a:endParaRPr lang="ru-RU" sz="24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a typeface="Calibri" panose="020F0502020204030204" pitchFamily="34" charset="0"/>
                    <a:cs typeface="Times New Roman" panose="02020603050405020304" pitchFamily="18" charset="0"/>
                  </a:rPr>
                  <a:t> =9/14*2/9*3/9*3/9*6/9=0,0053</a:t>
                </a:r>
                <a:endParaRPr lang="ru-RU" sz="24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a typeface="Calibri" panose="020F0502020204030204" pitchFamily="34" charset="0"/>
                    <a:cs typeface="Times New Roman" panose="02020603050405020304" pitchFamily="18" charset="0"/>
                  </a:rPr>
                  <a:t>P</a:t>
                </a:r>
                <a:r>
                  <a:rPr lang="en-US" sz="2400" baseline="-25000" dirty="0">
                    <a:ea typeface="Calibri" panose="020F0502020204030204" pitchFamily="34" charset="0"/>
                    <a:cs typeface="Times New Roman" panose="02020603050405020304" pitchFamily="18" charset="0"/>
                  </a:rPr>
                  <a:t>NB</a:t>
                </a:r>
                <a:r>
                  <a:rPr lang="en-US" sz="2400" dirty="0">
                    <a:ea typeface="Calibri" panose="020F0502020204030204" pitchFamily="34" charset="0"/>
                    <a:cs typeface="Times New Roman" panose="02020603050405020304" pitchFamily="18" charset="0"/>
                  </a:rPr>
                  <a:t>(No)= P(No)*P</a:t>
                </a:r>
                <a:r>
                  <a:rPr lang="en-US" sz="2400" baseline="-25000" dirty="0">
                    <a:ea typeface="Calibri" panose="020F0502020204030204" pitchFamily="34" charset="0"/>
                    <a:cs typeface="Times New Roman" panose="02020603050405020304" pitchFamily="18" charset="0"/>
                  </a:rPr>
                  <a:t>N</a:t>
                </a:r>
                <a:r>
                  <a:rPr lang="en-US" sz="2400" dirty="0">
                    <a:ea typeface="Calibri" panose="020F0502020204030204" pitchFamily="34" charset="0"/>
                    <a:cs typeface="Times New Roman" panose="02020603050405020304" pitchFamily="18" charset="0"/>
                  </a:rPr>
                  <a:t>(Sunny)*P</a:t>
                </a:r>
                <a:r>
                  <a:rPr lang="en-US" sz="2400" baseline="-25000" dirty="0">
                    <a:ea typeface="Calibri" panose="020F0502020204030204" pitchFamily="34" charset="0"/>
                    <a:cs typeface="Times New Roman" panose="02020603050405020304" pitchFamily="18" charset="0"/>
                  </a:rPr>
                  <a:t>N</a:t>
                </a:r>
                <a:r>
                  <a:rPr lang="en-US" sz="2400" dirty="0">
                    <a:ea typeface="Calibri" panose="020F0502020204030204" pitchFamily="34" charset="0"/>
                    <a:cs typeface="Times New Roman" panose="02020603050405020304" pitchFamily="18" charset="0"/>
                  </a:rPr>
                  <a:t>(Cool)*P</a:t>
                </a:r>
                <a:r>
                  <a:rPr lang="en-US" sz="2400" baseline="-25000" dirty="0">
                    <a:ea typeface="Calibri" panose="020F0502020204030204" pitchFamily="34" charset="0"/>
                    <a:cs typeface="Times New Roman" panose="02020603050405020304" pitchFamily="18" charset="0"/>
                  </a:rPr>
                  <a:t>N</a:t>
                </a:r>
                <a:r>
                  <a:rPr lang="en-US" sz="2400" dirty="0">
                    <a:ea typeface="Calibri" panose="020F0502020204030204" pitchFamily="34" charset="0"/>
                    <a:cs typeface="Times New Roman" panose="02020603050405020304" pitchFamily="18" charset="0"/>
                  </a:rPr>
                  <a:t>(High)*P</a:t>
                </a:r>
                <a:r>
                  <a:rPr lang="en-US" sz="2400" baseline="-25000" dirty="0">
                    <a:ea typeface="Calibri" panose="020F0502020204030204" pitchFamily="34" charset="0"/>
                    <a:cs typeface="Times New Roman" panose="02020603050405020304" pitchFamily="18" charset="0"/>
                  </a:rPr>
                  <a:t>N</a:t>
                </a:r>
                <a:r>
                  <a:rPr lang="en-US" sz="2400" dirty="0">
                    <a:ea typeface="Calibri" panose="020F0502020204030204" pitchFamily="34" charset="0"/>
                    <a:cs typeface="Times New Roman" panose="02020603050405020304" pitchFamily="18" charset="0"/>
                  </a:rPr>
                  <a:t>(Strong)=</a:t>
                </a:r>
                <a:endParaRPr lang="ru-RU" sz="2400" dirty="0">
                  <a:effectLst/>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a typeface="Calibri" panose="020F0502020204030204" pitchFamily="34" charset="0"/>
                    <a:cs typeface="Times New Roman" panose="02020603050405020304" pitchFamily="18" charset="0"/>
                  </a:rPr>
                  <a:t>=5/14*3/5*1/5*4/5*3/5=0,0206.</a:t>
                </a:r>
                <a:endParaRPr lang="ru-RU" sz="2400" dirty="0">
                  <a:effectLst/>
                  <a:ea typeface="Calibri" panose="020F0502020204030204" pitchFamily="34" charset="0"/>
                  <a:cs typeface="Times New Roman" panose="02020603050405020304" pitchFamily="18" charset="0"/>
                </a:endParaRPr>
              </a:p>
              <a:p>
                <a:pPr>
                  <a:lnSpc>
                    <a:spcPct val="107000"/>
                  </a:lnSpc>
                  <a:spcAft>
                    <a:spcPts val="800"/>
                  </a:spcAft>
                </a:pPr>
                <a14:m>
                  <m:oMath xmlns:m="http://schemas.openxmlformats.org/officeDocument/2006/math">
                    <m:sSub>
                      <m:sSubPr>
                        <m:ctrlPr>
                          <a:rPr lang="ru-RU"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𝑌</m:t>
                        </m:r>
                      </m:sub>
                    </m:sSub>
                    <m:d>
                      <m:dPr>
                        <m:ctrlPr>
                          <a:rPr lang="ru-RU"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𝑁𝐵</m:t>
                        </m:r>
                      </m:e>
                    </m:d>
                    <m:r>
                      <a:rPr lang="en-US" sz="2400" i="1">
                        <a:latin typeface="Cambria Math" panose="02040503050406030204" pitchFamily="18" charset="0"/>
                        <a:ea typeface="Calibri" panose="020F0502020204030204" pitchFamily="34" charset="0"/>
                        <a:cs typeface="Times New Roman" panose="02020603050405020304" pitchFamily="18" charset="0"/>
                      </a:rPr>
                      <m:t>=</m:t>
                    </m:r>
                    <m:f>
                      <m:fPr>
                        <m:ctrlPr>
                          <a:rPr lang="ru-RU" sz="2400"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𝑁𝐵</m:t>
                            </m:r>
                          </m:sub>
                        </m:sSub>
                        <m:d>
                          <m:dPr>
                            <m:ctrlPr>
                              <a:rPr lang="ru-RU"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𝑌</m:t>
                            </m:r>
                          </m:e>
                        </m:d>
                      </m:num>
                      <m:den>
                        <m:sSub>
                          <m:sSubPr>
                            <m:ctrlPr>
                              <a:rPr lang="ru-RU"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𝑁𝐵</m:t>
                            </m:r>
                          </m:sub>
                        </m:sSub>
                        <m:d>
                          <m:dPr>
                            <m:ctrlPr>
                              <a:rPr lang="ru-RU"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𝑌</m:t>
                            </m:r>
                          </m:e>
                        </m:d>
                        <m:r>
                          <a:rPr lang="en-US" sz="2400" i="1">
                            <a:latin typeface="Cambria Math" panose="02040503050406030204" pitchFamily="18" charset="0"/>
                            <a:ea typeface="Calibri" panose="020F0502020204030204" pitchFamily="34" charset="0"/>
                            <a:cs typeface="Times New Roman" panose="02020603050405020304" pitchFamily="18" charset="0"/>
                          </a:rPr>
                          <m:t>+ </m:t>
                        </m:r>
                        <m:sSub>
                          <m:sSubPr>
                            <m:ctrlPr>
                              <a:rPr lang="ru-RU"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𝑁𝐵</m:t>
                            </m:r>
                          </m:sub>
                        </m:sSub>
                        <m:d>
                          <m:dPr>
                            <m:ctrlPr>
                              <a:rPr lang="ru-RU"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𝑁</m:t>
                            </m:r>
                          </m:e>
                        </m:d>
                      </m:den>
                    </m:f>
                    <m:r>
                      <a:rPr lang="en-US" sz="2400" i="1">
                        <a:latin typeface="Cambria Math" panose="02040503050406030204" pitchFamily="18" charset="0"/>
                        <a:ea typeface="Calibri" panose="020F0502020204030204" pitchFamily="34" charset="0"/>
                        <a:cs typeface="Times New Roman" panose="02020603050405020304" pitchFamily="18" charset="0"/>
                      </a:rPr>
                      <m:t>=0,20</m:t>
                    </m:r>
                  </m:oMath>
                </a14:m>
                <a:r>
                  <a:rPr lang="en-US" sz="2400" dirty="0" smtClean="0">
                    <a:latin typeface="Calibri" panose="020F0502020204030204" pitchFamily="34" charset="0"/>
                    <a:ea typeface="Times New Roman" panose="02020603050405020304" pitchFamily="18" charset="0"/>
                    <a:cs typeface="Times New Roman" panose="02020603050405020304" pitchFamily="18" charset="0"/>
                  </a:rPr>
                  <a:t>6;   </a:t>
                </a:r>
                <a14:m>
                  <m:oMath xmlns:m="http://schemas.openxmlformats.org/officeDocument/2006/math">
                    <m:sSub>
                      <m:sSubPr>
                        <m:ctrlPr>
                          <a:rPr lang="ru-RU"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𝑁</m:t>
                        </m:r>
                      </m:sub>
                    </m:sSub>
                    <m:d>
                      <m:dPr>
                        <m:ctrlPr>
                          <a:rPr lang="ru-RU"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𝑁𝐵</m:t>
                        </m:r>
                      </m:e>
                    </m:d>
                    <m:r>
                      <a:rPr lang="en-US" sz="2400" i="1">
                        <a:latin typeface="Cambria Math" panose="02040503050406030204" pitchFamily="18" charset="0"/>
                        <a:ea typeface="Calibri" panose="020F0502020204030204" pitchFamily="34" charset="0"/>
                        <a:cs typeface="Times New Roman" panose="02020603050405020304" pitchFamily="18" charset="0"/>
                      </a:rPr>
                      <m:t>=</m:t>
                    </m:r>
                    <m:f>
                      <m:fPr>
                        <m:ctrlPr>
                          <a:rPr lang="ru-RU" sz="2400" i="1">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𝑁𝐵</m:t>
                            </m:r>
                          </m:sub>
                        </m:sSub>
                        <m:d>
                          <m:dPr>
                            <m:ctrlPr>
                              <a:rPr lang="ru-RU"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𝑁</m:t>
                            </m:r>
                          </m:e>
                        </m:d>
                      </m:num>
                      <m:den>
                        <m:sSub>
                          <m:sSubPr>
                            <m:ctrlPr>
                              <a:rPr lang="ru-RU"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𝑁𝐵</m:t>
                            </m:r>
                          </m:sub>
                        </m:sSub>
                        <m:d>
                          <m:dPr>
                            <m:ctrlPr>
                              <a:rPr lang="ru-RU"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𝑌</m:t>
                            </m:r>
                          </m:e>
                        </m:d>
                        <m:r>
                          <a:rPr lang="en-US" sz="2400" i="1">
                            <a:latin typeface="Cambria Math" panose="02040503050406030204" pitchFamily="18" charset="0"/>
                            <a:ea typeface="Calibri" panose="020F0502020204030204" pitchFamily="34" charset="0"/>
                            <a:cs typeface="Times New Roman" panose="02020603050405020304" pitchFamily="18" charset="0"/>
                          </a:rPr>
                          <m:t>+ </m:t>
                        </m:r>
                        <m:sSub>
                          <m:sSubPr>
                            <m:ctrlPr>
                              <a:rPr lang="ru-RU" sz="2400" i="1">
                                <a:latin typeface="Cambria Math" panose="02040503050406030204" pitchFamily="18" charset="0"/>
                                <a:ea typeface="Calibri" panose="020F0502020204030204" pitchFamily="34" charset="0"/>
                                <a:cs typeface="Times New Roman" panose="02020603050405020304" pitchFamily="18" charset="0"/>
                              </a:rPr>
                            </m:ctrlPr>
                          </m:sSubPr>
                          <m:e>
                            <m:r>
                              <a:rPr lang="en-US" sz="2400" i="1">
                                <a:latin typeface="Cambria Math" panose="02040503050406030204" pitchFamily="18" charset="0"/>
                                <a:ea typeface="Calibri" panose="020F0502020204030204" pitchFamily="34" charset="0"/>
                                <a:cs typeface="Times New Roman" panose="02020603050405020304" pitchFamily="18" charset="0"/>
                              </a:rPr>
                              <m:t>𝑃</m:t>
                            </m:r>
                          </m:e>
                          <m:sub>
                            <m:r>
                              <a:rPr lang="en-US" sz="2400" i="1">
                                <a:latin typeface="Cambria Math" panose="02040503050406030204" pitchFamily="18" charset="0"/>
                                <a:ea typeface="Calibri" panose="020F0502020204030204" pitchFamily="34" charset="0"/>
                                <a:cs typeface="Times New Roman" panose="02020603050405020304" pitchFamily="18" charset="0"/>
                              </a:rPr>
                              <m:t>𝑁𝐵</m:t>
                            </m:r>
                          </m:sub>
                        </m:sSub>
                        <m:d>
                          <m:dPr>
                            <m:ctrlPr>
                              <a:rPr lang="ru-RU" sz="2400" i="1">
                                <a:latin typeface="Cambria Math" panose="02040503050406030204" pitchFamily="18" charset="0"/>
                                <a:ea typeface="Calibri" panose="020F0502020204030204" pitchFamily="34" charset="0"/>
                                <a:cs typeface="Times New Roman" panose="02020603050405020304" pitchFamily="18" charset="0"/>
                              </a:rPr>
                            </m:ctrlPr>
                          </m:dPr>
                          <m:e>
                            <m:r>
                              <a:rPr lang="en-US" sz="2400" i="1">
                                <a:latin typeface="Cambria Math" panose="02040503050406030204" pitchFamily="18" charset="0"/>
                                <a:ea typeface="Calibri" panose="020F0502020204030204" pitchFamily="34" charset="0"/>
                                <a:cs typeface="Times New Roman" panose="02020603050405020304" pitchFamily="18" charset="0"/>
                              </a:rPr>
                              <m:t>𝑁</m:t>
                            </m:r>
                          </m:e>
                        </m:d>
                      </m:den>
                    </m:f>
                    <m:r>
                      <a:rPr lang="en-US" sz="2400" i="1">
                        <a:latin typeface="Cambria Math" panose="02040503050406030204" pitchFamily="18" charset="0"/>
                        <a:ea typeface="Times New Roman" panose="02020603050405020304" pitchFamily="18" charset="0"/>
                        <a:cs typeface="Times New Roman" panose="02020603050405020304" pitchFamily="18" charset="0"/>
                      </a:rPr>
                      <m:t>=0,795</m:t>
                    </m:r>
                  </m:oMath>
                </a14:m>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732112" y="2220983"/>
                <a:ext cx="10440496" cy="3761607"/>
              </a:xfrm>
              <a:prstGeom prst="rect">
                <a:avLst/>
              </a:prstGeom>
              <a:blipFill>
                <a:blip r:embed="rId4"/>
                <a:stretch>
                  <a:fillRect l="-876" t="-15235"/>
                </a:stretch>
              </a:blipFill>
            </p:spPr>
            <p:txBody>
              <a:bodyPr/>
              <a:lstStyle/>
              <a:p>
                <a:r>
                  <a:rPr lang="ru-RU">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744</TotalTime>
  <Words>3423</Words>
  <Application>Microsoft Office PowerPoint</Application>
  <PresentationFormat>Широкоэкранный</PresentationFormat>
  <Paragraphs>412</Paragraphs>
  <Slides>20</Slides>
  <Notes>20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2</vt:i4>
      </vt:variant>
      <vt:variant>
        <vt:lpstr>Заголовки слайдов</vt:lpstr>
      </vt:variant>
      <vt:variant>
        <vt:i4>20</vt:i4>
      </vt:variant>
    </vt:vector>
  </HeadingPairs>
  <TitlesOfParts>
    <vt:vector size="31" baseType="lpstr">
      <vt:lpstr>맑은 고딕</vt:lpstr>
      <vt:lpstr>-apple-system</vt:lpstr>
      <vt:lpstr>Arial</vt:lpstr>
      <vt:lpstr>Calibri</vt:lpstr>
      <vt:lpstr>Calibri Light</vt:lpstr>
      <vt:lpstr>Cambria Math</vt:lpstr>
      <vt:lpstr>Open Sans</vt:lpstr>
      <vt:lpstr>Open Sans ExtraBold</vt:lpstr>
      <vt:lpstr>Times New Roman</vt:lpstr>
      <vt:lpstr>Office Theme</vt:lpstr>
      <vt:lpstr>1_Office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Александр Ляпин</dc:creator>
  <cp:lastModifiedBy>user</cp:lastModifiedBy>
  <cp:revision>53</cp:revision>
  <dcterms:created xsi:type="dcterms:W3CDTF">2024-02-08T12:18:00Z</dcterms:created>
  <dcterms:modified xsi:type="dcterms:W3CDTF">2025-03-02T12:22:40Z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C01F5EF66D3E4FE78945ED15D365EDD0_12</vt:lpwstr>
  </property>
  <property fmtid="{D5CDD505-2E9C-101B-9397-08002B2CF9AE}" pid="3" name="KSOProductBuildVer">
    <vt:lpwstr>1033-12.2.0.13431</vt:lpwstr>
  </property>
</Properties>
</file>