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0"/>
  </p:notesMasterIdLst>
  <p:sldIdLst>
    <p:sldId id="318" r:id="rId3"/>
    <p:sldId id="319" r:id="rId4"/>
    <p:sldId id="340" r:id="rId5"/>
    <p:sldId id="341" r:id="rId6"/>
    <p:sldId id="342" r:id="rId7"/>
    <p:sldId id="343" r:id="rId8"/>
    <p:sldId id="344" r:id="rId9"/>
    <p:sldId id="345" r:id="rId10"/>
    <p:sldId id="320" r:id="rId11"/>
    <p:sldId id="322" r:id="rId12"/>
    <p:sldId id="323" r:id="rId13"/>
    <p:sldId id="324" r:id="rId14"/>
    <p:sldId id="321" r:id="rId15"/>
    <p:sldId id="326" r:id="rId16"/>
    <p:sldId id="327" r:id="rId17"/>
    <p:sldId id="328" r:id="rId18"/>
    <p:sldId id="333" r:id="rId19"/>
    <p:sldId id="346" r:id="rId20"/>
    <p:sldId id="347" r:id="rId21"/>
    <p:sldId id="348" r:id="rId22"/>
    <p:sldId id="349" r:id="rId23"/>
    <p:sldId id="350" r:id="rId24"/>
    <p:sldId id="334" r:id="rId25"/>
    <p:sldId id="351" r:id="rId26"/>
    <p:sldId id="335" r:id="rId27"/>
    <p:sldId id="329" r:id="rId28"/>
    <p:sldId id="332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13" autoAdjust="0"/>
    <p:restoredTop sz="94027" autoAdjust="0"/>
  </p:normalViewPr>
  <p:slideViewPr>
    <p:cSldViewPr snapToGrid="0">
      <p:cViewPr varScale="1">
        <p:scale>
          <a:sx n="69" d="100"/>
          <a:sy n="69" d="100"/>
        </p:scale>
        <p:origin x="114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3552" y="-4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4ECF0-BC62-4327-8293-2EA0443F8D0F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204D9-EAE2-4F35-AFEB-5316CEB5C21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1151875" y="3079575"/>
            <a:ext cx="9215100" cy="29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357188"/>
            <a:ext cx="4321175" cy="243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 terms, there are only four basic functions that a computer can perform.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four main structural components</a:t>
            </a:r>
          </a:p>
          <a:p>
            <a:endParaRPr lang="en-US" dirty="0"/>
          </a:p>
          <a:p>
            <a:r>
              <a:rPr lang="en-US" dirty="0"/>
              <a:t>■ Control unit: Controls the operation of the CPU and hence the computer. </a:t>
            </a:r>
          </a:p>
          <a:p>
            <a:r>
              <a:rPr lang="en-US" dirty="0"/>
              <a:t>■ Arithmetic and logic unit (ALU): Performs the computer’s data processing functions.</a:t>
            </a:r>
          </a:p>
          <a:p>
            <a:r>
              <a:rPr lang="en-US" dirty="0"/>
              <a:t>■ Registers: Provides storage internal to the CPU. </a:t>
            </a:r>
          </a:p>
          <a:p>
            <a:r>
              <a:rPr lang="en-US" dirty="0"/>
              <a:t>■ CPU interconnection: Some mechanism that provides for communication among the control unit, ALU, and registers.</a:t>
            </a:r>
          </a:p>
          <a:p>
            <a:endParaRPr lang="en-US" dirty="0"/>
          </a:p>
          <a:p>
            <a:r>
              <a:rPr lang="en-US" dirty="0"/>
              <a:t>In recent years, there has been increasing use of multiple processors in a single computer. Some design issues relating to multiple processors crop up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Computers generally have multiple processors. </a:t>
            </a:r>
          </a:p>
          <a:p>
            <a:r>
              <a:rPr lang="en-US" dirty="0"/>
              <a:t>When these processors all reside on a single chip, the term multicore computer is used, and each processing unit (consisting of a control unit, ALU, registers, and perhaps cache) is called a core. To clarify the terminology, this text will use the following definitions.</a:t>
            </a:r>
          </a:p>
          <a:p>
            <a:endParaRPr lang="en-US" dirty="0"/>
          </a:p>
          <a:p>
            <a:r>
              <a:rPr lang="en-US" dirty="0"/>
              <a:t>The main printed circuit board in a computer is called a </a:t>
            </a:r>
            <a:r>
              <a:rPr lang="en-US" b="1" dirty="0"/>
              <a:t>system board or motherboard</a:t>
            </a:r>
          </a:p>
          <a:p>
            <a:endParaRPr lang="en-US" b="1" dirty="0"/>
          </a:p>
          <a:p>
            <a:r>
              <a:rPr lang="en-US" dirty="0"/>
              <a:t>The motherboard contains a slot or socket for the processor chip, which typically contains multiple individual cores, in what is known as a </a:t>
            </a:r>
            <a:r>
              <a:rPr lang="en-US" b="1" dirty="0"/>
              <a:t>multicore processor. </a:t>
            </a:r>
          </a:p>
          <a:p>
            <a:endParaRPr lang="en-US" b="1" dirty="0"/>
          </a:p>
          <a:p>
            <a:r>
              <a:rPr lang="en-US" dirty="0"/>
              <a:t>A chip is a single piece of semiconducting material, typically silicon, upon which electronic circuits and logic gates are fabricated. The resulting product is referred to as an </a:t>
            </a:r>
            <a:r>
              <a:rPr lang="en-US" b="1" dirty="0"/>
              <a:t>integrated circuit</a:t>
            </a:r>
            <a:r>
              <a:rPr lang="en-US" dirty="0"/>
              <a:t>.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Another prominent feature of contemporary computers is the use of multiple layers of memory, called </a:t>
            </a:r>
            <a:r>
              <a:rPr lang="en-US" b="1" dirty="0"/>
              <a:t>cache memory</a:t>
            </a:r>
            <a:r>
              <a:rPr lang="en-US" dirty="0"/>
              <a:t>, between the processor and main memory. </a:t>
            </a:r>
          </a:p>
          <a:p>
            <a:endParaRPr lang="en-US" dirty="0"/>
          </a:p>
          <a:p>
            <a:r>
              <a:rPr lang="en-US" dirty="0"/>
              <a:t>Next, we zoom in on the structure of a single core, which occupies a portion of the processor chip. In general terms, the functional elements of a core are: </a:t>
            </a:r>
          </a:p>
          <a:p>
            <a:r>
              <a:rPr lang="en-US" dirty="0"/>
              <a:t>■ Instruction logic: This includes the tasks involved in fetching instructions, and decoding each instruction to determine the instruction operation and the memory locations of any operands. </a:t>
            </a:r>
          </a:p>
          <a:p>
            <a:r>
              <a:rPr lang="en-US" dirty="0"/>
              <a:t>■ Arithmetic and logic unit (ALU): Performs the operation specified by an instruction.</a:t>
            </a:r>
          </a:p>
          <a:p>
            <a:r>
              <a:rPr lang="en-US" dirty="0"/>
              <a:t>■ Load/store logic: Manages the transfer of data to and from main memory via cache.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generation of computers used vacuum tubes for digital logic elements and memory. A number of research and then commercial computers were built using vacuum tubes. For our purposes, it will be instructive to examine perhaps the most</a:t>
            </a:r>
          </a:p>
          <a:p>
            <a:r>
              <a:rPr lang="en-US" dirty="0"/>
              <a:t>famous first-generation computer, known as the IAS computer. This example illustrates many of the fundamental concepts found in all computer systems.</a:t>
            </a:r>
          </a:p>
          <a:p>
            <a:r>
              <a:rPr lang="en-US" dirty="0"/>
              <a:t>A fundamental design approach first implemented in the IAS computer is known as the stored-program concept. This idea is usually attributed to the mathematician John von Neumann. </a:t>
            </a:r>
          </a:p>
          <a:p>
            <a:r>
              <a:rPr lang="en-US" dirty="0"/>
              <a:t>Alan Turing developed the idea at about the same time. </a:t>
            </a:r>
          </a:p>
          <a:p>
            <a:endParaRPr lang="en-US" dirty="0"/>
          </a:p>
          <a:p>
            <a:r>
              <a:rPr lang="en-US" dirty="0"/>
              <a:t>The first publication of the idea was in a 1945 proposal by von Neumann for a new computer, the EDVAC (Electronic Discrete Variable Computer).</a:t>
            </a:r>
          </a:p>
          <a:p>
            <a:endParaRPr lang="en-US" dirty="0"/>
          </a:p>
          <a:p>
            <a:r>
              <a:rPr lang="en-US" dirty="0"/>
              <a:t>In 1946, von Neumann and his colleagues began the design of a new stored program computer, referred to as the IAS computer, at the Princeton Institute for</a:t>
            </a:r>
          </a:p>
          <a:p>
            <a:r>
              <a:rPr lang="en-US" dirty="0"/>
              <a:t>Advanced Studies. The IAS computer, although not completed until 1952, is the</a:t>
            </a:r>
            <a:r>
              <a:rPr lang="en-US" baseline="0" dirty="0"/>
              <a:t> </a:t>
            </a:r>
            <a:r>
              <a:rPr lang="en-US" dirty="0"/>
              <a:t>prototype of all subsequent general-purpose computers.</a:t>
            </a:r>
          </a:p>
          <a:p>
            <a:endParaRPr lang="en-US" dirty="0"/>
          </a:p>
          <a:p>
            <a:r>
              <a:rPr lang="en-US" dirty="0"/>
              <a:t>Since the device is primarily a computer, it will have to perform the elementary operations of arithmetic most frequently. These are </a:t>
            </a:r>
            <a:r>
              <a:rPr lang="en-US" b="1" dirty="0"/>
              <a:t>addition, subtraction, multiplication, and division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■ Memory buffer register (MBR): Contains a word to be stored in memory or sent</a:t>
            </a:r>
          </a:p>
          <a:p>
            <a:r>
              <a:rPr lang="en-US" dirty="0"/>
              <a:t>to the I/O unit, or is used to receive a word from memory or from the I/O unit.</a:t>
            </a:r>
          </a:p>
          <a:p>
            <a:r>
              <a:rPr lang="en-US" dirty="0"/>
              <a:t>■ Memory address register (MAR): Specifies the address in memory of the word</a:t>
            </a:r>
          </a:p>
          <a:p>
            <a:r>
              <a:rPr lang="en-US" dirty="0"/>
              <a:t>to be written from or read into the MBR.</a:t>
            </a:r>
          </a:p>
          <a:p>
            <a:r>
              <a:rPr lang="en-US" dirty="0"/>
              <a:t>■ Instruction register (IR): Contains the 8-bit opcode instruction being executed.</a:t>
            </a:r>
          </a:p>
          <a:p>
            <a:r>
              <a:rPr lang="en-US" dirty="0"/>
              <a:t>■ Instruction buffer register (IBR): Employed to hold temporarily the righthand instruction from a word in memory.</a:t>
            </a:r>
          </a:p>
          <a:p>
            <a:r>
              <a:rPr lang="en-US" dirty="0"/>
              <a:t>■ Program counter (PC): Contains the address of the next instruction pair to be fetched from memory.</a:t>
            </a:r>
          </a:p>
          <a:p>
            <a:r>
              <a:rPr lang="en-US" dirty="0"/>
              <a:t>■ Accumulator (AC) and multiplier quotient (MQ): Employed to hold temporarily operands and results of ALU operations. For example, the result of multiplying two 40-bit numbers is an 80-bit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integrated circuit exploits the fact that such components as transistors, resistors, and conductors can be fabricated from a semiconductor such as silicon. It is merely an extension of the solid-state art to fabricate an entire circuit in a tiny piece of silicon rather than assemble discrete components made from separate pieces of silicon into the same circuit. Many transistors can be produced at the same time on a single wafer of silicon. Equally important, these transistors can be connected with a process of metallization to form circuits.</a:t>
            </a:r>
          </a:p>
          <a:p>
            <a:endParaRPr lang="en-US" dirty="0"/>
          </a:p>
          <a:p>
            <a:r>
              <a:rPr lang="en-US" dirty="0"/>
              <a:t>A thin wafer of silicon is divided into a matrix of small areas, each a few millimeters square. The identical circuit pattern is fabricated in each area, and the wafer is broken up into chips. Each chip consists of many gates and/or memory cells plus a number of input and output attachment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Moore observed that the number of transistors that could be</a:t>
            </a:r>
          </a:p>
          <a:p>
            <a:r>
              <a:rPr lang="en-US" dirty="0"/>
              <a:t>put on a single chip was doubling every year, and correctly predicted that this pace</a:t>
            </a:r>
          </a:p>
          <a:p>
            <a:r>
              <a:rPr lang="en-US" dirty="0"/>
              <a:t>would continue into the near future.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The computer becomes smaller, making it more convenient to place in a variety of environments.</a:t>
            </a:r>
          </a:p>
          <a:p>
            <a:r>
              <a:rPr lang="en-US" dirty="0"/>
              <a:t>4. There is a reduction in power requirements.</a:t>
            </a:r>
          </a:p>
          <a:p>
            <a:r>
              <a:rPr lang="en-US" dirty="0"/>
              <a:t>5. The interconnections on the integrated circuit are much more reliable than</a:t>
            </a:r>
          </a:p>
          <a:p>
            <a:r>
              <a:rPr lang="en-US" dirty="0"/>
              <a:t>solder connections. With more circuitry on each chip, there are fewer </a:t>
            </a:r>
            <a:r>
              <a:rPr lang="en-US" dirty="0" err="1"/>
              <a:t>interchip</a:t>
            </a:r>
            <a:r>
              <a:rPr lang="en-US" dirty="0"/>
              <a:t> connections.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Pentium III: The Pentium III incorporates additional floating- point instructions: The Streaming SIMD Extensions (SSE) instruction set extension added 70 new instructions </a:t>
            </a:r>
          </a:p>
          <a:p>
            <a:endParaRPr lang="en-US" dirty="0"/>
          </a:p>
          <a:p>
            <a:r>
              <a:rPr lang="en-US" dirty="0"/>
              <a:t>Core: This is the first Intel x86 microprocessor with a dual core, referring to the implementation of two cores on a single chip</a:t>
            </a:r>
          </a:p>
          <a:p>
            <a:endParaRPr lang="en-US" dirty="0"/>
          </a:p>
          <a:p>
            <a:r>
              <a:rPr lang="en-US" dirty="0"/>
              <a:t>Core 2: The Core 2 extends the Core architecture to 64 bits.</a:t>
            </a:r>
          </a:p>
          <a:p>
            <a:endParaRPr lang="en-US" dirty="0"/>
          </a:p>
          <a:p>
            <a:pPr algn="l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i9 :   </a:t>
            </a:r>
            <a:endParaRPr lang="ru-RU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/>
              <a:t>Core i9 is a family of high-performance and high core count 64-bit x86 microprocessors introduced by Intel in mid-2017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Pentium III: The Pentium III incorporates additional floating- point instructions: The Streaming SIMD Extensions (SSE) instruction set extension added 70 new instructions </a:t>
            </a:r>
          </a:p>
          <a:p>
            <a:endParaRPr lang="en-US" dirty="0"/>
          </a:p>
          <a:p>
            <a:r>
              <a:rPr lang="en-US" dirty="0"/>
              <a:t>Core: This is the first Intel x86 microprocessor with a dual core, referring to the implementation of two cores on a single chip</a:t>
            </a:r>
          </a:p>
          <a:p>
            <a:endParaRPr lang="en-US" dirty="0"/>
          </a:p>
          <a:p>
            <a:r>
              <a:rPr lang="en-US" dirty="0"/>
              <a:t>Core 2: The Core 2 extends the Core architecture to 64 bits.</a:t>
            </a:r>
          </a:p>
          <a:p>
            <a:endParaRPr lang="en-US" dirty="0"/>
          </a:p>
          <a:p>
            <a:pPr algn="l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i9 :   </a:t>
            </a:r>
            <a:endParaRPr lang="ru-RU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/>
              <a:t>Core i9 is a family of high-performance and high core count 64-bit x86 microprocessors introduced by Intel in mid-2017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05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Pentium III: The Pentium III incorporates additional floating- point instructions: The Streaming SIMD Extensions (SSE) instruction set extension added 70 new instructions </a:t>
            </a:r>
          </a:p>
          <a:p>
            <a:endParaRPr lang="en-US" dirty="0"/>
          </a:p>
          <a:p>
            <a:r>
              <a:rPr lang="en-US" dirty="0"/>
              <a:t>Core: This is the first Intel x86 microprocessor with a dual core, referring to the implementation of two cores on a single chip</a:t>
            </a:r>
          </a:p>
          <a:p>
            <a:endParaRPr lang="en-US" dirty="0"/>
          </a:p>
          <a:p>
            <a:r>
              <a:rPr lang="en-US" dirty="0"/>
              <a:t>Core 2: The Core 2 extends the Core architecture to 64 bits.</a:t>
            </a:r>
          </a:p>
          <a:p>
            <a:endParaRPr lang="en-US" dirty="0"/>
          </a:p>
          <a:p>
            <a:pPr algn="l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i9 :   </a:t>
            </a:r>
            <a:endParaRPr lang="ru-RU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/>
              <a:t>Core i9 is a family of high-performance and high core count 64-bit x86 microprocessors introduced by Intel in mid-2017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96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Pentium III: The Pentium III incorporates additional floating- point instructions: The Streaming SIMD Extensions (SSE) instruction set extension added 70 new instructions </a:t>
            </a:r>
          </a:p>
          <a:p>
            <a:endParaRPr lang="en-US" dirty="0"/>
          </a:p>
          <a:p>
            <a:r>
              <a:rPr lang="en-US" dirty="0"/>
              <a:t>Core: This is the first Intel x86 microprocessor with a dual core, referring to the implementation of two cores on a single chip</a:t>
            </a:r>
          </a:p>
          <a:p>
            <a:endParaRPr lang="en-US" dirty="0"/>
          </a:p>
          <a:p>
            <a:r>
              <a:rPr lang="en-US" dirty="0"/>
              <a:t>Core 2: The Core 2 extends the Core architecture to 64 bits.</a:t>
            </a:r>
          </a:p>
          <a:p>
            <a:endParaRPr lang="en-US" dirty="0"/>
          </a:p>
          <a:p>
            <a:pPr algn="l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i9 :   </a:t>
            </a:r>
            <a:endParaRPr lang="ru-RU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/>
              <a:t>Core i9 is a family of high-performance and high core count 64-bit x86 microprocessors introduced by Intel in mid-2017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560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Pentium III: The Pentium III incorporates additional floating- point instructions: The Streaming SIMD Extensions (SSE) instruction set extension added 70 new instructions </a:t>
            </a:r>
          </a:p>
          <a:p>
            <a:endParaRPr lang="en-US" dirty="0"/>
          </a:p>
          <a:p>
            <a:r>
              <a:rPr lang="en-US" dirty="0"/>
              <a:t>Core: This is the first Intel x86 microprocessor with a dual core, referring to the implementation of two cores on a single chip</a:t>
            </a:r>
          </a:p>
          <a:p>
            <a:endParaRPr lang="en-US" dirty="0"/>
          </a:p>
          <a:p>
            <a:r>
              <a:rPr lang="en-US" dirty="0"/>
              <a:t>Core 2: The Core 2 extends the Core architecture to 64 bits.</a:t>
            </a:r>
          </a:p>
          <a:p>
            <a:endParaRPr lang="en-US" dirty="0"/>
          </a:p>
          <a:p>
            <a:pPr algn="l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i9 :   </a:t>
            </a:r>
            <a:endParaRPr lang="ru-RU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/>
              <a:t>Core i9 is a family of high-performance and high core count 64-bit x86 microprocessors introduced by Intel in mid-2017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674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Pentium III: The Pentium III incorporates additional floating- point instructions: The Streaming SIMD Extensions (SSE) instruction set extension added 70 new instructions </a:t>
            </a:r>
          </a:p>
          <a:p>
            <a:endParaRPr lang="en-US" dirty="0"/>
          </a:p>
          <a:p>
            <a:r>
              <a:rPr lang="en-US" dirty="0"/>
              <a:t>Core: This is the first Intel x86 microprocessor with a dual core, referring to the implementation of two cores on a single chip</a:t>
            </a:r>
          </a:p>
          <a:p>
            <a:endParaRPr lang="en-US" dirty="0"/>
          </a:p>
          <a:p>
            <a:r>
              <a:rPr lang="en-US" dirty="0"/>
              <a:t>Core 2: The Core 2 extends the Core architecture to 64 bits.</a:t>
            </a:r>
          </a:p>
          <a:p>
            <a:endParaRPr lang="en-US" dirty="0"/>
          </a:p>
          <a:p>
            <a:pPr algn="l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i9 :   </a:t>
            </a:r>
            <a:endParaRPr lang="ru-RU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/>
              <a:t>Core i9 is a family of high-performance and high core count 64-bit x86 microprocessors introduced by Intel in mid-2017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171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Pentium III: The Pentium III incorporates additional floating- point instructions: The Streaming SIMD Extensions (SSE) instruction set extension added 70 new instructions </a:t>
            </a:r>
          </a:p>
          <a:p>
            <a:endParaRPr lang="en-US" dirty="0"/>
          </a:p>
          <a:p>
            <a:r>
              <a:rPr lang="en-US" dirty="0"/>
              <a:t>Core: This is the first Intel x86 microprocessor with a dual core, referring to the implementation of two cores on a single chip</a:t>
            </a:r>
          </a:p>
          <a:p>
            <a:endParaRPr lang="en-US" dirty="0"/>
          </a:p>
          <a:p>
            <a:r>
              <a:rPr lang="en-US" dirty="0"/>
              <a:t>Core 2: The Core 2 extends the Core architecture to 64 bits.</a:t>
            </a:r>
          </a:p>
          <a:p>
            <a:endParaRPr lang="en-US" dirty="0"/>
          </a:p>
          <a:p>
            <a:pPr algn="l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i9 :   </a:t>
            </a:r>
            <a:endParaRPr lang="ru-RU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/>
              <a:t>Core i9 is a family of high-performance and high core count 64-bit x86 microprocessors introduced by Intel in mid-2017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013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Pentium III: The Pentium III incorporates additional floating- point instructions: The Streaming SIMD Extensions (SSE) instruction set extension added 70 new instructions </a:t>
            </a:r>
          </a:p>
          <a:p>
            <a:endParaRPr lang="en-US" dirty="0"/>
          </a:p>
          <a:p>
            <a:r>
              <a:rPr lang="en-US" dirty="0"/>
              <a:t>Core: This is the first Intel x86 microprocessor with a dual core, referring to the implementation of two cores on a single chip</a:t>
            </a:r>
          </a:p>
          <a:p>
            <a:endParaRPr lang="en-US" dirty="0"/>
          </a:p>
          <a:p>
            <a:r>
              <a:rPr lang="en-US" dirty="0"/>
              <a:t>Core 2: The Core 2 extends the Core architecture to 64 bits.</a:t>
            </a:r>
          </a:p>
          <a:p>
            <a:endParaRPr lang="en-US" dirty="0"/>
          </a:p>
          <a:p>
            <a:pPr algn="l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i9 :   </a:t>
            </a:r>
            <a:endParaRPr lang="ru-RU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/>
              <a:t>Core i9 is a family of high-performance and high core count 64-bit x86 microprocessors introduced by Intel in mid-2017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315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Pentium III: The Pentium III incorporates additional floating- point instructions: The Streaming SIMD Extensions (SSE) instruction set extension added 70 new instructions </a:t>
            </a:r>
          </a:p>
          <a:p>
            <a:endParaRPr lang="en-US" dirty="0"/>
          </a:p>
          <a:p>
            <a:r>
              <a:rPr lang="en-US" dirty="0"/>
              <a:t>Core: This is the first Intel x86 microprocessor with a dual core, referring to the implementation of two cores on a single chip</a:t>
            </a:r>
          </a:p>
          <a:p>
            <a:endParaRPr lang="en-US" dirty="0"/>
          </a:p>
          <a:p>
            <a:r>
              <a:rPr lang="en-US" dirty="0"/>
              <a:t>Core 2: The Core 2 extends the Core architecture to 64 bits.</a:t>
            </a:r>
          </a:p>
          <a:p>
            <a:endParaRPr lang="en-US" dirty="0"/>
          </a:p>
          <a:p>
            <a:pPr algn="l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i9 :   </a:t>
            </a:r>
            <a:endParaRPr lang="ru-RU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/>
              <a:t>Core i9 is a family of high-performance and high core count 64-bit x86 microprocessors introduced by Intel in mid-2017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2090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Pentium III: The Pentium III incorporates additional floating- point instructions: The Streaming SIMD Extensions (SSE) instruction set extension added 70 new instructions </a:t>
            </a:r>
          </a:p>
          <a:p>
            <a:endParaRPr lang="en-US" dirty="0"/>
          </a:p>
          <a:p>
            <a:r>
              <a:rPr lang="en-US" dirty="0"/>
              <a:t>Core: This is the first Intel x86 microprocessor with a dual core, referring to the implementation of two cores on a single chip</a:t>
            </a:r>
          </a:p>
          <a:p>
            <a:endParaRPr lang="en-US" dirty="0"/>
          </a:p>
          <a:p>
            <a:r>
              <a:rPr lang="en-US" dirty="0"/>
              <a:t>Core 2: The Core 2 extends the Core architecture to 64 bits.</a:t>
            </a:r>
          </a:p>
          <a:p>
            <a:endParaRPr lang="en-US" dirty="0"/>
          </a:p>
          <a:p>
            <a:pPr algn="l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i9 :   </a:t>
            </a:r>
            <a:endParaRPr lang="ru-RU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/>
              <a:t>Core i9 is a family of high-performance and high core count 64-bit x86 microprocessors introduced by Intel in mid-2017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591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microcontroller chip makes a substantially different use of the logic space available. Microcontrollers are heavily utilized in automation processes.</a:t>
            </a:r>
          </a:p>
          <a:p>
            <a:r>
              <a:rPr lang="en-US" dirty="0"/>
              <a:t>Another typical feature of a microcontroller is that it does not provide for human interaction. The microcontroller is programmed for a specific task, embedded in its device, and executes as and when required.</a:t>
            </a:r>
          </a:p>
          <a:p>
            <a:endParaRPr lang="en-US" dirty="0"/>
          </a:p>
          <a:p>
            <a:r>
              <a:rPr lang="en-US" dirty="0"/>
              <a:t>A microcontroller is a single chip that contains the processor,</a:t>
            </a:r>
          </a:p>
          <a:p>
            <a:r>
              <a:rPr lang="en-US" dirty="0"/>
              <a:t>non-volatile memory for the program (ROM), volatile memory for input and output</a:t>
            </a:r>
          </a:p>
          <a:p>
            <a:r>
              <a:rPr lang="en-US" dirty="0"/>
              <a:t>(RAM), a clock, and an I/O control unit</a:t>
            </a:r>
          </a:p>
          <a:p>
            <a:endParaRPr lang="en-US" dirty="0"/>
          </a:p>
          <a:p>
            <a:r>
              <a:rPr lang="en-US" dirty="0"/>
              <a:t>The processor portion of the microcontroller has a much lower silicon area than other microprocessors and much higher energy efficiency.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2033"/>
                </a:solidFill>
                <a:effectLst/>
                <a:latin typeface="-apple-system"/>
              </a:rPr>
              <a:t>Today we have studied the following concepts</a:t>
            </a:r>
            <a:endParaRPr lang="ru-RU" b="0" i="0" dirty="0">
              <a:solidFill>
                <a:srgbClr val="002033"/>
              </a:solidFill>
              <a:effectLst/>
              <a:latin typeface="-apple-system"/>
            </a:endParaRPr>
          </a:p>
          <a:p>
            <a:endParaRPr lang="ru-RU" dirty="0"/>
          </a:p>
          <a:p>
            <a:r>
              <a:rPr lang="en-US" dirty="0"/>
              <a:t>In the next lecture, we will repeat these concepts. You should explain their meaning in a few words. Everyone understands this ? </a:t>
            </a:r>
            <a:endParaRPr lang="ru-RU" dirty="0"/>
          </a:p>
          <a:p>
            <a:endParaRPr lang="en-US" dirty="0"/>
          </a:p>
          <a:p>
            <a:r>
              <a:rPr lang="en-US" dirty="0"/>
              <a:t>Until the next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010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237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749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4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73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851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it is an architectural design issue whether a computer will have</a:t>
            </a:r>
          </a:p>
          <a:p>
            <a:r>
              <a:rPr lang="en-US" dirty="0"/>
              <a:t>a multiply instruction. It is an organizational issue whether that instruction will be</a:t>
            </a:r>
          </a:p>
          <a:p>
            <a:r>
              <a:rPr lang="en-US" dirty="0"/>
              <a:t>implemented by a special multiply unit or by a mechanism that makes repeated</a:t>
            </a:r>
          </a:p>
          <a:p>
            <a:r>
              <a:rPr lang="en-US" dirty="0"/>
              <a:t>use of the add unit of the system. The organizational decision may be based on the</a:t>
            </a:r>
          </a:p>
          <a:p>
            <a:r>
              <a:rPr lang="en-US" dirty="0"/>
              <a:t>anticipated frequency of use of the multiply instruction, the relative speed of the</a:t>
            </a:r>
          </a:p>
          <a:p>
            <a:r>
              <a:rPr lang="en-US" dirty="0"/>
              <a:t>two approaches, and the cost and physical size of a special multiply unit</a:t>
            </a:r>
          </a:p>
          <a:p>
            <a:endParaRPr lang="en-US" dirty="0"/>
          </a:p>
          <a:p>
            <a:r>
              <a:rPr lang="en-US" dirty="0"/>
              <a:t>Many computer manufacturers offer a family of computer models, all with the same architecture but with differences in organization.</a:t>
            </a:r>
          </a:p>
          <a:p>
            <a:endParaRPr lang="en-US" dirty="0"/>
          </a:p>
          <a:p>
            <a:r>
              <a:rPr lang="en-US" dirty="0"/>
              <a:t>In a class of computers called microcomputers, the relationship between</a:t>
            </a:r>
          </a:p>
          <a:p>
            <a:r>
              <a:rPr lang="en-US" dirty="0"/>
              <a:t>architecture and organization is very close. Changes in technology not only influence organization but also result in the introduction of more powerful and more</a:t>
            </a:r>
          </a:p>
          <a:p>
            <a:r>
              <a:rPr lang="en-US" dirty="0"/>
              <a:t>complex architectures. Generally, there is less of a requirement for generation to-generation compatibility for these smaller machines. 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E40-0079-4623-A8D2-ED64CC8CC1AB}" type="datetime1">
              <a:rPr lang="ru-RU" smtClean="0"/>
              <a:t>02.03.2025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8B23-79E3-43FB-9FF5-CA9F85B05C7A}" type="datetime1">
              <a:rPr lang="ru-RU" smtClean="0"/>
              <a:t>02.03.2025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A6E7-50D7-4888-81C3-9A3D3C081361}" type="datetime1">
              <a:rPr lang="ru-RU" smtClean="0"/>
              <a:t>02.03.2025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Blank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"/>
          <p:cNvSpPr/>
          <p:nvPr/>
        </p:nvSpPr>
        <p:spPr>
          <a:xfrm>
            <a:off x="6712675" y="0"/>
            <a:ext cx="5481023" cy="6854642"/>
          </a:xfrm>
          <a:custGeom>
            <a:avLst/>
            <a:gdLst/>
            <a:ahLst/>
            <a:cxnLst/>
            <a:rect l="l" t="t" r="r" b="b"/>
            <a:pathLst>
              <a:path w="5178425" h="6480175" extrusionOk="0">
                <a:moveTo>
                  <a:pt x="5177917" y="0"/>
                </a:moveTo>
                <a:lnTo>
                  <a:pt x="0" y="0"/>
                </a:lnTo>
                <a:lnTo>
                  <a:pt x="2043137" y="6479997"/>
                </a:lnTo>
                <a:lnTo>
                  <a:pt x="5177917" y="6479997"/>
                </a:lnTo>
                <a:lnTo>
                  <a:pt x="5177917" y="0"/>
                </a:lnTo>
                <a:close/>
              </a:path>
            </a:pathLst>
          </a:custGeom>
          <a:solidFill>
            <a:srgbClr val="37B4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5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" name="Google Shape;14;p7"/>
          <p:cNvSpPr txBox="1">
            <a:spLocks noGrp="1"/>
          </p:cNvSpPr>
          <p:nvPr>
            <p:ph type="ftr" idx="11"/>
          </p:nvPr>
        </p:nvSpPr>
        <p:spPr>
          <a:xfrm>
            <a:off x="4147565" y="6377940"/>
            <a:ext cx="3903591" cy="29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7"/>
          <p:cNvSpPr txBox="1">
            <a:spLocks noGrp="1"/>
          </p:cNvSpPr>
          <p:nvPr>
            <p:ph type="dt" idx="10"/>
          </p:nvPr>
        </p:nvSpPr>
        <p:spPr>
          <a:xfrm>
            <a:off x="609936" y="6377940"/>
            <a:ext cx="2805705" cy="29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8E68888-6DAE-40B1-ACC3-616DF3300757}" type="datetime1">
              <a:rPr lang="ru-RU" smtClean="0"/>
              <a:t>02.03.2025</a:t>
            </a:fld>
            <a:endParaRPr dirty="0"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783080" y="6377940"/>
            <a:ext cx="2805705" cy="29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65674" y="482263"/>
            <a:ext cx="10467373" cy="60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10" b="1" i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65674" y="2405210"/>
            <a:ext cx="104673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83870" lvl="0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67105" lvl="1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450975" lvl="2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934210" lvl="3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418080" lvl="4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901950" lvl="5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385185" lvl="6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869055" lvl="7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352925" lvl="8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ftr" idx="11"/>
          </p:nvPr>
        </p:nvSpPr>
        <p:spPr>
          <a:xfrm>
            <a:off x="4147565" y="6377940"/>
            <a:ext cx="3903591" cy="29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9"/>
          <p:cNvSpPr txBox="1">
            <a:spLocks noGrp="1"/>
          </p:cNvSpPr>
          <p:nvPr>
            <p:ph type="dt" idx="10"/>
          </p:nvPr>
        </p:nvSpPr>
        <p:spPr>
          <a:xfrm>
            <a:off x="609936" y="6377940"/>
            <a:ext cx="2805705" cy="29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F36EFE1-3F68-408B-8CA0-59F6ED696B78}" type="datetime1">
              <a:rPr lang="ru-RU" smtClean="0"/>
              <a:t>02.03.2025</a:t>
            </a:fld>
            <a:endParaRPr dirty="0"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783080" y="6377940"/>
            <a:ext cx="2805705" cy="29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65674" y="482263"/>
            <a:ext cx="10467373" cy="60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10" b="1" i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609935" y="1577340"/>
            <a:ext cx="530644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83870" lvl="0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67105" lvl="1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450975" lvl="2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934210" lvl="3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418080" lvl="4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901950" lvl="5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385185" lvl="6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869055" lvl="7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352925" lvl="8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282341" y="1577340"/>
            <a:ext cx="530644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83870" lvl="0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67105" lvl="1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450975" lvl="2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934210" lvl="3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418080" lvl="4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901950" lvl="5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385185" lvl="6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869055" lvl="7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352925" lvl="8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ftr" idx="11"/>
          </p:nvPr>
        </p:nvSpPr>
        <p:spPr>
          <a:xfrm>
            <a:off x="4147565" y="6377940"/>
            <a:ext cx="3903591" cy="29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609936" y="6377940"/>
            <a:ext cx="2805705" cy="29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5770CB4-A034-44FD-A52D-AB7E48FA20CB}" type="datetime1">
              <a:rPr lang="ru-RU" smtClean="0"/>
              <a:t>02.03.2025</a:t>
            </a:fld>
            <a:endParaRPr dirty="0"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783080" y="6377940"/>
            <a:ext cx="2805705" cy="29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65674" y="482263"/>
            <a:ext cx="10467373" cy="60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10" b="1" i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147565" y="6377940"/>
            <a:ext cx="3903591" cy="29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11"/>
          <p:cNvSpPr txBox="1">
            <a:spLocks noGrp="1"/>
          </p:cNvSpPr>
          <p:nvPr>
            <p:ph type="dt" idx="10"/>
          </p:nvPr>
        </p:nvSpPr>
        <p:spPr>
          <a:xfrm>
            <a:off x="609936" y="6377940"/>
            <a:ext cx="2805705" cy="29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02C8FFF-FCBE-42F7-B966-53572C2C2B31}" type="datetime1">
              <a:rPr lang="ru-RU" smtClean="0"/>
              <a:t>02.03.2025</a:t>
            </a:fld>
            <a:endParaRPr dirty="0"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8783080" y="6377940"/>
            <a:ext cx="2805705" cy="29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FE19-64E9-491E-A351-E3D6814C0857}" type="datetime1">
              <a:rPr lang="ru-RU" smtClean="0"/>
              <a:t>02.03.2025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D480-C43D-405C-BAAE-B6B07BBFF3D1}" type="datetime1">
              <a:rPr lang="ru-RU" smtClean="0"/>
              <a:t>02.03.2025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7A6C-7F6C-4017-97FD-DBEF4A7698B5}" type="datetime1">
              <a:rPr lang="ru-RU" smtClean="0"/>
              <a:t>02.03.2025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17B-2189-4687-B551-35F7E5AB3F4C}" type="datetime1">
              <a:rPr lang="ru-RU" smtClean="0"/>
              <a:t>02.03.2025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DF35-3664-4FC5-B7C5-F2E1E670CCA9}" type="datetime1">
              <a:rPr lang="ru-RU" smtClean="0"/>
              <a:t>02.03.2025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6061-F91C-4C42-898A-7EC5F3DBDA11}" type="datetime1">
              <a:rPr lang="ru-RU" smtClean="0"/>
              <a:t>02.03.2025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8478-337B-4BCE-9FFF-60C7B0D48ECC}" type="datetime1">
              <a:rPr lang="ru-RU" smtClean="0"/>
              <a:t>02.03.2025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2DD7-8A3B-423E-B43A-14E80FA8EB4A}" type="datetime1">
              <a:rPr lang="ru-RU" smtClean="0"/>
              <a:t>02.03.2025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558DE-1CD6-45CF-B587-7F928EA63F60}" type="datetime1">
              <a:rPr lang="ru-RU" smtClean="0"/>
              <a:t>02.03.2025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0E7B4-FE83-4DBD-8C12-306C62A7D30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0" y="0"/>
            <a:ext cx="9037135" cy="6854642"/>
          </a:xfrm>
          <a:custGeom>
            <a:avLst/>
            <a:gdLst/>
            <a:ahLst/>
            <a:cxnLst/>
            <a:rect l="l" t="t" r="r" b="b"/>
            <a:pathLst>
              <a:path w="8538210" h="6480175" extrusionOk="0">
                <a:moveTo>
                  <a:pt x="6495084" y="0"/>
                </a:moveTo>
                <a:lnTo>
                  <a:pt x="0" y="0"/>
                </a:lnTo>
                <a:lnTo>
                  <a:pt x="0" y="6479997"/>
                </a:lnTo>
                <a:lnTo>
                  <a:pt x="8538210" y="6479997"/>
                </a:lnTo>
                <a:lnTo>
                  <a:pt x="6495084" y="0"/>
                </a:lnTo>
                <a:close/>
              </a:path>
            </a:pathLst>
          </a:custGeom>
          <a:solidFill>
            <a:srgbClr val="37B4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5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7;p6"/>
          <p:cNvSpPr txBox="1">
            <a:spLocks noGrp="1"/>
          </p:cNvSpPr>
          <p:nvPr>
            <p:ph type="title"/>
          </p:nvPr>
        </p:nvSpPr>
        <p:spPr>
          <a:xfrm>
            <a:off x="865674" y="482263"/>
            <a:ext cx="1046737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body" idx="1"/>
          </p:nvPr>
        </p:nvSpPr>
        <p:spPr>
          <a:xfrm>
            <a:off x="865674" y="2405210"/>
            <a:ext cx="104673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147565" y="6377940"/>
            <a:ext cx="3903591" cy="29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dirty="0"/>
          </a:p>
        </p:txBody>
      </p:sp>
      <p:sp>
        <p:nvSpPr>
          <p:cNvPr id="10" name="Google Shape;10;p6"/>
          <p:cNvSpPr txBox="1">
            <a:spLocks noGrp="1"/>
          </p:cNvSpPr>
          <p:nvPr>
            <p:ph type="dt" idx="10"/>
          </p:nvPr>
        </p:nvSpPr>
        <p:spPr>
          <a:xfrm>
            <a:off x="609936" y="6377940"/>
            <a:ext cx="2805705" cy="29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C6BB3936-6FCE-466A-8A0C-D70B5A5CB83E}" type="datetime1">
              <a:rPr lang="ru-RU" smtClean="0"/>
              <a:t>02.03.2025</a:t>
            </a:fld>
            <a:endParaRPr dirty="0"/>
          </a:p>
        </p:txBody>
      </p:sp>
      <p:sp>
        <p:nvSpPr>
          <p:cNvPr id="11" name="Google Shape;11;p6"/>
          <p:cNvSpPr txBox="1">
            <a:spLocks noGrp="1"/>
          </p:cNvSpPr>
          <p:nvPr>
            <p:ph type="sldNum" idx="12"/>
          </p:nvPr>
        </p:nvSpPr>
        <p:spPr>
          <a:xfrm>
            <a:off x="8783080" y="6377940"/>
            <a:ext cx="2805705" cy="29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905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905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905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905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905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905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905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905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905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LuMaxArt FS Collection Orange0010 | Flickr - Photo Sharing!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252" y="1545738"/>
            <a:ext cx="2802370" cy="2802370"/>
          </a:xfrm>
          <a:prstGeom prst="rect">
            <a:avLst/>
          </a:prstGeom>
        </p:spPr>
      </p:pic>
      <p:sp>
        <p:nvSpPr>
          <p:cNvPr id="64" name="Google Shape;64;p3"/>
          <p:cNvSpPr/>
          <p:nvPr/>
        </p:nvSpPr>
        <p:spPr>
          <a:xfrm>
            <a:off x="3731" y="6260165"/>
            <a:ext cx="7221386" cy="406375"/>
          </a:xfrm>
          <a:custGeom>
            <a:avLst/>
            <a:gdLst/>
            <a:ahLst/>
            <a:cxnLst/>
            <a:rect l="l" t="t" r="r" b="b"/>
            <a:pathLst>
              <a:path w="6826884" h="384175" extrusionOk="0">
                <a:moveTo>
                  <a:pt x="0" y="383578"/>
                </a:moveTo>
                <a:lnTo>
                  <a:pt x="6826796" y="383578"/>
                </a:lnTo>
                <a:lnTo>
                  <a:pt x="6826796" y="0"/>
                </a:lnTo>
                <a:lnTo>
                  <a:pt x="0" y="0"/>
                </a:lnTo>
                <a:lnTo>
                  <a:pt x="0" y="383578"/>
                </a:lnTo>
                <a:close/>
              </a:path>
            </a:pathLst>
          </a:custGeom>
          <a:solidFill>
            <a:srgbClr val="37B4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967105">
              <a:buClr>
                <a:srgbClr val="000000"/>
              </a:buClr>
            </a:pPr>
            <a:endParaRPr sz="1905" kern="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70968" y="321995"/>
            <a:ext cx="9078997" cy="873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35" defTabSz="967105">
              <a:buClr>
                <a:srgbClr val="000000"/>
              </a:buClr>
            </a:pPr>
            <a:r>
              <a:rPr lang="ru-RU" sz="2540" b="1" kern="0" dirty="0" err="1">
                <a:solidFill>
                  <a:srgbClr val="000000"/>
                </a:solidFill>
                <a:latin typeface="Calibri" panose="020F0502020204030204"/>
                <a:ea typeface="Open Sans" panose="020B0606030504020204"/>
                <a:cs typeface="Open Sans" panose="020B0606030504020204"/>
                <a:sym typeface="Arial" panose="020B0604020202020204"/>
              </a:rPr>
              <a:t>Course</a:t>
            </a:r>
            <a:r>
              <a:rPr lang="ru-RU" sz="2540" b="1" kern="0" dirty="0">
                <a:solidFill>
                  <a:srgbClr val="000000"/>
                </a:solidFill>
                <a:latin typeface="Calibri" panose="020F0502020204030204"/>
                <a:ea typeface="Open Sans" panose="020B0606030504020204"/>
                <a:cs typeface="Open Sans" panose="020B0606030504020204"/>
                <a:sym typeface="Arial" panose="020B0604020202020204"/>
              </a:rPr>
              <a:t>: </a:t>
            </a:r>
            <a:r>
              <a:rPr lang="en-US" sz="2540" b="1" kern="0" dirty="0" smtClean="0">
                <a:solidFill>
                  <a:srgbClr val="000000"/>
                </a:solidFill>
                <a:latin typeface="Calibri" panose="020F0502020204030204"/>
                <a:ea typeface="Open Sans" panose="020B0606030504020204"/>
                <a:cs typeface="Open Sans" panose="020B0606030504020204"/>
                <a:sym typeface="Open Sans" panose="020B0606030504020204"/>
              </a:rPr>
              <a:t>Data Mining</a:t>
            </a:r>
            <a:endParaRPr lang="en-US" sz="2540" b="1" kern="0" dirty="0">
              <a:solidFill>
                <a:srgbClr val="000000"/>
              </a:solidFill>
              <a:latin typeface="Calibri" panose="020F050202020403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13335" defTabSz="967105">
              <a:buClr>
                <a:srgbClr val="000000"/>
              </a:buClr>
            </a:pPr>
            <a:r>
              <a:rPr lang="en-US" sz="2540" b="1" kern="0" dirty="0">
                <a:solidFill>
                  <a:srgbClr val="000000"/>
                </a:solidFill>
                <a:latin typeface="Calibri" panose="020F0502020204030204"/>
                <a:ea typeface="Open Sans" panose="020B0606030504020204"/>
                <a:cs typeface="Open Sans" panose="020B0606030504020204"/>
                <a:sym typeface="Arial" panose="020B0604020202020204"/>
              </a:rPr>
              <a:t>Bachelor S</a:t>
            </a:r>
            <a:r>
              <a:rPr lang="en-GB" sz="2540" b="1" kern="0" dirty="0" err="1">
                <a:solidFill>
                  <a:srgbClr val="000000"/>
                </a:solidFill>
                <a:latin typeface="Calibri" panose="020F0502020204030204"/>
                <a:ea typeface="Open Sans" panose="020B0606030504020204"/>
                <a:cs typeface="Open Sans" panose="020B0606030504020204"/>
                <a:sym typeface="Arial" panose="020B0604020202020204"/>
              </a:rPr>
              <a:t>tudy</a:t>
            </a:r>
            <a:r>
              <a:rPr lang="en-GB" sz="2540" b="1" kern="0" dirty="0">
                <a:solidFill>
                  <a:srgbClr val="000000"/>
                </a:solidFill>
                <a:latin typeface="Calibri" panose="020F0502020204030204"/>
                <a:ea typeface="Open Sans" panose="020B0606030504020204"/>
                <a:cs typeface="Open Sans" panose="020B0606030504020204"/>
                <a:sym typeface="Arial" panose="020B0604020202020204"/>
              </a:rPr>
              <a:t> </a:t>
            </a:r>
            <a:r>
              <a:rPr lang="en-US" sz="2540" b="1" kern="0" dirty="0" err="1">
                <a:solidFill>
                  <a:srgbClr val="000000"/>
                </a:solidFill>
                <a:latin typeface="Calibri" panose="020F0502020204030204"/>
                <a:ea typeface="Open Sans" panose="020B0606030504020204"/>
                <a:cs typeface="Open Sans" panose="020B0606030504020204"/>
                <a:sym typeface="Arial" panose="020B0604020202020204"/>
              </a:rPr>
              <a:t>Programme</a:t>
            </a:r>
            <a:r>
              <a:rPr lang="en-US" sz="2540" b="1" kern="0" dirty="0">
                <a:solidFill>
                  <a:srgbClr val="000000"/>
                </a:solidFill>
                <a:latin typeface="Calibri" panose="020F0502020204030204"/>
                <a:ea typeface="Open Sans" panose="020B0606030504020204"/>
                <a:cs typeface="Open Sans" panose="020B0606030504020204"/>
                <a:sym typeface="Arial" panose="020B0604020202020204"/>
              </a:rPr>
              <a:t>:</a:t>
            </a:r>
            <a:r>
              <a:rPr lang="ru-RU" sz="2540" b="1" kern="0" dirty="0">
                <a:solidFill>
                  <a:srgbClr val="000000"/>
                </a:solidFill>
                <a:latin typeface="Calibri" panose="020F0502020204030204"/>
                <a:ea typeface="Open Sans" panose="020B0606030504020204"/>
                <a:cs typeface="Open Sans" panose="020B0606030504020204"/>
                <a:sym typeface="Arial" panose="020B0604020202020204"/>
              </a:rPr>
              <a:t> </a:t>
            </a:r>
            <a:r>
              <a:rPr lang="en-US" sz="2540" b="1" kern="0" dirty="0">
                <a:solidFill>
                  <a:srgbClr val="000000"/>
                </a:solidFill>
                <a:latin typeface="Calibri" panose="020F0502020204030204"/>
                <a:ea typeface="Open Sans" panose="020B0606030504020204"/>
                <a:cs typeface="Open Sans" panose="020B0606030504020204"/>
                <a:sym typeface="Arial" panose="020B0604020202020204"/>
              </a:rPr>
              <a:t>Computer Science and Technology </a:t>
            </a:r>
            <a:endParaRPr lang="ru-RU" sz="2540" b="1" kern="0" dirty="0">
              <a:solidFill>
                <a:srgbClr val="000000"/>
              </a:solidFill>
              <a:latin typeface="Calibri" panose="020F0502020204030204"/>
              <a:ea typeface="Open Sans" panose="020B0606030504020204"/>
              <a:cs typeface="Open Sans" panose="020B0606030504020204"/>
              <a:sym typeface="Arial" panose="020B0604020202020204"/>
            </a:endParaRPr>
          </a:p>
        </p:txBody>
      </p:sp>
      <p:sp>
        <p:nvSpPr>
          <p:cNvPr id="7" name="Пятиугольник 6"/>
          <p:cNvSpPr/>
          <p:nvPr/>
        </p:nvSpPr>
        <p:spPr>
          <a:xfrm>
            <a:off x="11326027" y="6361511"/>
            <a:ext cx="518791" cy="325862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7105">
              <a:buClr>
                <a:srgbClr val="000000"/>
              </a:buClr>
            </a:pPr>
            <a:endParaRPr lang="ru-RU" sz="1480" kern="0">
              <a:solidFill>
                <a:srgbClr val="FFFFFF"/>
              </a:solidFill>
              <a:latin typeface="Arial" panose="020B0604020202020204"/>
              <a:sym typeface="Arial" panose="020B0604020202020204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12"/>
          </p:nvPr>
        </p:nvSpPr>
        <p:spPr>
          <a:xfrm>
            <a:off x="8781435" y="6377940"/>
            <a:ext cx="2803988" cy="293029"/>
          </a:xfrm>
        </p:spPr>
        <p:txBody>
          <a:bodyPr/>
          <a:lstStyle/>
          <a:p>
            <a:pPr defTabSz="967105">
              <a:buClr>
                <a:srgbClr val="000000"/>
              </a:buClr>
            </a:pPr>
            <a:fld id="{00000000-1234-1234-1234-123412341234}" type="slidenum">
              <a:rPr lang="en-US" kern="0">
                <a:solidFill>
                  <a:srgbClr val="FFFFFF"/>
                </a:solidFill>
              </a:rPr>
              <a:t>1</a:t>
            </a:fld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533521" y="3375460"/>
            <a:ext cx="10469029" cy="1394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7105">
              <a:buClr>
                <a:srgbClr val="000000"/>
              </a:buClr>
            </a:pPr>
            <a:r>
              <a:rPr lang="en-US" altLang="ru-RU" sz="4230" kern="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/>
                <a:cs typeface="Arial" panose="020B0604020202020204"/>
                <a:sym typeface="Arial" panose="020B0604020202020204"/>
              </a:rPr>
              <a:t>Lesson 5</a:t>
            </a:r>
            <a:r>
              <a:rPr lang="en-US" altLang="ru-RU" sz="4230" kern="0" dirty="0" smtClean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/>
                <a:cs typeface="Arial" panose="020B0604020202020204"/>
                <a:sym typeface="Arial" panose="020B0604020202020204"/>
              </a:rPr>
              <a:t>:</a:t>
            </a:r>
            <a:r>
              <a:rPr lang="ru-RU" altLang="en-US" sz="4230" kern="0" dirty="0" smtClean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/>
                <a:cs typeface="Arial" panose="020B0604020202020204"/>
                <a:sym typeface="Arial" panose="020B0604020202020204"/>
              </a:rPr>
              <a:t>   </a:t>
            </a:r>
            <a:endParaRPr lang="ru-RU" altLang="en-US" sz="4230" kern="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defTabSz="967105">
              <a:buClr>
                <a:srgbClr val="000000"/>
              </a:buClr>
            </a:pPr>
            <a:r>
              <a:rPr lang="en-US" altLang="en-US" sz="4230" b="1" kern="0" dirty="0" smtClean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cs typeface="Arial" panose="020B0604020202020204"/>
                <a:sym typeface="Arial" panose="020B0604020202020204"/>
              </a:rPr>
              <a:t>Decision trees</a:t>
            </a:r>
            <a:endParaRPr lang="ru-RU" altLang="en-US" sz="4230" b="1" kern="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7437" y="256844"/>
            <a:ext cx="1019526" cy="10820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382" y="272434"/>
            <a:ext cx="961181" cy="95945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23140" y="5019944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Ass. prof. E. </a:t>
            </a:r>
            <a:r>
              <a:rPr lang="en-US" dirty="0" err="1"/>
              <a:t>Pinevich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6670" y="238125"/>
            <a:ext cx="10452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How to find the </a:t>
            </a:r>
            <a:r>
              <a:rPr lang="en-US" sz="3600" b="1" dirty="0" smtClean="0">
                <a:solidFill>
                  <a:srgbClr val="00B050"/>
                </a:solidFill>
              </a:rPr>
              <a:t>optimal condition </a:t>
            </a:r>
            <a:r>
              <a:rPr lang="en-US" sz="3600" b="1" dirty="0">
                <a:solidFill>
                  <a:srgbClr val="00B050"/>
                </a:solidFill>
              </a:rPr>
              <a:t>for </a:t>
            </a:r>
            <a:r>
              <a:rPr lang="en-US" sz="3600" b="1" dirty="0" smtClean="0">
                <a:solidFill>
                  <a:srgbClr val="00B050"/>
                </a:solidFill>
              </a:rPr>
              <a:t>branching, using uncertainty of Gini?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10</a:t>
            </a:fld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353800" y="5261113"/>
            <a:ext cx="493643" cy="397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1205344" y="2272457"/>
                <a:ext cx="1080654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 smtClean="0"/>
                  <a:t>For </a:t>
                </a:r>
                <a:r>
                  <a:rPr lang="ru-RU" sz="2400" dirty="0" err="1"/>
                  <a:t>feature</a:t>
                </a:r>
                <a:r>
                  <a:rPr lang="ru-RU" sz="2400" dirty="0"/>
                  <a:t> </a:t>
                </a:r>
                <a:r>
                  <a:rPr lang="ru-RU" sz="2400" b="1" i="1" dirty="0"/>
                  <a:t>N</a:t>
                </a:r>
                <a:r>
                  <a:rPr lang="ru-RU" sz="2400" dirty="0"/>
                  <a:t>, </a:t>
                </a:r>
                <a:r>
                  <a:rPr lang="ru-RU" sz="2400" dirty="0" err="1"/>
                  <a:t>it</a:t>
                </a:r>
                <a:r>
                  <a:rPr lang="ru-RU" sz="2400" dirty="0"/>
                  <a:t> </a:t>
                </a:r>
                <a:r>
                  <a:rPr lang="ru-RU" sz="2400" dirty="0" err="1"/>
                  <a:t>is</a:t>
                </a:r>
                <a:r>
                  <a:rPr lang="ru-RU" sz="2400" dirty="0"/>
                  <a:t> </a:t>
                </a:r>
                <a:r>
                  <a:rPr lang="ru-RU" sz="2400" dirty="0" err="1"/>
                  <a:t>calculated</a:t>
                </a:r>
                <a:r>
                  <a:rPr lang="ru-RU" sz="2400" dirty="0"/>
                  <a:t> </a:t>
                </a:r>
                <a:r>
                  <a:rPr lang="ru-RU" sz="2400" dirty="0" err="1"/>
                  <a:t>according</a:t>
                </a:r>
                <a:r>
                  <a:rPr lang="ru-RU" sz="2400" dirty="0"/>
                  <a:t> </a:t>
                </a:r>
                <a:r>
                  <a:rPr lang="ru-RU" sz="2400" dirty="0" err="1"/>
                  <a:t>to</a:t>
                </a:r>
                <a:r>
                  <a:rPr lang="ru-RU" sz="2400" dirty="0"/>
                  <a:t> </a:t>
                </a:r>
                <a:r>
                  <a:rPr lang="ru-RU" sz="2400" dirty="0" err="1"/>
                  <a:t>the</a:t>
                </a:r>
                <a:r>
                  <a:rPr lang="ru-RU" sz="2400" dirty="0"/>
                  <a:t> </a:t>
                </a:r>
                <a:r>
                  <a:rPr lang="ru-RU" sz="2400" dirty="0" err="1"/>
                  <a:t>formula</a:t>
                </a:r>
                <a:r>
                  <a:rPr lang="ru-RU" sz="2400" dirty="0"/>
                  <a:t> (</a:t>
                </a:r>
                <a:r>
                  <a:rPr lang="ru-RU" sz="2400" b="1" i="1" dirty="0"/>
                  <a:t>Y</a:t>
                </a:r>
                <a:r>
                  <a:rPr lang="ru-RU" sz="2400" dirty="0"/>
                  <a:t> </a:t>
                </a:r>
                <a:r>
                  <a:rPr lang="ru-RU" sz="2400" dirty="0" err="1"/>
                  <a:t>is</a:t>
                </a:r>
                <a:r>
                  <a:rPr lang="ru-RU" sz="2400" dirty="0"/>
                  <a:t> </a:t>
                </a:r>
                <a:r>
                  <a:rPr lang="ru-RU" sz="2400" dirty="0" err="1"/>
                  <a:t>the</a:t>
                </a:r>
                <a:r>
                  <a:rPr lang="ru-RU" sz="2400" dirty="0"/>
                  <a:t> </a:t>
                </a:r>
                <a:r>
                  <a:rPr lang="ru-RU" sz="2400" dirty="0" err="1"/>
                  <a:t>target</a:t>
                </a:r>
                <a:r>
                  <a:rPr lang="ru-RU" sz="2400" dirty="0"/>
                  <a:t> </a:t>
                </a:r>
                <a:r>
                  <a:rPr lang="ru-RU" sz="2400" dirty="0" err="1"/>
                  <a:t>feature</a:t>
                </a:r>
                <a:r>
                  <a:rPr lang="ru-RU" sz="2400" dirty="0" smtClean="0"/>
                  <a:t>):</a:t>
                </a:r>
              </a:p>
              <a:p>
                <a:endParaRPr lang="ru-RU" sz="2400" b="1" dirty="0"/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𝑮𝑰𝑵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𝑰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𝐏𝐫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)∙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𝐏𝐫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𝑷𝒓</m:t>
                        </m:r>
                      </m:fName>
                      <m:e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</m:func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𝑷𝒓</m:t>
                        </m:r>
                      </m:fName>
                      <m:e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func>
                    <m:r>
                      <a:rPr lang="en-US" sz="2400" b="1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𝑷𝒓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b="1" dirty="0"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𝑷𝒓</m:t>
                        </m:r>
                      </m:fName>
                      <m:e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b="1" dirty="0" smtClean="0"/>
                  <a:t>.</a:t>
                </a:r>
                <a:endParaRPr lang="ru-RU" sz="2400" b="1" dirty="0"/>
              </a:p>
              <a:p>
                <a:endParaRPr lang="ru-RU" sz="2400" dirty="0" smtClean="0"/>
              </a:p>
              <a:p>
                <a:r>
                  <a:rPr lang="ru-RU" sz="2400" b="1" dirty="0" err="1" smtClean="0">
                    <a:solidFill>
                      <a:srgbClr val="002060"/>
                    </a:solidFill>
                  </a:rPr>
                  <a:t>Fact</a:t>
                </a:r>
                <a:r>
                  <a:rPr lang="ru-RU" sz="2400" b="1" dirty="0">
                    <a:solidFill>
                      <a:srgbClr val="002060"/>
                    </a:solidFill>
                  </a:rPr>
                  <a:t>: </a:t>
                </a:r>
                <a:r>
                  <a:rPr lang="ru-RU" sz="2400" dirty="0" err="1"/>
                  <a:t>Gini</a:t>
                </a:r>
                <a:r>
                  <a:rPr lang="ru-RU" sz="2400" dirty="0"/>
                  <a:t> </a:t>
                </a:r>
                <a:r>
                  <a:rPr lang="ru-RU" sz="2400" dirty="0" err="1"/>
                  <a:t>determines</a:t>
                </a:r>
                <a:r>
                  <a:rPr lang="ru-RU" sz="2400" dirty="0"/>
                  <a:t> </a:t>
                </a:r>
                <a:r>
                  <a:rPr lang="ru-RU" sz="2400" dirty="0" err="1" smtClean="0"/>
                  <a:t>the</a:t>
                </a:r>
                <a:r>
                  <a:rPr lang="ru-RU" sz="2400" dirty="0" smtClean="0"/>
                  <a:t> </a:t>
                </a:r>
                <a:r>
                  <a:rPr lang="ru-RU" sz="2400" dirty="0" err="1" smtClean="0"/>
                  <a:t>spread</a:t>
                </a:r>
                <a:r>
                  <a:rPr lang="ru-RU" sz="2400" dirty="0" smtClean="0"/>
                  <a:t> </a:t>
                </a:r>
                <a:r>
                  <a:rPr lang="ru-RU" sz="2400" dirty="0" err="1" smtClean="0"/>
                  <a:t>of</a:t>
                </a:r>
                <a:r>
                  <a:rPr lang="ru-RU" sz="2400" dirty="0" smtClean="0"/>
                  <a:t> </a:t>
                </a:r>
                <a:r>
                  <a:rPr lang="ru-RU" sz="2400" b="1" i="1" dirty="0" smtClean="0"/>
                  <a:t>Y</a:t>
                </a:r>
                <a:r>
                  <a:rPr lang="ru-RU" sz="2400" dirty="0" smtClean="0"/>
                  <a:t> </a:t>
                </a:r>
                <a:r>
                  <a:rPr lang="ru-RU" sz="2400" dirty="0" err="1" smtClean="0"/>
                  <a:t>values</a:t>
                </a:r>
                <a:r>
                  <a:rPr lang="ru-RU" sz="2400" dirty="0" smtClean="0"/>
                  <a:t> </a:t>
                </a:r>
                <a:r>
                  <a:rPr lang="ru-RU" sz="2400" dirty="0" err="1" smtClean="0"/>
                  <a:t>with</a:t>
                </a:r>
                <a:r>
                  <a:rPr lang="ru-RU" sz="2400" dirty="0" smtClean="0"/>
                  <a:t> a </a:t>
                </a:r>
                <a:r>
                  <a:rPr lang="ru-RU" sz="2400" dirty="0" err="1" smtClean="0"/>
                  <a:t>fixed</a:t>
                </a:r>
                <a:r>
                  <a:rPr lang="ru-RU" sz="2400" dirty="0" smtClean="0"/>
                  <a:t> </a:t>
                </a:r>
                <a:r>
                  <a:rPr lang="ru-RU" sz="2400" dirty="0" err="1" smtClean="0"/>
                  <a:t>value</a:t>
                </a:r>
                <a:r>
                  <a:rPr lang="ru-RU" sz="2400" dirty="0" smtClean="0"/>
                  <a:t> </a:t>
                </a:r>
                <a:r>
                  <a:rPr lang="ru-RU" sz="2400" dirty="0" err="1" smtClean="0"/>
                  <a:t>of</a:t>
                </a:r>
                <a:r>
                  <a:rPr lang="ru-RU" sz="2400" dirty="0" smtClean="0"/>
                  <a:t> </a:t>
                </a:r>
                <a:r>
                  <a:rPr lang="ru-RU" sz="2400" dirty="0" err="1" smtClean="0"/>
                  <a:t>feature</a:t>
                </a:r>
                <a:r>
                  <a:rPr lang="ru-RU" sz="2400" dirty="0" smtClean="0"/>
                  <a:t> </a:t>
                </a:r>
                <a:r>
                  <a:rPr lang="ru-RU" sz="2400" b="1" i="1" dirty="0" smtClean="0"/>
                  <a:t>P</a:t>
                </a:r>
                <a:r>
                  <a:rPr lang="ru-RU" sz="2400" dirty="0" smtClean="0"/>
                  <a:t>.</a:t>
                </a:r>
                <a:endParaRPr lang="en-US" sz="2400" dirty="0" smtClean="0"/>
              </a:p>
              <a:p>
                <a:endParaRPr lang="ru-RU" sz="2400" dirty="0" smtClean="0"/>
              </a:p>
              <a:p>
                <a:r>
                  <a:rPr lang="ru-RU" sz="2400" b="1" dirty="0" err="1" smtClean="0">
                    <a:solidFill>
                      <a:srgbClr val="002060"/>
                    </a:solidFill>
                  </a:rPr>
                  <a:t>Rule</a:t>
                </a:r>
                <a:r>
                  <a:rPr lang="ru-RU" sz="2400" b="1" dirty="0" smtClean="0">
                    <a:solidFill>
                      <a:srgbClr val="002060"/>
                    </a:solidFill>
                  </a:rPr>
                  <a:t>: </a:t>
                </a:r>
                <a:r>
                  <a:rPr lang="ru-RU" sz="2400" dirty="0" err="1" smtClean="0"/>
                  <a:t>for</a:t>
                </a:r>
                <a:r>
                  <a:rPr lang="ru-RU" sz="2400" dirty="0" smtClean="0"/>
                  <a:t> </a:t>
                </a:r>
                <a:r>
                  <a:rPr lang="ru-RU" sz="2400" dirty="0" err="1" smtClean="0"/>
                  <a:t>branching</a:t>
                </a:r>
                <a:r>
                  <a:rPr lang="ru-RU" sz="2400" dirty="0" smtClean="0"/>
                  <a:t>, </a:t>
                </a:r>
                <a:r>
                  <a:rPr lang="ru-RU" sz="2400" dirty="0" err="1" smtClean="0"/>
                  <a:t>you</a:t>
                </a:r>
                <a:r>
                  <a:rPr lang="ru-RU" sz="2400" dirty="0" smtClean="0"/>
                  <a:t> </a:t>
                </a:r>
                <a:r>
                  <a:rPr lang="ru-RU" sz="2400" dirty="0" err="1" smtClean="0"/>
                  <a:t>need</a:t>
                </a:r>
                <a:r>
                  <a:rPr lang="ru-RU" sz="2400" dirty="0" smtClean="0"/>
                  <a:t> </a:t>
                </a:r>
                <a:r>
                  <a:rPr lang="ru-RU" sz="2400" dirty="0" err="1" smtClean="0"/>
                  <a:t>to</a:t>
                </a:r>
                <a:r>
                  <a:rPr lang="ru-RU" sz="2400" dirty="0" smtClean="0"/>
                  <a:t> </a:t>
                </a:r>
                <a:r>
                  <a:rPr lang="ru-RU" sz="2400" dirty="0" err="1" smtClean="0"/>
                  <a:t>take</a:t>
                </a:r>
                <a:r>
                  <a:rPr lang="ru-RU" sz="2400" dirty="0" smtClean="0"/>
                  <a:t> a </a:t>
                </a:r>
                <a:r>
                  <a:rPr lang="ru-RU" sz="2400" dirty="0" err="1" smtClean="0"/>
                  <a:t>feature</a:t>
                </a:r>
                <a:r>
                  <a:rPr lang="ru-RU" sz="2400" dirty="0" smtClean="0"/>
                  <a:t> </a:t>
                </a:r>
                <a:r>
                  <a:rPr lang="ru-RU" sz="2400" dirty="0" err="1" smtClean="0"/>
                  <a:t>with</a:t>
                </a:r>
                <a:r>
                  <a:rPr lang="ru-RU" sz="2400" dirty="0" smtClean="0"/>
                  <a:t> a </a:t>
                </a:r>
                <a:r>
                  <a:rPr lang="ru-RU" sz="2400" dirty="0" err="1" smtClean="0"/>
                  <a:t>minimum</a:t>
                </a:r>
                <a:r>
                  <a:rPr lang="ru-RU" sz="2400" dirty="0" smtClean="0"/>
                  <a:t> </a:t>
                </a:r>
                <a:r>
                  <a:rPr lang="ru-RU" sz="2400" dirty="0" err="1" smtClean="0"/>
                  <a:t>Gini</a:t>
                </a:r>
                <a:r>
                  <a:rPr lang="ru-RU" sz="2400" dirty="0" smtClean="0"/>
                  <a:t>.</a:t>
                </a:r>
                <a:endParaRPr lang="ru-RU" sz="24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344" y="2272457"/>
                <a:ext cx="10806547" cy="3046988"/>
              </a:xfrm>
              <a:prstGeom prst="rect">
                <a:avLst/>
              </a:prstGeom>
              <a:blipFill>
                <a:blip r:embed="rId4"/>
                <a:stretch>
                  <a:fillRect l="-903" t="-1600" b="-3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1333540" y="1579647"/>
            <a:ext cx="31276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err="1">
                <a:solidFill>
                  <a:srgbClr val="002060"/>
                </a:solidFill>
              </a:rPr>
              <a:t>Gini</a:t>
            </a:r>
            <a:r>
              <a:rPr lang="ru-RU" sz="2800" b="1" dirty="0">
                <a:solidFill>
                  <a:srgbClr val="002060"/>
                </a:solidFill>
              </a:rPr>
              <a:t> </a:t>
            </a:r>
            <a:r>
              <a:rPr lang="ru-RU" sz="2800" b="1" dirty="0" err="1">
                <a:solidFill>
                  <a:srgbClr val="002060"/>
                </a:solidFill>
              </a:rPr>
              <a:t>impurity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8126" y="413293"/>
            <a:ext cx="1009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The task of predicting the result of the </a:t>
            </a:r>
            <a:r>
              <a:rPr lang="en-US" sz="3600" b="1" dirty="0" smtClean="0">
                <a:solidFill>
                  <a:srgbClr val="00B050"/>
                </a:solidFill>
              </a:rPr>
              <a:t>match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11</a:t>
            </a:fld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08126" y="1602505"/>
            <a:ext cx="356689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2060"/>
                </a:solidFill>
              </a:rPr>
              <a:t>V</a:t>
            </a:r>
            <a:r>
              <a:rPr lang="en-US" sz="2400" dirty="0"/>
              <a:t> - the opponent is higher in the match standings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i="1" dirty="0" smtClean="0">
                <a:solidFill>
                  <a:srgbClr val="002060"/>
                </a:solidFill>
              </a:rPr>
              <a:t>D</a:t>
            </a:r>
            <a:r>
              <a:rPr lang="en-US" sz="2400" dirty="0" smtClean="0"/>
              <a:t> </a:t>
            </a:r>
            <a:r>
              <a:rPr lang="en-US" sz="2400" dirty="0"/>
              <a:t>- playing at </a:t>
            </a:r>
            <a:r>
              <a:rPr lang="en-US" sz="2400" dirty="0" smtClean="0"/>
              <a:t>home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b="1" i="1" dirty="0" smtClean="0">
                <a:solidFill>
                  <a:srgbClr val="002060"/>
                </a:solidFill>
              </a:rPr>
              <a:t>L </a:t>
            </a:r>
            <a:r>
              <a:rPr lang="en-US" sz="2400" dirty="0"/>
              <a:t>- team leaders participate in the </a:t>
            </a:r>
            <a:r>
              <a:rPr lang="en-US" sz="2400" dirty="0" smtClean="0"/>
              <a:t>match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b="1" i="1" dirty="0" smtClean="0">
                <a:solidFill>
                  <a:srgbClr val="002060"/>
                </a:solidFill>
              </a:rPr>
              <a:t>R</a:t>
            </a:r>
            <a:r>
              <a:rPr lang="en-US" sz="2400" dirty="0" smtClean="0"/>
              <a:t> </a:t>
            </a:r>
            <a:r>
              <a:rPr lang="en-US" sz="2400" dirty="0"/>
              <a:t>- it's raining during the match</a:t>
            </a:r>
            <a:endParaRPr lang="ru-RU" sz="2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155605"/>
              </p:ext>
            </p:extLst>
          </p:nvPr>
        </p:nvGraphicFramePr>
        <p:xfrm>
          <a:off x="4834353" y="1877351"/>
          <a:ext cx="6692970" cy="3240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495">
                  <a:extLst>
                    <a:ext uri="{9D8B030D-6E8A-4147-A177-3AD203B41FA5}">
                      <a16:colId xmlns:a16="http://schemas.microsoft.com/office/drawing/2014/main" val="2087675918"/>
                    </a:ext>
                  </a:extLst>
                </a:gridCol>
                <a:gridCol w="1115495">
                  <a:extLst>
                    <a:ext uri="{9D8B030D-6E8A-4147-A177-3AD203B41FA5}">
                      <a16:colId xmlns:a16="http://schemas.microsoft.com/office/drawing/2014/main" val="3850313869"/>
                    </a:ext>
                  </a:extLst>
                </a:gridCol>
                <a:gridCol w="1115495">
                  <a:extLst>
                    <a:ext uri="{9D8B030D-6E8A-4147-A177-3AD203B41FA5}">
                      <a16:colId xmlns:a16="http://schemas.microsoft.com/office/drawing/2014/main" val="1061220397"/>
                    </a:ext>
                  </a:extLst>
                </a:gridCol>
                <a:gridCol w="1115495">
                  <a:extLst>
                    <a:ext uri="{9D8B030D-6E8A-4147-A177-3AD203B41FA5}">
                      <a16:colId xmlns:a16="http://schemas.microsoft.com/office/drawing/2014/main" val="1920446260"/>
                    </a:ext>
                  </a:extLst>
                </a:gridCol>
                <a:gridCol w="1115495">
                  <a:extLst>
                    <a:ext uri="{9D8B030D-6E8A-4147-A177-3AD203B41FA5}">
                      <a16:colId xmlns:a16="http://schemas.microsoft.com/office/drawing/2014/main" val="1746849692"/>
                    </a:ext>
                  </a:extLst>
                </a:gridCol>
                <a:gridCol w="1115495">
                  <a:extLst>
                    <a:ext uri="{9D8B030D-6E8A-4147-A177-3AD203B41FA5}">
                      <a16:colId xmlns:a16="http://schemas.microsoft.com/office/drawing/2014/main" val="3289390162"/>
                    </a:ext>
                  </a:extLst>
                </a:gridCol>
              </a:tblGrid>
              <a:tr h="64417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Match number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Victory</a:t>
                      </a:r>
                    </a:p>
                    <a:p>
                      <a:pPr algn="ctr"/>
                      <a:r>
                        <a:rPr lang="en-US" dirty="0" smtClean="0"/>
                        <a:t>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4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74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68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51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58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98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33685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6671" y="238125"/>
            <a:ext cx="1009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The Gini uncertainty for feature V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12</a:t>
            </a:fld>
            <a:endParaRPr lang="ru-RU" sz="1400" dirty="0">
              <a:solidFill>
                <a:schemeClr val="bg1"/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12897"/>
              </p:ext>
            </p:extLst>
          </p:nvPr>
        </p:nvGraphicFramePr>
        <p:xfrm>
          <a:off x="5680366" y="1565566"/>
          <a:ext cx="546496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533">
                  <a:extLst>
                    <a:ext uri="{9D8B030D-6E8A-4147-A177-3AD203B41FA5}">
                      <a16:colId xmlns:a16="http://schemas.microsoft.com/office/drawing/2014/main" val="2087675918"/>
                    </a:ext>
                  </a:extLst>
                </a:gridCol>
                <a:gridCol w="789122">
                  <a:extLst>
                    <a:ext uri="{9D8B030D-6E8A-4147-A177-3AD203B41FA5}">
                      <a16:colId xmlns:a16="http://schemas.microsoft.com/office/drawing/2014/main" val="3850313869"/>
                    </a:ext>
                  </a:extLst>
                </a:gridCol>
                <a:gridCol w="910827">
                  <a:extLst>
                    <a:ext uri="{9D8B030D-6E8A-4147-A177-3AD203B41FA5}">
                      <a16:colId xmlns:a16="http://schemas.microsoft.com/office/drawing/2014/main" val="1061220397"/>
                    </a:ext>
                  </a:extLst>
                </a:gridCol>
                <a:gridCol w="910827">
                  <a:extLst>
                    <a:ext uri="{9D8B030D-6E8A-4147-A177-3AD203B41FA5}">
                      <a16:colId xmlns:a16="http://schemas.microsoft.com/office/drawing/2014/main" val="1920446260"/>
                    </a:ext>
                  </a:extLst>
                </a:gridCol>
                <a:gridCol w="910827">
                  <a:extLst>
                    <a:ext uri="{9D8B030D-6E8A-4147-A177-3AD203B41FA5}">
                      <a16:colId xmlns:a16="http://schemas.microsoft.com/office/drawing/2014/main" val="1746849692"/>
                    </a:ext>
                  </a:extLst>
                </a:gridCol>
                <a:gridCol w="910827">
                  <a:extLst>
                    <a:ext uri="{9D8B030D-6E8A-4147-A177-3AD203B41FA5}">
                      <a16:colId xmlns:a16="http://schemas.microsoft.com/office/drawing/2014/main" val="3289390162"/>
                    </a:ext>
                  </a:extLst>
                </a:gridCol>
              </a:tblGrid>
              <a:tr h="6161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Match number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Victory</a:t>
                      </a:r>
                    </a:p>
                    <a:p>
                      <a:pPr algn="ctr"/>
                      <a:r>
                        <a:rPr lang="en-US" dirty="0" smtClean="0"/>
                        <a:t>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44007"/>
                  </a:ext>
                </a:extLst>
              </a:tr>
              <a:tr h="2464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746160"/>
                  </a:ext>
                </a:extLst>
              </a:tr>
              <a:tr h="2464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68702"/>
                  </a:ext>
                </a:extLst>
              </a:tr>
              <a:tr h="2464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518215"/>
                  </a:ext>
                </a:extLst>
              </a:tr>
              <a:tr h="2464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586288"/>
                  </a:ext>
                </a:extLst>
              </a:tr>
              <a:tr h="2464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7012"/>
                  </a:ext>
                </a:extLst>
              </a:tr>
              <a:tr h="2464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980596"/>
                  </a:ext>
                </a:extLst>
              </a:tr>
              <a:tr h="2464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336854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274618" y="1430570"/>
            <a:ext cx="592974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Pr</a:t>
            </a:r>
            <a:r>
              <a:rPr lang="ru-RU" sz="2400" dirty="0"/>
              <a:t>(V=0)=</a:t>
            </a:r>
            <a:r>
              <a:rPr lang="ru-RU" sz="2400" dirty="0" smtClean="0"/>
              <a:t>3/7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ru-RU" sz="2400" dirty="0" err="1"/>
              <a:t>Pr</a:t>
            </a:r>
            <a:r>
              <a:rPr lang="ru-RU" sz="2400" dirty="0"/>
              <a:t>(V=1)=</a:t>
            </a:r>
            <a:r>
              <a:rPr lang="ru-RU" sz="2400" dirty="0" smtClean="0"/>
              <a:t>4/7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ru-RU" sz="2400" dirty="0" err="1" smtClean="0"/>
              <a:t>Pr</a:t>
            </a:r>
            <a:r>
              <a:rPr lang="ru-RU" sz="2400" dirty="0" smtClean="0"/>
              <a:t>(Y=0|V=0</a:t>
            </a:r>
            <a:r>
              <a:rPr lang="ru-RU" sz="2400" dirty="0"/>
              <a:t>)=</a:t>
            </a:r>
            <a:r>
              <a:rPr lang="ru-RU" sz="2400" dirty="0" smtClean="0"/>
              <a:t>1/3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ru-RU" sz="2400" dirty="0" err="1" smtClean="0"/>
              <a:t>Pr</a:t>
            </a:r>
            <a:r>
              <a:rPr lang="ru-RU" sz="2400" dirty="0" smtClean="0"/>
              <a:t>(Y=1|V=0</a:t>
            </a:r>
            <a:r>
              <a:rPr lang="ru-RU" sz="2400" dirty="0"/>
              <a:t>)=</a:t>
            </a:r>
            <a:r>
              <a:rPr lang="ru-RU" sz="2400" dirty="0" smtClean="0"/>
              <a:t>2/3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ru-RU" sz="2400" dirty="0" err="1" smtClean="0"/>
              <a:t>Pr</a:t>
            </a:r>
            <a:r>
              <a:rPr lang="ru-RU" sz="2400" dirty="0" smtClean="0"/>
              <a:t>(Y=0|V=1</a:t>
            </a:r>
            <a:r>
              <a:rPr lang="ru-RU" sz="2400" dirty="0"/>
              <a:t>)=</a:t>
            </a:r>
            <a:r>
              <a:rPr lang="ru-RU" sz="2400" dirty="0" smtClean="0"/>
              <a:t>3/4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ru-RU" sz="2400" dirty="0" err="1" smtClean="0"/>
              <a:t>Pr</a:t>
            </a:r>
            <a:r>
              <a:rPr lang="ru-RU" sz="2400" dirty="0" smtClean="0"/>
              <a:t>(Y=1|V=1</a:t>
            </a:r>
            <a:r>
              <a:rPr lang="ru-RU" sz="2400" dirty="0"/>
              <a:t>)=</a:t>
            </a:r>
            <a:r>
              <a:rPr lang="ru-RU" sz="2400" dirty="0" smtClean="0"/>
              <a:t>1/4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ru-RU" sz="2400" dirty="0" err="1" smtClean="0"/>
              <a:t>Gini</a:t>
            </a:r>
            <a:r>
              <a:rPr lang="ru-RU" sz="2400" dirty="0" smtClean="0"/>
              <a:t>(V</a:t>
            </a:r>
            <a:r>
              <a:rPr lang="ru-RU" sz="2400" dirty="0"/>
              <a:t>)=3/7*1/3*2/3+4/7*3/4*1/4=0.21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6670" y="238125"/>
            <a:ext cx="9274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The </a:t>
            </a:r>
            <a:r>
              <a:rPr lang="en-US" sz="3600" b="1" dirty="0" smtClean="0">
                <a:solidFill>
                  <a:srgbClr val="00B050"/>
                </a:solidFill>
              </a:rPr>
              <a:t>GINI </a:t>
            </a:r>
            <a:r>
              <a:rPr lang="en-US" sz="3600" b="1" dirty="0">
                <a:solidFill>
                  <a:srgbClr val="00B050"/>
                </a:solidFill>
              </a:rPr>
              <a:t>uncertainty for feature D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13</a:t>
            </a:fld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46670" y="1401772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 err="1"/>
              <a:t>Pr</a:t>
            </a:r>
            <a:r>
              <a:rPr lang="ru-RU" sz="2400" dirty="0"/>
              <a:t>(D=0)=2/7 </a:t>
            </a:r>
            <a:r>
              <a:rPr lang="ru-RU" sz="2400" dirty="0" err="1"/>
              <a:t>Pr</a:t>
            </a:r>
            <a:r>
              <a:rPr lang="ru-RU" sz="2400" dirty="0"/>
              <a:t>(D=1)=</a:t>
            </a:r>
            <a:r>
              <a:rPr lang="ru-RU" sz="2400" dirty="0" smtClean="0"/>
              <a:t>5/7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ru-RU" sz="2400" dirty="0" err="1" smtClean="0"/>
              <a:t>Pr</a:t>
            </a:r>
            <a:r>
              <a:rPr lang="ru-RU" sz="2400" dirty="0" smtClean="0"/>
              <a:t>(Y=0|D=0</a:t>
            </a:r>
            <a:r>
              <a:rPr lang="ru-RU" sz="2400" dirty="0"/>
              <a:t>)=</a:t>
            </a:r>
            <a:r>
              <a:rPr lang="ru-RU" sz="2400" dirty="0" smtClean="0"/>
              <a:t>2/2</a:t>
            </a:r>
            <a:r>
              <a:rPr lang="en-US" sz="2400" dirty="0" smtClean="0"/>
              <a:t>=1</a:t>
            </a:r>
          </a:p>
          <a:p>
            <a:endParaRPr lang="en-US" sz="2400" dirty="0" smtClean="0"/>
          </a:p>
          <a:p>
            <a:r>
              <a:rPr lang="ru-RU" sz="2400" dirty="0" err="1" smtClean="0"/>
              <a:t>Pr</a:t>
            </a:r>
            <a:r>
              <a:rPr lang="ru-RU" sz="2400" dirty="0" smtClean="0"/>
              <a:t>(Y=1|D=0</a:t>
            </a:r>
            <a:r>
              <a:rPr lang="ru-RU" sz="2400" dirty="0"/>
              <a:t>)=</a:t>
            </a:r>
            <a:r>
              <a:rPr lang="ru-RU" sz="2400" dirty="0" smtClean="0"/>
              <a:t>0/2</a:t>
            </a:r>
            <a:r>
              <a:rPr lang="en-US" sz="2400" dirty="0" smtClean="0"/>
              <a:t>=0</a:t>
            </a:r>
          </a:p>
          <a:p>
            <a:endParaRPr lang="en-US" sz="2400" dirty="0" smtClean="0"/>
          </a:p>
          <a:p>
            <a:r>
              <a:rPr lang="ru-RU" sz="2400" dirty="0" err="1" smtClean="0"/>
              <a:t>Pr</a:t>
            </a:r>
            <a:r>
              <a:rPr lang="ru-RU" sz="2400" dirty="0" smtClean="0"/>
              <a:t>(Y=0|D=1</a:t>
            </a:r>
            <a:r>
              <a:rPr lang="ru-RU" sz="2400" dirty="0"/>
              <a:t>)=</a:t>
            </a:r>
            <a:r>
              <a:rPr lang="ru-RU" sz="2400" dirty="0" smtClean="0"/>
              <a:t>2/5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ru-RU" sz="2400" dirty="0" err="1" smtClean="0"/>
              <a:t>Pr</a:t>
            </a:r>
            <a:r>
              <a:rPr lang="ru-RU" sz="2400" dirty="0" smtClean="0"/>
              <a:t>(Y=1|D=1</a:t>
            </a:r>
            <a:r>
              <a:rPr lang="ru-RU" sz="2400" dirty="0"/>
              <a:t>)=</a:t>
            </a:r>
            <a:r>
              <a:rPr lang="ru-RU" sz="2400" dirty="0" smtClean="0"/>
              <a:t>3/5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ru-RU" sz="2400" dirty="0" err="1" smtClean="0"/>
              <a:t>Gini</a:t>
            </a:r>
            <a:r>
              <a:rPr lang="ru-RU" sz="2400" dirty="0" smtClean="0"/>
              <a:t>(D</a:t>
            </a:r>
            <a:r>
              <a:rPr lang="ru-RU" sz="2400" dirty="0"/>
              <a:t>)=</a:t>
            </a:r>
            <a:r>
              <a:rPr lang="ru-RU" sz="2400" dirty="0" smtClean="0"/>
              <a:t>2/7*</a:t>
            </a:r>
            <a:r>
              <a:rPr lang="en-US" sz="2400" dirty="0" smtClean="0"/>
              <a:t>1</a:t>
            </a:r>
            <a:r>
              <a:rPr lang="ru-RU" sz="2400" dirty="0" smtClean="0"/>
              <a:t>*</a:t>
            </a:r>
            <a:r>
              <a:rPr lang="en-US" sz="2400" dirty="0" smtClean="0"/>
              <a:t>0</a:t>
            </a:r>
            <a:r>
              <a:rPr lang="ru-RU" sz="2400" dirty="0" smtClean="0"/>
              <a:t>+5/7*2/</a:t>
            </a:r>
            <a:r>
              <a:rPr lang="en-US" sz="2400" dirty="0" smtClean="0"/>
              <a:t>5</a:t>
            </a:r>
            <a:r>
              <a:rPr lang="ru-RU" sz="2400" dirty="0" smtClean="0"/>
              <a:t>*3/</a:t>
            </a:r>
            <a:r>
              <a:rPr lang="en-US" sz="2400" dirty="0" smtClean="0"/>
              <a:t>5</a:t>
            </a:r>
            <a:r>
              <a:rPr lang="ru-RU" sz="2400" dirty="0" smtClean="0"/>
              <a:t>=0.17</a:t>
            </a:r>
            <a:endParaRPr lang="ru-RU" sz="2400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919512"/>
              </p:ext>
            </p:extLst>
          </p:nvPr>
        </p:nvGraphicFramePr>
        <p:xfrm>
          <a:off x="5153890" y="1627969"/>
          <a:ext cx="6127842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307">
                  <a:extLst>
                    <a:ext uri="{9D8B030D-6E8A-4147-A177-3AD203B41FA5}">
                      <a16:colId xmlns:a16="http://schemas.microsoft.com/office/drawing/2014/main" val="2087675918"/>
                    </a:ext>
                  </a:extLst>
                </a:gridCol>
                <a:gridCol w="1021307">
                  <a:extLst>
                    <a:ext uri="{9D8B030D-6E8A-4147-A177-3AD203B41FA5}">
                      <a16:colId xmlns:a16="http://schemas.microsoft.com/office/drawing/2014/main" val="3850313869"/>
                    </a:ext>
                  </a:extLst>
                </a:gridCol>
                <a:gridCol w="1021307">
                  <a:extLst>
                    <a:ext uri="{9D8B030D-6E8A-4147-A177-3AD203B41FA5}">
                      <a16:colId xmlns:a16="http://schemas.microsoft.com/office/drawing/2014/main" val="1061220397"/>
                    </a:ext>
                  </a:extLst>
                </a:gridCol>
                <a:gridCol w="1021307">
                  <a:extLst>
                    <a:ext uri="{9D8B030D-6E8A-4147-A177-3AD203B41FA5}">
                      <a16:colId xmlns:a16="http://schemas.microsoft.com/office/drawing/2014/main" val="1920446260"/>
                    </a:ext>
                  </a:extLst>
                </a:gridCol>
                <a:gridCol w="1021307">
                  <a:extLst>
                    <a:ext uri="{9D8B030D-6E8A-4147-A177-3AD203B41FA5}">
                      <a16:colId xmlns:a16="http://schemas.microsoft.com/office/drawing/2014/main" val="1746849692"/>
                    </a:ext>
                  </a:extLst>
                </a:gridCol>
                <a:gridCol w="1021307">
                  <a:extLst>
                    <a:ext uri="{9D8B030D-6E8A-4147-A177-3AD203B41FA5}">
                      <a16:colId xmlns:a16="http://schemas.microsoft.com/office/drawing/2014/main" val="3289390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Match number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Victory</a:t>
                      </a:r>
                    </a:p>
                    <a:p>
                      <a:pPr algn="ctr"/>
                      <a:r>
                        <a:rPr lang="en-US" dirty="0" smtClean="0"/>
                        <a:t>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4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74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68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51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58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98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33685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6671" y="238125"/>
            <a:ext cx="1009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The GINI uncertainty for feature </a:t>
            </a:r>
            <a:r>
              <a:rPr lang="en-US" sz="3600" b="1" dirty="0" smtClean="0">
                <a:solidFill>
                  <a:srgbClr val="00B050"/>
                </a:solidFill>
              </a:rPr>
              <a:t>L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14</a:t>
            </a:fld>
            <a:endParaRPr lang="ru-RU" sz="1400" dirty="0">
              <a:solidFill>
                <a:schemeClr val="bg1"/>
              </a:solidFill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913943"/>
              </p:ext>
            </p:extLst>
          </p:nvPr>
        </p:nvGraphicFramePr>
        <p:xfrm>
          <a:off x="5174334" y="1032224"/>
          <a:ext cx="617946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852">
                  <a:extLst>
                    <a:ext uri="{9D8B030D-6E8A-4147-A177-3AD203B41FA5}">
                      <a16:colId xmlns:a16="http://schemas.microsoft.com/office/drawing/2014/main" val="20876759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50313869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1061220397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192044626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746849692"/>
                    </a:ext>
                  </a:extLst>
                </a:gridCol>
                <a:gridCol w="1621323">
                  <a:extLst>
                    <a:ext uri="{9D8B030D-6E8A-4147-A177-3AD203B41FA5}">
                      <a16:colId xmlns:a16="http://schemas.microsoft.com/office/drawing/2014/main" val="3289390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Match number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</a:t>
                      </a:r>
                      <a:endParaRPr lang="ru-RU" sz="2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Victory</a:t>
                      </a:r>
                    </a:p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4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74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68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51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58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98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33685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852708" y="1638631"/>
                <a:ext cx="8499109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 smtClean="0"/>
                  <a:t>Pr(</a:t>
                </a:r>
                <a:r>
                  <a:rPr lang="en-US" sz="2400" dirty="0" smtClean="0"/>
                  <a:t>L</a:t>
                </a:r>
                <a:r>
                  <a:rPr lang="ru-RU" sz="2400" dirty="0" smtClean="0"/>
                  <a:t>=0)=</a:t>
                </a:r>
                <a:r>
                  <a:rPr lang="en-US" sz="2400" dirty="0" smtClean="0"/>
                  <a:t>4</a:t>
                </a:r>
                <a:r>
                  <a:rPr lang="ru-RU" sz="2400" dirty="0" smtClean="0"/>
                  <a:t>/7</a:t>
                </a:r>
                <a:r>
                  <a:rPr lang="en-US" sz="2400" dirty="0"/>
                  <a:t>,</a:t>
                </a:r>
                <a:r>
                  <a:rPr lang="ru-RU" sz="2400" dirty="0"/>
                  <a:t> </a:t>
                </a:r>
                <a:r>
                  <a:rPr lang="ru-RU" sz="2400" dirty="0" err="1" smtClean="0"/>
                  <a:t>Pr</a:t>
                </a:r>
                <a:r>
                  <a:rPr lang="ru-RU" sz="2400" dirty="0" smtClean="0"/>
                  <a:t>(</a:t>
                </a:r>
                <a:r>
                  <a:rPr lang="en-US" sz="2400" dirty="0" smtClean="0"/>
                  <a:t>L</a:t>
                </a:r>
                <a:r>
                  <a:rPr lang="ru-RU" sz="2400" dirty="0" smtClean="0"/>
                  <a:t>=1)=</a:t>
                </a:r>
                <a:r>
                  <a:rPr lang="en-US" sz="2400" dirty="0" smtClean="0"/>
                  <a:t>3</a:t>
                </a:r>
                <a:r>
                  <a:rPr lang="ru-RU" sz="2400" dirty="0" smtClean="0"/>
                  <a:t>/7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ru-RU" sz="2400" dirty="0" err="1" smtClean="0"/>
                  <a:t>Pr</a:t>
                </a:r>
                <a:r>
                  <a:rPr lang="ru-RU" sz="2400" dirty="0" smtClean="0"/>
                  <a:t>(Y=0|</a:t>
                </a:r>
                <a:r>
                  <a:rPr lang="en-US" sz="2400" dirty="0" smtClean="0"/>
                  <a:t>L</a:t>
                </a:r>
                <a:r>
                  <a:rPr lang="ru-RU" sz="2400" dirty="0" smtClean="0"/>
                  <a:t>=0)=</a:t>
                </a:r>
                <a:r>
                  <a:rPr lang="en-US" sz="2400" dirty="0" smtClean="0"/>
                  <a:t>2</a:t>
                </a:r>
                <a:r>
                  <a:rPr lang="ru-RU" sz="2400" dirty="0" smtClean="0"/>
                  <a:t>/</a:t>
                </a:r>
                <a:r>
                  <a:rPr lang="en-US" sz="2400" dirty="0" smtClean="0"/>
                  <a:t>4=1/2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ru-RU" sz="2400" dirty="0" err="1" smtClean="0"/>
                  <a:t>Pr</a:t>
                </a:r>
                <a:r>
                  <a:rPr lang="ru-RU" sz="2400" dirty="0" smtClean="0"/>
                  <a:t>(Y=1|</a:t>
                </a:r>
                <a:r>
                  <a:rPr lang="en-US" sz="2400" dirty="0" smtClean="0"/>
                  <a:t>L</a:t>
                </a:r>
                <a:r>
                  <a:rPr lang="ru-RU" sz="2400" dirty="0" smtClean="0"/>
                  <a:t>=0</a:t>
                </a:r>
                <a:r>
                  <a:rPr lang="ru-RU" sz="2400" dirty="0"/>
                  <a:t>)=</a:t>
                </a:r>
                <a:r>
                  <a:rPr lang="ru-RU" sz="2400" dirty="0" smtClean="0"/>
                  <a:t>2/</a:t>
                </a:r>
                <a:r>
                  <a:rPr lang="en-US" sz="2400" dirty="0" smtClean="0"/>
                  <a:t>4=1/2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ru-RU" sz="2400" dirty="0" err="1" smtClean="0"/>
                  <a:t>Pr</a:t>
                </a:r>
                <a:r>
                  <a:rPr lang="ru-RU" sz="2400" dirty="0" smtClean="0"/>
                  <a:t>(Y=0|</a:t>
                </a:r>
                <a:r>
                  <a:rPr lang="en-US" sz="2400" dirty="0" smtClean="0"/>
                  <a:t>L</a:t>
                </a:r>
                <a:r>
                  <a:rPr lang="ru-RU" sz="2400" dirty="0" smtClean="0"/>
                  <a:t>=1)=</a:t>
                </a:r>
                <a:r>
                  <a:rPr lang="en-US" sz="2400" dirty="0" smtClean="0"/>
                  <a:t>2</a:t>
                </a:r>
                <a:r>
                  <a:rPr lang="ru-RU" sz="2400" dirty="0" smtClean="0"/>
                  <a:t>/</a:t>
                </a:r>
                <a:r>
                  <a:rPr lang="en-US" sz="2400" dirty="0" smtClean="0"/>
                  <a:t>3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ru-RU" sz="2400" dirty="0" err="1" smtClean="0"/>
                  <a:t>Pr</a:t>
                </a:r>
                <a:r>
                  <a:rPr lang="ru-RU" sz="2400" dirty="0" smtClean="0"/>
                  <a:t>(Y=1|</a:t>
                </a:r>
                <a:r>
                  <a:rPr lang="en-US" sz="2400" dirty="0" smtClean="0"/>
                  <a:t>L</a:t>
                </a:r>
                <a:r>
                  <a:rPr lang="ru-RU" sz="2400" dirty="0" smtClean="0"/>
                  <a:t>=1</a:t>
                </a:r>
                <a:r>
                  <a:rPr lang="ru-RU" sz="2400" dirty="0"/>
                  <a:t>)=</a:t>
                </a:r>
                <a:r>
                  <a:rPr lang="ru-RU" sz="2400" dirty="0" smtClean="0"/>
                  <a:t>1/</a:t>
                </a:r>
                <a:r>
                  <a:rPr lang="en-US" sz="2400" dirty="0" smtClean="0"/>
                  <a:t>3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ru-RU" sz="2400" dirty="0" err="1" smtClean="0"/>
                  <a:t>Gini</a:t>
                </a:r>
                <a:r>
                  <a:rPr lang="ru-RU" sz="2400" dirty="0" smtClean="0"/>
                  <a:t>(</a:t>
                </a:r>
                <a:r>
                  <a:rPr lang="en-US" sz="2400" dirty="0" smtClean="0"/>
                  <a:t>L</a:t>
                </a:r>
                <a:r>
                  <a:rPr lang="ru-RU" sz="2400" dirty="0" smtClean="0"/>
                  <a:t>)=</a:t>
                </a:r>
                <a:r>
                  <a:rPr lang="en-US" sz="2400" dirty="0"/>
                  <a:t>4</a:t>
                </a:r>
                <a:r>
                  <a:rPr lang="ru-RU" sz="2400" dirty="0" smtClean="0"/>
                  <a:t>/7*1/</a:t>
                </a:r>
                <a:r>
                  <a:rPr lang="en-US" sz="2400" dirty="0" smtClean="0"/>
                  <a:t>2</a:t>
                </a:r>
                <a:r>
                  <a:rPr lang="ru-RU" sz="2400" dirty="0" smtClean="0"/>
                  <a:t>*</a:t>
                </a:r>
                <a:r>
                  <a:rPr lang="en-US" sz="2400" dirty="0" smtClean="0"/>
                  <a:t>1</a:t>
                </a:r>
                <a:r>
                  <a:rPr lang="ru-RU" sz="2400" dirty="0" smtClean="0"/>
                  <a:t>/</a:t>
                </a:r>
                <a:r>
                  <a:rPr lang="en-US" sz="2400" dirty="0" smtClean="0"/>
                  <a:t>2</a:t>
                </a:r>
                <a:r>
                  <a:rPr lang="ru-RU" sz="2400" dirty="0" smtClean="0"/>
                  <a:t>+</a:t>
                </a:r>
                <a:r>
                  <a:rPr lang="en-US" sz="2400" dirty="0" smtClean="0"/>
                  <a:t>3</a:t>
                </a:r>
                <a:r>
                  <a:rPr lang="ru-RU" sz="2400" dirty="0" smtClean="0"/>
                  <a:t>/7*</a:t>
                </a:r>
                <a:r>
                  <a:rPr lang="en-US" sz="2400" dirty="0" smtClean="0"/>
                  <a:t>2</a:t>
                </a:r>
                <a:r>
                  <a:rPr lang="ru-RU" sz="2400" dirty="0" smtClean="0"/>
                  <a:t>/</a:t>
                </a:r>
                <a:r>
                  <a:rPr lang="en-US" sz="2400" dirty="0" smtClean="0"/>
                  <a:t>3</a:t>
                </a:r>
                <a:r>
                  <a:rPr lang="ru-RU" sz="2400" dirty="0" smtClean="0"/>
                  <a:t>*1/</a:t>
                </a:r>
                <a:r>
                  <a:rPr lang="en-US" sz="2400" dirty="0" smtClean="0"/>
                  <a:t>3</a:t>
                </a:r>
                <a:r>
                  <a:rPr lang="ru-RU" sz="2400" dirty="0" smtClean="0"/>
                  <a:t>=</a:t>
                </a:r>
                <a:r>
                  <a:rPr lang="en-US" sz="2400" dirty="0" smtClean="0"/>
                  <a:t>5/21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0,24</m:t>
                    </m:r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8" y="1638631"/>
                <a:ext cx="8499109" cy="4154984"/>
              </a:xfrm>
              <a:prstGeom prst="rect">
                <a:avLst/>
              </a:prstGeom>
              <a:blipFill>
                <a:blip r:embed="rId4"/>
                <a:stretch>
                  <a:fillRect l="-1148" t="-1175" b="-24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6671" y="238125"/>
            <a:ext cx="1009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The GINI uncertainty for feature </a:t>
            </a:r>
            <a:r>
              <a:rPr lang="en-US" sz="3600" b="1" dirty="0" smtClean="0">
                <a:solidFill>
                  <a:srgbClr val="00B050"/>
                </a:solidFill>
              </a:rPr>
              <a:t>R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756414" y="6291356"/>
            <a:ext cx="2743200" cy="365125"/>
          </a:xfrm>
        </p:spPr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15</a:t>
            </a:fld>
            <a:endParaRPr lang="ru-RU" sz="1400" dirty="0">
              <a:solidFill>
                <a:schemeClr val="bg1"/>
              </a:solidFill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34368"/>
              </p:ext>
            </p:extLst>
          </p:nvPr>
        </p:nvGraphicFramePr>
        <p:xfrm>
          <a:off x="5049642" y="1170769"/>
          <a:ext cx="630415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292">
                  <a:extLst>
                    <a:ext uri="{9D8B030D-6E8A-4147-A177-3AD203B41FA5}">
                      <a16:colId xmlns:a16="http://schemas.microsoft.com/office/drawing/2014/main" val="2087675918"/>
                    </a:ext>
                  </a:extLst>
                </a:gridCol>
                <a:gridCol w="858981">
                  <a:extLst>
                    <a:ext uri="{9D8B030D-6E8A-4147-A177-3AD203B41FA5}">
                      <a16:colId xmlns:a16="http://schemas.microsoft.com/office/drawing/2014/main" val="3850313869"/>
                    </a:ext>
                  </a:extLst>
                </a:gridCol>
                <a:gridCol w="796806">
                  <a:extLst>
                    <a:ext uri="{9D8B030D-6E8A-4147-A177-3AD203B41FA5}">
                      <a16:colId xmlns:a16="http://schemas.microsoft.com/office/drawing/2014/main" val="1061220397"/>
                    </a:ext>
                  </a:extLst>
                </a:gridCol>
                <a:gridCol w="782613">
                  <a:extLst>
                    <a:ext uri="{9D8B030D-6E8A-4147-A177-3AD203B41FA5}">
                      <a16:colId xmlns:a16="http://schemas.microsoft.com/office/drawing/2014/main" val="1920446260"/>
                    </a:ext>
                  </a:extLst>
                </a:gridCol>
                <a:gridCol w="942109">
                  <a:extLst>
                    <a:ext uri="{9D8B030D-6E8A-4147-A177-3AD203B41FA5}">
                      <a16:colId xmlns:a16="http://schemas.microsoft.com/office/drawing/2014/main" val="1746849692"/>
                    </a:ext>
                  </a:extLst>
                </a:gridCol>
                <a:gridCol w="1427357">
                  <a:extLst>
                    <a:ext uri="{9D8B030D-6E8A-4147-A177-3AD203B41FA5}">
                      <a16:colId xmlns:a16="http://schemas.microsoft.com/office/drawing/2014/main" val="3289390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Match number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ru-RU" sz="2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Victory</a:t>
                      </a:r>
                    </a:p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4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74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68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518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58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3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98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33685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732112" y="1842775"/>
                <a:ext cx="7192688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 err="1" smtClean="0"/>
                  <a:t>Pr</a:t>
                </a:r>
                <a:r>
                  <a:rPr lang="ru-RU" sz="2400" dirty="0" smtClean="0"/>
                  <a:t>(</a:t>
                </a:r>
                <a:r>
                  <a:rPr lang="en-US" sz="2400" dirty="0" smtClean="0"/>
                  <a:t>R</a:t>
                </a:r>
                <a:r>
                  <a:rPr lang="ru-RU" sz="2400" dirty="0" smtClean="0"/>
                  <a:t>=0)=</a:t>
                </a:r>
                <a:r>
                  <a:rPr lang="en-US" sz="2400" dirty="0" smtClean="0"/>
                  <a:t>4</a:t>
                </a:r>
                <a:r>
                  <a:rPr lang="ru-RU" sz="2400" dirty="0" smtClean="0"/>
                  <a:t>/7</a:t>
                </a:r>
                <a:r>
                  <a:rPr lang="en-US" sz="2400" dirty="0"/>
                  <a:t>,</a:t>
                </a:r>
                <a:r>
                  <a:rPr lang="ru-RU" sz="2400" dirty="0"/>
                  <a:t> </a:t>
                </a:r>
                <a:r>
                  <a:rPr lang="ru-RU" sz="2400" dirty="0" err="1" smtClean="0"/>
                  <a:t>Pr</a:t>
                </a:r>
                <a:r>
                  <a:rPr lang="ru-RU" sz="2400" dirty="0" smtClean="0"/>
                  <a:t>(</a:t>
                </a:r>
                <a:r>
                  <a:rPr lang="en-US" sz="2400" dirty="0" smtClean="0"/>
                  <a:t>R</a:t>
                </a:r>
                <a:r>
                  <a:rPr lang="ru-RU" sz="2400" dirty="0" smtClean="0"/>
                  <a:t>=1)=</a:t>
                </a:r>
                <a:r>
                  <a:rPr lang="en-US" sz="2400" dirty="0" smtClean="0"/>
                  <a:t>3</a:t>
                </a:r>
                <a:r>
                  <a:rPr lang="ru-RU" sz="2400" dirty="0" smtClean="0"/>
                  <a:t>/7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ru-RU" sz="2400" dirty="0" err="1" smtClean="0"/>
                  <a:t>Pr</a:t>
                </a:r>
                <a:r>
                  <a:rPr lang="ru-RU" sz="2400" dirty="0" smtClean="0"/>
                  <a:t>(Y=0|</a:t>
                </a:r>
                <a:r>
                  <a:rPr lang="en-US" sz="2400" dirty="0" smtClean="0"/>
                  <a:t>R</a:t>
                </a:r>
                <a:r>
                  <a:rPr lang="ru-RU" sz="2400" dirty="0" smtClean="0"/>
                  <a:t>=0)=</a:t>
                </a:r>
                <a:r>
                  <a:rPr lang="en-US" sz="2400" dirty="0" smtClean="0"/>
                  <a:t>2</a:t>
                </a:r>
                <a:r>
                  <a:rPr lang="ru-RU" sz="2400" dirty="0" smtClean="0"/>
                  <a:t>/</a:t>
                </a:r>
                <a:r>
                  <a:rPr lang="en-US" sz="2400" dirty="0" smtClean="0"/>
                  <a:t>4=1/2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ru-RU" sz="2400" dirty="0" err="1" smtClean="0"/>
                  <a:t>Pr</a:t>
                </a:r>
                <a:r>
                  <a:rPr lang="ru-RU" sz="2400" dirty="0" smtClean="0"/>
                  <a:t>(Y=1|</a:t>
                </a:r>
                <a:r>
                  <a:rPr lang="en-US" sz="2400" dirty="0" smtClean="0"/>
                  <a:t>R</a:t>
                </a:r>
                <a:r>
                  <a:rPr lang="ru-RU" sz="2400" dirty="0" smtClean="0"/>
                  <a:t>=0</a:t>
                </a:r>
                <a:r>
                  <a:rPr lang="ru-RU" sz="2400" dirty="0"/>
                  <a:t>)=</a:t>
                </a:r>
                <a:r>
                  <a:rPr lang="ru-RU" sz="2400" dirty="0" smtClean="0"/>
                  <a:t>2/</a:t>
                </a:r>
                <a:r>
                  <a:rPr lang="en-US" sz="2400" dirty="0" smtClean="0"/>
                  <a:t>4=1/2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ru-RU" sz="2400" dirty="0" err="1" smtClean="0"/>
                  <a:t>Pr</a:t>
                </a:r>
                <a:r>
                  <a:rPr lang="ru-RU" sz="2400" dirty="0" smtClean="0"/>
                  <a:t>(Y=0|</a:t>
                </a:r>
                <a:r>
                  <a:rPr lang="en-US" sz="2400" dirty="0" smtClean="0"/>
                  <a:t>R</a:t>
                </a:r>
                <a:r>
                  <a:rPr lang="ru-RU" sz="2400" dirty="0" smtClean="0"/>
                  <a:t>=1)=</a:t>
                </a:r>
                <a:r>
                  <a:rPr lang="en-US" sz="2400" dirty="0" smtClean="0"/>
                  <a:t>2</a:t>
                </a:r>
                <a:r>
                  <a:rPr lang="ru-RU" sz="2400" dirty="0" smtClean="0"/>
                  <a:t>/</a:t>
                </a:r>
                <a:r>
                  <a:rPr lang="en-US" sz="2400" dirty="0" smtClean="0"/>
                  <a:t>3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ru-RU" sz="2400" dirty="0" err="1" smtClean="0"/>
                  <a:t>Pr</a:t>
                </a:r>
                <a:r>
                  <a:rPr lang="ru-RU" sz="2400" dirty="0" smtClean="0"/>
                  <a:t>(Y=1|</a:t>
                </a:r>
                <a:r>
                  <a:rPr lang="en-US" sz="2400" dirty="0" smtClean="0"/>
                  <a:t>R</a:t>
                </a:r>
                <a:r>
                  <a:rPr lang="ru-RU" sz="2400" dirty="0" smtClean="0"/>
                  <a:t>=1</a:t>
                </a:r>
                <a:r>
                  <a:rPr lang="ru-RU" sz="2400" dirty="0"/>
                  <a:t>)=</a:t>
                </a:r>
                <a:r>
                  <a:rPr lang="ru-RU" sz="2400" dirty="0" smtClean="0"/>
                  <a:t>1/</a:t>
                </a:r>
                <a:r>
                  <a:rPr lang="en-US" sz="2400" dirty="0" smtClean="0"/>
                  <a:t>3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ru-RU" sz="2400" dirty="0" err="1" smtClean="0"/>
                  <a:t>Gini</a:t>
                </a:r>
                <a:r>
                  <a:rPr lang="ru-RU" sz="2400" dirty="0" smtClean="0"/>
                  <a:t>(</a:t>
                </a:r>
                <a:r>
                  <a:rPr lang="en-US" sz="2400" dirty="0" smtClean="0"/>
                  <a:t>R</a:t>
                </a:r>
                <a:r>
                  <a:rPr lang="ru-RU" sz="2400" dirty="0" smtClean="0"/>
                  <a:t>)=</a:t>
                </a:r>
                <a:r>
                  <a:rPr lang="en-US" sz="2400" dirty="0" smtClean="0"/>
                  <a:t>4</a:t>
                </a:r>
                <a:r>
                  <a:rPr lang="ru-RU" sz="2400" dirty="0" smtClean="0"/>
                  <a:t>/7*1/</a:t>
                </a:r>
                <a:r>
                  <a:rPr lang="en-US" sz="2400" dirty="0" smtClean="0"/>
                  <a:t>2</a:t>
                </a:r>
                <a:r>
                  <a:rPr lang="ru-RU" sz="2400" dirty="0" smtClean="0"/>
                  <a:t>*</a:t>
                </a:r>
                <a:r>
                  <a:rPr lang="en-US" sz="2400" dirty="0" smtClean="0"/>
                  <a:t>1</a:t>
                </a:r>
                <a:r>
                  <a:rPr lang="ru-RU" sz="2400" dirty="0" smtClean="0"/>
                  <a:t>/</a:t>
                </a:r>
                <a:r>
                  <a:rPr lang="en-US" sz="2400" dirty="0" smtClean="0"/>
                  <a:t>2</a:t>
                </a:r>
                <a:r>
                  <a:rPr lang="ru-RU" sz="2400" dirty="0" smtClean="0"/>
                  <a:t>+</a:t>
                </a:r>
                <a:r>
                  <a:rPr lang="en-US" sz="2400" dirty="0" smtClean="0"/>
                  <a:t>3</a:t>
                </a:r>
                <a:r>
                  <a:rPr lang="ru-RU" sz="2400" dirty="0" smtClean="0"/>
                  <a:t>/7*</a:t>
                </a:r>
                <a:r>
                  <a:rPr lang="en-US" sz="2400" dirty="0" smtClean="0"/>
                  <a:t>2</a:t>
                </a:r>
                <a:r>
                  <a:rPr lang="ru-RU" sz="2400" dirty="0" smtClean="0"/>
                  <a:t>/</a:t>
                </a:r>
                <a:r>
                  <a:rPr lang="en-US" sz="2400" dirty="0" smtClean="0"/>
                  <a:t>3</a:t>
                </a:r>
                <a:r>
                  <a:rPr lang="ru-RU" sz="2400" dirty="0" smtClean="0"/>
                  <a:t>*1/</a:t>
                </a:r>
                <a:r>
                  <a:rPr lang="en-US" sz="2400" dirty="0" smtClean="0"/>
                  <a:t>3</a:t>
                </a:r>
                <a:r>
                  <a:rPr lang="ru-RU" sz="2400" dirty="0" smtClean="0"/>
                  <a:t>=</a:t>
                </a:r>
                <a:r>
                  <a:rPr lang="en-US" sz="2400" dirty="0"/>
                  <a:t>5/21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≈0,24</m:t>
                    </m:r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12" y="1842775"/>
                <a:ext cx="7192688" cy="4154984"/>
              </a:xfrm>
              <a:prstGeom prst="rect">
                <a:avLst/>
              </a:prstGeom>
              <a:blipFill>
                <a:blip r:embed="rId4"/>
                <a:stretch>
                  <a:fillRect l="-1271" t="-1173" b="-23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6671" y="384082"/>
            <a:ext cx="1009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B050"/>
                </a:solidFill>
              </a:rPr>
              <a:t>WE FIND THE SIGN WITH THE MINIMUM GINI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16</a:t>
            </a:fld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9200" y="1568072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 err="1" smtClean="0"/>
              <a:t>Gini</a:t>
            </a:r>
            <a:r>
              <a:rPr lang="ru-RU" sz="2400" dirty="0" smtClean="0"/>
              <a:t>(V</a:t>
            </a:r>
            <a:r>
              <a:rPr lang="ru-RU" sz="2400" dirty="0"/>
              <a:t>)=</a:t>
            </a:r>
            <a:r>
              <a:rPr lang="ru-RU" sz="2400" dirty="0" smtClean="0"/>
              <a:t>0.22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ru-RU" sz="2400" dirty="0" err="1" smtClean="0">
                <a:solidFill>
                  <a:srgbClr val="0070C0"/>
                </a:solidFill>
              </a:rPr>
              <a:t>Gini</a:t>
            </a:r>
            <a:r>
              <a:rPr lang="ru-RU" sz="2400" dirty="0" smtClean="0">
                <a:solidFill>
                  <a:srgbClr val="0070C0"/>
                </a:solidFill>
              </a:rPr>
              <a:t>(D</a:t>
            </a:r>
            <a:r>
              <a:rPr lang="ru-RU" sz="2400" dirty="0">
                <a:solidFill>
                  <a:srgbClr val="0070C0"/>
                </a:solidFill>
              </a:rPr>
              <a:t>)=0.17 </a:t>
            </a:r>
            <a:r>
              <a:rPr lang="ru-RU" sz="2400" dirty="0" smtClean="0">
                <a:solidFill>
                  <a:srgbClr val="0070C0"/>
                </a:solidFill>
              </a:rPr>
              <a:t>(!)</a:t>
            </a:r>
            <a:endParaRPr lang="en-US" sz="2400" dirty="0" smtClean="0">
              <a:solidFill>
                <a:srgbClr val="0070C0"/>
              </a:solidFill>
            </a:endParaRPr>
          </a:p>
          <a:p>
            <a:endParaRPr lang="en-US" sz="2400" dirty="0" smtClean="0"/>
          </a:p>
          <a:p>
            <a:r>
              <a:rPr lang="ru-RU" sz="2400" dirty="0" err="1" smtClean="0"/>
              <a:t>Gini</a:t>
            </a:r>
            <a:r>
              <a:rPr lang="ru-RU" sz="2400" dirty="0" smtClean="0"/>
              <a:t>(L</a:t>
            </a:r>
            <a:r>
              <a:rPr lang="ru-RU" sz="2400" dirty="0"/>
              <a:t>)=</a:t>
            </a:r>
            <a:r>
              <a:rPr lang="ru-RU" sz="2400" dirty="0" smtClean="0"/>
              <a:t>0.24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ru-RU" sz="2400" dirty="0" err="1" smtClean="0"/>
              <a:t>Gini</a:t>
            </a:r>
            <a:r>
              <a:rPr lang="ru-RU" sz="2400" dirty="0" smtClean="0"/>
              <a:t>(R</a:t>
            </a:r>
            <a:r>
              <a:rPr lang="ru-RU" sz="2400" dirty="0"/>
              <a:t>)=</a:t>
            </a:r>
            <a:r>
              <a:rPr lang="ru-RU" sz="2400" dirty="0" smtClean="0"/>
              <a:t>0.24</a:t>
            </a:r>
            <a:endParaRPr lang="en-US" sz="2400" dirty="0" smtClean="0"/>
          </a:p>
          <a:p>
            <a:endParaRPr lang="en-US" sz="2400" dirty="0"/>
          </a:p>
          <a:p>
            <a:r>
              <a:rPr lang="ru-RU" sz="2400" dirty="0" err="1" smtClean="0"/>
              <a:t>This</a:t>
            </a:r>
            <a:r>
              <a:rPr lang="ru-RU" sz="2400" dirty="0" smtClean="0"/>
              <a:t> </a:t>
            </a:r>
            <a:r>
              <a:rPr lang="ru-RU" sz="2400" dirty="0" err="1"/>
              <a:t>attribute</a:t>
            </a:r>
            <a:r>
              <a:rPr lang="ru-RU" sz="2400" dirty="0"/>
              <a:t> </a:t>
            </a:r>
            <a:r>
              <a:rPr lang="ru-RU" sz="2400" dirty="0" err="1"/>
              <a:t>goes</a:t>
            </a:r>
            <a:r>
              <a:rPr lang="ru-RU" sz="2400" dirty="0"/>
              <a:t> </a:t>
            </a:r>
            <a:r>
              <a:rPr lang="ru-RU" sz="2400" dirty="0" err="1"/>
              <a:t>to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top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tree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ru-RU" sz="2400" dirty="0" err="1" smtClean="0"/>
              <a:t>The</a:t>
            </a:r>
            <a:r>
              <a:rPr lang="ru-RU" sz="2400" dirty="0" smtClean="0"/>
              <a:t> </a:t>
            </a:r>
            <a:r>
              <a:rPr lang="ru-RU" sz="2400" dirty="0" err="1"/>
              <a:t>training</a:t>
            </a:r>
            <a:r>
              <a:rPr lang="ru-RU" sz="2400" dirty="0"/>
              <a:t> </a:t>
            </a:r>
            <a:r>
              <a:rPr lang="ru-RU" sz="2400" dirty="0" err="1"/>
              <a:t>sample</a:t>
            </a:r>
            <a:r>
              <a:rPr lang="ru-RU" sz="2400" dirty="0"/>
              <a:t> </a:t>
            </a:r>
            <a:r>
              <a:rPr lang="ru-RU" sz="2400" dirty="0" err="1"/>
              <a:t>is</a:t>
            </a:r>
            <a:r>
              <a:rPr lang="ru-RU" sz="2400" dirty="0"/>
              <a:t> </a:t>
            </a:r>
            <a:r>
              <a:rPr lang="ru-RU" sz="2400" dirty="0" err="1"/>
              <a:t>divided</a:t>
            </a:r>
            <a:r>
              <a:rPr lang="ru-RU" sz="2400" dirty="0"/>
              <a:t> </a:t>
            </a:r>
            <a:r>
              <a:rPr lang="ru-RU" sz="2400" dirty="0" err="1"/>
              <a:t>into</a:t>
            </a:r>
            <a:r>
              <a:rPr lang="ru-RU" sz="2400" dirty="0"/>
              <a:t> 2 </a:t>
            </a:r>
            <a:r>
              <a:rPr lang="ru-RU" sz="2400" dirty="0" err="1"/>
              <a:t>parts</a:t>
            </a:r>
            <a:r>
              <a:rPr lang="ru-RU" sz="2400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17</a:t>
            </a:fld>
            <a:endParaRPr lang="ru-RU" sz="1400" dirty="0">
              <a:solidFill>
                <a:schemeClr val="bg1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708572"/>
              </p:ext>
            </p:extLst>
          </p:nvPr>
        </p:nvGraphicFramePr>
        <p:xfrm>
          <a:off x="223811" y="2806671"/>
          <a:ext cx="560895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026">
                  <a:extLst>
                    <a:ext uri="{9D8B030D-6E8A-4147-A177-3AD203B41FA5}">
                      <a16:colId xmlns:a16="http://schemas.microsoft.com/office/drawing/2014/main" val="867829292"/>
                    </a:ext>
                  </a:extLst>
                </a:gridCol>
                <a:gridCol w="857795">
                  <a:extLst>
                    <a:ext uri="{9D8B030D-6E8A-4147-A177-3AD203B41FA5}">
                      <a16:colId xmlns:a16="http://schemas.microsoft.com/office/drawing/2014/main" val="2810816393"/>
                    </a:ext>
                  </a:extLst>
                </a:gridCol>
                <a:gridCol w="1113377">
                  <a:extLst>
                    <a:ext uri="{9D8B030D-6E8A-4147-A177-3AD203B41FA5}">
                      <a16:colId xmlns:a16="http://schemas.microsoft.com/office/drawing/2014/main" val="2295895253"/>
                    </a:ext>
                  </a:extLst>
                </a:gridCol>
                <a:gridCol w="1113377">
                  <a:extLst>
                    <a:ext uri="{9D8B030D-6E8A-4147-A177-3AD203B41FA5}">
                      <a16:colId xmlns:a16="http://schemas.microsoft.com/office/drawing/2014/main" val="605336778"/>
                    </a:ext>
                  </a:extLst>
                </a:gridCol>
                <a:gridCol w="1113377">
                  <a:extLst>
                    <a:ext uri="{9D8B030D-6E8A-4147-A177-3AD203B41FA5}">
                      <a16:colId xmlns:a16="http://schemas.microsoft.com/office/drawing/2014/main" val="2551540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Match number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1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9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373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98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85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14206"/>
                  </a:ext>
                </a:extLst>
              </a:tr>
            </a:tbl>
          </a:graphicData>
        </a:graphic>
      </p:graphicFrame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159311"/>
              </p:ext>
            </p:extLst>
          </p:nvPr>
        </p:nvGraphicFramePr>
        <p:xfrm>
          <a:off x="6146118" y="2806671"/>
          <a:ext cx="565021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443">
                  <a:extLst>
                    <a:ext uri="{9D8B030D-6E8A-4147-A177-3AD203B41FA5}">
                      <a16:colId xmlns:a16="http://schemas.microsoft.com/office/drawing/2014/main" val="2130913158"/>
                    </a:ext>
                  </a:extLst>
                </a:gridCol>
                <a:gridCol w="791643">
                  <a:extLst>
                    <a:ext uri="{9D8B030D-6E8A-4147-A177-3AD203B41FA5}">
                      <a16:colId xmlns:a16="http://schemas.microsoft.com/office/drawing/2014/main" val="2792339330"/>
                    </a:ext>
                  </a:extLst>
                </a:gridCol>
                <a:gridCol w="1130043">
                  <a:extLst>
                    <a:ext uri="{9D8B030D-6E8A-4147-A177-3AD203B41FA5}">
                      <a16:colId xmlns:a16="http://schemas.microsoft.com/office/drawing/2014/main" val="1139084222"/>
                    </a:ext>
                  </a:extLst>
                </a:gridCol>
                <a:gridCol w="1130043">
                  <a:extLst>
                    <a:ext uri="{9D8B030D-6E8A-4147-A177-3AD203B41FA5}">
                      <a16:colId xmlns:a16="http://schemas.microsoft.com/office/drawing/2014/main" val="3900078183"/>
                    </a:ext>
                  </a:extLst>
                </a:gridCol>
                <a:gridCol w="1130043">
                  <a:extLst>
                    <a:ext uri="{9D8B030D-6E8A-4147-A177-3AD203B41FA5}">
                      <a16:colId xmlns:a16="http://schemas.microsoft.com/office/drawing/2014/main" val="1757750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Match number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8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6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61121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50966" y="490104"/>
            <a:ext cx="755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We find the sign with the minimal Gini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39191" y="4932583"/>
            <a:ext cx="5785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this worksheet all objects belong to the same class (Y=0).</a:t>
            </a:r>
          </a:p>
          <a:p>
            <a:r>
              <a:rPr lang="en-US" sz="2400" dirty="0" smtClean="0"/>
              <a:t>This is where the branches end.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254747" y="1360754"/>
            <a:ext cx="891371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ru-RU" sz="24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3096707" y="1837585"/>
            <a:ext cx="2292711" cy="94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5832763" y="1837585"/>
            <a:ext cx="2119746" cy="94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79273" y="1927349"/>
            <a:ext cx="402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828112" y="192734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53264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18</a:t>
            </a:fld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76" y="1567296"/>
            <a:ext cx="4000723" cy="407249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78095" y="409997"/>
            <a:ext cx="8097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solidFill>
                  <a:srgbClr val="00B050"/>
                </a:solidFill>
              </a:rPr>
              <a:t>Working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with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objects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from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the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left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vertex</a:t>
            </a:r>
            <a:endParaRPr lang="ru-RU" sz="3600" b="1" dirty="0">
              <a:solidFill>
                <a:srgbClr val="00B050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228166"/>
              </p:ext>
            </p:extLst>
          </p:nvPr>
        </p:nvGraphicFramePr>
        <p:xfrm>
          <a:off x="4502728" y="2163033"/>
          <a:ext cx="738909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152">
                  <a:extLst>
                    <a:ext uri="{9D8B030D-6E8A-4147-A177-3AD203B41FA5}">
                      <a16:colId xmlns:a16="http://schemas.microsoft.com/office/drawing/2014/main" val="867829292"/>
                    </a:ext>
                  </a:extLst>
                </a:gridCol>
                <a:gridCol w="1466735">
                  <a:extLst>
                    <a:ext uri="{9D8B030D-6E8A-4147-A177-3AD203B41FA5}">
                      <a16:colId xmlns:a16="http://schemas.microsoft.com/office/drawing/2014/main" val="2810816393"/>
                    </a:ext>
                  </a:extLst>
                </a:gridCol>
                <a:gridCol w="1466735">
                  <a:extLst>
                    <a:ext uri="{9D8B030D-6E8A-4147-A177-3AD203B41FA5}">
                      <a16:colId xmlns:a16="http://schemas.microsoft.com/office/drawing/2014/main" val="2295895253"/>
                    </a:ext>
                  </a:extLst>
                </a:gridCol>
                <a:gridCol w="1466735">
                  <a:extLst>
                    <a:ext uri="{9D8B030D-6E8A-4147-A177-3AD203B41FA5}">
                      <a16:colId xmlns:a16="http://schemas.microsoft.com/office/drawing/2014/main" val="605336778"/>
                    </a:ext>
                  </a:extLst>
                </a:gridCol>
                <a:gridCol w="1466735">
                  <a:extLst>
                    <a:ext uri="{9D8B030D-6E8A-4147-A177-3AD203B41FA5}">
                      <a16:colId xmlns:a16="http://schemas.microsoft.com/office/drawing/2014/main" val="2551540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Match number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endParaRPr lang="ru-RU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1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9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373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98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85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1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874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19</a:t>
            </a:fld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78095" y="409997"/>
            <a:ext cx="8097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solidFill>
                  <a:srgbClr val="00B050"/>
                </a:solidFill>
              </a:rPr>
              <a:t>Working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with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objects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from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the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left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vertex</a:t>
            </a:r>
            <a:endParaRPr lang="ru-RU" sz="3600" b="1" dirty="0">
              <a:solidFill>
                <a:srgbClr val="00B050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117825"/>
              </p:ext>
            </p:extLst>
          </p:nvPr>
        </p:nvGraphicFramePr>
        <p:xfrm>
          <a:off x="4627419" y="1720480"/>
          <a:ext cx="738909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152">
                  <a:extLst>
                    <a:ext uri="{9D8B030D-6E8A-4147-A177-3AD203B41FA5}">
                      <a16:colId xmlns:a16="http://schemas.microsoft.com/office/drawing/2014/main" val="867829292"/>
                    </a:ext>
                  </a:extLst>
                </a:gridCol>
                <a:gridCol w="1466735">
                  <a:extLst>
                    <a:ext uri="{9D8B030D-6E8A-4147-A177-3AD203B41FA5}">
                      <a16:colId xmlns:a16="http://schemas.microsoft.com/office/drawing/2014/main" val="2810816393"/>
                    </a:ext>
                  </a:extLst>
                </a:gridCol>
                <a:gridCol w="1466735">
                  <a:extLst>
                    <a:ext uri="{9D8B030D-6E8A-4147-A177-3AD203B41FA5}">
                      <a16:colId xmlns:a16="http://schemas.microsoft.com/office/drawing/2014/main" val="2295895253"/>
                    </a:ext>
                  </a:extLst>
                </a:gridCol>
                <a:gridCol w="1466735">
                  <a:extLst>
                    <a:ext uri="{9D8B030D-6E8A-4147-A177-3AD203B41FA5}">
                      <a16:colId xmlns:a16="http://schemas.microsoft.com/office/drawing/2014/main" val="605336778"/>
                    </a:ext>
                  </a:extLst>
                </a:gridCol>
                <a:gridCol w="1466735">
                  <a:extLst>
                    <a:ext uri="{9D8B030D-6E8A-4147-A177-3AD203B41FA5}">
                      <a16:colId xmlns:a16="http://schemas.microsoft.com/office/drawing/2014/main" val="2551540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Match number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</a:t>
                      </a:r>
                      <a:endParaRPr lang="ru-RU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1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9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373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98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85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142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540326" y="1720480"/>
                <a:ext cx="6287785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 smtClean="0"/>
                  <a:t>Pr(</a:t>
                </a:r>
                <a:r>
                  <a:rPr lang="en-US" sz="2400" dirty="0" smtClean="0"/>
                  <a:t>L</a:t>
                </a:r>
                <a:r>
                  <a:rPr lang="ru-RU" sz="2400" dirty="0" smtClean="0"/>
                  <a:t>=0)=</a:t>
                </a:r>
                <a:r>
                  <a:rPr lang="en-US" sz="2400" dirty="0" smtClean="0"/>
                  <a:t>3</a:t>
                </a:r>
                <a:r>
                  <a:rPr lang="ru-RU" sz="2400" dirty="0" smtClean="0"/>
                  <a:t>/</a:t>
                </a:r>
                <a:r>
                  <a:rPr lang="en-US" sz="2400" dirty="0" smtClean="0"/>
                  <a:t>5,</a:t>
                </a:r>
                <a:r>
                  <a:rPr lang="ru-RU" sz="2400" dirty="0" smtClean="0"/>
                  <a:t> </a:t>
                </a:r>
                <a:r>
                  <a:rPr lang="ru-RU" sz="2400" dirty="0" err="1" smtClean="0"/>
                  <a:t>Pr</a:t>
                </a:r>
                <a:r>
                  <a:rPr lang="ru-RU" sz="2400" dirty="0" smtClean="0"/>
                  <a:t>(</a:t>
                </a:r>
                <a:r>
                  <a:rPr lang="en-US" sz="2400" dirty="0" smtClean="0"/>
                  <a:t>L</a:t>
                </a:r>
                <a:r>
                  <a:rPr lang="ru-RU" sz="2400" dirty="0" smtClean="0"/>
                  <a:t>=1)=</a:t>
                </a:r>
                <a:r>
                  <a:rPr lang="en-US" sz="2400" dirty="0" smtClean="0"/>
                  <a:t>2</a:t>
                </a:r>
                <a:r>
                  <a:rPr lang="ru-RU" sz="2400" dirty="0" smtClean="0"/>
                  <a:t>/</a:t>
                </a:r>
                <a:r>
                  <a:rPr lang="en-US" sz="2400" dirty="0" smtClean="0"/>
                  <a:t>5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ru-RU" sz="2400" dirty="0" err="1" smtClean="0"/>
                  <a:t>Pr</a:t>
                </a:r>
                <a:r>
                  <a:rPr lang="ru-RU" sz="2400" dirty="0" smtClean="0"/>
                  <a:t>(Y=0|</a:t>
                </a:r>
                <a:r>
                  <a:rPr lang="en-US" sz="2400" dirty="0" smtClean="0"/>
                  <a:t>L</a:t>
                </a:r>
                <a:r>
                  <a:rPr lang="ru-RU" sz="2400" dirty="0" smtClean="0"/>
                  <a:t>=0)=</a:t>
                </a:r>
                <a:r>
                  <a:rPr lang="en-US" sz="2400" dirty="0" smtClean="0"/>
                  <a:t>1/3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ru-RU" sz="2400" dirty="0" err="1" smtClean="0"/>
                  <a:t>Pr</a:t>
                </a:r>
                <a:r>
                  <a:rPr lang="ru-RU" sz="2400" dirty="0" smtClean="0"/>
                  <a:t>(Y=1|</a:t>
                </a:r>
                <a:r>
                  <a:rPr lang="en-US" sz="2400" dirty="0" smtClean="0"/>
                  <a:t>L</a:t>
                </a:r>
                <a:r>
                  <a:rPr lang="ru-RU" sz="2400" dirty="0" smtClean="0"/>
                  <a:t>=0</a:t>
                </a:r>
                <a:r>
                  <a:rPr lang="ru-RU" sz="2400" dirty="0"/>
                  <a:t>)=</a:t>
                </a:r>
                <a:r>
                  <a:rPr lang="ru-RU" sz="2400" dirty="0" smtClean="0"/>
                  <a:t>2</a:t>
                </a:r>
                <a:r>
                  <a:rPr lang="en-US" sz="2400" dirty="0" smtClean="0"/>
                  <a:t>/3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ru-RU" sz="2400" dirty="0" err="1" smtClean="0"/>
                  <a:t>Pr</a:t>
                </a:r>
                <a:r>
                  <a:rPr lang="ru-RU" sz="2400" dirty="0" smtClean="0"/>
                  <a:t>(Y=0|</a:t>
                </a:r>
                <a:r>
                  <a:rPr lang="en-US" sz="2400" dirty="0" smtClean="0"/>
                  <a:t>L</a:t>
                </a:r>
                <a:r>
                  <a:rPr lang="ru-RU" sz="2400" dirty="0" smtClean="0"/>
                  <a:t>=1)=</a:t>
                </a:r>
                <a:r>
                  <a:rPr lang="en-US" sz="2400" dirty="0" smtClean="0"/>
                  <a:t>1</a:t>
                </a:r>
                <a:r>
                  <a:rPr lang="ru-RU" sz="2400" dirty="0" smtClean="0"/>
                  <a:t>/</a:t>
                </a:r>
                <a:r>
                  <a:rPr lang="en-US" sz="2400" dirty="0" smtClean="0"/>
                  <a:t>2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ru-RU" sz="2400" dirty="0" err="1" smtClean="0"/>
                  <a:t>Pr</a:t>
                </a:r>
                <a:r>
                  <a:rPr lang="ru-RU" sz="2400" dirty="0" smtClean="0"/>
                  <a:t>(Y=1|</a:t>
                </a:r>
                <a:r>
                  <a:rPr lang="en-US" sz="2400" dirty="0" smtClean="0"/>
                  <a:t>L</a:t>
                </a:r>
                <a:r>
                  <a:rPr lang="ru-RU" sz="2400" dirty="0" smtClean="0"/>
                  <a:t>=1</a:t>
                </a:r>
                <a:r>
                  <a:rPr lang="ru-RU" sz="2400" dirty="0"/>
                  <a:t>)=</a:t>
                </a:r>
                <a:r>
                  <a:rPr lang="ru-RU" sz="2400" dirty="0" smtClean="0"/>
                  <a:t>1/</a:t>
                </a:r>
                <a:r>
                  <a:rPr lang="en-US" sz="2400" dirty="0" smtClean="0"/>
                  <a:t>2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ru-RU" sz="2400" dirty="0" err="1" smtClean="0"/>
                  <a:t>Gini</a:t>
                </a:r>
                <a:r>
                  <a:rPr lang="ru-RU" sz="2400" dirty="0" smtClean="0"/>
                  <a:t>(</a:t>
                </a:r>
                <a:r>
                  <a:rPr lang="en-US" sz="2400" dirty="0" smtClean="0"/>
                  <a:t>L</a:t>
                </a:r>
                <a:r>
                  <a:rPr lang="ru-RU" sz="2400" dirty="0" smtClean="0"/>
                  <a:t>)=</a:t>
                </a:r>
                <a:r>
                  <a:rPr lang="en-US" sz="2400" dirty="0" smtClean="0"/>
                  <a:t>3/5*1/3*2/3+2/5*1/2*1/2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23</m:t>
                    </m:r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26" y="1720480"/>
                <a:ext cx="6287785" cy="4154984"/>
              </a:xfrm>
              <a:prstGeom prst="rect">
                <a:avLst/>
              </a:prstGeom>
              <a:blipFill>
                <a:blip r:embed="rId4"/>
                <a:stretch>
                  <a:fillRect l="-1552" t="-1173" b="-23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21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0857" y="1587179"/>
            <a:ext cx="1045294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After studying this lesson, you will know:</a:t>
            </a:r>
            <a:endParaRPr lang="ru-RU" sz="2400" b="1" dirty="0">
              <a:solidFill>
                <a:srgbClr val="002060"/>
              </a:solidFill>
            </a:endParaRPr>
          </a:p>
          <a:p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uncertainty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 smtClean="0"/>
              <a:t>Gini</a:t>
            </a:r>
            <a:r>
              <a:rPr lang="en-US" sz="2400" dirty="0" smtClean="0"/>
              <a:t>.</a:t>
            </a:r>
            <a:endParaRPr lang="ru-RU" sz="2400" b="1" dirty="0" smtClean="0">
              <a:solidFill>
                <a:srgbClr val="002060"/>
              </a:solidFill>
            </a:endParaRPr>
          </a:p>
          <a:p>
            <a:endParaRPr lang="ru-RU" sz="24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After </a:t>
            </a:r>
            <a:r>
              <a:rPr lang="en-US" sz="2400" b="1" dirty="0">
                <a:solidFill>
                  <a:srgbClr val="002060"/>
                </a:solidFill>
              </a:rPr>
              <a:t>studying this lesson, you should be able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Explain </a:t>
            </a:r>
            <a:r>
              <a:rPr lang="ru-RU" sz="2400" dirty="0" smtClean="0"/>
              <a:t>«</a:t>
            </a:r>
            <a:r>
              <a:rPr lang="en-US" sz="2400" dirty="0" smtClean="0"/>
              <a:t>Divide </a:t>
            </a:r>
            <a:r>
              <a:rPr lang="en-US" sz="2400" dirty="0"/>
              <a:t>and </a:t>
            </a:r>
            <a:r>
              <a:rPr lang="en-US" sz="2400" dirty="0" smtClean="0"/>
              <a:t>Conquer</a:t>
            </a:r>
            <a:r>
              <a:rPr lang="ru-RU" sz="2400" dirty="0" smtClean="0"/>
              <a:t>»</a:t>
            </a:r>
            <a:r>
              <a:rPr lang="en-US" sz="2400" dirty="0" smtClean="0"/>
              <a:t> algorithm.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Find </a:t>
            </a:r>
            <a:r>
              <a:rPr lang="en-US" sz="2400" dirty="0"/>
              <a:t>the optimal condition for branching, using uncertainty of </a:t>
            </a:r>
            <a:r>
              <a:rPr lang="ru-RU" sz="2400" dirty="0" err="1" smtClean="0"/>
              <a:t>Gini</a:t>
            </a:r>
            <a:r>
              <a:rPr lang="ru-RU" sz="2400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Predict </a:t>
            </a:r>
            <a:r>
              <a:rPr lang="en-US" sz="2400" dirty="0" smtClean="0"/>
              <a:t>different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Present </a:t>
            </a:r>
            <a:r>
              <a:rPr lang="en-US" sz="2400" dirty="0"/>
              <a:t>Decision </a:t>
            </a:r>
            <a:r>
              <a:rPr lang="en-US" sz="2400" dirty="0" smtClean="0"/>
              <a:t>trees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6671" y="238125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Learning Objectives</a:t>
            </a:r>
            <a:endParaRPr lang="ru-RU" sz="3600" b="1" dirty="0">
              <a:solidFill>
                <a:schemeClr val="accent6"/>
              </a:solidFill>
            </a:endParaRPr>
          </a:p>
        </p:txBody>
      </p:sp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2</a:t>
            </a:fld>
            <a:endParaRPr lang="ru-RU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20</a:t>
            </a:fld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78095" y="409997"/>
            <a:ext cx="8097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solidFill>
                  <a:srgbClr val="00B050"/>
                </a:solidFill>
              </a:rPr>
              <a:t>Working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with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objects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from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the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left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vertex</a:t>
            </a:r>
            <a:endParaRPr lang="ru-RU" sz="3600" b="1" dirty="0">
              <a:solidFill>
                <a:srgbClr val="00B050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1167"/>
              </p:ext>
            </p:extLst>
          </p:nvPr>
        </p:nvGraphicFramePr>
        <p:xfrm>
          <a:off x="4627419" y="1720480"/>
          <a:ext cx="738909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152">
                  <a:extLst>
                    <a:ext uri="{9D8B030D-6E8A-4147-A177-3AD203B41FA5}">
                      <a16:colId xmlns:a16="http://schemas.microsoft.com/office/drawing/2014/main" val="867829292"/>
                    </a:ext>
                  </a:extLst>
                </a:gridCol>
                <a:gridCol w="1466735">
                  <a:extLst>
                    <a:ext uri="{9D8B030D-6E8A-4147-A177-3AD203B41FA5}">
                      <a16:colId xmlns:a16="http://schemas.microsoft.com/office/drawing/2014/main" val="2810816393"/>
                    </a:ext>
                  </a:extLst>
                </a:gridCol>
                <a:gridCol w="1466735">
                  <a:extLst>
                    <a:ext uri="{9D8B030D-6E8A-4147-A177-3AD203B41FA5}">
                      <a16:colId xmlns:a16="http://schemas.microsoft.com/office/drawing/2014/main" val="2295895253"/>
                    </a:ext>
                  </a:extLst>
                </a:gridCol>
                <a:gridCol w="1466735">
                  <a:extLst>
                    <a:ext uri="{9D8B030D-6E8A-4147-A177-3AD203B41FA5}">
                      <a16:colId xmlns:a16="http://schemas.microsoft.com/office/drawing/2014/main" val="605336778"/>
                    </a:ext>
                  </a:extLst>
                </a:gridCol>
                <a:gridCol w="1466735">
                  <a:extLst>
                    <a:ext uri="{9D8B030D-6E8A-4147-A177-3AD203B41FA5}">
                      <a16:colId xmlns:a16="http://schemas.microsoft.com/office/drawing/2014/main" val="2551540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Match number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ru-RU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1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9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373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98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85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7142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540326" y="1720480"/>
                <a:ext cx="6287785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 smtClean="0"/>
                  <a:t>Pr(</a:t>
                </a:r>
                <a:r>
                  <a:rPr lang="en-US" sz="2400" dirty="0"/>
                  <a:t>R</a:t>
                </a:r>
                <a:r>
                  <a:rPr lang="ru-RU" sz="2400" dirty="0"/>
                  <a:t>=0</a:t>
                </a:r>
                <a:r>
                  <a:rPr lang="ru-RU" sz="2400" dirty="0" smtClean="0"/>
                  <a:t>)=</a:t>
                </a:r>
                <a:r>
                  <a:rPr lang="en-US" sz="2400" dirty="0" smtClean="0"/>
                  <a:t>3</a:t>
                </a:r>
                <a:r>
                  <a:rPr lang="ru-RU" sz="2400" dirty="0" smtClean="0"/>
                  <a:t>/</a:t>
                </a:r>
                <a:r>
                  <a:rPr lang="en-US" sz="2400" dirty="0" smtClean="0"/>
                  <a:t>5,</a:t>
                </a:r>
                <a:r>
                  <a:rPr lang="ru-RU" sz="2400" dirty="0" smtClean="0"/>
                  <a:t> </a:t>
                </a:r>
                <a:r>
                  <a:rPr lang="ru-RU" sz="2400" dirty="0" err="1"/>
                  <a:t>Pr</a:t>
                </a:r>
                <a:r>
                  <a:rPr lang="ru-RU" sz="2400" dirty="0"/>
                  <a:t>(</a:t>
                </a:r>
                <a:r>
                  <a:rPr lang="en-US" sz="2400" dirty="0"/>
                  <a:t>R</a:t>
                </a:r>
                <a:r>
                  <a:rPr lang="ru-RU" sz="2400" dirty="0"/>
                  <a:t>=1</a:t>
                </a:r>
                <a:r>
                  <a:rPr lang="ru-RU" sz="2400" dirty="0" smtClean="0"/>
                  <a:t>)=</a:t>
                </a:r>
                <a:r>
                  <a:rPr lang="en-US" sz="2400" dirty="0" smtClean="0"/>
                  <a:t>2</a:t>
                </a:r>
                <a:r>
                  <a:rPr lang="ru-RU" sz="2400" dirty="0" smtClean="0"/>
                  <a:t>/</a:t>
                </a:r>
                <a:r>
                  <a:rPr lang="en-US" sz="2400" dirty="0" smtClean="0"/>
                  <a:t>5</a:t>
                </a:r>
              </a:p>
              <a:p>
                <a:endParaRPr lang="en-US" sz="2400" dirty="0"/>
              </a:p>
              <a:p>
                <a:r>
                  <a:rPr lang="ru-RU" sz="2400" dirty="0" err="1"/>
                  <a:t>Pr</a:t>
                </a:r>
                <a:r>
                  <a:rPr lang="ru-RU" sz="2400" dirty="0"/>
                  <a:t>(Y=0|</a:t>
                </a:r>
                <a:r>
                  <a:rPr lang="en-US" sz="2400" dirty="0"/>
                  <a:t>R</a:t>
                </a:r>
                <a:r>
                  <a:rPr lang="ru-RU" sz="2400" dirty="0"/>
                  <a:t>=0</a:t>
                </a:r>
                <a:r>
                  <a:rPr lang="ru-RU" sz="2400" dirty="0" smtClean="0"/>
                  <a:t>)=</a:t>
                </a:r>
                <a:r>
                  <a:rPr lang="en-US" sz="2400" dirty="0" smtClean="0"/>
                  <a:t>1/3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ru-RU" sz="2400" dirty="0" err="1"/>
                  <a:t>Pr</a:t>
                </a:r>
                <a:r>
                  <a:rPr lang="ru-RU" sz="2400" dirty="0"/>
                  <a:t>(Y=1|</a:t>
                </a:r>
                <a:r>
                  <a:rPr lang="en-US" sz="2400" dirty="0"/>
                  <a:t>R</a:t>
                </a:r>
                <a:r>
                  <a:rPr lang="ru-RU" sz="2400" dirty="0"/>
                  <a:t>=0</a:t>
                </a:r>
                <a:r>
                  <a:rPr lang="ru-RU" sz="2400" dirty="0"/>
                  <a:t>)=</a:t>
                </a:r>
                <a:r>
                  <a:rPr lang="ru-RU" sz="2400" dirty="0" smtClean="0"/>
                  <a:t>2/</a:t>
                </a:r>
                <a:r>
                  <a:rPr lang="en-US" sz="2400" dirty="0" smtClean="0"/>
                  <a:t>3</a:t>
                </a:r>
              </a:p>
              <a:p>
                <a:endParaRPr lang="en-US" sz="2400" dirty="0"/>
              </a:p>
              <a:p>
                <a:r>
                  <a:rPr lang="ru-RU" sz="2400" dirty="0" err="1"/>
                  <a:t>Pr</a:t>
                </a:r>
                <a:r>
                  <a:rPr lang="ru-RU" sz="2400" dirty="0"/>
                  <a:t>(Y=0|</a:t>
                </a:r>
                <a:r>
                  <a:rPr lang="en-US" sz="2400" dirty="0"/>
                  <a:t>R</a:t>
                </a:r>
                <a:r>
                  <a:rPr lang="ru-RU" sz="2400" dirty="0"/>
                  <a:t>=1</a:t>
                </a:r>
                <a:r>
                  <a:rPr lang="ru-RU" sz="2400" dirty="0" smtClean="0"/>
                  <a:t>)=</a:t>
                </a:r>
                <a:r>
                  <a:rPr lang="en-US" sz="2400" dirty="0" smtClean="0"/>
                  <a:t>1</a:t>
                </a:r>
                <a:r>
                  <a:rPr lang="ru-RU" sz="2400" dirty="0" smtClean="0"/>
                  <a:t>/</a:t>
                </a:r>
                <a:r>
                  <a:rPr lang="en-US" sz="2400" dirty="0" smtClean="0"/>
                  <a:t>2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ru-RU" sz="2400" dirty="0" err="1"/>
                  <a:t>Pr</a:t>
                </a:r>
                <a:r>
                  <a:rPr lang="ru-RU" sz="2400" dirty="0"/>
                  <a:t>(Y=1|</a:t>
                </a:r>
                <a:r>
                  <a:rPr lang="en-US" sz="2400" dirty="0"/>
                  <a:t>R</a:t>
                </a:r>
                <a:r>
                  <a:rPr lang="ru-RU" sz="2400" dirty="0"/>
                  <a:t>=1</a:t>
                </a:r>
                <a:r>
                  <a:rPr lang="ru-RU" sz="2400" dirty="0"/>
                  <a:t>)=</a:t>
                </a:r>
                <a:r>
                  <a:rPr lang="ru-RU" sz="2400" dirty="0" smtClean="0"/>
                  <a:t>1/</a:t>
                </a:r>
                <a:r>
                  <a:rPr lang="en-US" sz="2400" dirty="0" smtClean="0"/>
                  <a:t>2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ru-RU" sz="2400" dirty="0" err="1"/>
                  <a:t>Gini</a:t>
                </a:r>
                <a:r>
                  <a:rPr lang="ru-RU" sz="2400" dirty="0"/>
                  <a:t>(</a:t>
                </a:r>
                <a:r>
                  <a:rPr lang="en-US" sz="2400" dirty="0"/>
                  <a:t>R</a:t>
                </a:r>
                <a:r>
                  <a:rPr lang="ru-RU" sz="2400" dirty="0" smtClean="0"/>
                  <a:t>)=</a:t>
                </a:r>
                <a:r>
                  <a:rPr lang="en-US" sz="2400" dirty="0" smtClean="0"/>
                  <a:t> 3/5*1/3*2/3+2/5*1/2*1/2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23</m:t>
                    </m:r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26" y="1720480"/>
                <a:ext cx="6287785" cy="4154984"/>
              </a:xfrm>
              <a:prstGeom prst="rect">
                <a:avLst/>
              </a:prstGeom>
              <a:blipFill>
                <a:blip r:embed="rId4"/>
                <a:stretch>
                  <a:fillRect l="-1552" t="-1173" b="-23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80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21</a:t>
            </a:fld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78095" y="525882"/>
            <a:ext cx="8097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solidFill>
                  <a:srgbClr val="00B050"/>
                </a:solidFill>
              </a:rPr>
              <a:t>Working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with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objects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from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the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left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vertex</a:t>
            </a:r>
            <a:endParaRPr lang="ru-RU" sz="3600" b="1" dirty="0">
              <a:solidFill>
                <a:srgbClr val="00B050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51281"/>
              </p:ext>
            </p:extLst>
          </p:nvPr>
        </p:nvGraphicFramePr>
        <p:xfrm>
          <a:off x="4110522" y="2048219"/>
          <a:ext cx="738909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152">
                  <a:extLst>
                    <a:ext uri="{9D8B030D-6E8A-4147-A177-3AD203B41FA5}">
                      <a16:colId xmlns:a16="http://schemas.microsoft.com/office/drawing/2014/main" val="867829292"/>
                    </a:ext>
                  </a:extLst>
                </a:gridCol>
                <a:gridCol w="1466735">
                  <a:extLst>
                    <a:ext uri="{9D8B030D-6E8A-4147-A177-3AD203B41FA5}">
                      <a16:colId xmlns:a16="http://schemas.microsoft.com/office/drawing/2014/main" val="2810816393"/>
                    </a:ext>
                  </a:extLst>
                </a:gridCol>
                <a:gridCol w="1466735">
                  <a:extLst>
                    <a:ext uri="{9D8B030D-6E8A-4147-A177-3AD203B41FA5}">
                      <a16:colId xmlns:a16="http://schemas.microsoft.com/office/drawing/2014/main" val="2295895253"/>
                    </a:ext>
                  </a:extLst>
                </a:gridCol>
                <a:gridCol w="1466735">
                  <a:extLst>
                    <a:ext uri="{9D8B030D-6E8A-4147-A177-3AD203B41FA5}">
                      <a16:colId xmlns:a16="http://schemas.microsoft.com/office/drawing/2014/main" val="605336778"/>
                    </a:ext>
                  </a:extLst>
                </a:gridCol>
                <a:gridCol w="1466735">
                  <a:extLst>
                    <a:ext uri="{9D8B030D-6E8A-4147-A177-3AD203B41FA5}">
                      <a16:colId xmlns:a16="http://schemas.microsoft.com/office/drawing/2014/main" val="2551540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Match number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ru-RU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1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29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373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98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85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7142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878095" y="2418572"/>
                <a:ext cx="2784765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b="1" dirty="0" smtClean="0">
                    <a:solidFill>
                      <a:srgbClr val="0070C0"/>
                    </a:solidFill>
                  </a:rPr>
                  <a:t>Gini(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V</a:t>
                </a:r>
                <a:r>
                  <a:rPr lang="ru-RU" sz="2400" b="1" dirty="0" smtClean="0">
                    <a:solidFill>
                      <a:srgbClr val="0070C0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‼</m:t>
                    </m:r>
                  </m:oMath>
                </a14:m>
                <a:endParaRPr lang="en-US" sz="2400" b="1" dirty="0" smtClean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:endParaRPr lang="ru-RU" sz="2400" b="1" dirty="0"/>
              </a:p>
              <a:p>
                <a:r>
                  <a:rPr lang="ru-RU" sz="2400" b="1" dirty="0" err="1" smtClean="0"/>
                  <a:t>Gini</a:t>
                </a:r>
                <a:r>
                  <a:rPr lang="ru-RU" sz="2400" b="1" dirty="0" smtClean="0"/>
                  <a:t>(</a:t>
                </a:r>
                <a:r>
                  <a:rPr lang="en-US" sz="2400" b="1" dirty="0"/>
                  <a:t>L</a:t>
                </a:r>
                <a:r>
                  <a:rPr lang="ru-RU" sz="2400" b="1" dirty="0" smtClean="0"/>
                  <a:t>)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𝟐𝟑</m:t>
                    </m:r>
                  </m:oMath>
                </a14:m>
                <a:endParaRPr lang="ru-RU" sz="2400" b="1" dirty="0"/>
              </a:p>
              <a:p>
                <a:endParaRPr lang="en-US" sz="2400" b="1" dirty="0"/>
              </a:p>
              <a:p>
                <a:r>
                  <a:rPr lang="ru-RU" sz="2400" b="1" dirty="0" err="1"/>
                  <a:t>Gini</a:t>
                </a:r>
                <a:r>
                  <a:rPr lang="ru-RU" sz="2400" b="1" dirty="0"/>
                  <a:t>(</a:t>
                </a:r>
                <a:r>
                  <a:rPr lang="en-US" sz="2400" b="1" dirty="0"/>
                  <a:t>R</a:t>
                </a:r>
                <a:r>
                  <a:rPr lang="ru-RU" sz="2400" b="1" dirty="0" smtClean="0"/>
                  <a:t>)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𝟐𝟑</m:t>
                    </m:r>
                  </m:oMath>
                </a14:m>
                <a:endParaRPr lang="ru-RU" sz="2400" b="1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95" y="2418572"/>
                <a:ext cx="2784765" cy="1938992"/>
              </a:xfrm>
              <a:prstGeom prst="rect">
                <a:avLst/>
              </a:prstGeom>
              <a:blipFill>
                <a:blip r:embed="rId4"/>
                <a:stretch>
                  <a:fillRect l="-3282" t="-2516" b="-6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842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22</a:t>
            </a:fld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78095" y="525882"/>
            <a:ext cx="8097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 err="1">
                <a:solidFill>
                  <a:srgbClr val="00B050"/>
                </a:solidFill>
              </a:rPr>
              <a:t>Working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with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objects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from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the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left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vertex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926960" y="2087515"/>
            <a:ext cx="1058204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273635" y="1423722"/>
            <a:ext cx="997528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ru-RU" sz="2400" dirty="0"/>
          </a:p>
        </p:txBody>
      </p:sp>
      <p:sp>
        <p:nvSpPr>
          <p:cNvPr id="10" name="Овал 9"/>
          <p:cNvSpPr/>
          <p:nvPr/>
        </p:nvSpPr>
        <p:spPr>
          <a:xfrm>
            <a:off x="9615055" y="2087515"/>
            <a:ext cx="980510" cy="6972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Y=0</a:t>
            </a:r>
            <a:endParaRPr lang="ru-RU" sz="2400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8368145" y="1957956"/>
            <a:ext cx="1149928" cy="45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6047147" y="1751436"/>
            <a:ext cx="1177636" cy="49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12301" y="16173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ru-RU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8943109" y="183140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ru-RU" sz="2400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485573"/>
              </p:ext>
            </p:extLst>
          </p:nvPr>
        </p:nvGraphicFramePr>
        <p:xfrm>
          <a:off x="678872" y="3686630"/>
          <a:ext cx="424808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22">
                  <a:extLst>
                    <a:ext uri="{9D8B030D-6E8A-4147-A177-3AD203B41FA5}">
                      <a16:colId xmlns:a16="http://schemas.microsoft.com/office/drawing/2014/main" val="2173111041"/>
                    </a:ext>
                  </a:extLst>
                </a:gridCol>
                <a:gridCol w="1062022">
                  <a:extLst>
                    <a:ext uri="{9D8B030D-6E8A-4147-A177-3AD203B41FA5}">
                      <a16:colId xmlns:a16="http://schemas.microsoft.com/office/drawing/2014/main" val="1095104551"/>
                    </a:ext>
                  </a:extLst>
                </a:gridCol>
                <a:gridCol w="1062022">
                  <a:extLst>
                    <a:ext uri="{9D8B030D-6E8A-4147-A177-3AD203B41FA5}">
                      <a16:colId xmlns:a16="http://schemas.microsoft.com/office/drawing/2014/main" val="561317492"/>
                    </a:ext>
                  </a:extLst>
                </a:gridCol>
                <a:gridCol w="1062022">
                  <a:extLst>
                    <a:ext uri="{9D8B030D-6E8A-4147-A177-3AD203B41FA5}">
                      <a16:colId xmlns:a16="http://schemas.microsoft.com/office/drawing/2014/main" val="3659633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Match number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143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1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0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21012"/>
                  </a:ext>
                </a:extLst>
              </a:tr>
            </a:tbl>
          </a:graphicData>
        </a:graphic>
      </p:graphicFrame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696323"/>
              </p:ext>
            </p:extLst>
          </p:nvPr>
        </p:nvGraphicFramePr>
        <p:xfrm>
          <a:off x="6517017" y="3787413"/>
          <a:ext cx="424808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22">
                  <a:extLst>
                    <a:ext uri="{9D8B030D-6E8A-4147-A177-3AD203B41FA5}">
                      <a16:colId xmlns:a16="http://schemas.microsoft.com/office/drawing/2014/main" val="2173111041"/>
                    </a:ext>
                  </a:extLst>
                </a:gridCol>
                <a:gridCol w="1062022">
                  <a:extLst>
                    <a:ext uri="{9D8B030D-6E8A-4147-A177-3AD203B41FA5}">
                      <a16:colId xmlns:a16="http://schemas.microsoft.com/office/drawing/2014/main" val="1095104551"/>
                    </a:ext>
                  </a:extLst>
                </a:gridCol>
                <a:gridCol w="1062022">
                  <a:extLst>
                    <a:ext uri="{9D8B030D-6E8A-4147-A177-3AD203B41FA5}">
                      <a16:colId xmlns:a16="http://schemas.microsoft.com/office/drawing/2014/main" val="561317492"/>
                    </a:ext>
                  </a:extLst>
                </a:gridCol>
                <a:gridCol w="1062022">
                  <a:extLst>
                    <a:ext uri="{9D8B030D-6E8A-4147-A177-3AD203B41FA5}">
                      <a16:colId xmlns:a16="http://schemas.microsoft.com/office/drawing/2014/main" val="3659633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Match number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143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1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0750"/>
                  </a:ext>
                </a:extLst>
              </a:tr>
            </a:tbl>
          </a:graphicData>
        </a:graphic>
      </p:graphicFrame>
      <p:cxnSp>
        <p:nvCxnSpPr>
          <p:cNvPr id="22" name="Прямая со стрелкой 21"/>
          <p:cNvCxnSpPr/>
          <p:nvPr/>
        </p:nvCxnSpPr>
        <p:spPr>
          <a:xfrm flipH="1">
            <a:off x="2929195" y="2613398"/>
            <a:ext cx="2124044" cy="136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5981341" y="2641697"/>
            <a:ext cx="2285999" cy="152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21138" y="283058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</a:t>
            </a:r>
            <a:endParaRPr lang="ru-R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784182" y="27904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ru-RU" sz="24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6470073" y="520513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In this worksheet all objects belong </a:t>
            </a:r>
            <a:r>
              <a:rPr lang="en-US" sz="2400" dirty="0" smtClean="0"/>
              <a:t>to</a:t>
            </a:r>
            <a:endParaRPr lang="ru-RU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the same class (</a:t>
            </a:r>
            <a:r>
              <a:rPr lang="en-US" sz="2400" dirty="0" smtClean="0"/>
              <a:t>Y=1).</a:t>
            </a:r>
            <a:endParaRPr lang="en-US" sz="2400" dirty="0"/>
          </a:p>
          <a:p>
            <a:r>
              <a:rPr lang="en-US" sz="2400" dirty="0"/>
              <a:t>This is where the branches end.</a:t>
            </a:r>
            <a:endParaRPr lang="ru-RU" sz="24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670903" y="5685160"/>
            <a:ext cx="3588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err="1"/>
              <a:t>We</a:t>
            </a:r>
            <a:r>
              <a:rPr lang="ru-RU" sz="2400" dirty="0"/>
              <a:t> </a:t>
            </a:r>
            <a:r>
              <a:rPr lang="ru-RU" sz="2400" dirty="0" err="1"/>
              <a:t>will</a:t>
            </a:r>
            <a:r>
              <a:rPr lang="ru-RU" sz="2400" dirty="0"/>
              <a:t> </a:t>
            </a:r>
            <a:r>
              <a:rPr lang="ru-RU" sz="2400" dirty="0" err="1"/>
              <a:t>build</a:t>
            </a:r>
            <a:r>
              <a:rPr lang="ru-RU" sz="2400" dirty="0"/>
              <a:t> a </a:t>
            </a:r>
            <a:r>
              <a:rPr lang="ru-RU" sz="2400" dirty="0" err="1"/>
              <a:t>branch</a:t>
            </a:r>
            <a:r>
              <a:rPr lang="ru-RU" sz="2400" dirty="0"/>
              <a:t> </a:t>
            </a:r>
            <a:r>
              <a:rPr lang="ru-RU" sz="2400" dirty="0" err="1"/>
              <a:t>here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24262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23</a:t>
            </a:fld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1885" y="637951"/>
            <a:ext cx="10439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Now we are working with objects from the left vertex</a:t>
            </a:r>
            <a:endParaRPr lang="ru-RU" sz="3600" b="1" dirty="0">
              <a:solidFill>
                <a:srgbClr val="00B050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514869"/>
              </p:ext>
            </p:extLst>
          </p:nvPr>
        </p:nvGraphicFramePr>
        <p:xfrm>
          <a:off x="6992130" y="2598943"/>
          <a:ext cx="424808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22">
                  <a:extLst>
                    <a:ext uri="{9D8B030D-6E8A-4147-A177-3AD203B41FA5}">
                      <a16:colId xmlns:a16="http://schemas.microsoft.com/office/drawing/2014/main" val="2173111041"/>
                    </a:ext>
                  </a:extLst>
                </a:gridCol>
                <a:gridCol w="1062022">
                  <a:extLst>
                    <a:ext uri="{9D8B030D-6E8A-4147-A177-3AD203B41FA5}">
                      <a16:colId xmlns:a16="http://schemas.microsoft.com/office/drawing/2014/main" val="1095104551"/>
                    </a:ext>
                  </a:extLst>
                </a:gridCol>
                <a:gridCol w="1062022">
                  <a:extLst>
                    <a:ext uri="{9D8B030D-6E8A-4147-A177-3AD203B41FA5}">
                      <a16:colId xmlns:a16="http://schemas.microsoft.com/office/drawing/2014/main" val="561317492"/>
                    </a:ext>
                  </a:extLst>
                </a:gridCol>
                <a:gridCol w="1062022">
                  <a:extLst>
                    <a:ext uri="{9D8B030D-6E8A-4147-A177-3AD203B41FA5}">
                      <a16:colId xmlns:a16="http://schemas.microsoft.com/office/drawing/2014/main" val="3659633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Match number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143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1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0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2101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65314" y="1361947"/>
            <a:ext cx="1775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Here we get</a:t>
            </a:r>
            <a:r>
              <a:rPr lang="ru-RU" sz="2400" dirty="0" smtClean="0"/>
              <a:t>: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732112" y="1823612"/>
                <a:ext cx="6096000" cy="415498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ru-RU" sz="2400" dirty="0" smtClean="0"/>
                  <a:t>Pr(</a:t>
                </a:r>
                <a:r>
                  <a:rPr lang="en-US" sz="2400" dirty="0"/>
                  <a:t>L</a:t>
                </a:r>
                <a:r>
                  <a:rPr lang="ru-RU" sz="2400" dirty="0"/>
                  <a:t>=0</a:t>
                </a:r>
                <a:r>
                  <a:rPr lang="ru-RU" sz="2400" dirty="0" smtClean="0"/>
                  <a:t>)=1/3</a:t>
                </a:r>
                <a:r>
                  <a:rPr lang="en-US" sz="2400" dirty="0" smtClean="0"/>
                  <a:t>,</a:t>
                </a:r>
                <a:r>
                  <a:rPr lang="ru-RU" sz="2400" dirty="0" smtClean="0"/>
                  <a:t> </a:t>
                </a:r>
                <a:r>
                  <a:rPr lang="ru-RU" sz="2400" dirty="0" err="1"/>
                  <a:t>Pr</a:t>
                </a:r>
                <a:r>
                  <a:rPr lang="ru-RU" sz="2400" dirty="0"/>
                  <a:t>(</a:t>
                </a:r>
                <a:r>
                  <a:rPr lang="en-US" sz="2400" dirty="0"/>
                  <a:t>L</a:t>
                </a:r>
                <a:r>
                  <a:rPr lang="ru-RU" sz="2400" dirty="0"/>
                  <a:t>=1)=</a:t>
                </a:r>
                <a:r>
                  <a:rPr lang="en-US" sz="2400" dirty="0"/>
                  <a:t>2</a:t>
                </a:r>
                <a:r>
                  <a:rPr lang="ru-RU" sz="2400" dirty="0" smtClean="0"/>
                  <a:t>/</a:t>
                </a:r>
                <a:r>
                  <a:rPr lang="ru-RU" sz="2400" dirty="0"/>
                  <a:t>3</a:t>
                </a:r>
                <a:endParaRPr lang="ru-RU" sz="2400" dirty="0" smtClean="0"/>
              </a:p>
              <a:p>
                <a:endParaRPr lang="en-US" sz="2400" dirty="0"/>
              </a:p>
              <a:p>
                <a:r>
                  <a:rPr lang="ru-RU" sz="2400" dirty="0" err="1" smtClean="0"/>
                  <a:t>Pr</a:t>
                </a:r>
                <a:r>
                  <a:rPr lang="ru-RU" sz="2400" dirty="0" smtClean="0"/>
                  <a:t>(Y=0|</a:t>
                </a:r>
                <a:r>
                  <a:rPr lang="en-US" sz="2400" dirty="0"/>
                  <a:t>L</a:t>
                </a:r>
                <a:r>
                  <a:rPr lang="ru-RU" sz="2400" dirty="0"/>
                  <a:t>=0)=</a:t>
                </a:r>
                <a:r>
                  <a:rPr lang="en-US" sz="2400" dirty="0" smtClean="0"/>
                  <a:t>1</a:t>
                </a:r>
                <a:endParaRPr lang="ru-RU" sz="2400" dirty="0" smtClean="0"/>
              </a:p>
              <a:p>
                <a:endParaRPr lang="en-US" sz="2400" dirty="0"/>
              </a:p>
              <a:p>
                <a:r>
                  <a:rPr lang="ru-RU" sz="2400" dirty="0" err="1" smtClean="0"/>
                  <a:t>Pr</a:t>
                </a:r>
                <a:r>
                  <a:rPr lang="ru-RU" sz="2400" dirty="0" smtClean="0"/>
                  <a:t>(Y=1|</a:t>
                </a:r>
                <a:r>
                  <a:rPr lang="en-US" sz="2400" dirty="0"/>
                  <a:t>L</a:t>
                </a:r>
                <a:r>
                  <a:rPr lang="ru-RU" sz="2400" dirty="0"/>
                  <a:t>=0</a:t>
                </a:r>
                <a:r>
                  <a:rPr lang="ru-RU" sz="2400" dirty="0" smtClean="0"/>
                  <a:t>)=</a:t>
                </a:r>
                <a:r>
                  <a:rPr lang="ru-RU" sz="2400" dirty="0"/>
                  <a:t>0</a:t>
                </a:r>
                <a:endParaRPr lang="ru-RU" sz="2400" dirty="0" smtClean="0"/>
              </a:p>
              <a:p>
                <a:endParaRPr lang="en-US" sz="2400" dirty="0"/>
              </a:p>
              <a:p>
                <a:r>
                  <a:rPr lang="ru-RU" sz="2400" dirty="0" err="1" smtClean="0"/>
                  <a:t>Pr</a:t>
                </a:r>
                <a:r>
                  <a:rPr lang="ru-RU" sz="2400" dirty="0" smtClean="0"/>
                  <a:t>(Y=0|</a:t>
                </a:r>
                <a:r>
                  <a:rPr lang="en-US" sz="2400" dirty="0"/>
                  <a:t>L</a:t>
                </a:r>
                <a:r>
                  <a:rPr lang="ru-RU" sz="2400" dirty="0"/>
                  <a:t>=1)=</a:t>
                </a:r>
                <a:r>
                  <a:rPr lang="en-US" sz="2400" dirty="0"/>
                  <a:t>1</a:t>
                </a:r>
                <a:r>
                  <a:rPr lang="ru-RU" sz="2400" dirty="0"/>
                  <a:t>/</a:t>
                </a:r>
                <a:r>
                  <a:rPr lang="en-US" sz="2400" dirty="0" smtClean="0"/>
                  <a:t>2</a:t>
                </a:r>
                <a:endParaRPr lang="ru-RU" sz="2400" dirty="0" smtClean="0"/>
              </a:p>
              <a:p>
                <a:endParaRPr lang="en-US" sz="2400" dirty="0"/>
              </a:p>
              <a:p>
                <a:r>
                  <a:rPr lang="ru-RU" sz="2400" dirty="0" err="1" smtClean="0"/>
                  <a:t>Pr</a:t>
                </a:r>
                <a:r>
                  <a:rPr lang="ru-RU" sz="2400" dirty="0" smtClean="0"/>
                  <a:t>(Y=1|</a:t>
                </a:r>
                <a:r>
                  <a:rPr lang="en-US" sz="2400" dirty="0"/>
                  <a:t>L</a:t>
                </a:r>
                <a:r>
                  <a:rPr lang="ru-RU" sz="2400" dirty="0"/>
                  <a:t>=1</a:t>
                </a:r>
                <a:r>
                  <a:rPr lang="ru-RU" sz="2400" dirty="0"/>
                  <a:t>)=</a:t>
                </a:r>
                <a:r>
                  <a:rPr lang="ru-RU" sz="2400" dirty="0"/>
                  <a:t>1/</a:t>
                </a:r>
                <a:r>
                  <a:rPr lang="en-US" sz="2400" dirty="0" smtClean="0"/>
                  <a:t>2</a:t>
                </a:r>
                <a:endParaRPr lang="ru-RU" sz="2400" dirty="0" smtClean="0"/>
              </a:p>
              <a:p>
                <a:endParaRPr lang="en-US" sz="2400" dirty="0"/>
              </a:p>
              <a:p>
                <a:r>
                  <a:rPr lang="ru-RU" sz="2400" dirty="0" err="1" smtClean="0"/>
                  <a:t>Gini</a:t>
                </a:r>
                <a:r>
                  <a:rPr lang="ru-RU" sz="2400" dirty="0" smtClean="0"/>
                  <a:t>(</a:t>
                </a:r>
                <a:r>
                  <a:rPr lang="en-US" sz="2400" dirty="0"/>
                  <a:t>L</a:t>
                </a:r>
                <a:r>
                  <a:rPr lang="ru-RU" sz="2400" dirty="0" smtClean="0"/>
                  <a:t>)=</a:t>
                </a:r>
                <a:r>
                  <a:rPr lang="ru-RU" sz="2400" dirty="0"/>
                  <a:t>1</a:t>
                </a:r>
                <a:r>
                  <a:rPr lang="en-US" sz="2400" dirty="0" smtClean="0"/>
                  <a:t>/</a:t>
                </a:r>
                <a:r>
                  <a:rPr lang="ru-RU" sz="2400" dirty="0" smtClean="0"/>
                  <a:t>3</a:t>
                </a:r>
                <a:r>
                  <a:rPr lang="en-US" sz="2400" dirty="0" smtClean="0"/>
                  <a:t>*1*</a:t>
                </a:r>
                <a:r>
                  <a:rPr lang="ru-RU" sz="2400" dirty="0" smtClean="0"/>
                  <a:t>0</a:t>
                </a:r>
                <a:r>
                  <a:rPr lang="en-US" sz="2400" dirty="0" smtClean="0"/>
                  <a:t>+2/</a:t>
                </a:r>
                <a:r>
                  <a:rPr lang="ru-RU" sz="2400" dirty="0" smtClean="0"/>
                  <a:t>3</a:t>
                </a:r>
                <a:r>
                  <a:rPr lang="en-US" sz="2400" dirty="0" smtClean="0"/>
                  <a:t>*1/2*1/2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≈0,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</m:t>
                    </m:r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12" y="1823612"/>
                <a:ext cx="6096000" cy="4154984"/>
              </a:xfrm>
              <a:prstGeom prst="rect">
                <a:avLst/>
              </a:prstGeom>
              <a:blipFill>
                <a:blip r:embed="rId4"/>
                <a:stretch>
                  <a:fillRect l="-1500" t="-1173" b="-23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093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24</a:t>
            </a:fld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1885" y="637951"/>
            <a:ext cx="10439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Now we are working with objects from the left vertex</a:t>
            </a:r>
            <a:endParaRPr lang="ru-RU" sz="3600" b="1" dirty="0">
              <a:solidFill>
                <a:srgbClr val="00B050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778471"/>
              </p:ext>
            </p:extLst>
          </p:nvPr>
        </p:nvGraphicFramePr>
        <p:xfrm>
          <a:off x="6828112" y="1902549"/>
          <a:ext cx="424808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22">
                  <a:extLst>
                    <a:ext uri="{9D8B030D-6E8A-4147-A177-3AD203B41FA5}">
                      <a16:colId xmlns:a16="http://schemas.microsoft.com/office/drawing/2014/main" val="2173111041"/>
                    </a:ext>
                  </a:extLst>
                </a:gridCol>
                <a:gridCol w="1062022">
                  <a:extLst>
                    <a:ext uri="{9D8B030D-6E8A-4147-A177-3AD203B41FA5}">
                      <a16:colId xmlns:a16="http://schemas.microsoft.com/office/drawing/2014/main" val="1095104551"/>
                    </a:ext>
                  </a:extLst>
                </a:gridCol>
                <a:gridCol w="1062022">
                  <a:extLst>
                    <a:ext uri="{9D8B030D-6E8A-4147-A177-3AD203B41FA5}">
                      <a16:colId xmlns:a16="http://schemas.microsoft.com/office/drawing/2014/main" val="561317492"/>
                    </a:ext>
                  </a:extLst>
                </a:gridCol>
                <a:gridCol w="1062022">
                  <a:extLst>
                    <a:ext uri="{9D8B030D-6E8A-4147-A177-3AD203B41FA5}">
                      <a16:colId xmlns:a16="http://schemas.microsoft.com/office/drawing/2014/main" val="3659633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Match number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ru-RU" sz="24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143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51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0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2101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52391" y="5257316"/>
            <a:ext cx="4657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can choose any one of the signs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7705461" y="4184817"/>
                <a:ext cx="249339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b="1" dirty="0" smtClean="0"/>
                  <a:t>Gini(</a:t>
                </a:r>
                <a:r>
                  <a:rPr lang="en-US" sz="2400" b="1" dirty="0"/>
                  <a:t>L</a:t>
                </a:r>
                <a:r>
                  <a:rPr lang="ru-RU" sz="2400" b="1" dirty="0"/>
                  <a:t>)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ru-RU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𝟏𝟔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</m:oMath>
                </a14:m>
                <a:endParaRPr lang="ru-RU" sz="2400" b="1" dirty="0" smtClean="0"/>
              </a:p>
              <a:p>
                <a:r>
                  <a:rPr lang="ru-RU" sz="2400" b="1" dirty="0" smtClean="0"/>
                  <a:t>Gini(</a:t>
                </a:r>
                <a:r>
                  <a:rPr lang="en-US" sz="2400" b="1" dirty="0"/>
                  <a:t>R</a:t>
                </a:r>
                <a:r>
                  <a:rPr lang="ru-RU" sz="2400" b="1" dirty="0"/>
                  <a:t>)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ru-RU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𝟏𝟔</m:t>
                    </m:r>
                  </m:oMath>
                </a14:m>
                <a:endParaRPr lang="ru-RU" sz="2400" b="1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61" y="4184817"/>
                <a:ext cx="2493390" cy="830997"/>
              </a:xfrm>
              <a:prstGeom prst="rect">
                <a:avLst/>
              </a:prstGeom>
              <a:blipFill>
                <a:blip r:embed="rId4"/>
                <a:stretch>
                  <a:fillRect l="-3667" t="-5839" b="-153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99896" y="1317940"/>
            <a:ext cx="1775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Here we get</a:t>
            </a:r>
            <a:r>
              <a:rPr lang="ru-RU" sz="2400" dirty="0" smtClean="0"/>
              <a:t>: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636735" y="1902549"/>
                <a:ext cx="6096000" cy="415498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ru-RU" sz="2400" dirty="0"/>
                  <a:t>Pr(</a:t>
                </a:r>
                <a:r>
                  <a:rPr lang="en-US" sz="2400" dirty="0"/>
                  <a:t>R</a:t>
                </a:r>
                <a:r>
                  <a:rPr lang="ru-RU" sz="2400" dirty="0"/>
                  <a:t>=0</a:t>
                </a:r>
                <a:r>
                  <a:rPr lang="ru-RU" sz="2400" dirty="0" smtClean="0"/>
                  <a:t>)=2/3</a:t>
                </a:r>
                <a:r>
                  <a:rPr lang="en-US" sz="2400" dirty="0" smtClean="0"/>
                  <a:t>,</a:t>
                </a:r>
                <a:r>
                  <a:rPr lang="ru-RU" sz="2400" dirty="0" smtClean="0"/>
                  <a:t> </a:t>
                </a:r>
                <a:r>
                  <a:rPr lang="ru-RU" sz="2400" dirty="0" err="1"/>
                  <a:t>Pr</a:t>
                </a:r>
                <a:r>
                  <a:rPr lang="ru-RU" sz="2400" dirty="0"/>
                  <a:t>(</a:t>
                </a:r>
                <a:r>
                  <a:rPr lang="en-US" sz="2400" dirty="0"/>
                  <a:t>R</a:t>
                </a:r>
                <a:r>
                  <a:rPr lang="ru-RU" sz="2400" dirty="0"/>
                  <a:t>=1</a:t>
                </a:r>
                <a:r>
                  <a:rPr lang="ru-RU" sz="2400" dirty="0" smtClean="0"/>
                  <a:t>)=1/3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ru-RU" sz="2400" dirty="0" err="1"/>
                  <a:t>Pr</a:t>
                </a:r>
                <a:r>
                  <a:rPr lang="ru-RU" sz="2400" dirty="0"/>
                  <a:t>(Y=0|</a:t>
                </a:r>
                <a:r>
                  <a:rPr lang="en-US" sz="2400" dirty="0"/>
                  <a:t>R</a:t>
                </a:r>
                <a:r>
                  <a:rPr lang="ru-RU" sz="2400" dirty="0"/>
                  <a:t>=0</a:t>
                </a:r>
                <a:r>
                  <a:rPr lang="ru-RU" sz="2400" dirty="0"/>
                  <a:t>)=</a:t>
                </a:r>
                <a:r>
                  <a:rPr lang="en-US" sz="2400" dirty="0" smtClean="0"/>
                  <a:t>1</a:t>
                </a:r>
                <a:r>
                  <a:rPr lang="ru-RU" sz="2400" dirty="0" smtClean="0"/>
                  <a:t>/2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ru-RU" sz="2400" dirty="0" err="1"/>
                  <a:t>Pr</a:t>
                </a:r>
                <a:r>
                  <a:rPr lang="ru-RU" sz="2400" dirty="0"/>
                  <a:t>(Y=1|</a:t>
                </a:r>
                <a:r>
                  <a:rPr lang="en-US" sz="2400" dirty="0"/>
                  <a:t>R</a:t>
                </a:r>
                <a:r>
                  <a:rPr lang="ru-RU" sz="2400" dirty="0"/>
                  <a:t>=0</a:t>
                </a:r>
                <a:r>
                  <a:rPr lang="ru-RU" sz="2400" dirty="0" smtClean="0"/>
                  <a:t>)=1/2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ru-RU" sz="2400" dirty="0" err="1"/>
                  <a:t>Pr</a:t>
                </a:r>
                <a:r>
                  <a:rPr lang="ru-RU" sz="2400" dirty="0"/>
                  <a:t>(Y=0|</a:t>
                </a:r>
                <a:r>
                  <a:rPr lang="en-US" sz="2400" dirty="0"/>
                  <a:t>R</a:t>
                </a:r>
                <a:r>
                  <a:rPr lang="ru-RU" sz="2400" dirty="0"/>
                  <a:t>=1</a:t>
                </a:r>
                <a:r>
                  <a:rPr lang="ru-RU" sz="2400" dirty="0"/>
                  <a:t>)=</a:t>
                </a:r>
                <a:r>
                  <a:rPr lang="en-US" sz="2400" dirty="0" smtClean="0"/>
                  <a:t>1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ru-RU" sz="2400" dirty="0" err="1"/>
                  <a:t>Pr</a:t>
                </a:r>
                <a:r>
                  <a:rPr lang="ru-RU" sz="2400" dirty="0"/>
                  <a:t>(Y=1|</a:t>
                </a:r>
                <a:r>
                  <a:rPr lang="en-US" sz="2400" dirty="0"/>
                  <a:t>R</a:t>
                </a:r>
                <a:r>
                  <a:rPr lang="ru-RU" sz="2400" dirty="0"/>
                  <a:t>=1</a:t>
                </a:r>
                <a:r>
                  <a:rPr lang="ru-RU" sz="2400" dirty="0" smtClean="0"/>
                  <a:t>)=</a:t>
                </a:r>
                <a:r>
                  <a:rPr lang="ru-RU" sz="2400" dirty="0"/>
                  <a:t>0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ru-RU" sz="2400" dirty="0" err="1"/>
                  <a:t>Gini</a:t>
                </a:r>
                <a:r>
                  <a:rPr lang="ru-RU" sz="2400" dirty="0"/>
                  <a:t>(</a:t>
                </a:r>
                <a:r>
                  <a:rPr lang="en-US" sz="2400" dirty="0"/>
                  <a:t>R</a:t>
                </a:r>
                <a:r>
                  <a:rPr lang="ru-RU" sz="2400" dirty="0"/>
                  <a:t>)=</a:t>
                </a:r>
                <a:r>
                  <a:rPr lang="en-US" sz="2400" dirty="0"/>
                  <a:t> </a:t>
                </a:r>
                <a:r>
                  <a:rPr lang="ru-RU" sz="2400" dirty="0" smtClean="0"/>
                  <a:t>2</a:t>
                </a:r>
                <a:r>
                  <a:rPr lang="en-US" sz="2400" dirty="0" smtClean="0"/>
                  <a:t>/</a:t>
                </a:r>
                <a:r>
                  <a:rPr lang="ru-RU" sz="2400" dirty="0" smtClean="0"/>
                  <a:t>3</a:t>
                </a:r>
                <a:r>
                  <a:rPr lang="en-US" sz="2400" dirty="0" smtClean="0"/>
                  <a:t>*1/</a:t>
                </a:r>
                <a:r>
                  <a:rPr lang="ru-RU" sz="2400" dirty="0" smtClean="0"/>
                  <a:t>2</a:t>
                </a:r>
                <a:r>
                  <a:rPr lang="en-US" sz="2400" dirty="0" smtClean="0"/>
                  <a:t>*</a:t>
                </a:r>
                <a:r>
                  <a:rPr lang="ru-RU" sz="2400" dirty="0" smtClean="0"/>
                  <a:t>1</a:t>
                </a:r>
                <a:r>
                  <a:rPr lang="en-US" sz="2400" dirty="0" smtClean="0"/>
                  <a:t>/</a:t>
                </a:r>
                <a:r>
                  <a:rPr lang="ru-RU" sz="2400" dirty="0" smtClean="0"/>
                  <a:t>2</a:t>
                </a:r>
                <a:r>
                  <a:rPr lang="en-US" sz="2400" dirty="0" smtClean="0"/>
                  <a:t>+</a:t>
                </a:r>
                <a:r>
                  <a:rPr lang="ru-RU" sz="2400" dirty="0" smtClean="0"/>
                  <a:t>1</a:t>
                </a:r>
                <a:r>
                  <a:rPr lang="en-US" sz="2400" dirty="0" smtClean="0"/>
                  <a:t>/</a:t>
                </a:r>
                <a:r>
                  <a:rPr lang="ru-RU" sz="2400" dirty="0" smtClean="0"/>
                  <a:t>3</a:t>
                </a:r>
                <a:r>
                  <a:rPr lang="en-US" sz="2400" dirty="0" smtClean="0"/>
                  <a:t>*1*</a:t>
                </a:r>
                <a:r>
                  <a:rPr lang="ru-RU" sz="2400" dirty="0" smtClean="0"/>
                  <a:t>0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≈0,</m:t>
                    </m:r>
                  </m:oMath>
                </a14:m>
                <a:r>
                  <a:rPr lang="ru-RU" sz="2400" dirty="0" smtClean="0"/>
                  <a:t>16</a:t>
                </a:r>
                <a:endParaRPr lang="ru-RU" sz="2400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35" y="1902549"/>
                <a:ext cx="6096000" cy="4154984"/>
              </a:xfrm>
              <a:prstGeom prst="rect">
                <a:avLst/>
              </a:prstGeom>
              <a:blipFill>
                <a:blip r:embed="rId5"/>
                <a:stretch>
                  <a:fillRect l="-1500" t="-1173" b="-23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448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6671" y="384082"/>
            <a:ext cx="1009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We got a tree</a:t>
            </a:r>
          </a:p>
        </p:txBody>
      </p:sp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25</a:t>
            </a:fld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126394"/>
            <a:ext cx="11125201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37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26</a:t>
            </a:fld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45" y="139734"/>
            <a:ext cx="10473582" cy="4809579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099919"/>
              </p:ext>
            </p:extLst>
          </p:nvPr>
        </p:nvGraphicFramePr>
        <p:xfrm>
          <a:off x="2471813" y="5012751"/>
          <a:ext cx="714324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445">
                  <a:extLst>
                    <a:ext uri="{9D8B030D-6E8A-4147-A177-3AD203B41FA5}">
                      <a16:colId xmlns:a16="http://schemas.microsoft.com/office/drawing/2014/main" val="429671114"/>
                    </a:ext>
                  </a:extLst>
                </a:gridCol>
                <a:gridCol w="982635">
                  <a:extLst>
                    <a:ext uri="{9D8B030D-6E8A-4147-A177-3AD203B41FA5}">
                      <a16:colId xmlns:a16="http://schemas.microsoft.com/office/drawing/2014/main" val="3440687073"/>
                    </a:ext>
                  </a:extLst>
                </a:gridCol>
                <a:gridCol w="1190540">
                  <a:extLst>
                    <a:ext uri="{9D8B030D-6E8A-4147-A177-3AD203B41FA5}">
                      <a16:colId xmlns:a16="http://schemas.microsoft.com/office/drawing/2014/main" val="517691937"/>
                    </a:ext>
                  </a:extLst>
                </a:gridCol>
                <a:gridCol w="1008531">
                  <a:extLst>
                    <a:ext uri="{9D8B030D-6E8A-4147-A177-3AD203B41FA5}">
                      <a16:colId xmlns:a16="http://schemas.microsoft.com/office/drawing/2014/main" val="2965020969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2351401172"/>
                    </a:ext>
                  </a:extLst>
                </a:gridCol>
                <a:gridCol w="1399307">
                  <a:extLst>
                    <a:ext uri="{9D8B030D-6E8A-4147-A177-3AD203B41FA5}">
                      <a16:colId xmlns:a16="http://schemas.microsoft.com/office/drawing/2014/main" val="557960517"/>
                    </a:ext>
                  </a:extLst>
                </a:gridCol>
              </a:tblGrid>
              <a:tr h="6441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Match number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Victory</a:t>
                      </a:r>
                    </a:p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?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0863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8233" y="505604"/>
            <a:ext cx="1009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Key Terms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27</a:t>
            </a:fld>
            <a:endParaRPr lang="ru-RU" sz="14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023193"/>
              </p:ext>
            </p:extLst>
          </p:nvPr>
        </p:nvGraphicFramePr>
        <p:xfrm>
          <a:off x="682419" y="1975508"/>
          <a:ext cx="10671381" cy="273503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557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7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7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350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tree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predict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branching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err="1" smtClean="0">
                          <a:solidFill>
                            <a:schemeClr val="tx1"/>
                          </a:solidFill>
                        </a:rPr>
                        <a:t>impurity</a:t>
                      </a:r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feature</a:t>
                      </a:r>
                    </a:p>
                    <a:p>
                      <a:r>
                        <a:rPr lang="ru-RU" sz="2400" b="0" dirty="0" err="1" smtClean="0">
                          <a:solidFill>
                            <a:schemeClr val="tx1"/>
                          </a:solidFill>
                        </a:rPr>
                        <a:t>division</a:t>
                      </a:r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ru-RU" sz="2400" b="0" dirty="0" err="1" smtClean="0">
                          <a:solidFill>
                            <a:schemeClr val="tx1"/>
                          </a:solidFill>
                        </a:rPr>
                        <a:t>ntropy</a:t>
                      </a:r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ru-RU" sz="2400" b="0" dirty="0" err="1" smtClean="0">
                          <a:solidFill>
                            <a:schemeClr val="tx1"/>
                          </a:solidFill>
                        </a:rPr>
                        <a:t>ubset</a:t>
                      </a:r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dirty="0" err="1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ru-RU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r>
                        <a:rPr lang="ru-RU" sz="2400" b="0" dirty="0" err="1" smtClean="0">
                          <a:solidFill>
                            <a:schemeClr val="tx1"/>
                          </a:solidFill>
                        </a:rPr>
                        <a:t>ogical</a:t>
                      </a: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2400" b="0" dirty="0" err="1" smtClean="0">
                          <a:solidFill>
                            <a:schemeClr val="tx1"/>
                          </a:solidFill>
                        </a:rPr>
                        <a:t>predicate</a:t>
                      </a:r>
                      <a:endParaRPr lang="ru-RU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ru-RU" sz="2400" b="0" dirty="0" err="1" smtClean="0">
                          <a:solidFill>
                            <a:schemeClr val="tx1"/>
                          </a:solidFill>
                        </a:rPr>
                        <a:t>minimum</a:t>
                      </a: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 G</a:t>
                      </a:r>
                      <a:r>
                        <a:rPr lang="en-US" sz="2400" b="0" dirty="0" err="1" smtClean="0">
                          <a:solidFill>
                            <a:schemeClr val="tx1"/>
                          </a:solidFill>
                        </a:rPr>
                        <a:t>ini</a:t>
                      </a:r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GINI uncertainty 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ru-RU" sz="2400" b="0" dirty="0" err="1" smtClean="0">
                          <a:solidFill>
                            <a:schemeClr val="tx1"/>
                          </a:solidFill>
                        </a:rPr>
                        <a:t>tatistical</a:t>
                      </a:r>
                      <a:r>
                        <a:rPr lang="ru-RU" sz="2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2400" b="0" dirty="0" err="1" smtClean="0">
                          <a:solidFill>
                            <a:schemeClr val="tx1"/>
                          </a:solidFill>
                        </a:rPr>
                        <a:t>informativeness</a:t>
                      </a:r>
                      <a:endParaRPr 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2400" b="0" smtClean="0">
                          <a:solidFill>
                            <a:schemeClr val="tx1"/>
                          </a:solidFill>
                        </a:rPr>
                        <a:t>ecision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trees </a:t>
                      </a:r>
                      <a:endParaRPr lang="ru-RU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8762" y="1819309"/>
            <a:ext cx="453043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smtClean="0"/>
              <a:t>There </a:t>
            </a:r>
            <a:r>
              <a:rPr lang="en-US" sz="2400" dirty="0"/>
              <a:t>are observations for 14 days of various weather attributes and a target feature (playing tennis). </a:t>
            </a:r>
            <a:endParaRPr lang="en-US" sz="2400" dirty="0" smtClean="0"/>
          </a:p>
          <a:p>
            <a:r>
              <a:rPr lang="en-US" sz="2400" dirty="0" smtClean="0"/>
              <a:t>Let </a:t>
            </a:r>
            <a:r>
              <a:rPr lang="en-US" sz="2400" dirty="0"/>
              <a:t>it rain on the 15th day, the humidity is high, it is not very windy. </a:t>
            </a:r>
            <a:endParaRPr lang="en-US" sz="2400" dirty="0" smtClean="0"/>
          </a:p>
          <a:p>
            <a:r>
              <a:rPr lang="en-US" sz="2400" dirty="0" smtClean="0"/>
              <a:t>It is </a:t>
            </a:r>
            <a:r>
              <a:rPr lang="en-US" sz="2400" dirty="0"/>
              <a:t>necessary to determine whether John will play tennis under these conditions or </a:t>
            </a:r>
            <a:r>
              <a:rPr lang="en-US" sz="2400" dirty="0" smtClean="0"/>
              <a:t>not</a:t>
            </a:r>
            <a:r>
              <a:rPr lang="en-US" sz="2400" dirty="0" smtClean="0"/>
              <a:t>.</a:t>
            </a:r>
            <a:endParaRPr lang="ru-RU" sz="24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6671" y="304020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/>
                </a:solidFill>
              </a:rPr>
              <a:t>Predict if John will play tennis</a:t>
            </a:r>
            <a:endParaRPr lang="ru-RU" sz="3600" b="1" dirty="0">
              <a:solidFill>
                <a:schemeClr val="accent6"/>
              </a:solidFill>
            </a:endParaRPr>
          </a:p>
        </p:txBody>
      </p:sp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3</a:t>
            </a:fld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964" y="1114273"/>
            <a:ext cx="6456002" cy="49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1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0142" y="175644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Predict if John will play </a:t>
            </a:r>
            <a:r>
              <a:rPr lang="en-US" sz="3600" b="1" dirty="0" smtClean="0">
                <a:solidFill>
                  <a:srgbClr val="00B050"/>
                </a:solidFill>
              </a:rPr>
              <a:t>tennis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4</a:t>
            </a:fld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18015" y="821975"/>
            <a:ext cx="6096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Just looking at the data, it is quite difficult to do this, because sometimes </a:t>
            </a:r>
            <a:r>
              <a:rPr lang="en-US" sz="2400" dirty="0" smtClean="0"/>
              <a:t>he plays </a:t>
            </a:r>
            <a:r>
              <a:rPr lang="en-US" sz="2400" dirty="0"/>
              <a:t>when it rains, sometimes </a:t>
            </a:r>
            <a:r>
              <a:rPr lang="en-US" sz="2400" dirty="0" smtClean="0"/>
              <a:t>he </a:t>
            </a:r>
            <a:r>
              <a:rPr lang="en-US" sz="2400" dirty="0"/>
              <a:t>plays in a strong wind, and when there is a weak wind </a:t>
            </a:r>
            <a:r>
              <a:rPr lang="en-US" sz="2400" dirty="0" smtClean="0"/>
              <a:t>he </a:t>
            </a:r>
            <a:r>
              <a:rPr lang="en-US" sz="2400" dirty="0"/>
              <a:t>does not </a:t>
            </a:r>
            <a:r>
              <a:rPr lang="en-US" sz="2400" dirty="0" smtClean="0"/>
              <a:t>play.</a:t>
            </a:r>
            <a:endParaRPr lang="ru-RU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main idea of using a tree is to understand under what conditions John is playing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en-US" sz="2400" dirty="0" smtClean="0"/>
              <a:t>Decision </a:t>
            </a:r>
            <a:r>
              <a:rPr lang="en-US" sz="2400" dirty="0"/>
              <a:t>trees try to evaluate each of these attributes (weather type</a:t>
            </a:r>
            <a:r>
              <a:rPr lang="en-US" sz="2400" dirty="0" smtClean="0"/>
              <a:t>, </a:t>
            </a:r>
            <a:r>
              <a:rPr lang="en-US" sz="2400" dirty="0"/>
              <a:t>humidity, wind</a:t>
            </a:r>
            <a:r>
              <a:rPr lang="en-US" sz="2400" dirty="0" smtClean="0"/>
              <a:t>).</a:t>
            </a:r>
            <a:endParaRPr lang="ru-RU" sz="2400" dirty="0" smtClean="0"/>
          </a:p>
          <a:p>
            <a:r>
              <a:rPr lang="en-US" sz="2400" dirty="0" smtClean="0"/>
              <a:t>By </a:t>
            </a:r>
            <a:r>
              <a:rPr lang="en-US" sz="2400" dirty="0"/>
              <a:t>attributes, we divide the data into subsets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This is a kind of Divide-and-Conquer algorithm.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18015" y="4658005"/>
            <a:ext cx="104700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Try</a:t>
            </a:r>
            <a:r>
              <a:rPr lang="ru-RU" sz="2400" dirty="0" smtClean="0"/>
              <a:t> </a:t>
            </a:r>
            <a:r>
              <a:rPr lang="ru-RU" sz="2400" dirty="0" err="1"/>
              <a:t>to</a:t>
            </a:r>
            <a:r>
              <a:rPr lang="ru-RU" sz="2400" dirty="0"/>
              <a:t> </a:t>
            </a:r>
            <a:r>
              <a:rPr lang="ru-RU" sz="2400" dirty="0" err="1" smtClean="0"/>
              <a:t>understand</a:t>
            </a:r>
            <a:r>
              <a:rPr lang="ru-RU" sz="2400" dirty="0" smtClean="0"/>
              <a:t> </a:t>
            </a:r>
            <a:r>
              <a:rPr lang="ru-RU" sz="2400" dirty="0" err="1" smtClean="0"/>
              <a:t>when</a:t>
            </a:r>
            <a:r>
              <a:rPr lang="ru-RU" sz="2400" dirty="0" smtClean="0"/>
              <a:t> </a:t>
            </a:r>
            <a:r>
              <a:rPr lang="ru-RU" sz="2400" dirty="0" err="1"/>
              <a:t>John</a:t>
            </a:r>
            <a:r>
              <a:rPr lang="ru-RU" sz="2400" dirty="0"/>
              <a:t> </a:t>
            </a:r>
            <a:r>
              <a:rPr lang="ru-RU" sz="2400" dirty="0" err="1" smtClean="0"/>
              <a:t>plays</a:t>
            </a:r>
            <a:r>
              <a:rPr lang="ru-RU" sz="2400" dirty="0" smtClean="0"/>
              <a:t>.</a:t>
            </a:r>
          </a:p>
          <a:p>
            <a:r>
              <a:rPr lang="ru-RU" sz="2400" dirty="0" err="1" smtClean="0"/>
              <a:t>Divide</a:t>
            </a:r>
            <a:r>
              <a:rPr lang="ru-RU" sz="2400" dirty="0" smtClean="0"/>
              <a:t> </a:t>
            </a:r>
            <a:r>
              <a:rPr lang="ru-RU" sz="2400" dirty="0"/>
              <a:t>&amp; </a:t>
            </a:r>
            <a:r>
              <a:rPr lang="en-US" sz="2400" dirty="0" err="1"/>
              <a:t>C</a:t>
            </a:r>
            <a:r>
              <a:rPr lang="ru-RU" sz="2400" dirty="0" err="1" smtClean="0"/>
              <a:t>onquer</a:t>
            </a:r>
            <a:r>
              <a:rPr lang="ru-RU" sz="2400" dirty="0" smtClean="0"/>
              <a:t>:  </a:t>
            </a:r>
            <a:r>
              <a:rPr lang="en-US" sz="2400" dirty="0"/>
              <a:t>data split </a:t>
            </a:r>
            <a:r>
              <a:rPr lang="en-US" sz="2400" dirty="0" err="1" smtClean="0"/>
              <a:t>i</a:t>
            </a:r>
            <a:r>
              <a:rPr lang="ru-RU" sz="2400" dirty="0" err="1" smtClean="0"/>
              <a:t>nto</a:t>
            </a:r>
            <a:r>
              <a:rPr lang="ru-RU" sz="2400" dirty="0" smtClean="0"/>
              <a:t> </a:t>
            </a:r>
            <a:r>
              <a:rPr lang="ru-RU" sz="2400" dirty="0" err="1" smtClean="0"/>
              <a:t>subsets</a:t>
            </a:r>
            <a:r>
              <a:rPr lang="en-US" sz="2400" dirty="0" smtClean="0"/>
              <a:t>.</a:t>
            </a:r>
            <a:r>
              <a:rPr lang="ru-RU" sz="2400" dirty="0" smtClean="0"/>
              <a:t> </a:t>
            </a:r>
            <a:r>
              <a:rPr lang="en-US" sz="2400" dirty="0" smtClean="0"/>
              <a:t>A</a:t>
            </a:r>
            <a:r>
              <a:rPr lang="ru-RU" sz="2400" dirty="0" err="1" smtClean="0"/>
              <a:t>re</a:t>
            </a:r>
            <a:r>
              <a:rPr lang="ru-RU" sz="2400" dirty="0" smtClean="0"/>
              <a:t> </a:t>
            </a:r>
            <a:r>
              <a:rPr lang="ru-RU" sz="2400" dirty="0" err="1"/>
              <a:t>they</a:t>
            </a:r>
            <a:r>
              <a:rPr lang="ru-RU" sz="2400" dirty="0"/>
              <a:t> </a:t>
            </a:r>
            <a:r>
              <a:rPr lang="ru-RU" sz="2400" dirty="0" err="1"/>
              <a:t>pure</a:t>
            </a:r>
            <a:r>
              <a:rPr lang="ru-RU" sz="2400" dirty="0" smtClean="0"/>
              <a:t>?</a:t>
            </a:r>
            <a:r>
              <a:rPr lang="en-US" sz="2400" dirty="0" smtClean="0"/>
              <a:t> </a:t>
            </a:r>
            <a:r>
              <a:rPr lang="ru-RU" sz="2400" dirty="0" smtClean="0"/>
              <a:t>(</a:t>
            </a:r>
            <a:r>
              <a:rPr lang="ru-RU" sz="2400" dirty="0" err="1"/>
              <a:t>all</a:t>
            </a:r>
            <a:r>
              <a:rPr lang="ru-RU" sz="2400" dirty="0"/>
              <a:t> </a:t>
            </a:r>
            <a:r>
              <a:rPr lang="ru-RU" sz="2400" dirty="0" err="1"/>
              <a:t>yes</a:t>
            </a:r>
            <a:r>
              <a:rPr lang="ru-RU" sz="2400" dirty="0"/>
              <a:t> </a:t>
            </a:r>
            <a:r>
              <a:rPr lang="ru-RU" sz="2400" dirty="0" err="1"/>
              <a:t>or</a:t>
            </a:r>
            <a:r>
              <a:rPr lang="ru-RU" sz="2400" dirty="0"/>
              <a:t> </a:t>
            </a:r>
            <a:r>
              <a:rPr lang="ru-RU" sz="2400" dirty="0" err="1"/>
              <a:t>all</a:t>
            </a:r>
            <a:r>
              <a:rPr lang="ru-RU" sz="2400" dirty="0"/>
              <a:t> </a:t>
            </a:r>
            <a:r>
              <a:rPr lang="ru-RU" sz="2400" dirty="0" err="1" smtClean="0"/>
              <a:t>no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r>
              <a:rPr lang="en-US" sz="2400" dirty="0" smtClean="0"/>
              <a:t>I</a:t>
            </a:r>
            <a:r>
              <a:rPr lang="ru-RU" sz="2400" dirty="0" smtClean="0"/>
              <a:t>f </a:t>
            </a:r>
            <a:r>
              <a:rPr lang="ru-RU" sz="2400" dirty="0" err="1"/>
              <a:t>yes</a:t>
            </a:r>
            <a:r>
              <a:rPr lang="ru-RU" sz="2400" dirty="0"/>
              <a:t>: </a:t>
            </a:r>
            <a:r>
              <a:rPr lang="ru-RU" sz="2400" dirty="0" err="1" smtClean="0"/>
              <a:t>stop</a:t>
            </a:r>
            <a:r>
              <a:rPr lang="en-US" sz="2400" dirty="0" smtClean="0"/>
              <a:t>.   I</a:t>
            </a:r>
            <a:r>
              <a:rPr lang="ru-RU" sz="2400" dirty="0" smtClean="0"/>
              <a:t>f </a:t>
            </a:r>
            <a:r>
              <a:rPr lang="ru-RU" sz="2400" dirty="0" err="1"/>
              <a:t>not</a:t>
            </a:r>
            <a:r>
              <a:rPr lang="ru-RU" sz="2400" dirty="0"/>
              <a:t>: </a:t>
            </a:r>
            <a:r>
              <a:rPr lang="ru-RU" sz="2400" dirty="0" err="1" smtClean="0"/>
              <a:t>repeat</a:t>
            </a:r>
            <a:r>
              <a:rPr lang="en-US" sz="2400" dirty="0" smtClean="0"/>
              <a:t>.    </a:t>
            </a:r>
          </a:p>
          <a:p>
            <a:r>
              <a:rPr lang="ru-RU" sz="2400" dirty="0" err="1" smtClean="0"/>
              <a:t>See</a:t>
            </a:r>
            <a:r>
              <a:rPr lang="ru-RU" sz="2400" dirty="0" smtClean="0"/>
              <a:t> </a:t>
            </a:r>
            <a:r>
              <a:rPr lang="en-US" sz="2400" dirty="0" smtClean="0"/>
              <a:t>in</a:t>
            </a:r>
            <a:r>
              <a:rPr lang="ru-RU" sz="2400" dirty="0" smtClean="0"/>
              <a:t> </a:t>
            </a:r>
            <a:r>
              <a:rPr lang="ru-RU" sz="2400" dirty="0" err="1"/>
              <a:t>which</a:t>
            </a:r>
            <a:r>
              <a:rPr lang="ru-RU" sz="2400" dirty="0"/>
              <a:t> </a:t>
            </a:r>
            <a:r>
              <a:rPr lang="ru-RU" sz="2400" dirty="0" err="1" smtClean="0"/>
              <a:t>subset</a:t>
            </a:r>
            <a:r>
              <a:rPr lang="en-US" sz="2400" dirty="0" smtClean="0"/>
              <a:t> </a:t>
            </a:r>
            <a:r>
              <a:rPr lang="ru-RU" sz="2400" dirty="0" err="1" smtClean="0"/>
              <a:t>new</a:t>
            </a:r>
            <a:r>
              <a:rPr lang="ru-RU" sz="2400" dirty="0" smtClean="0"/>
              <a:t> </a:t>
            </a:r>
            <a:r>
              <a:rPr lang="ru-RU" sz="2400" dirty="0" err="1" smtClean="0"/>
              <a:t>data</a:t>
            </a:r>
            <a:r>
              <a:rPr lang="ru-RU" sz="2400" dirty="0" smtClean="0"/>
              <a:t> </a:t>
            </a:r>
            <a:r>
              <a:rPr lang="ru-RU" sz="2400" dirty="0" err="1"/>
              <a:t>falls</a:t>
            </a:r>
            <a:r>
              <a:rPr lang="ru-RU" sz="2400" dirty="0"/>
              <a:t> </a:t>
            </a:r>
            <a:r>
              <a:rPr lang="ru-RU" sz="2400" dirty="0" err="1" smtClean="0"/>
              <a:t>into</a:t>
            </a:r>
            <a:r>
              <a:rPr lang="en-US" sz="2400" dirty="0" smtClean="0"/>
              <a:t>.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112" y="768669"/>
            <a:ext cx="5217958" cy="401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2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79180" y="432088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 </a:t>
            </a:r>
            <a:r>
              <a:rPr lang="en-US" sz="3600" b="1" dirty="0" smtClean="0">
                <a:solidFill>
                  <a:srgbClr val="00B050"/>
                </a:solidFill>
              </a:rPr>
              <a:t>Divide and Conquer </a:t>
            </a:r>
            <a:r>
              <a:rPr lang="en-US" sz="3600" b="1" dirty="0">
                <a:solidFill>
                  <a:srgbClr val="00B050"/>
                </a:solidFill>
              </a:rPr>
              <a:t>algorithm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5</a:t>
            </a:fld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180" y="1277436"/>
            <a:ext cx="7720798" cy="430594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54183" y="1413471"/>
            <a:ext cx="32973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purpose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division</a:t>
            </a:r>
            <a:r>
              <a:rPr lang="ru-RU" sz="2400" dirty="0"/>
              <a:t> </a:t>
            </a:r>
            <a:r>
              <a:rPr lang="ru-RU" sz="2400" dirty="0" err="1"/>
              <a:t>is</a:t>
            </a:r>
            <a:r>
              <a:rPr lang="ru-RU" sz="2400" dirty="0"/>
              <a:t> </a:t>
            </a:r>
            <a:r>
              <a:rPr lang="ru-RU" sz="2400" dirty="0" err="1"/>
              <a:t>to</a:t>
            </a:r>
            <a:r>
              <a:rPr lang="ru-RU" sz="2400" dirty="0"/>
              <a:t> </a:t>
            </a:r>
            <a:r>
              <a:rPr lang="ru-RU" sz="2400" dirty="0" err="1"/>
              <a:t>come</a:t>
            </a:r>
            <a:r>
              <a:rPr lang="ru-RU" sz="2400" dirty="0"/>
              <a:t> </a:t>
            </a:r>
            <a:r>
              <a:rPr lang="ru-RU" sz="2400" dirty="0" err="1"/>
              <a:t>to</a:t>
            </a:r>
            <a:r>
              <a:rPr lang="ru-RU" sz="2400" dirty="0"/>
              <a:t> a </a:t>
            </a:r>
            <a:r>
              <a:rPr lang="ru-RU" sz="2400" dirty="0" err="1"/>
              <a:t>pure</a:t>
            </a:r>
            <a:r>
              <a:rPr lang="ru-RU" sz="2400" dirty="0"/>
              <a:t> </a:t>
            </a:r>
            <a:r>
              <a:rPr lang="ru-RU" sz="2400" dirty="0" err="1"/>
              <a:t>subset</a:t>
            </a:r>
            <a:r>
              <a:rPr lang="ru-RU" sz="2400" dirty="0"/>
              <a:t>: </a:t>
            </a:r>
            <a:r>
              <a:rPr lang="ru-RU" sz="2400" dirty="0" err="1"/>
              <a:t>so</a:t>
            </a:r>
            <a:r>
              <a:rPr lang="ru-RU" sz="2400" dirty="0"/>
              <a:t> </a:t>
            </a:r>
            <a:r>
              <a:rPr lang="ru-RU" sz="2400" dirty="0" err="1"/>
              <a:t>that</a:t>
            </a:r>
            <a:r>
              <a:rPr lang="ru-RU" sz="2400" dirty="0"/>
              <a:t> </a:t>
            </a:r>
            <a:r>
              <a:rPr lang="ru-RU" sz="2400" dirty="0" err="1"/>
              <a:t>there</a:t>
            </a:r>
            <a:r>
              <a:rPr lang="ru-RU" sz="2400" dirty="0"/>
              <a:t> </a:t>
            </a:r>
            <a:r>
              <a:rPr lang="ru-RU" sz="2400" dirty="0" err="1"/>
              <a:t>are</a:t>
            </a:r>
            <a:r>
              <a:rPr lang="ru-RU" sz="2400" dirty="0"/>
              <a:t> </a:t>
            </a:r>
            <a:r>
              <a:rPr lang="ru-RU" sz="2400" dirty="0" err="1"/>
              <a:t>either</a:t>
            </a:r>
            <a:r>
              <a:rPr lang="ru-RU" sz="2400" dirty="0"/>
              <a:t> </a:t>
            </a:r>
            <a:r>
              <a:rPr lang="ru-RU" sz="2400" dirty="0" err="1"/>
              <a:t>only</a:t>
            </a:r>
            <a:r>
              <a:rPr lang="ru-RU" sz="2400" dirty="0"/>
              <a:t> "</a:t>
            </a:r>
            <a:r>
              <a:rPr lang="ru-RU" sz="2400" dirty="0" err="1"/>
              <a:t>Yes</a:t>
            </a:r>
            <a:r>
              <a:rPr lang="ru-RU" sz="2400" dirty="0"/>
              <a:t>" </a:t>
            </a:r>
            <a:r>
              <a:rPr lang="ru-RU" sz="2400" dirty="0" err="1"/>
              <a:t>or</a:t>
            </a:r>
            <a:r>
              <a:rPr lang="ru-RU" sz="2400" dirty="0"/>
              <a:t> </a:t>
            </a:r>
            <a:r>
              <a:rPr lang="ru-RU" sz="2400" dirty="0" err="1"/>
              <a:t>only</a:t>
            </a:r>
            <a:r>
              <a:rPr lang="ru-RU" sz="2400" dirty="0"/>
              <a:t> "</a:t>
            </a:r>
            <a:r>
              <a:rPr lang="ru-RU" sz="2400" dirty="0" err="1" smtClean="0"/>
              <a:t>No</a:t>
            </a:r>
            <a:r>
              <a:rPr lang="ru-RU" sz="2400" dirty="0" smtClean="0"/>
              <a:t>“</a:t>
            </a:r>
            <a:r>
              <a:rPr lang="en-US" sz="2400" dirty="0" smtClean="0"/>
              <a:t>.</a:t>
            </a:r>
          </a:p>
          <a:p>
            <a:r>
              <a:rPr lang="ru-RU" sz="2400" dirty="0" err="1" smtClean="0"/>
              <a:t>On</a:t>
            </a:r>
            <a:r>
              <a:rPr lang="ru-RU" sz="2400" dirty="0" smtClean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branch</a:t>
            </a:r>
            <a:r>
              <a:rPr lang="ru-RU" sz="2400" dirty="0"/>
              <a:t>, </a:t>
            </a:r>
            <a:r>
              <a:rPr lang="ru-RU" sz="2400" dirty="0" err="1"/>
              <a:t>all</a:t>
            </a:r>
            <a:r>
              <a:rPr lang="ru-RU" sz="2400" dirty="0"/>
              <a:t> "</a:t>
            </a:r>
            <a:r>
              <a:rPr lang="ru-RU" sz="2400" dirty="0" err="1"/>
              <a:t>Yes</a:t>
            </a:r>
            <a:r>
              <a:rPr lang="ru-RU" sz="2400" dirty="0"/>
              <a:t>" </a:t>
            </a:r>
            <a:r>
              <a:rPr lang="ru-RU" sz="2400" dirty="0" err="1"/>
              <a:t>are</a:t>
            </a:r>
            <a:r>
              <a:rPr lang="ru-RU" sz="2400" dirty="0"/>
              <a:t> </a:t>
            </a:r>
            <a:r>
              <a:rPr lang="ru-RU" sz="2400" dirty="0" err="1"/>
              <a:t>cloudy</a:t>
            </a:r>
            <a:r>
              <a:rPr lang="ru-RU" sz="2400" dirty="0"/>
              <a:t>, </a:t>
            </a:r>
            <a:r>
              <a:rPr lang="ru-RU" sz="2400" dirty="0" err="1"/>
              <a:t>so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division</a:t>
            </a:r>
            <a:r>
              <a:rPr lang="ru-RU" sz="2400" dirty="0"/>
              <a:t> </a:t>
            </a:r>
            <a:r>
              <a:rPr lang="ru-RU" sz="2400" dirty="0" err="1"/>
              <a:t>in</a:t>
            </a:r>
            <a:r>
              <a:rPr lang="ru-RU" sz="2400" dirty="0"/>
              <a:t> </a:t>
            </a:r>
            <a:r>
              <a:rPr lang="ru-RU" sz="2400" dirty="0" err="1"/>
              <a:t>this</a:t>
            </a:r>
            <a:r>
              <a:rPr lang="ru-RU" sz="2400" dirty="0"/>
              <a:t> </a:t>
            </a:r>
            <a:r>
              <a:rPr lang="ru-RU" sz="2400" dirty="0" err="1"/>
              <a:t>direction</a:t>
            </a:r>
            <a:r>
              <a:rPr lang="ru-RU" sz="2400" dirty="0"/>
              <a:t> </a:t>
            </a:r>
            <a:r>
              <a:rPr lang="ru-RU" sz="2400" dirty="0" err="1"/>
              <a:t>stops</a:t>
            </a:r>
            <a:r>
              <a:rPr lang="ru-RU" sz="2400" dirty="0"/>
              <a:t>. </a:t>
            </a:r>
            <a:endParaRPr lang="en-US" sz="2400" dirty="0" smtClean="0"/>
          </a:p>
          <a:p>
            <a:r>
              <a:rPr lang="ru-RU" sz="2400" dirty="0" err="1" smtClean="0"/>
              <a:t>Next</a:t>
            </a:r>
            <a:r>
              <a:rPr lang="ru-RU" sz="2400" dirty="0"/>
              <a:t>, </a:t>
            </a:r>
            <a:r>
              <a:rPr lang="ru-RU" sz="2400" dirty="0" err="1"/>
              <a:t>select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humidity</a:t>
            </a:r>
            <a:r>
              <a:rPr lang="ru-RU" sz="2400" dirty="0"/>
              <a:t> </a:t>
            </a:r>
            <a:r>
              <a:rPr lang="ru-RU" sz="2400" dirty="0" err="1"/>
              <a:t>division</a:t>
            </a:r>
            <a:r>
              <a:rPr lang="ru-RU" sz="2400" dirty="0"/>
              <a:t> </a:t>
            </a:r>
            <a:r>
              <a:rPr lang="ru-RU" sz="2400" dirty="0" err="1"/>
              <a:t>in</a:t>
            </a:r>
            <a:r>
              <a:rPr lang="ru-RU" sz="2400" dirty="0"/>
              <a:t> </a:t>
            </a:r>
            <a:r>
              <a:rPr lang="ru-RU" sz="2400" dirty="0" err="1"/>
              <a:t>Sunny</a:t>
            </a:r>
            <a:r>
              <a:rPr lang="ru-RU" sz="2400" dirty="0"/>
              <a:t>, </a:t>
            </a:r>
            <a:r>
              <a:rPr lang="ru-RU" sz="2400" dirty="0" err="1"/>
              <a:t>and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wind</a:t>
            </a:r>
            <a:r>
              <a:rPr lang="ru-RU" sz="2400" dirty="0"/>
              <a:t> </a:t>
            </a:r>
            <a:r>
              <a:rPr lang="ru-RU" sz="2400" dirty="0" err="1"/>
              <a:t>division</a:t>
            </a:r>
            <a:r>
              <a:rPr lang="ru-RU" sz="2400" dirty="0"/>
              <a:t> </a:t>
            </a:r>
            <a:r>
              <a:rPr lang="ru-RU" sz="2400" dirty="0" err="1"/>
              <a:t>in</a:t>
            </a:r>
            <a:r>
              <a:rPr lang="ru-RU" sz="2400" dirty="0"/>
              <a:t> </a:t>
            </a:r>
            <a:r>
              <a:rPr lang="ru-RU" sz="2400" dirty="0" err="1"/>
              <a:t>Rain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07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6</a:t>
            </a:fld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596" y="734291"/>
            <a:ext cx="5414004" cy="3772189"/>
          </a:xfrm>
          <a:prstGeom prst="rect">
            <a:avLst/>
          </a:prstGeom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514760"/>
              </p:ext>
            </p:extLst>
          </p:nvPr>
        </p:nvGraphicFramePr>
        <p:xfrm>
          <a:off x="207818" y="1983648"/>
          <a:ext cx="3740727" cy="1565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873">
                  <a:extLst>
                    <a:ext uri="{9D8B030D-6E8A-4147-A177-3AD203B41FA5}">
                      <a16:colId xmlns:a16="http://schemas.microsoft.com/office/drawing/2014/main" val="1521605108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208623223"/>
                    </a:ext>
                  </a:extLst>
                </a:gridCol>
                <a:gridCol w="914938">
                  <a:extLst>
                    <a:ext uri="{9D8B030D-6E8A-4147-A177-3AD203B41FA5}">
                      <a16:colId xmlns:a16="http://schemas.microsoft.com/office/drawing/2014/main" val="3573682872"/>
                    </a:ext>
                  </a:extLst>
                </a:gridCol>
                <a:gridCol w="955425">
                  <a:extLst>
                    <a:ext uri="{9D8B030D-6E8A-4147-A177-3AD203B41FA5}">
                      <a16:colId xmlns:a16="http://schemas.microsoft.com/office/drawing/2014/main" val="3782292566"/>
                    </a:ext>
                  </a:extLst>
                </a:gridCol>
              </a:tblGrid>
              <a:tr h="453196"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88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1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High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17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High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635609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250432"/>
              </p:ext>
            </p:extLst>
          </p:nvPr>
        </p:nvGraphicFramePr>
        <p:xfrm>
          <a:off x="947947" y="4648557"/>
          <a:ext cx="3408218" cy="1194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216051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08623223"/>
                    </a:ext>
                  </a:extLst>
                </a:gridCol>
                <a:gridCol w="803563">
                  <a:extLst>
                    <a:ext uri="{9D8B030D-6E8A-4147-A177-3AD203B41FA5}">
                      <a16:colId xmlns:a16="http://schemas.microsoft.com/office/drawing/2014/main" val="3573682872"/>
                    </a:ext>
                  </a:extLst>
                </a:gridCol>
                <a:gridCol w="775855">
                  <a:extLst>
                    <a:ext uri="{9D8B030D-6E8A-4147-A177-3AD203B41FA5}">
                      <a16:colId xmlns:a16="http://schemas.microsoft.com/office/drawing/2014/main" val="3782292566"/>
                    </a:ext>
                  </a:extLst>
                </a:gridCol>
              </a:tblGrid>
              <a:tr h="452942"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88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1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Normal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176035"/>
                  </a:ext>
                </a:extLst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061727"/>
              </p:ext>
            </p:extLst>
          </p:nvPr>
        </p:nvGraphicFramePr>
        <p:xfrm>
          <a:off x="6373090" y="4648557"/>
          <a:ext cx="3740727" cy="1565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873">
                  <a:extLst>
                    <a:ext uri="{9D8B030D-6E8A-4147-A177-3AD203B41FA5}">
                      <a16:colId xmlns:a16="http://schemas.microsoft.com/office/drawing/2014/main" val="1521605108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208623223"/>
                    </a:ext>
                  </a:extLst>
                </a:gridCol>
                <a:gridCol w="914938">
                  <a:extLst>
                    <a:ext uri="{9D8B030D-6E8A-4147-A177-3AD203B41FA5}">
                      <a16:colId xmlns:a16="http://schemas.microsoft.com/office/drawing/2014/main" val="3573682872"/>
                    </a:ext>
                  </a:extLst>
                </a:gridCol>
                <a:gridCol w="955425">
                  <a:extLst>
                    <a:ext uri="{9D8B030D-6E8A-4147-A177-3AD203B41FA5}">
                      <a16:colId xmlns:a16="http://schemas.microsoft.com/office/drawing/2014/main" val="3782292566"/>
                    </a:ext>
                  </a:extLst>
                </a:gridCol>
              </a:tblGrid>
              <a:tr h="453196"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88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1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Normal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17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Normal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635609"/>
                  </a:ext>
                </a:extLst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913907"/>
              </p:ext>
            </p:extLst>
          </p:nvPr>
        </p:nvGraphicFramePr>
        <p:xfrm>
          <a:off x="8610600" y="2766506"/>
          <a:ext cx="3408218" cy="1194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216051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08623223"/>
                    </a:ext>
                  </a:extLst>
                </a:gridCol>
                <a:gridCol w="803563">
                  <a:extLst>
                    <a:ext uri="{9D8B030D-6E8A-4147-A177-3AD203B41FA5}">
                      <a16:colId xmlns:a16="http://schemas.microsoft.com/office/drawing/2014/main" val="3573682872"/>
                    </a:ext>
                  </a:extLst>
                </a:gridCol>
                <a:gridCol w="775855">
                  <a:extLst>
                    <a:ext uri="{9D8B030D-6E8A-4147-A177-3AD203B41FA5}">
                      <a16:colId xmlns:a16="http://schemas.microsoft.com/office/drawing/2014/main" val="3782292566"/>
                    </a:ext>
                  </a:extLst>
                </a:gridCol>
              </a:tblGrid>
              <a:tr h="452942"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88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Normal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1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D14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176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05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2112" y="194433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L</a:t>
            </a:r>
            <a:r>
              <a:rPr lang="ru-RU" sz="3600" b="1" dirty="0" err="1" smtClean="0">
                <a:solidFill>
                  <a:srgbClr val="00B050"/>
                </a:solidFill>
              </a:rPr>
              <a:t>ogical</a:t>
            </a:r>
            <a:r>
              <a:rPr lang="ru-RU" sz="3600" b="1" dirty="0" smtClean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predicate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7</a:t>
            </a:fld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7" name="Рисунок 6" descr="D:\ООП Искуственный интеллект\Методы машинного обучения\ДР2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279" y="884456"/>
            <a:ext cx="7344758" cy="36717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Прямоугольник 1"/>
          <p:cNvSpPr/>
          <p:nvPr/>
        </p:nvSpPr>
        <p:spPr>
          <a:xfrm>
            <a:off x="613783" y="4599920"/>
            <a:ext cx="106264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We</a:t>
            </a:r>
            <a:r>
              <a:rPr lang="ru-RU" sz="2400" dirty="0"/>
              <a:t> </a:t>
            </a:r>
            <a:r>
              <a:rPr lang="ru-RU" sz="2400" dirty="0" err="1"/>
              <a:t>get</a:t>
            </a:r>
            <a:r>
              <a:rPr lang="ru-RU" sz="2400" dirty="0"/>
              <a:t> a </a:t>
            </a:r>
            <a:r>
              <a:rPr lang="ru-RU" sz="2400" dirty="0" err="1"/>
              <a:t>logical</a:t>
            </a:r>
            <a:r>
              <a:rPr lang="ru-RU" sz="2400" dirty="0"/>
              <a:t> </a:t>
            </a:r>
            <a:r>
              <a:rPr lang="ru-RU" sz="2400" dirty="0" err="1"/>
              <a:t>predicate</a:t>
            </a:r>
            <a:r>
              <a:rPr lang="ru-RU" sz="2400" dirty="0"/>
              <a:t>, a </a:t>
            </a:r>
            <a:r>
              <a:rPr lang="ru-RU" sz="2400" dirty="0" err="1"/>
              <a:t>formula</a:t>
            </a:r>
            <a:r>
              <a:rPr lang="ru-RU" sz="2400" dirty="0"/>
              <a:t> </a:t>
            </a:r>
            <a:r>
              <a:rPr lang="ru-RU" sz="2400" dirty="0" err="1"/>
              <a:t>by</a:t>
            </a:r>
            <a:r>
              <a:rPr lang="ru-RU" sz="2400" dirty="0"/>
              <a:t> </a:t>
            </a:r>
            <a:r>
              <a:rPr lang="ru-RU" sz="2400" dirty="0" err="1"/>
              <a:t>which</a:t>
            </a:r>
            <a:r>
              <a:rPr lang="ru-RU" sz="2400" dirty="0"/>
              <a:t> </a:t>
            </a:r>
            <a:r>
              <a:rPr lang="ru-RU" sz="2400" dirty="0" err="1"/>
              <a:t>we</a:t>
            </a:r>
            <a:r>
              <a:rPr lang="ru-RU" sz="2400" dirty="0"/>
              <a:t> </a:t>
            </a:r>
            <a:r>
              <a:rPr lang="ru-RU" sz="2400" dirty="0" err="1"/>
              <a:t>get</a:t>
            </a:r>
            <a:r>
              <a:rPr lang="ru-RU" sz="2400" dirty="0"/>
              <a:t> </a:t>
            </a:r>
            <a:r>
              <a:rPr lang="ru-RU" sz="2400" dirty="0" err="1"/>
              <a:t>in</a:t>
            </a:r>
            <a:r>
              <a:rPr lang="ru-RU" sz="2400" dirty="0"/>
              <a:t> </a:t>
            </a:r>
            <a:r>
              <a:rPr lang="ru-RU" sz="2400" dirty="0" err="1"/>
              <a:t>which</a:t>
            </a:r>
            <a:r>
              <a:rPr lang="ru-RU" sz="2400" dirty="0"/>
              <a:t> </a:t>
            </a:r>
            <a:r>
              <a:rPr lang="ru-RU" sz="2400" dirty="0" err="1"/>
              <a:t>cases</a:t>
            </a:r>
            <a:r>
              <a:rPr lang="ru-RU" sz="2400" dirty="0"/>
              <a:t> </a:t>
            </a:r>
            <a:r>
              <a:rPr lang="ru-RU" sz="2400" dirty="0" err="1"/>
              <a:t>John</a:t>
            </a:r>
            <a:r>
              <a:rPr lang="ru-RU" sz="2400" dirty="0"/>
              <a:t> </a:t>
            </a:r>
            <a:r>
              <a:rPr lang="ru-RU" sz="2400" dirty="0" err="1"/>
              <a:t>will</a:t>
            </a:r>
            <a:r>
              <a:rPr lang="ru-RU" sz="2400" dirty="0"/>
              <a:t> </a:t>
            </a:r>
            <a:r>
              <a:rPr lang="ru-RU" sz="2400" dirty="0" err="1"/>
              <a:t>play</a:t>
            </a:r>
            <a:r>
              <a:rPr lang="ru-RU" sz="2400" dirty="0"/>
              <a:t> </a:t>
            </a:r>
            <a:r>
              <a:rPr lang="ru-RU" sz="2400" dirty="0" err="1"/>
              <a:t>and</a:t>
            </a:r>
            <a:r>
              <a:rPr lang="ru-RU" sz="2400" dirty="0"/>
              <a:t> </a:t>
            </a:r>
            <a:r>
              <a:rPr lang="ru-RU" sz="2400" dirty="0" err="1"/>
              <a:t>in</a:t>
            </a:r>
            <a:r>
              <a:rPr lang="ru-RU" sz="2400" dirty="0"/>
              <a:t> </a:t>
            </a:r>
            <a:r>
              <a:rPr lang="ru-RU" sz="2400" dirty="0" err="1"/>
              <a:t>which</a:t>
            </a:r>
            <a:r>
              <a:rPr lang="ru-RU" sz="2400" dirty="0"/>
              <a:t> </a:t>
            </a:r>
            <a:r>
              <a:rPr lang="ru-RU" sz="2400" dirty="0" err="1"/>
              <a:t>cases</a:t>
            </a:r>
            <a:r>
              <a:rPr lang="ru-RU" sz="2400" dirty="0"/>
              <a:t> </a:t>
            </a:r>
            <a:r>
              <a:rPr lang="ru-RU" sz="2400" dirty="0" err="1"/>
              <a:t>he</a:t>
            </a:r>
            <a:r>
              <a:rPr lang="ru-RU" sz="2400" dirty="0"/>
              <a:t> </a:t>
            </a:r>
            <a:r>
              <a:rPr lang="ru-RU" sz="2400" dirty="0" err="1"/>
              <a:t>will</a:t>
            </a:r>
            <a:r>
              <a:rPr lang="ru-RU" sz="2400" dirty="0"/>
              <a:t> </a:t>
            </a:r>
            <a:r>
              <a:rPr lang="ru-RU" sz="2400" dirty="0" err="1"/>
              <a:t>not</a:t>
            </a:r>
            <a:r>
              <a:rPr lang="ru-RU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Therefore</a:t>
            </a:r>
            <a:r>
              <a:rPr lang="ru-RU" sz="2400" dirty="0" smtClean="0"/>
              <a:t>, </a:t>
            </a:r>
            <a:r>
              <a:rPr lang="en-US" sz="2400" dirty="0" smtClean="0"/>
              <a:t>on the </a:t>
            </a:r>
            <a:r>
              <a:rPr lang="ru-RU" sz="2400" dirty="0" smtClean="0"/>
              <a:t>D</a:t>
            </a:r>
            <a:r>
              <a:rPr lang="en-US" sz="2400" dirty="0" smtClean="0"/>
              <a:t> </a:t>
            </a:r>
            <a:r>
              <a:rPr lang="ru-RU" sz="2400" dirty="0" smtClean="0"/>
              <a:t>15 </a:t>
            </a:r>
            <a:r>
              <a:rPr lang="en-US" sz="2400" dirty="0" smtClean="0"/>
              <a:t>t</a:t>
            </a:r>
            <a:r>
              <a:rPr lang="ru-RU" sz="2400" dirty="0" err="1" smtClean="0"/>
              <a:t>he</a:t>
            </a:r>
            <a:r>
              <a:rPr lang="ru-RU" sz="2400" dirty="0" smtClean="0"/>
              <a:t> </a:t>
            </a:r>
            <a:r>
              <a:rPr lang="en-US" sz="2400" dirty="0" err="1"/>
              <a:t>r</a:t>
            </a:r>
            <a:r>
              <a:rPr lang="ru-RU" sz="2400" dirty="0" err="1" smtClean="0"/>
              <a:t>ain</a:t>
            </a:r>
            <a:r>
              <a:rPr lang="ru-RU" sz="2400" dirty="0" smtClean="0"/>
              <a:t> </a:t>
            </a:r>
            <a:r>
              <a:rPr lang="en-US" sz="2400" dirty="0" err="1" smtClean="0"/>
              <a:t>i</a:t>
            </a:r>
            <a:r>
              <a:rPr lang="ru-RU" sz="2400" dirty="0" smtClean="0"/>
              <a:t>s </a:t>
            </a:r>
            <a:r>
              <a:rPr lang="en-US" sz="2400" dirty="0" smtClean="0"/>
              <a:t>s</a:t>
            </a:r>
            <a:r>
              <a:rPr lang="ru-RU" sz="2400" dirty="0" err="1" smtClean="0"/>
              <a:t>trong</a:t>
            </a:r>
            <a:r>
              <a:rPr lang="ru-RU" sz="2400" dirty="0" smtClean="0"/>
              <a:t> </a:t>
            </a:r>
            <a:r>
              <a:rPr lang="en-US" sz="2400" dirty="0" smtClean="0"/>
              <a:t>or </a:t>
            </a:r>
            <a:r>
              <a:rPr lang="ru-RU" sz="2400" dirty="0" err="1" smtClean="0"/>
              <a:t>weak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humidity is high, it is not very windy. </a:t>
            </a:r>
          </a:p>
          <a:p>
            <a:r>
              <a:rPr lang="ru-RU" sz="2400" dirty="0" smtClean="0"/>
              <a:t>-&gt; </a:t>
            </a:r>
            <a:r>
              <a:rPr lang="ru-RU" sz="2400" dirty="0" err="1" smtClean="0"/>
              <a:t>Yes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9398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6671" y="263236"/>
            <a:ext cx="610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Learning Objectives</a:t>
            </a:r>
            <a:endParaRPr lang="ru-RU" sz="3600" b="1" dirty="0">
              <a:solidFill>
                <a:schemeClr val="accent6"/>
              </a:solidFill>
            </a:endParaRPr>
          </a:p>
        </p:txBody>
      </p:sp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8</a:t>
            </a:fld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698" y="1001082"/>
            <a:ext cx="8269865" cy="4334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650440" y="5673668"/>
            <a:ext cx="93303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This</a:t>
            </a:r>
            <a:r>
              <a:rPr lang="ru-RU" sz="2400" dirty="0"/>
              <a:t> </a:t>
            </a:r>
            <a:r>
              <a:rPr lang="ru-RU" sz="2400" dirty="0" err="1"/>
              <a:t>allows</a:t>
            </a:r>
            <a:r>
              <a:rPr lang="ru-RU" sz="2400" dirty="0"/>
              <a:t> </a:t>
            </a:r>
            <a:r>
              <a:rPr lang="ru-RU" sz="2400" dirty="0" err="1"/>
              <a:t>you</a:t>
            </a:r>
            <a:r>
              <a:rPr lang="ru-RU" sz="2400" dirty="0"/>
              <a:t> </a:t>
            </a:r>
            <a:r>
              <a:rPr lang="ru-RU" sz="2400" dirty="0" err="1"/>
              <a:t>not</a:t>
            </a:r>
            <a:r>
              <a:rPr lang="ru-RU" sz="2400" dirty="0"/>
              <a:t> </a:t>
            </a:r>
            <a:r>
              <a:rPr lang="ru-RU" sz="2400" dirty="0" err="1"/>
              <a:t>only</a:t>
            </a:r>
            <a:r>
              <a:rPr lang="ru-RU" sz="2400" dirty="0"/>
              <a:t> </a:t>
            </a:r>
            <a:r>
              <a:rPr lang="ru-RU" sz="2400" dirty="0" err="1"/>
              <a:t>to</a:t>
            </a:r>
            <a:r>
              <a:rPr lang="ru-RU" sz="2400" dirty="0"/>
              <a:t> </a:t>
            </a:r>
            <a:r>
              <a:rPr lang="ru-RU" sz="2400" dirty="0" err="1"/>
              <a:t>make</a:t>
            </a:r>
            <a:r>
              <a:rPr lang="ru-RU" sz="2400" dirty="0"/>
              <a:t> a </a:t>
            </a:r>
            <a:r>
              <a:rPr lang="ru-RU" sz="2400" dirty="0" err="1"/>
              <a:t>forecast</a:t>
            </a:r>
            <a:r>
              <a:rPr lang="ru-RU" sz="2400" dirty="0"/>
              <a:t>, </a:t>
            </a:r>
            <a:r>
              <a:rPr lang="ru-RU" sz="2400" dirty="0" err="1"/>
              <a:t>but</a:t>
            </a:r>
            <a:r>
              <a:rPr lang="ru-RU" sz="2400" dirty="0"/>
              <a:t> </a:t>
            </a:r>
            <a:r>
              <a:rPr lang="ru-RU" sz="2400" dirty="0" err="1"/>
              <a:t>also</a:t>
            </a:r>
            <a:r>
              <a:rPr lang="ru-RU" sz="2400" dirty="0"/>
              <a:t> </a:t>
            </a:r>
            <a:r>
              <a:rPr lang="ru-RU" sz="2400" dirty="0" err="1"/>
              <a:t>to</a:t>
            </a:r>
            <a:r>
              <a:rPr lang="ru-RU" sz="2400" dirty="0"/>
              <a:t> </a:t>
            </a:r>
            <a:r>
              <a:rPr lang="ru-RU" sz="2400" dirty="0" err="1"/>
              <a:t>trust</a:t>
            </a:r>
            <a:r>
              <a:rPr lang="ru-RU" sz="2400" dirty="0"/>
              <a:t> </a:t>
            </a:r>
            <a:r>
              <a:rPr lang="ru-RU" sz="2400" dirty="0" err="1"/>
              <a:t>this</a:t>
            </a:r>
            <a:r>
              <a:rPr lang="ru-RU" sz="2400" dirty="0"/>
              <a:t> </a:t>
            </a:r>
            <a:r>
              <a:rPr lang="ru-RU" sz="2400" dirty="0" err="1"/>
              <a:t>forecast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010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4360" y="298283"/>
            <a:ext cx="106852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009B4A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ISSUE</a:t>
            </a:r>
            <a:r>
              <a:rPr lang="en-US" altLang="ru-RU" sz="3200" b="1" dirty="0">
                <a:solidFill>
                  <a:srgbClr val="009B4A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 </a:t>
            </a:r>
            <a:r>
              <a:rPr lang="en-US" altLang="ru-RU" sz="3200" b="1" dirty="0" smtClean="0">
                <a:solidFill>
                  <a:srgbClr val="009B4A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2:</a:t>
            </a:r>
            <a:r>
              <a:rPr lang="ru-RU" altLang="ru-RU" sz="3200" b="1" dirty="0" smtClean="0">
                <a:solidFill>
                  <a:srgbClr val="009B4A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    </a:t>
            </a:r>
            <a:r>
              <a:rPr lang="ru-RU" sz="3200" b="1" dirty="0">
                <a:solidFill>
                  <a:srgbClr val="00B050"/>
                </a:solidFill>
              </a:rPr>
              <a:t>HOW TO FIND THE OPTIMAL FEATURE FOR</a:t>
            </a:r>
            <a:r>
              <a:rPr lang="en-US" sz="3200" b="1" dirty="0">
                <a:solidFill>
                  <a:srgbClr val="00B050"/>
                </a:solidFill>
              </a:rPr>
              <a:t> </a:t>
            </a:r>
            <a:r>
              <a:rPr lang="ru-RU" sz="3200" b="1" dirty="0" smtClean="0">
                <a:solidFill>
                  <a:srgbClr val="00B050"/>
                </a:solidFill>
              </a:rPr>
              <a:t>BRANCHES</a:t>
            </a:r>
            <a:r>
              <a:rPr lang="en-US" sz="3200" b="1" dirty="0" smtClean="0">
                <a:solidFill>
                  <a:srgbClr val="00B050"/>
                </a:solidFill>
              </a:rPr>
              <a:t> </a:t>
            </a:r>
            <a:r>
              <a:rPr lang="ru-RU" sz="3200" b="1" dirty="0" smtClean="0">
                <a:solidFill>
                  <a:srgbClr val="00B050"/>
                </a:solidFill>
              </a:rPr>
              <a:t>?</a:t>
            </a:r>
            <a:r>
              <a:rPr lang="en-US" sz="3200" b="1" dirty="0" smtClean="0">
                <a:solidFill>
                  <a:srgbClr val="00B050"/>
                </a:solidFill>
              </a:rPr>
              <a:t>   </a:t>
            </a:r>
            <a:endParaRPr lang="ru-RU" sz="1600" b="1" dirty="0">
              <a:solidFill>
                <a:srgbClr val="00B050"/>
              </a:solidFill>
            </a:endParaRPr>
          </a:p>
        </p:txBody>
      </p:sp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9</a:t>
            </a:fld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14360" y="1596349"/>
            <a:ext cx="91193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There</a:t>
            </a:r>
            <a:r>
              <a:rPr lang="ru-RU" sz="2400" dirty="0" smtClean="0"/>
              <a:t> </a:t>
            </a:r>
            <a:r>
              <a:rPr lang="ru-RU" sz="2400" dirty="0" err="1"/>
              <a:t>are</a:t>
            </a:r>
            <a:r>
              <a:rPr lang="ru-RU" sz="2400" dirty="0"/>
              <a:t> </a:t>
            </a:r>
            <a:r>
              <a:rPr lang="ru-RU" sz="2400" dirty="0" err="1"/>
              <a:t>several</a:t>
            </a:r>
            <a:r>
              <a:rPr lang="ru-RU" sz="2400" dirty="0"/>
              <a:t> </a:t>
            </a:r>
            <a:r>
              <a:rPr lang="ru-RU" sz="2400" dirty="0" err="1" smtClean="0"/>
              <a:t>criteria</a:t>
            </a:r>
            <a:r>
              <a:rPr lang="en-US" sz="2400" dirty="0" smtClean="0"/>
              <a:t>s</a:t>
            </a:r>
            <a:r>
              <a:rPr lang="ru-RU" sz="2400" dirty="0" smtClean="0"/>
              <a:t>, </a:t>
            </a:r>
            <a:r>
              <a:rPr lang="ru-RU" sz="2400" dirty="0" err="1"/>
              <a:t>each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which</a:t>
            </a:r>
            <a:r>
              <a:rPr lang="ru-RU" sz="2400" dirty="0"/>
              <a:t> </a:t>
            </a:r>
            <a:r>
              <a:rPr lang="ru-RU" sz="2400" dirty="0" err="1"/>
              <a:t>calculates</a:t>
            </a:r>
            <a:r>
              <a:rPr lang="ru-RU" sz="2400" dirty="0"/>
              <a:t> </a:t>
            </a:r>
            <a:r>
              <a:rPr lang="ru-RU" sz="2400" dirty="0" err="1"/>
              <a:t>its</a:t>
            </a:r>
            <a:r>
              <a:rPr lang="ru-RU" sz="2400" dirty="0"/>
              <a:t> </a:t>
            </a:r>
            <a:r>
              <a:rPr lang="ru-RU" sz="2400" dirty="0" err="1"/>
              <a:t>own</a:t>
            </a:r>
            <a:r>
              <a:rPr lang="ru-RU" sz="2400" dirty="0"/>
              <a:t> </a:t>
            </a:r>
            <a:r>
              <a:rPr lang="ru-RU" sz="2400" dirty="0" err="1" smtClean="0"/>
              <a:t>value</a:t>
            </a:r>
            <a:r>
              <a:rPr lang="ru-RU" sz="2400" dirty="0" smtClean="0"/>
              <a:t>:</a:t>
            </a:r>
            <a:endParaRPr lang="en-US" sz="2400" dirty="0" smtClean="0"/>
          </a:p>
          <a:p>
            <a:endParaRPr lang="ru-RU" sz="2400" dirty="0" smtClean="0"/>
          </a:p>
          <a:p>
            <a:pPr marL="457200" indent="-457200">
              <a:buAutoNum type="arabicPeriod"/>
            </a:pPr>
            <a:r>
              <a:rPr lang="ru-RU" sz="2400" dirty="0" err="1" smtClean="0"/>
              <a:t>Entropy</a:t>
            </a:r>
            <a:r>
              <a:rPr lang="ru-RU" sz="2400" dirty="0" smtClean="0"/>
              <a:t>.</a:t>
            </a:r>
          </a:p>
          <a:p>
            <a:pPr marL="457200" indent="-457200">
              <a:buAutoNum type="arabicPeriod"/>
            </a:pPr>
            <a:r>
              <a:rPr lang="ru-RU" sz="2400" dirty="0" err="1" smtClean="0"/>
              <a:t>The</a:t>
            </a:r>
            <a:r>
              <a:rPr lang="ru-RU" sz="2400" dirty="0" smtClean="0"/>
              <a:t> </a:t>
            </a:r>
            <a:r>
              <a:rPr lang="ru-RU" sz="2400" dirty="0" err="1"/>
              <a:t>uncertainty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Gini</a:t>
            </a:r>
            <a:r>
              <a:rPr lang="ru-RU" sz="2400" dirty="0"/>
              <a:t> (</a:t>
            </a:r>
            <a:r>
              <a:rPr lang="ru-RU" sz="2400" dirty="0" err="1"/>
              <a:t>we</a:t>
            </a:r>
            <a:r>
              <a:rPr lang="ru-RU" sz="2400" dirty="0"/>
              <a:t> </a:t>
            </a:r>
            <a:r>
              <a:rPr lang="ru-RU" sz="2400" dirty="0" err="1"/>
              <a:t>will</a:t>
            </a:r>
            <a:r>
              <a:rPr lang="ru-RU" sz="2400" dirty="0"/>
              <a:t> </a:t>
            </a:r>
            <a:r>
              <a:rPr lang="ru-RU" sz="2400" dirty="0" err="1"/>
              <a:t>study</a:t>
            </a:r>
            <a:r>
              <a:rPr lang="ru-RU" sz="2400" dirty="0"/>
              <a:t> </a:t>
            </a:r>
            <a:r>
              <a:rPr lang="ru-RU" sz="2400" dirty="0" err="1"/>
              <a:t>it</a:t>
            </a:r>
            <a:r>
              <a:rPr lang="ru-RU" sz="2400" dirty="0"/>
              <a:t> </a:t>
            </a:r>
            <a:r>
              <a:rPr lang="ru-RU" sz="2400" dirty="0" err="1"/>
              <a:t>in</a:t>
            </a:r>
            <a:r>
              <a:rPr lang="ru-RU" sz="2400" dirty="0"/>
              <a:t> </a:t>
            </a:r>
            <a:r>
              <a:rPr lang="ru-RU" sz="2400" dirty="0" err="1"/>
              <a:t>our</a:t>
            </a:r>
            <a:r>
              <a:rPr lang="ru-RU" sz="2400" dirty="0"/>
              <a:t> </a:t>
            </a:r>
            <a:r>
              <a:rPr lang="ru-RU" sz="2400" dirty="0" err="1"/>
              <a:t>course</a:t>
            </a:r>
            <a:r>
              <a:rPr lang="ru-RU" sz="2400" dirty="0" smtClean="0"/>
              <a:t>).</a:t>
            </a:r>
          </a:p>
          <a:p>
            <a:pPr marL="457200" indent="-457200">
              <a:buAutoNum type="arabicPeriod"/>
            </a:pPr>
            <a:r>
              <a:rPr lang="ru-RU" sz="2400" dirty="0" err="1" smtClean="0"/>
              <a:t>Statistical</a:t>
            </a:r>
            <a:r>
              <a:rPr lang="ru-RU" sz="2400" dirty="0" smtClean="0"/>
              <a:t> </a:t>
            </a:r>
            <a:r>
              <a:rPr lang="ru-RU" sz="2400" dirty="0" err="1" smtClean="0"/>
              <a:t>informativeness</a:t>
            </a:r>
            <a:r>
              <a:rPr lang="ru-RU" sz="2400" dirty="0" smtClean="0"/>
              <a:t>.</a:t>
            </a:r>
          </a:p>
          <a:p>
            <a:r>
              <a:rPr lang="en-US" sz="2400" dirty="0" smtClean="0"/>
              <a:t>And so on…</a:t>
            </a:r>
          </a:p>
          <a:p>
            <a:endParaRPr lang="en-US" sz="2400" dirty="0"/>
          </a:p>
          <a:p>
            <a:r>
              <a:rPr lang="en-US" sz="2400" dirty="0"/>
              <a:t>F</a:t>
            </a:r>
            <a:r>
              <a:rPr lang="en-US" sz="2400" dirty="0" smtClean="0"/>
              <a:t>or branching, there must be a numerical threshold in the tree, which determine on which branch to move on.</a:t>
            </a:r>
            <a:endParaRPr lang="ru-RU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3997</Words>
  <Application>Microsoft Office PowerPoint</Application>
  <PresentationFormat>Широкоэкранный</PresentationFormat>
  <Paragraphs>971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7" baseType="lpstr">
      <vt:lpstr>-apple-system</vt:lpstr>
      <vt:lpstr>Arial</vt:lpstr>
      <vt:lpstr>Calibri</vt:lpstr>
      <vt:lpstr>Calibri Light</vt:lpstr>
      <vt:lpstr>Cambria Math</vt:lpstr>
      <vt:lpstr>Open Sans</vt:lpstr>
      <vt:lpstr>Open Sans ExtraBold</vt:lpstr>
      <vt:lpstr>Times New Roman</vt:lpstr>
      <vt:lpstr>Office Theme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Ляпин</dc:creator>
  <cp:lastModifiedBy>user</cp:lastModifiedBy>
  <cp:revision>94</cp:revision>
  <dcterms:created xsi:type="dcterms:W3CDTF">2024-02-08T12:18:00Z</dcterms:created>
  <dcterms:modified xsi:type="dcterms:W3CDTF">2025-03-02T14:37:33Z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C01F5EF66D3E4FE78945ED15D365EDD0_12</vt:lpwstr>
  </property>
  <property fmtid="{D5CDD505-2E9C-101B-9397-08002B2CF9AE}" pid="3" name="KSOProductBuildVer">
    <vt:lpwstr>1033-12.2.0.13431</vt:lpwstr>
  </property>
</Properties>
</file>