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6" r:id="rId6"/>
    <p:sldId id="263" r:id="rId7"/>
    <p:sldId id="268" r:id="rId8"/>
    <p:sldId id="260" r:id="rId9"/>
    <p:sldId id="261" r:id="rId10"/>
    <p:sldId id="262" r:id="rId11"/>
    <p:sldId id="273" r:id="rId12"/>
    <p:sldId id="270" r:id="rId13"/>
    <p:sldId id="278"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90" d="100"/>
          <a:sy n="90" d="100"/>
        </p:scale>
        <p:origin x="1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file:///C:\GitHub\TechCamp\resources\Anatomy_of_a_Data_Team_Different_Data_Roles.pdf"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file:///C:\GitHub\TechCamp\resources\Anatomy_of_a_Data_Team_Different_Data_Roles.pdf"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224E18-AA7B-4C46-AF05-0840E7C60648}" type="doc">
      <dgm:prSet loTypeId="urn:microsoft.com/office/officeart/2005/8/layout/vList5" loCatId="list" qsTypeId="urn:microsoft.com/office/officeart/2005/8/quickstyle/simple4" qsCatId="simple" csTypeId="urn:microsoft.com/office/officeart/2005/8/colors/accent3_2" csCatId="accent3"/>
      <dgm:spPr/>
      <dgm:t>
        <a:bodyPr/>
        <a:lstStyle/>
        <a:p>
          <a:endParaRPr lang="en-US"/>
        </a:p>
      </dgm:t>
    </dgm:pt>
    <dgm:pt modelId="{F4DA04D5-31E8-4B11-8463-7F8479ACA50B}">
      <dgm:prSet/>
      <dgm:spPr/>
      <dgm:t>
        <a:bodyPr/>
        <a:lstStyle/>
        <a:p>
          <a:r>
            <a:rPr lang="en-US"/>
            <a:t>Why are you here?</a:t>
          </a:r>
        </a:p>
      </dgm:t>
    </dgm:pt>
    <dgm:pt modelId="{749E1A84-52B7-4032-BBEF-6BFFD01C41B6}" type="parTrans" cxnId="{5FB8CB3F-314C-4C6A-ADED-990C249BE165}">
      <dgm:prSet/>
      <dgm:spPr/>
      <dgm:t>
        <a:bodyPr/>
        <a:lstStyle/>
        <a:p>
          <a:endParaRPr lang="en-US"/>
        </a:p>
      </dgm:t>
    </dgm:pt>
    <dgm:pt modelId="{9F353D7D-DDF8-45BA-835C-42E3F3BD9469}" type="sibTrans" cxnId="{5FB8CB3F-314C-4C6A-ADED-990C249BE165}">
      <dgm:prSet/>
      <dgm:spPr/>
      <dgm:t>
        <a:bodyPr/>
        <a:lstStyle/>
        <a:p>
          <a:endParaRPr lang="en-US"/>
        </a:p>
      </dgm:t>
    </dgm:pt>
    <dgm:pt modelId="{6CBD64AD-5982-4C3B-BF47-3CAA83EE4C9F}">
      <dgm:prSet/>
      <dgm:spPr/>
      <dgm:t>
        <a:bodyPr/>
        <a:lstStyle/>
        <a:p>
          <a:r>
            <a:rPr lang="en-US"/>
            <a:t>What are you hoping to learn?</a:t>
          </a:r>
        </a:p>
      </dgm:t>
    </dgm:pt>
    <dgm:pt modelId="{0E64F07D-1547-4B04-89BB-DE36AFFD08DC}" type="parTrans" cxnId="{3342EA8E-0E87-41C4-988A-C2540A50D890}">
      <dgm:prSet/>
      <dgm:spPr/>
      <dgm:t>
        <a:bodyPr/>
        <a:lstStyle/>
        <a:p>
          <a:endParaRPr lang="en-US"/>
        </a:p>
      </dgm:t>
    </dgm:pt>
    <dgm:pt modelId="{1D4516CE-D7C7-4060-82AA-A725B789DC95}" type="sibTrans" cxnId="{3342EA8E-0E87-41C4-988A-C2540A50D890}">
      <dgm:prSet/>
      <dgm:spPr/>
      <dgm:t>
        <a:bodyPr/>
        <a:lstStyle/>
        <a:p>
          <a:endParaRPr lang="en-US"/>
        </a:p>
      </dgm:t>
    </dgm:pt>
    <dgm:pt modelId="{38C318F6-5448-4900-894F-8BA9C239A4E4}">
      <dgm:prSet/>
      <dgm:spPr/>
      <dgm:t>
        <a:bodyPr/>
        <a:lstStyle/>
        <a:p>
          <a:r>
            <a:rPr lang="en-US"/>
            <a:t>What do you know, or think you know, already?</a:t>
          </a:r>
        </a:p>
      </dgm:t>
    </dgm:pt>
    <dgm:pt modelId="{8E054974-10EA-4BE6-BBA3-55493AC0C9F5}" type="parTrans" cxnId="{0CE555F3-7CFA-4D57-84F3-FDB140D0C8D8}">
      <dgm:prSet/>
      <dgm:spPr/>
      <dgm:t>
        <a:bodyPr/>
        <a:lstStyle/>
        <a:p>
          <a:endParaRPr lang="en-US"/>
        </a:p>
      </dgm:t>
    </dgm:pt>
    <dgm:pt modelId="{F94CD7DA-F8D3-450D-8E98-DD2ECDFCADB1}" type="sibTrans" cxnId="{0CE555F3-7CFA-4D57-84F3-FDB140D0C8D8}">
      <dgm:prSet/>
      <dgm:spPr/>
      <dgm:t>
        <a:bodyPr/>
        <a:lstStyle/>
        <a:p>
          <a:endParaRPr lang="en-US"/>
        </a:p>
      </dgm:t>
    </dgm:pt>
    <dgm:pt modelId="{660A8D0D-82A9-41D8-8CF9-481F227C38A7}" type="pres">
      <dgm:prSet presAssocID="{B2224E18-AA7B-4C46-AF05-0840E7C60648}" presName="Name0" presStyleCnt="0">
        <dgm:presLayoutVars>
          <dgm:dir/>
          <dgm:animLvl val="lvl"/>
          <dgm:resizeHandles val="exact"/>
        </dgm:presLayoutVars>
      </dgm:prSet>
      <dgm:spPr/>
    </dgm:pt>
    <dgm:pt modelId="{30A84F6A-A9D2-47FC-A5F7-228A0BEA3D9D}" type="pres">
      <dgm:prSet presAssocID="{F4DA04D5-31E8-4B11-8463-7F8479ACA50B}" presName="linNode" presStyleCnt="0"/>
      <dgm:spPr/>
    </dgm:pt>
    <dgm:pt modelId="{1760C80B-90F6-40C1-9BA4-3CBFCC5671D3}" type="pres">
      <dgm:prSet presAssocID="{F4DA04D5-31E8-4B11-8463-7F8479ACA50B}" presName="parentText" presStyleLbl="node1" presStyleIdx="0" presStyleCnt="3">
        <dgm:presLayoutVars>
          <dgm:chMax val="1"/>
          <dgm:bulletEnabled val="1"/>
        </dgm:presLayoutVars>
      </dgm:prSet>
      <dgm:spPr/>
    </dgm:pt>
    <dgm:pt modelId="{F50F4D29-7DF8-4FF0-B391-4E08F492B370}" type="pres">
      <dgm:prSet presAssocID="{9F353D7D-DDF8-45BA-835C-42E3F3BD9469}" presName="sp" presStyleCnt="0"/>
      <dgm:spPr/>
    </dgm:pt>
    <dgm:pt modelId="{AC3BAC27-1D77-4B52-BE05-E6263303474D}" type="pres">
      <dgm:prSet presAssocID="{6CBD64AD-5982-4C3B-BF47-3CAA83EE4C9F}" presName="linNode" presStyleCnt="0"/>
      <dgm:spPr/>
    </dgm:pt>
    <dgm:pt modelId="{6C89856F-552A-4F5E-8E57-5804927CE98F}" type="pres">
      <dgm:prSet presAssocID="{6CBD64AD-5982-4C3B-BF47-3CAA83EE4C9F}" presName="parentText" presStyleLbl="node1" presStyleIdx="1" presStyleCnt="3">
        <dgm:presLayoutVars>
          <dgm:chMax val="1"/>
          <dgm:bulletEnabled val="1"/>
        </dgm:presLayoutVars>
      </dgm:prSet>
      <dgm:spPr/>
    </dgm:pt>
    <dgm:pt modelId="{D6ECE449-AA77-43EB-B8B3-81004C6CCA16}" type="pres">
      <dgm:prSet presAssocID="{1D4516CE-D7C7-4060-82AA-A725B789DC95}" presName="sp" presStyleCnt="0"/>
      <dgm:spPr/>
    </dgm:pt>
    <dgm:pt modelId="{8993B2D7-4464-4FDF-8560-E7D5140E78B3}" type="pres">
      <dgm:prSet presAssocID="{38C318F6-5448-4900-894F-8BA9C239A4E4}" presName="linNode" presStyleCnt="0"/>
      <dgm:spPr/>
    </dgm:pt>
    <dgm:pt modelId="{989D5816-A2CB-46CA-913E-B08D4243B40A}" type="pres">
      <dgm:prSet presAssocID="{38C318F6-5448-4900-894F-8BA9C239A4E4}" presName="parentText" presStyleLbl="node1" presStyleIdx="2" presStyleCnt="3">
        <dgm:presLayoutVars>
          <dgm:chMax val="1"/>
          <dgm:bulletEnabled val="1"/>
        </dgm:presLayoutVars>
      </dgm:prSet>
      <dgm:spPr/>
    </dgm:pt>
  </dgm:ptLst>
  <dgm:cxnLst>
    <dgm:cxn modelId="{D9794E23-5238-4DB1-ABE6-A6EF2CD6EAC9}" type="presOf" srcId="{38C318F6-5448-4900-894F-8BA9C239A4E4}" destId="{989D5816-A2CB-46CA-913E-B08D4243B40A}" srcOrd="0" destOrd="0" presId="urn:microsoft.com/office/officeart/2005/8/layout/vList5"/>
    <dgm:cxn modelId="{5FB8CB3F-314C-4C6A-ADED-990C249BE165}" srcId="{B2224E18-AA7B-4C46-AF05-0840E7C60648}" destId="{F4DA04D5-31E8-4B11-8463-7F8479ACA50B}" srcOrd="0" destOrd="0" parTransId="{749E1A84-52B7-4032-BBEF-6BFFD01C41B6}" sibTransId="{9F353D7D-DDF8-45BA-835C-42E3F3BD9469}"/>
    <dgm:cxn modelId="{F01BDA66-9223-41B1-A107-A19B24A47183}" type="presOf" srcId="{B2224E18-AA7B-4C46-AF05-0840E7C60648}" destId="{660A8D0D-82A9-41D8-8CF9-481F227C38A7}" srcOrd="0" destOrd="0" presId="urn:microsoft.com/office/officeart/2005/8/layout/vList5"/>
    <dgm:cxn modelId="{3342EA8E-0E87-41C4-988A-C2540A50D890}" srcId="{B2224E18-AA7B-4C46-AF05-0840E7C60648}" destId="{6CBD64AD-5982-4C3B-BF47-3CAA83EE4C9F}" srcOrd="1" destOrd="0" parTransId="{0E64F07D-1547-4B04-89BB-DE36AFFD08DC}" sibTransId="{1D4516CE-D7C7-4060-82AA-A725B789DC95}"/>
    <dgm:cxn modelId="{47F9BEDD-50E3-438A-9B49-2807F188514A}" type="presOf" srcId="{F4DA04D5-31E8-4B11-8463-7F8479ACA50B}" destId="{1760C80B-90F6-40C1-9BA4-3CBFCC5671D3}" srcOrd="0" destOrd="0" presId="urn:microsoft.com/office/officeart/2005/8/layout/vList5"/>
    <dgm:cxn modelId="{0CE555F3-7CFA-4D57-84F3-FDB140D0C8D8}" srcId="{B2224E18-AA7B-4C46-AF05-0840E7C60648}" destId="{38C318F6-5448-4900-894F-8BA9C239A4E4}" srcOrd="2" destOrd="0" parTransId="{8E054974-10EA-4BE6-BBA3-55493AC0C9F5}" sibTransId="{F94CD7DA-F8D3-450D-8E98-DD2ECDFCADB1}"/>
    <dgm:cxn modelId="{F95E16F6-E7FC-4C33-B52A-B54727F28E7E}" type="presOf" srcId="{6CBD64AD-5982-4C3B-BF47-3CAA83EE4C9F}" destId="{6C89856F-552A-4F5E-8E57-5804927CE98F}" srcOrd="0" destOrd="0" presId="urn:microsoft.com/office/officeart/2005/8/layout/vList5"/>
    <dgm:cxn modelId="{AE7FA89E-CBAC-4901-8E26-03DCAD256B17}" type="presParOf" srcId="{660A8D0D-82A9-41D8-8CF9-481F227C38A7}" destId="{30A84F6A-A9D2-47FC-A5F7-228A0BEA3D9D}" srcOrd="0" destOrd="0" presId="urn:microsoft.com/office/officeart/2005/8/layout/vList5"/>
    <dgm:cxn modelId="{CC500F21-D157-4CA1-8A41-684B3467373D}" type="presParOf" srcId="{30A84F6A-A9D2-47FC-A5F7-228A0BEA3D9D}" destId="{1760C80B-90F6-40C1-9BA4-3CBFCC5671D3}" srcOrd="0" destOrd="0" presId="urn:microsoft.com/office/officeart/2005/8/layout/vList5"/>
    <dgm:cxn modelId="{451DA60F-0F44-4463-A778-6E72CFF74AA6}" type="presParOf" srcId="{660A8D0D-82A9-41D8-8CF9-481F227C38A7}" destId="{F50F4D29-7DF8-4FF0-B391-4E08F492B370}" srcOrd="1" destOrd="0" presId="urn:microsoft.com/office/officeart/2005/8/layout/vList5"/>
    <dgm:cxn modelId="{F5A98792-D237-4BF1-B7DC-EE8050842D91}" type="presParOf" srcId="{660A8D0D-82A9-41D8-8CF9-481F227C38A7}" destId="{AC3BAC27-1D77-4B52-BE05-E6263303474D}" srcOrd="2" destOrd="0" presId="urn:microsoft.com/office/officeart/2005/8/layout/vList5"/>
    <dgm:cxn modelId="{2F8FBC66-1ADE-4F94-9636-8ACE8733784A}" type="presParOf" srcId="{AC3BAC27-1D77-4B52-BE05-E6263303474D}" destId="{6C89856F-552A-4F5E-8E57-5804927CE98F}" srcOrd="0" destOrd="0" presId="urn:microsoft.com/office/officeart/2005/8/layout/vList5"/>
    <dgm:cxn modelId="{D1393986-F938-4408-8274-0EFEA5639D19}" type="presParOf" srcId="{660A8D0D-82A9-41D8-8CF9-481F227C38A7}" destId="{D6ECE449-AA77-43EB-B8B3-81004C6CCA16}" srcOrd="3" destOrd="0" presId="urn:microsoft.com/office/officeart/2005/8/layout/vList5"/>
    <dgm:cxn modelId="{008E53A6-85F5-4DBB-93EF-D5BFB9C0FD68}" type="presParOf" srcId="{660A8D0D-82A9-41D8-8CF9-481F227C38A7}" destId="{8993B2D7-4464-4FDF-8560-E7D5140E78B3}" srcOrd="4" destOrd="0" presId="urn:microsoft.com/office/officeart/2005/8/layout/vList5"/>
    <dgm:cxn modelId="{52B45725-47C3-4A7A-9147-F9703B78F9F9}" type="presParOf" srcId="{8993B2D7-4464-4FDF-8560-E7D5140E78B3}" destId="{989D5816-A2CB-46CA-913E-B08D4243B40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3090C-EE83-47F8-991E-596AF38E765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DC5B004-7274-4636-B631-F154B3BAB5AE}">
      <dgm:prSet/>
      <dgm:spPr/>
      <dgm:t>
        <a:bodyPr/>
        <a:lstStyle/>
        <a:p>
          <a:r>
            <a:rPr lang="en-US"/>
            <a:t>What data-related roles have you heard of?</a:t>
          </a:r>
        </a:p>
      </dgm:t>
    </dgm:pt>
    <dgm:pt modelId="{FE850EA5-61A6-4871-AB69-D3C890CCAE7A}" type="parTrans" cxnId="{91232573-5BD1-4FD7-B8BC-374D0F9A578A}">
      <dgm:prSet/>
      <dgm:spPr/>
      <dgm:t>
        <a:bodyPr/>
        <a:lstStyle/>
        <a:p>
          <a:endParaRPr lang="en-US"/>
        </a:p>
      </dgm:t>
    </dgm:pt>
    <dgm:pt modelId="{C69D20CA-07B1-4129-881D-67A2B5A5EE16}" type="sibTrans" cxnId="{91232573-5BD1-4FD7-B8BC-374D0F9A578A}">
      <dgm:prSet/>
      <dgm:spPr/>
      <dgm:t>
        <a:bodyPr/>
        <a:lstStyle/>
        <a:p>
          <a:endParaRPr lang="en-US"/>
        </a:p>
      </dgm:t>
    </dgm:pt>
    <dgm:pt modelId="{23383B60-AAE7-4EEF-88E0-191F1C2C9F41}">
      <dgm:prSet/>
      <dgm:spPr/>
      <dgm:t>
        <a:bodyPr/>
        <a:lstStyle/>
        <a:p>
          <a:r>
            <a:rPr lang="en-US"/>
            <a:t>What do you think data roles have in common?</a:t>
          </a:r>
        </a:p>
      </dgm:t>
    </dgm:pt>
    <dgm:pt modelId="{62709AFB-A28C-4417-A309-1205D285BA32}" type="parTrans" cxnId="{B3AAC668-D0B7-4D8B-A22C-79FB58340654}">
      <dgm:prSet/>
      <dgm:spPr/>
      <dgm:t>
        <a:bodyPr/>
        <a:lstStyle/>
        <a:p>
          <a:endParaRPr lang="en-US"/>
        </a:p>
      </dgm:t>
    </dgm:pt>
    <dgm:pt modelId="{3CE14E55-22EF-45D8-BC93-2F5BF082B982}" type="sibTrans" cxnId="{B3AAC668-D0B7-4D8B-A22C-79FB58340654}">
      <dgm:prSet/>
      <dgm:spPr/>
      <dgm:t>
        <a:bodyPr/>
        <a:lstStyle/>
        <a:p>
          <a:endParaRPr lang="en-US"/>
        </a:p>
      </dgm:t>
    </dgm:pt>
    <dgm:pt modelId="{895DCB45-307C-49EC-BFFA-1A1F17B6A803}">
      <dgm:prSet/>
      <dgm:spPr/>
      <dgm:t>
        <a:bodyPr/>
        <a:lstStyle/>
        <a:p>
          <a:r>
            <a:rPr lang="en-US">
              <a:hlinkClick xmlns:r="http://schemas.openxmlformats.org/officeDocument/2006/relationships" r:id="rId1"/>
            </a:rPr>
            <a:t>Data X Roles</a:t>
          </a:r>
          <a:endParaRPr lang="en-US"/>
        </a:p>
      </dgm:t>
    </dgm:pt>
    <dgm:pt modelId="{A26F9D04-CF81-4734-ADC6-FC3D8C1FBA07}" type="parTrans" cxnId="{6D5875FD-36A4-44AE-B988-1D714A4FCADC}">
      <dgm:prSet/>
      <dgm:spPr/>
      <dgm:t>
        <a:bodyPr/>
        <a:lstStyle/>
        <a:p>
          <a:endParaRPr lang="en-US"/>
        </a:p>
      </dgm:t>
    </dgm:pt>
    <dgm:pt modelId="{8DE011EA-CF0A-4668-983C-AA80260C5D57}" type="sibTrans" cxnId="{6D5875FD-36A4-44AE-B988-1D714A4FCADC}">
      <dgm:prSet/>
      <dgm:spPr/>
      <dgm:t>
        <a:bodyPr/>
        <a:lstStyle/>
        <a:p>
          <a:endParaRPr lang="en-US"/>
        </a:p>
      </dgm:t>
    </dgm:pt>
    <dgm:pt modelId="{538AE014-C5F4-4D63-BE3A-7C5063305076}" type="pres">
      <dgm:prSet presAssocID="{9913090C-EE83-47F8-991E-596AF38E765A}" presName="hierChild1" presStyleCnt="0">
        <dgm:presLayoutVars>
          <dgm:chPref val="1"/>
          <dgm:dir/>
          <dgm:animOne val="branch"/>
          <dgm:animLvl val="lvl"/>
          <dgm:resizeHandles/>
        </dgm:presLayoutVars>
      </dgm:prSet>
      <dgm:spPr/>
    </dgm:pt>
    <dgm:pt modelId="{6F7A5D41-48C6-446D-B187-EB34329C080F}" type="pres">
      <dgm:prSet presAssocID="{ADC5B004-7274-4636-B631-F154B3BAB5AE}" presName="hierRoot1" presStyleCnt="0"/>
      <dgm:spPr/>
    </dgm:pt>
    <dgm:pt modelId="{24F6A457-BC00-4581-A1EA-6F64A2609016}" type="pres">
      <dgm:prSet presAssocID="{ADC5B004-7274-4636-B631-F154B3BAB5AE}" presName="composite" presStyleCnt="0"/>
      <dgm:spPr/>
    </dgm:pt>
    <dgm:pt modelId="{27DAB5C9-0360-4DBE-830F-BC64D5341F32}" type="pres">
      <dgm:prSet presAssocID="{ADC5B004-7274-4636-B631-F154B3BAB5AE}" presName="background" presStyleLbl="node0" presStyleIdx="0" presStyleCnt="3"/>
      <dgm:spPr/>
    </dgm:pt>
    <dgm:pt modelId="{BD2C547A-EDB4-49D8-8610-5DBDF0FE4D7F}" type="pres">
      <dgm:prSet presAssocID="{ADC5B004-7274-4636-B631-F154B3BAB5AE}" presName="text" presStyleLbl="fgAcc0" presStyleIdx="0" presStyleCnt="3">
        <dgm:presLayoutVars>
          <dgm:chPref val="3"/>
        </dgm:presLayoutVars>
      </dgm:prSet>
      <dgm:spPr/>
    </dgm:pt>
    <dgm:pt modelId="{59247CFE-5CA3-479C-9CBD-629E87234F3F}" type="pres">
      <dgm:prSet presAssocID="{ADC5B004-7274-4636-B631-F154B3BAB5AE}" presName="hierChild2" presStyleCnt="0"/>
      <dgm:spPr/>
    </dgm:pt>
    <dgm:pt modelId="{15625E44-07E2-4251-901E-211BB1B0F9B7}" type="pres">
      <dgm:prSet presAssocID="{23383B60-AAE7-4EEF-88E0-191F1C2C9F41}" presName="hierRoot1" presStyleCnt="0"/>
      <dgm:spPr/>
    </dgm:pt>
    <dgm:pt modelId="{DC4EDD86-D8C8-4175-AB92-E3214DDDB620}" type="pres">
      <dgm:prSet presAssocID="{23383B60-AAE7-4EEF-88E0-191F1C2C9F41}" presName="composite" presStyleCnt="0"/>
      <dgm:spPr/>
    </dgm:pt>
    <dgm:pt modelId="{CD9535FE-71AA-4161-B79B-F0DACCF0963D}" type="pres">
      <dgm:prSet presAssocID="{23383B60-AAE7-4EEF-88E0-191F1C2C9F41}" presName="background" presStyleLbl="node0" presStyleIdx="1" presStyleCnt="3"/>
      <dgm:spPr/>
    </dgm:pt>
    <dgm:pt modelId="{314B32E4-7881-495B-8D11-4644043D3C55}" type="pres">
      <dgm:prSet presAssocID="{23383B60-AAE7-4EEF-88E0-191F1C2C9F41}" presName="text" presStyleLbl="fgAcc0" presStyleIdx="1" presStyleCnt="3">
        <dgm:presLayoutVars>
          <dgm:chPref val="3"/>
        </dgm:presLayoutVars>
      </dgm:prSet>
      <dgm:spPr/>
    </dgm:pt>
    <dgm:pt modelId="{3BCEB505-B14E-4571-BEEC-D5D1C1355ECE}" type="pres">
      <dgm:prSet presAssocID="{23383B60-AAE7-4EEF-88E0-191F1C2C9F41}" presName="hierChild2" presStyleCnt="0"/>
      <dgm:spPr/>
    </dgm:pt>
    <dgm:pt modelId="{2DABC49E-8C1D-4B60-82B3-901FE3110984}" type="pres">
      <dgm:prSet presAssocID="{895DCB45-307C-49EC-BFFA-1A1F17B6A803}" presName="hierRoot1" presStyleCnt="0"/>
      <dgm:spPr/>
    </dgm:pt>
    <dgm:pt modelId="{D2EBF2C2-8B23-4853-B3A1-49D9A9BBC90E}" type="pres">
      <dgm:prSet presAssocID="{895DCB45-307C-49EC-BFFA-1A1F17B6A803}" presName="composite" presStyleCnt="0"/>
      <dgm:spPr/>
    </dgm:pt>
    <dgm:pt modelId="{1D9B461B-140E-430E-B74B-580B8BAB99BF}" type="pres">
      <dgm:prSet presAssocID="{895DCB45-307C-49EC-BFFA-1A1F17B6A803}" presName="background" presStyleLbl="node0" presStyleIdx="2" presStyleCnt="3"/>
      <dgm:spPr/>
    </dgm:pt>
    <dgm:pt modelId="{F19AB815-1C07-4768-9FF9-B8B5F625E759}" type="pres">
      <dgm:prSet presAssocID="{895DCB45-307C-49EC-BFFA-1A1F17B6A803}" presName="text" presStyleLbl="fgAcc0" presStyleIdx="2" presStyleCnt="3">
        <dgm:presLayoutVars>
          <dgm:chPref val="3"/>
        </dgm:presLayoutVars>
      </dgm:prSet>
      <dgm:spPr/>
    </dgm:pt>
    <dgm:pt modelId="{935280F0-AD94-4319-A115-B0084E0CF9EF}" type="pres">
      <dgm:prSet presAssocID="{895DCB45-307C-49EC-BFFA-1A1F17B6A803}" presName="hierChild2" presStyleCnt="0"/>
      <dgm:spPr/>
    </dgm:pt>
  </dgm:ptLst>
  <dgm:cxnLst>
    <dgm:cxn modelId="{1F2C470E-CF2A-4873-A801-30BB0A495452}" type="presOf" srcId="{ADC5B004-7274-4636-B631-F154B3BAB5AE}" destId="{BD2C547A-EDB4-49D8-8610-5DBDF0FE4D7F}" srcOrd="0" destOrd="0" presId="urn:microsoft.com/office/officeart/2005/8/layout/hierarchy1"/>
    <dgm:cxn modelId="{B3AAC668-D0B7-4D8B-A22C-79FB58340654}" srcId="{9913090C-EE83-47F8-991E-596AF38E765A}" destId="{23383B60-AAE7-4EEF-88E0-191F1C2C9F41}" srcOrd="1" destOrd="0" parTransId="{62709AFB-A28C-4417-A309-1205D285BA32}" sibTransId="{3CE14E55-22EF-45D8-BC93-2F5BF082B982}"/>
    <dgm:cxn modelId="{91232573-5BD1-4FD7-B8BC-374D0F9A578A}" srcId="{9913090C-EE83-47F8-991E-596AF38E765A}" destId="{ADC5B004-7274-4636-B631-F154B3BAB5AE}" srcOrd="0" destOrd="0" parTransId="{FE850EA5-61A6-4871-AB69-D3C890CCAE7A}" sibTransId="{C69D20CA-07B1-4129-881D-67A2B5A5EE16}"/>
    <dgm:cxn modelId="{D61CFEC8-7429-4AA0-AE99-8F8C27958596}" type="presOf" srcId="{895DCB45-307C-49EC-BFFA-1A1F17B6A803}" destId="{F19AB815-1C07-4768-9FF9-B8B5F625E759}" srcOrd="0" destOrd="0" presId="urn:microsoft.com/office/officeart/2005/8/layout/hierarchy1"/>
    <dgm:cxn modelId="{EDB366CB-9D78-442A-B7B8-8960C66A9935}" type="presOf" srcId="{9913090C-EE83-47F8-991E-596AF38E765A}" destId="{538AE014-C5F4-4D63-BE3A-7C5063305076}" srcOrd="0" destOrd="0" presId="urn:microsoft.com/office/officeart/2005/8/layout/hierarchy1"/>
    <dgm:cxn modelId="{AF62AEF5-407F-4C92-9325-647D7F420266}" type="presOf" srcId="{23383B60-AAE7-4EEF-88E0-191F1C2C9F41}" destId="{314B32E4-7881-495B-8D11-4644043D3C55}" srcOrd="0" destOrd="0" presId="urn:microsoft.com/office/officeart/2005/8/layout/hierarchy1"/>
    <dgm:cxn modelId="{6D5875FD-36A4-44AE-B988-1D714A4FCADC}" srcId="{9913090C-EE83-47F8-991E-596AF38E765A}" destId="{895DCB45-307C-49EC-BFFA-1A1F17B6A803}" srcOrd="2" destOrd="0" parTransId="{A26F9D04-CF81-4734-ADC6-FC3D8C1FBA07}" sibTransId="{8DE011EA-CF0A-4668-983C-AA80260C5D57}"/>
    <dgm:cxn modelId="{FD1A038F-C8EC-40A0-9C28-14F83F3F244F}" type="presParOf" srcId="{538AE014-C5F4-4D63-BE3A-7C5063305076}" destId="{6F7A5D41-48C6-446D-B187-EB34329C080F}" srcOrd="0" destOrd="0" presId="urn:microsoft.com/office/officeart/2005/8/layout/hierarchy1"/>
    <dgm:cxn modelId="{88A87AEA-83A6-4E5D-BDF6-EBB474978D19}" type="presParOf" srcId="{6F7A5D41-48C6-446D-B187-EB34329C080F}" destId="{24F6A457-BC00-4581-A1EA-6F64A2609016}" srcOrd="0" destOrd="0" presId="urn:microsoft.com/office/officeart/2005/8/layout/hierarchy1"/>
    <dgm:cxn modelId="{6AEF1689-33C9-4C4C-B5EF-6E17875DB87E}" type="presParOf" srcId="{24F6A457-BC00-4581-A1EA-6F64A2609016}" destId="{27DAB5C9-0360-4DBE-830F-BC64D5341F32}" srcOrd="0" destOrd="0" presId="urn:microsoft.com/office/officeart/2005/8/layout/hierarchy1"/>
    <dgm:cxn modelId="{0BAD532F-421C-424D-8E22-599BF67511F2}" type="presParOf" srcId="{24F6A457-BC00-4581-A1EA-6F64A2609016}" destId="{BD2C547A-EDB4-49D8-8610-5DBDF0FE4D7F}" srcOrd="1" destOrd="0" presId="urn:microsoft.com/office/officeart/2005/8/layout/hierarchy1"/>
    <dgm:cxn modelId="{AF37911A-573E-49B3-BB8C-104F682E56DB}" type="presParOf" srcId="{6F7A5D41-48C6-446D-B187-EB34329C080F}" destId="{59247CFE-5CA3-479C-9CBD-629E87234F3F}" srcOrd="1" destOrd="0" presId="urn:microsoft.com/office/officeart/2005/8/layout/hierarchy1"/>
    <dgm:cxn modelId="{6BE27394-4298-4F0E-9456-3FD16710C093}" type="presParOf" srcId="{538AE014-C5F4-4D63-BE3A-7C5063305076}" destId="{15625E44-07E2-4251-901E-211BB1B0F9B7}" srcOrd="1" destOrd="0" presId="urn:microsoft.com/office/officeart/2005/8/layout/hierarchy1"/>
    <dgm:cxn modelId="{75A6B7B9-9D84-4CE9-BA37-E3818453D1A7}" type="presParOf" srcId="{15625E44-07E2-4251-901E-211BB1B0F9B7}" destId="{DC4EDD86-D8C8-4175-AB92-E3214DDDB620}" srcOrd="0" destOrd="0" presId="urn:microsoft.com/office/officeart/2005/8/layout/hierarchy1"/>
    <dgm:cxn modelId="{173A4326-9F11-49F4-AB4A-2CF4EAF59EB2}" type="presParOf" srcId="{DC4EDD86-D8C8-4175-AB92-E3214DDDB620}" destId="{CD9535FE-71AA-4161-B79B-F0DACCF0963D}" srcOrd="0" destOrd="0" presId="urn:microsoft.com/office/officeart/2005/8/layout/hierarchy1"/>
    <dgm:cxn modelId="{339BD8E0-98C0-42FC-8FA5-88C3AF1F4285}" type="presParOf" srcId="{DC4EDD86-D8C8-4175-AB92-E3214DDDB620}" destId="{314B32E4-7881-495B-8D11-4644043D3C55}" srcOrd="1" destOrd="0" presId="urn:microsoft.com/office/officeart/2005/8/layout/hierarchy1"/>
    <dgm:cxn modelId="{90174382-9832-494B-A5E8-31DB4B5F0FED}" type="presParOf" srcId="{15625E44-07E2-4251-901E-211BB1B0F9B7}" destId="{3BCEB505-B14E-4571-BEEC-D5D1C1355ECE}" srcOrd="1" destOrd="0" presId="urn:microsoft.com/office/officeart/2005/8/layout/hierarchy1"/>
    <dgm:cxn modelId="{A123E106-9686-498D-B7ED-98C154EBAC6A}" type="presParOf" srcId="{538AE014-C5F4-4D63-BE3A-7C5063305076}" destId="{2DABC49E-8C1D-4B60-82B3-901FE3110984}" srcOrd="2" destOrd="0" presId="urn:microsoft.com/office/officeart/2005/8/layout/hierarchy1"/>
    <dgm:cxn modelId="{E1E5ADBB-375E-4503-94B7-3730302F7831}" type="presParOf" srcId="{2DABC49E-8C1D-4B60-82B3-901FE3110984}" destId="{D2EBF2C2-8B23-4853-B3A1-49D9A9BBC90E}" srcOrd="0" destOrd="0" presId="urn:microsoft.com/office/officeart/2005/8/layout/hierarchy1"/>
    <dgm:cxn modelId="{25402C9C-2299-4BD9-9189-9007243E1868}" type="presParOf" srcId="{D2EBF2C2-8B23-4853-B3A1-49D9A9BBC90E}" destId="{1D9B461B-140E-430E-B74B-580B8BAB99BF}" srcOrd="0" destOrd="0" presId="urn:microsoft.com/office/officeart/2005/8/layout/hierarchy1"/>
    <dgm:cxn modelId="{B76FFB0A-52B4-4827-9953-E3A1D11189BA}" type="presParOf" srcId="{D2EBF2C2-8B23-4853-B3A1-49D9A9BBC90E}" destId="{F19AB815-1C07-4768-9FF9-B8B5F625E759}" srcOrd="1" destOrd="0" presId="urn:microsoft.com/office/officeart/2005/8/layout/hierarchy1"/>
    <dgm:cxn modelId="{A7035F3A-8B16-4643-B8C2-A744B4C767DD}" type="presParOf" srcId="{2DABC49E-8C1D-4B60-82B3-901FE3110984}" destId="{935280F0-AD94-4319-A115-B0084E0CF9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0C80B-90F6-40C1-9BA4-3CBFCC5671D3}">
      <dsp:nvSpPr>
        <dsp:cNvPr id="0" name=""/>
        <dsp:cNvSpPr/>
      </dsp:nvSpPr>
      <dsp:spPr>
        <a:xfrm>
          <a:off x="3364992" y="2124"/>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Why are you here?</a:t>
          </a:r>
        </a:p>
      </dsp:txBody>
      <dsp:txXfrm>
        <a:off x="3433446" y="70578"/>
        <a:ext cx="3648708" cy="1265378"/>
      </dsp:txXfrm>
    </dsp:sp>
    <dsp:sp modelId="{6C89856F-552A-4F5E-8E57-5804927CE98F}">
      <dsp:nvSpPr>
        <dsp:cNvPr id="0" name=""/>
        <dsp:cNvSpPr/>
      </dsp:nvSpPr>
      <dsp:spPr>
        <a:xfrm>
          <a:off x="3364992" y="1474525"/>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What are you hoping to learn?</a:t>
          </a:r>
        </a:p>
      </dsp:txBody>
      <dsp:txXfrm>
        <a:off x="3433446" y="1542979"/>
        <a:ext cx="3648708" cy="1265378"/>
      </dsp:txXfrm>
    </dsp:sp>
    <dsp:sp modelId="{989D5816-A2CB-46CA-913E-B08D4243B40A}">
      <dsp:nvSpPr>
        <dsp:cNvPr id="0" name=""/>
        <dsp:cNvSpPr/>
      </dsp:nvSpPr>
      <dsp:spPr>
        <a:xfrm>
          <a:off x="3364992" y="2946926"/>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What do you know, or think you know, already?</a:t>
          </a:r>
        </a:p>
      </dsp:txBody>
      <dsp:txXfrm>
        <a:off x="3433446" y="3015380"/>
        <a:ext cx="3648708"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AB5C9-0360-4DBE-830F-BC64D5341F32}">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C547A-EDB4-49D8-8610-5DBDF0FE4D7F}">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data-related roles have you heard of?</a:t>
          </a:r>
        </a:p>
      </dsp:txBody>
      <dsp:txXfrm>
        <a:off x="378614" y="886531"/>
        <a:ext cx="2810360" cy="1744948"/>
      </dsp:txXfrm>
    </dsp:sp>
    <dsp:sp modelId="{CD9535FE-71AA-4161-B79B-F0DACCF0963D}">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B32E4-7881-495B-8D11-4644043D3C55}">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do you think data roles have in common?</a:t>
          </a:r>
        </a:p>
      </dsp:txBody>
      <dsp:txXfrm>
        <a:off x="3946203" y="886531"/>
        <a:ext cx="2810360" cy="1744948"/>
      </dsp:txXfrm>
    </dsp:sp>
    <dsp:sp modelId="{1D9B461B-140E-430E-B74B-580B8BAB99BF}">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9AB815-1C07-4768-9FF9-B8B5F625E759}">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hlinkClick xmlns:r="http://schemas.openxmlformats.org/officeDocument/2006/relationships" r:id="rId1"/>
            </a:rPr>
            <a:t>Data X Roles</a:t>
          </a:r>
          <a:endParaRPr lang="en-US" sz="28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46C69-C552-486E-97F5-C89421E9FDC7}"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54669-0D51-4C42-B375-DC5BE00670A4}" type="slidenum">
              <a:rPr lang="en-US" smtClean="0"/>
              <a:t>‹#›</a:t>
            </a:fld>
            <a:endParaRPr lang="en-US"/>
          </a:p>
        </p:txBody>
      </p:sp>
    </p:spTree>
    <p:extLst>
      <p:ext uri="{BB962C8B-B14F-4D97-AF65-F5344CB8AC3E}">
        <p14:creationId xmlns:p14="http://schemas.microsoft.com/office/powerpoint/2010/main" val="470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sample_1_YesNo</a:t>
            </a:r>
          </a:p>
        </p:txBody>
      </p:sp>
      <p:sp>
        <p:nvSpPr>
          <p:cNvPr id="4" name="Slide Number Placeholder 3"/>
          <p:cNvSpPr>
            <a:spLocks noGrp="1"/>
          </p:cNvSpPr>
          <p:nvPr>
            <p:ph type="sldNum" sz="quarter" idx="5"/>
          </p:nvPr>
        </p:nvSpPr>
        <p:spPr/>
        <p:txBody>
          <a:bodyPr/>
          <a:lstStyle/>
          <a:p>
            <a:fld id="{E2A54669-0D51-4C42-B375-DC5BE00670A4}" type="slidenum">
              <a:rPr lang="en-US" smtClean="0"/>
              <a:t>12</a:t>
            </a:fld>
            <a:endParaRPr lang="en-US"/>
          </a:p>
        </p:txBody>
      </p:sp>
    </p:spTree>
    <p:extLst>
      <p:ext uri="{BB962C8B-B14F-4D97-AF65-F5344CB8AC3E}">
        <p14:creationId xmlns:p14="http://schemas.microsoft.com/office/powerpoint/2010/main" val="256142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751-28C4-9217-9BE1-41622B148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6F6BC1-9E8E-379F-6D41-213B5AC24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532EC-A565-1A90-9FB8-DB5CFA2D925D}"/>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5" name="Footer Placeholder 4">
            <a:extLst>
              <a:ext uri="{FF2B5EF4-FFF2-40B4-BE49-F238E27FC236}">
                <a16:creationId xmlns:a16="http://schemas.microsoft.com/office/drawing/2014/main" id="{63E6AC4A-1213-5256-8D44-4AA7A21EE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31CA4-58A5-B7D3-8E28-5FB8A1DEA0E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0750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4A15-4D72-2B7E-FD3E-D7C1022443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509114-3A98-B89E-F8BE-05FD201C2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2D7A0-62EF-F0FC-EBAD-E99B1A810779}"/>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5" name="Footer Placeholder 4">
            <a:extLst>
              <a:ext uri="{FF2B5EF4-FFF2-40B4-BE49-F238E27FC236}">
                <a16:creationId xmlns:a16="http://schemas.microsoft.com/office/drawing/2014/main" id="{581E9AF6-15E7-BC67-D649-E14EEA229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27A19-AEA1-F99D-E382-9667A64703CF}"/>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49229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8119D-B26B-B2F0-3374-284BF21165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C8C9AB-8E1D-00CF-4309-A7214CC847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E45E9-1F9E-5010-9D2C-F8A5802290A5}"/>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5" name="Footer Placeholder 4">
            <a:extLst>
              <a:ext uri="{FF2B5EF4-FFF2-40B4-BE49-F238E27FC236}">
                <a16:creationId xmlns:a16="http://schemas.microsoft.com/office/drawing/2014/main" id="{7F03303B-E506-501C-6BD1-B2C4CF85E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4A2C-BBA9-9F04-B953-16BB638922FA}"/>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8708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2788-65F2-A830-5983-D25FF52F3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49FC7-F06F-0455-1CCB-3AC9B75F4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5F84-5DF8-B9C2-E895-EEA2A9DA3E64}"/>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5" name="Footer Placeholder 4">
            <a:extLst>
              <a:ext uri="{FF2B5EF4-FFF2-40B4-BE49-F238E27FC236}">
                <a16:creationId xmlns:a16="http://schemas.microsoft.com/office/drawing/2014/main" id="{2D38EE4C-7F83-C3C0-BCB0-E694518E5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EF3EA-EB43-3D5D-140C-675828F4369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9759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6B38-5150-B8D6-96AD-ABBC9A946E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C6DCFA-9D48-4D66-DBBA-8FB6907017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3D601-029B-55EB-D8F1-41947A686B15}"/>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5" name="Footer Placeholder 4">
            <a:extLst>
              <a:ext uri="{FF2B5EF4-FFF2-40B4-BE49-F238E27FC236}">
                <a16:creationId xmlns:a16="http://schemas.microsoft.com/office/drawing/2014/main" id="{530775E3-2554-43F2-647E-C22583F58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AB3A6-6E43-2607-801C-F6863ADD6B34}"/>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429097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F8FD-F47C-8753-28AA-66CD32440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15812-0274-4A68-0258-000EDD516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5F4A1-F288-B93E-9873-D0F2359B3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00661-DFDD-864D-CDE2-2B82757CA6E9}"/>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6" name="Footer Placeholder 5">
            <a:extLst>
              <a:ext uri="{FF2B5EF4-FFF2-40B4-BE49-F238E27FC236}">
                <a16:creationId xmlns:a16="http://schemas.microsoft.com/office/drawing/2014/main" id="{2B16F5CC-680E-58F3-04A7-4C9D06699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06A43-F097-10EA-F416-0A9429E178C9}"/>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12197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6DA0-236C-F596-8DA1-BAC8048327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50CB4A-58D3-E31E-2E6B-81B5AF83C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2F58D-3BAD-809B-FAD1-C0A1984C6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62775C-41E7-3629-20DC-F87E111FF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C7B11-6F45-DE38-15AC-03078E9B6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8B737D-9BD7-E045-55C6-C751A1EBA79E}"/>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8" name="Footer Placeholder 7">
            <a:extLst>
              <a:ext uri="{FF2B5EF4-FFF2-40B4-BE49-F238E27FC236}">
                <a16:creationId xmlns:a16="http://schemas.microsoft.com/office/drawing/2014/main" id="{EA1900C6-0758-569E-D1BA-BC5A6DDEDF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3F41FF-7D77-A7A0-6685-1B491CBE4E11}"/>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53572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82BA-3F06-C6CC-20B1-A6DCDE2154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01F590-4A4F-05D0-2974-4A84C878B708}"/>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4" name="Footer Placeholder 3">
            <a:extLst>
              <a:ext uri="{FF2B5EF4-FFF2-40B4-BE49-F238E27FC236}">
                <a16:creationId xmlns:a16="http://schemas.microsoft.com/office/drawing/2014/main" id="{6EE142DE-15A7-719D-1EE8-6E4358558C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62BF9-2CD4-820C-BC49-0F22E7B45A26}"/>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18619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EF0A9-B749-F5A5-0597-715B5F7CFDD9}"/>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3" name="Footer Placeholder 2">
            <a:extLst>
              <a:ext uri="{FF2B5EF4-FFF2-40B4-BE49-F238E27FC236}">
                <a16:creationId xmlns:a16="http://schemas.microsoft.com/office/drawing/2014/main" id="{8134F19F-0D4C-90CE-B53F-4BE9167E4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BD12A-6D19-C60C-9637-0534109DC67A}"/>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408157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E500-438C-3022-2C71-88F3A59B5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2DEA0-E2B2-F9E5-779A-15C2B81DB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34099-D9C1-ACAE-6067-C3D10C15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7FF46-65E6-1743-4501-E32308AD993D}"/>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6" name="Footer Placeholder 5">
            <a:extLst>
              <a:ext uri="{FF2B5EF4-FFF2-40B4-BE49-F238E27FC236}">
                <a16:creationId xmlns:a16="http://schemas.microsoft.com/office/drawing/2014/main" id="{E87EAD11-31A6-996F-283C-8F5809D37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ADA1A-3C85-7DB4-FCBF-A4B9AA42DC4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3117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74D3-C8FC-CE25-BA3A-852803421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568CF5-B985-36E6-B31B-D25FF041E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AEBF8-ABFD-9A43-715E-EB02CE528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C5392-3359-BF71-8A60-199F60CF553D}"/>
              </a:ext>
            </a:extLst>
          </p:cNvPr>
          <p:cNvSpPr>
            <a:spLocks noGrp="1"/>
          </p:cNvSpPr>
          <p:nvPr>
            <p:ph type="dt" sz="half" idx="10"/>
          </p:nvPr>
        </p:nvSpPr>
        <p:spPr/>
        <p:txBody>
          <a:bodyPr/>
          <a:lstStyle/>
          <a:p>
            <a:fld id="{3FF1292D-9B44-4C04-8564-57DE07DA270C}" type="datetimeFigureOut">
              <a:rPr lang="en-US" smtClean="0"/>
              <a:t>6/24/2023</a:t>
            </a:fld>
            <a:endParaRPr lang="en-US"/>
          </a:p>
        </p:txBody>
      </p:sp>
      <p:sp>
        <p:nvSpPr>
          <p:cNvPr id="6" name="Footer Placeholder 5">
            <a:extLst>
              <a:ext uri="{FF2B5EF4-FFF2-40B4-BE49-F238E27FC236}">
                <a16:creationId xmlns:a16="http://schemas.microsoft.com/office/drawing/2014/main" id="{AA51F88B-0627-2441-1077-AC56E5755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22C0C-AEA3-24EC-614D-BA86F07D7F2B}"/>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4463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79B9C0-0F1C-EC52-A917-B6396E856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9F3C7-6C9E-70FF-173C-09565C7EE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F1C4F-83F2-AA4E-624B-575A6917D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1292D-9B44-4C04-8564-57DE07DA270C}" type="datetimeFigureOut">
              <a:rPr lang="en-US" smtClean="0"/>
              <a:t>6/24/2023</a:t>
            </a:fld>
            <a:endParaRPr lang="en-US"/>
          </a:p>
        </p:txBody>
      </p:sp>
      <p:sp>
        <p:nvSpPr>
          <p:cNvPr id="5" name="Footer Placeholder 4">
            <a:extLst>
              <a:ext uri="{FF2B5EF4-FFF2-40B4-BE49-F238E27FC236}">
                <a16:creationId xmlns:a16="http://schemas.microsoft.com/office/drawing/2014/main" id="{0A53E155-9BD2-38AF-7F75-9F144D022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9642F1-8C4A-743A-E254-B9B52859D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16B50-F816-4E1A-A421-2C48A937FAB2}" type="slidenum">
              <a:rPr lang="en-US" smtClean="0"/>
              <a:t>‹#›</a:t>
            </a:fld>
            <a:endParaRPr lang="en-US"/>
          </a:p>
        </p:txBody>
      </p:sp>
    </p:spTree>
    <p:extLst>
      <p:ext uri="{BB962C8B-B14F-4D97-AF65-F5344CB8AC3E}">
        <p14:creationId xmlns:p14="http://schemas.microsoft.com/office/powerpoint/2010/main" val="94339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igorousthemes.com/blog/bad-data-visualization-examples/" TargetMode="External"/><Relationship Id="rId2" Type="http://schemas.openxmlformats.org/officeDocument/2006/relationships/hyperlink" Target="https://www.businessinsider.com/the-27-worst-charts-of-all-time-2013-6" TargetMode="Externa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andas.pydata.org/docs/user_guide/index.html#user-guide" TargetMode="External"/><Relationship Id="rId1" Type="http://schemas.openxmlformats.org/officeDocument/2006/relationships/slideLayout" Target="../slideLayouts/slideLayout2.xml"/><Relationship Id="rId6" Type="http://schemas.openxmlformats.org/officeDocument/2006/relationships/hyperlink" Target="https://www.geeksforgeeks.org/top-8-python-libraries-for-data-visualization/" TargetMode="External"/><Relationship Id="rId5" Type="http://schemas.openxmlformats.org/officeDocument/2006/relationships/hyperlink" Target="https://www.geeksforgeeks.org/libraries-in-python/"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file:///C:\GitHub\TechCamp\resources\VisualVocab_FT4schools_RGS.pd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sme.co/blog/best-data-visualizations/" TargetMode="External"/><Relationship Id="rId2" Type="http://schemas.openxmlformats.org/officeDocument/2006/relationships/hyperlink" Target="https://towardsdatascience.com/six-guidelines-for-good-visualizations-7c1831cda29f"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handoo.org/wp/nightmarish-pie-charts/"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rigorousthemes.com/blog/bad-data-visualization-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ython">
            <a:extLst>
              <a:ext uri="{FF2B5EF4-FFF2-40B4-BE49-F238E27FC236}">
                <a16:creationId xmlns:a16="http://schemas.microsoft.com/office/drawing/2014/main" id="{9A5D3A23-7507-075B-4241-F0E5080B0236}"/>
              </a:ext>
            </a:extLst>
          </p:cNvPr>
          <p:cNvPicPr>
            <a:picLocks noChangeAspect="1"/>
          </p:cNvPicPr>
          <p:nvPr/>
        </p:nvPicPr>
        <p:blipFill rotWithShape="1">
          <a:blip r:embed="rId2">
            <a:alphaModFix amt="50000"/>
          </a:blip>
          <a:srcRect t="16357"/>
          <a:stretch/>
        </p:blipFill>
        <p:spPr>
          <a:xfrm>
            <a:off x="20" y="1"/>
            <a:ext cx="12191980" cy="6857999"/>
          </a:xfrm>
          <a:prstGeom prst="rect">
            <a:avLst/>
          </a:prstGeom>
        </p:spPr>
      </p:pic>
      <p:sp>
        <p:nvSpPr>
          <p:cNvPr id="2" name="Title 1">
            <a:extLst>
              <a:ext uri="{FF2B5EF4-FFF2-40B4-BE49-F238E27FC236}">
                <a16:creationId xmlns:a16="http://schemas.microsoft.com/office/drawing/2014/main" id="{ADB80929-4234-C3E1-E031-A47395B0D46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Data Visualization Using Python</a:t>
            </a:r>
          </a:p>
        </p:txBody>
      </p:sp>
      <p:sp>
        <p:nvSpPr>
          <p:cNvPr id="3" name="Subtitle 2">
            <a:extLst>
              <a:ext uri="{FF2B5EF4-FFF2-40B4-BE49-F238E27FC236}">
                <a16:creationId xmlns:a16="http://schemas.microsoft.com/office/drawing/2014/main" id="{98BCB712-A5CC-F30C-8A56-C135568A097E}"/>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Erin Howland &amp; James Bartlett</a:t>
            </a:r>
          </a:p>
          <a:p>
            <a:endParaRPr lang="en-US" sz="1700">
              <a:solidFill>
                <a:srgbClr val="FFFFFF"/>
              </a:solidFill>
            </a:endParaRPr>
          </a:p>
          <a:p>
            <a:r>
              <a:rPr lang="en-US" sz="1700">
                <a:solidFill>
                  <a:srgbClr val="FFFFFF"/>
                </a:solidFill>
              </a:rPr>
              <a:t>Tech Camp 2023</a:t>
            </a:r>
          </a:p>
        </p:txBody>
      </p:sp>
    </p:spTree>
    <p:extLst>
      <p:ext uri="{BB962C8B-B14F-4D97-AF65-F5344CB8AC3E}">
        <p14:creationId xmlns:p14="http://schemas.microsoft.com/office/powerpoint/2010/main" val="33188531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7960-C123-4B7C-8666-C639CEB1F49E}"/>
              </a:ext>
            </a:extLst>
          </p:cNvPr>
          <p:cNvSpPr>
            <a:spLocks noGrp="1"/>
          </p:cNvSpPr>
          <p:nvPr>
            <p:ph type="title"/>
          </p:nvPr>
        </p:nvSpPr>
        <p:spPr/>
        <p:txBody>
          <a:bodyPr/>
          <a:lstStyle/>
          <a:p>
            <a:r>
              <a:rPr lang="en-US" dirty="0"/>
              <a:t>Bad Visuals in the Wild, pt II</a:t>
            </a:r>
          </a:p>
        </p:txBody>
      </p:sp>
      <p:sp>
        <p:nvSpPr>
          <p:cNvPr id="4" name="Content Placeholder 3">
            <a:extLst>
              <a:ext uri="{FF2B5EF4-FFF2-40B4-BE49-F238E27FC236}">
                <a16:creationId xmlns:a16="http://schemas.microsoft.com/office/drawing/2014/main" id="{89FEC452-4B05-612E-B270-43AE726ADC97}"/>
              </a:ext>
            </a:extLst>
          </p:cNvPr>
          <p:cNvSpPr>
            <a:spLocks noGrp="1"/>
          </p:cNvSpPr>
          <p:nvPr>
            <p:ph sz="half" idx="2"/>
          </p:nvPr>
        </p:nvSpPr>
        <p:spPr/>
        <p:txBody>
          <a:bodyPr>
            <a:normAutofit lnSpcReduction="10000"/>
          </a:bodyPr>
          <a:lstStyle/>
          <a:p>
            <a:r>
              <a:rPr lang="en-US" dirty="0"/>
              <a:t>The main thing to take away: numbers don’t lie (unless you’re as careless as whoever put together the chart to the left), but the methods by which the numbers are gathered and how those numbers are presented can be deceptive.</a:t>
            </a:r>
          </a:p>
          <a:p>
            <a:r>
              <a:rPr lang="en-US" dirty="0"/>
              <a:t>Want some more bad charts?</a:t>
            </a:r>
          </a:p>
          <a:p>
            <a:pPr lvl="1"/>
            <a:r>
              <a:rPr lang="en-US" dirty="0">
                <a:hlinkClick r:id="rId2"/>
              </a:rPr>
              <a:t>Business Insider - 27 Worst Charts (2013)</a:t>
            </a:r>
            <a:endParaRPr lang="en-US" dirty="0"/>
          </a:p>
          <a:p>
            <a:pPr lvl="1"/>
            <a:r>
              <a:rPr lang="en-US" dirty="0">
                <a:hlinkClick r:id="rId3"/>
              </a:rPr>
              <a:t>Bad Infographics</a:t>
            </a:r>
            <a:endParaRPr lang="en-US" dirty="0"/>
          </a:p>
        </p:txBody>
      </p:sp>
      <p:pic>
        <p:nvPicPr>
          <p:cNvPr id="2054" name="Picture 6" descr="Image">
            <a:extLst>
              <a:ext uri="{FF2B5EF4-FFF2-40B4-BE49-F238E27FC236}">
                <a16:creationId xmlns:a16="http://schemas.microsoft.com/office/drawing/2014/main" id="{51A4CFD3-1D1C-9F44-09C2-2E990CDCD420}"/>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249680" y="2384964"/>
            <a:ext cx="3893820" cy="288791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2994B5E5-B479-D1CA-2EBB-ECEB8AF371B3}"/>
              </a:ext>
            </a:extLst>
          </p:cNvPr>
          <p:cNvSpPr>
            <a:spLocks noGrp="1"/>
          </p:cNvSpPr>
          <p:nvPr>
            <p:ph type="ftr" sz="quarter" idx="11"/>
          </p:nvPr>
        </p:nvSpPr>
        <p:spPr/>
        <p:txBody>
          <a:bodyPr/>
          <a:lstStyle/>
          <a:p>
            <a:r>
              <a:rPr lang="en-US"/>
              <a:t>https://www.rawstory.com/fox-news-misleading-graphs/</a:t>
            </a:r>
          </a:p>
        </p:txBody>
      </p:sp>
    </p:spTree>
    <p:extLst>
      <p:ext uri="{BB962C8B-B14F-4D97-AF65-F5344CB8AC3E}">
        <p14:creationId xmlns:p14="http://schemas.microsoft.com/office/powerpoint/2010/main" val="132883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How to use Python to Make Visuals?</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lnSpcReduction="10000"/>
          </a:bodyPr>
          <a:lstStyle/>
          <a:p>
            <a:r>
              <a:rPr lang="en-US" sz="2400" dirty="0"/>
              <a:t>Python has a number of libraries that specialize in different tasks:</a:t>
            </a:r>
          </a:p>
          <a:p>
            <a:pPr lvl="1"/>
            <a:r>
              <a:rPr lang="en-US" sz="2000" dirty="0"/>
              <a:t>Data manipulation: Pandas, </a:t>
            </a:r>
            <a:r>
              <a:rPr lang="en-US" sz="2000" dirty="0" err="1"/>
              <a:t>datatable</a:t>
            </a:r>
            <a:r>
              <a:rPr lang="en-US" sz="2000" dirty="0"/>
              <a:t>, </a:t>
            </a:r>
            <a:r>
              <a:rPr lang="en-US" sz="2000" dirty="0" err="1"/>
              <a:t>PandaPy</a:t>
            </a:r>
            <a:r>
              <a:rPr lang="en-US" sz="2000" dirty="0"/>
              <a:t>, NumPy</a:t>
            </a:r>
          </a:p>
          <a:p>
            <a:pPr lvl="1"/>
            <a:r>
              <a:rPr lang="en-US" sz="2000" dirty="0" err="1"/>
              <a:t>Webscraping</a:t>
            </a:r>
            <a:r>
              <a:rPr lang="en-US" sz="2000" dirty="0"/>
              <a:t>: </a:t>
            </a:r>
            <a:r>
              <a:rPr lang="en-US" sz="2000" dirty="0" err="1"/>
              <a:t>BeautifulSoup</a:t>
            </a:r>
            <a:r>
              <a:rPr lang="en-US" sz="2000" dirty="0"/>
              <a:t>, Scrapy</a:t>
            </a:r>
          </a:p>
          <a:p>
            <a:pPr lvl="1"/>
            <a:r>
              <a:rPr lang="en-US" sz="2000" dirty="0"/>
              <a:t>Visualization: Matplotlib, Seaborn, </a:t>
            </a:r>
            <a:r>
              <a:rPr lang="en-US" sz="2000" dirty="0" err="1"/>
              <a:t>Plotly</a:t>
            </a:r>
            <a:r>
              <a:rPr lang="en-US" sz="2000" dirty="0"/>
              <a:t>, </a:t>
            </a:r>
            <a:r>
              <a:rPr lang="en-US" sz="2000" dirty="0" err="1"/>
              <a:t>GGplot</a:t>
            </a:r>
            <a:endParaRPr lang="en-US" sz="2000" dirty="0"/>
          </a:p>
          <a:p>
            <a:pPr lvl="1"/>
            <a:r>
              <a:rPr lang="en-US" sz="2000" dirty="0"/>
              <a:t>AI/ML/complex analysis: Scikit-Learn, </a:t>
            </a:r>
            <a:r>
              <a:rPr lang="en-US" sz="2000" dirty="0" err="1"/>
              <a:t>Numpy</a:t>
            </a:r>
            <a:r>
              <a:rPr lang="en-US" sz="2000" dirty="0"/>
              <a:t>, TensorFlow, </a:t>
            </a:r>
            <a:r>
              <a:rPr lang="en-US" sz="2000" dirty="0" err="1"/>
              <a:t>PyTorch</a:t>
            </a:r>
            <a:endParaRPr lang="en-US" sz="2000" dirty="0"/>
          </a:p>
          <a:p>
            <a:r>
              <a:rPr lang="en-US" sz="2400" dirty="0"/>
              <a:t>Libraries we’ll use today:</a:t>
            </a:r>
          </a:p>
          <a:p>
            <a:pPr lvl="1"/>
            <a:r>
              <a:rPr lang="en-US" sz="2000" dirty="0">
                <a:hlinkClick r:id="rId2"/>
              </a:rPr>
              <a:t>Pandas</a:t>
            </a:r>
            <a:endParaRPr lang="en-US" sz="2000" dirty="0"/>
          </a:p>
          <a:p>
            <a:pPr lvl="1"/>
            <a:r>
              <a:rPr lang="en-US" sz="2000" dirty="0">
                <a:hlinkClick r:id="rId3"/>
              </a:rPr>
              <a:t>Matplotlib</a:t>
            </a:r>
            <a:endParaRPr lang="en-US" sz="2000" dirty="0"/>
          </a:p>
          <a:p>
            <a:pPr lvl="1"/>
            <a:r>
              <a:rPr lang="en-US" sz="2000" dirty="0">
                <a:hlinkClick r:id="rId4"/>
              </a:rPr>
              <a:t>Seaborn</a:t>
            </a: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5B3420-FEAE-D9DB-FC4E-5FE19A894112}"/>
              </a:ext>
            </a:extLst>
          </p:cNvPr>
          <p:cNvSpPr>
            <a:spLocks noGrp="1"/>
          </p:cNvSpPr>
          <p:nvPr>
            <p:ph type="ftr" sz="quarter" idx="11"/>
          </p:nvPr>
        </p:nvSpPr>
        <p:spPr/>
        <p:txBody>
          <a:bodyPr/>
          <a:lstStyle/>
          <a:p>
            <a:r>
              <a:rPr lang="en-US" dirty="0">
                <a:solidFill>
                  <a:schemeClr val="bg1">
                    <a:lumMod val="65000"/>
                  </a:schemeClr>
                </a:solidFill>
                <a:hlinkClick r:id="rId5">
                  <a:extLst>
                    <a:ext uri="{A12FA001-AC4F-418D-AE19-62706E023703}">
                      <ahyp:hlinkClr xmlns:ahyp="http://schemas.microsoft.com/office/drawing/2018/hyperlinkcolor" val="tx"/>
                    </a:ext>
                  </a:extLst>
                </a:hlinkClick>
              </a:rPr>
              <a:t>https://www.geeksforgeeks.org/libraries-in-python/</a:t>
            </a:r>
            <a:endParaRPr lang="en-US" dirty="0">
              <a:solidFill>
                <a:schemeClr val="bg1">
                  <a:lumMod val="65000"/>
                </a:schemeClr>
              </a:solidFill>
            </a:endParaRPr>
          </a:p>
          <a:p>
            <a:r>
              <a:rPr lang="en-US" dirty="0">
                <a:solidFill>
                  <a:schemeClr val="bg1">
                    <a:lumMod val="65000"/>
                  </a:schemeClr>
                </a:solidFill>
                <a:hlinkClick r:id="rId6">
                  <a:extLst>
                    <a:ext uri="{A12FA001-AC4F-418D-AE19-62706E023703}">
                      <ahyp:hlinkClr xmlns:ahyp="http://schemas.microsoft.com/office/drawing/2018/hyperlinkcolor" val="tx"/>
                    </a:ext>
                  </a:extLst>
                </a:hlinkClick>
              </a:rPr>
              <a:t>https://www.geeksforgeeks.org/top-8-python-libraries-for-data-visualization/</a:t>
            </a:r>
            <a:endParaRPr lang="en-US" dirty="0">
              <a:solidFill>
                <a:schemeClr val="bg1">
                  <a:lumMod val="65000"/>
                </a:schemeClr>
              </a:solidFill>
            </a:endParaRPr>
          </a:p>
          <a:p>
            <a:endParaRPr lang="en-US" dirty="0"/>
          </a:p>
        </p:txBody>
      </p:sp>
    </p:spTree>
    <p:extLst>
      <p:ext uri="{BB962C8B-B14F-4D97-AF65-F5344CB8AC3E}">
        <p14:creationId xmlns:p14="http://schemas.microsoft.com/office/powerpoint/2010/main" val="334578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a:bodyPr>
          <a:lstStyle/>
          <a:p>
            <a:r>
              <a:rPr lang="en-US" sz="4800" dirty="0"/>
              <a:t>Let’s Make Some Visuals!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lnSpcReduction="10000"/>
          </a:bodyPr>
          <a:lstStyle/>
          <a:p>
            <a:r>
              <a:rPr lang="en-US" sz="2200" dirty="0"/>
              <a:t>We’ll look at three small sample data sets with the following goals:</a:t>
            </a:r>
          </a:p>
          <a:p>
            <a:pPr lvl="1"/>
            <a:r>
              <a:rPr lang="en-US" sz="2200" dirty="0"/>
              <a:t>Learn how to open a flat file in Python and load to a </a:t>
            </a:r>
            <a:r>
              <a:rPr lang="en-US" sz="2200" dirty="0" err="1"/>
              <a:t>dataframe</a:t>
            </a:r>
            <a:endParaRPr lang="en-US" sz="2200" dirty="0"/>
          </a:p>
          <a:p>
            <a:pPr lvl="1"/>
            <a:r>
              <a:rPr lang="en-US" sz="2200" dirty="0"/>
              <a:t>Consider what story you can tell with the data</a:t>
            </a:r>
          </a:p>
          <a:p>
            <a:pPr lvl="1"/>
            <a:r>
              <a:rPr lang="en-US" sz="2200" dirty="0"/>
              <a:t>Determine what visual(s) might be appropriate to communicate that story</a:t>
            </a:r>
          </a:p>
          <a:p>
            <a:pPr lvl="1"/>
            <a:r>
              <a:rPr lang="en-US" sz="2200" dirty="0"/>
              <a:t>Make some visuals</a:t>
            </a:r>
          </a:p>
          <a:p>
            <a:pPr lvl="2"/>
            <a:r>
              <a:rPr lang="en-US" sz="1800" dirty="0"/>
              <a:t>Different kinds of visuals</a:t>
            </a:r>
          </a:p>
          <a:p>
            <a:pPr lvl="2"/>
            <a:r>
              <a:rPr lang="en-US" sz="1800" dirty="0"/>
              <a:t>How to make labels</a:t>
            </a:r>
          </a:p>
          <a:p>
            <a:pPr lvl="2"/>
            <a:r>
              <a:rPr lang="en-US" sz="1800" dirty="0"/>
              <a:t>How to change colors</a:t>
            </a:r>
          </a:p>
          <a:p>
            <a:pPr lvl="2"/>
            <a:r>
              <a:rPr lang="en-US" sz="1800" dirty="0"/>
              <a:t>Scale</a:t>
            </a:r>
          </a:p>
        </p:txBody>
      </p:sp>
    </p:spTree>
    <p:extLst>
      <p:ext uri="{BB962C8B-B14F-4D97-AF65-F5344CB8AC3E}">
        <p14:creationId xmlns:p14="http://schemas.microsoft.com/office/powerpoint/2010/main" val="33670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Loading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fontScale="85000" lnSpcReduction="20000"/>
          </a:bodyPr>
          <a:lstStyle/>
          <a:p>
            <a:r>
              <a:rPr lang="en-US" sz="2400" dirty="0"/>
              <a:t>Pandas can read numerous file types</a:t>
            </a:r>
          </a:p>
          <a:p>
            <a:pPr lvl="1"/>
            <a:r>
              <a:rPr lang="en-US" sz="2000" dirty="0"/>
              <a:t>In all instances you will need a file path of some kind so the program knows where to look</a:t>
            </a:r>
          </a:p>
          <a:p>
            <a:pPr lvl="1"/>
            <a:r>
              <a:rPr lang="en-US" sz="2000" dirty="0"/>
              <a:t>We will read files into a </a:t>
            </a:r>
            <a:r>
              <a:rPr lang="en-US" sz="2000" dirty="0" err="1"/>
              <a:t>dataframe</a:t>
            </a:r>
            <a:r>
              <a:rPr lang="en-US" sz="2000" dirty="0"/>
              <a:t> (</a:t>
            </a:r>
            <a:r>
              <a:rPr lang="en-US" sz="2000" dirty="0" err="1"/>
              <a:t>df</a:t>
            </a:r>
            <a:r>
              <a:rPr lang="en-US" sz="2000" dirty="0"/>
              <a:t>), which is basically Pandas’ version of a spreadsheet, but way cooler</a:t>
            </a:r>
          </a:p>
          <a:p>
            <a:pPr lvl="1"/>
            <a:r>
              <a:rPr lang="en-US" sz="2000" dirty="0" err="1"/>
              <a:t>xls</a:t>
            </a:r>
            <a:r>
              <a:rPr lang="en-US" sz="2000" dirty="0"/>
              <a:t>/xlsx: </a:t>
            </a:r>
            <a:r>
              <a:rPr lang="en-US" sz="2000" dirty="0" err="1"/>
              <a:t>df</a:t>
            </a:r>
            <a:r>
              <a:rPr lang="en-US" sz="2000" dirty="0"/>
              <a:t> = </a:t>
            </a:r>
            <a:r>
              <a:rPr lang="en-US" sz="2000" dirty="0" err="1"/>
              <a:t>pd.read_excel</a:t>
            </a:r>
            <a:r>
              <a:rPr lang="en-US" sz="2000" dirty="0"/>
              <a:t>(r’[insert file path here – brackets not needed])</a:t>
            </a:r>
          </a:p>
          <a:p>
            <a:pPr lvl="1"/>
            <a:r>
              <a:rPr lang="en-US" sz="2000" dirty="0"/>
              <a:t>csv: </a:t>
            </a:r>
            <a:r>
              <a:rPr lang="en-US" sz="2000" dirty="0" err="1"/>
              <a:t>df</a:t>
            </a:r>
            <a:r>
              <a:rPr lang="en-US" sz="2000" dirty="0"/>
              <a:t> = </a:t>
            </a:r>
            <a:r>
              <a:rPr lang="en-US" sz="2000" dirty="0" err="1"/>
              <a:t>pd.read_csv</a:t>
            </a:r>
            <a:r>
              <a:rPr lang="en-US" sz="2000" dirty="0"/>
              <a:t>(r’[insert file path here – brackets not needed])</a:t>
            </a:r>
          </a:p>
          <a:p>
            <a:r>
              <a:rPr lang="en-US" sz="2400" dirty="0"/>
              <a:t>I’ve loaded the data. Now what?</a:t>
            </a:r>
          </a:p>
          <a:p>
            <a:pPr lvl="1"/>
            <a:r>
              <a:rPr lang="en-US" sz="2000" dirty="0"/>
              <a:t>View </a:t>
            </a:r>
            <a:r>
              <a:rPr lang="en-US" sz="2000" dirty="0" err="1"/>
              <a:t>dataframe</a:t>
            </a:r>
            <a:endParaRPr lang="en-US" sz="2000" dirty="0"/>
          </a:p>
          <a:p>
            <a:pPr lvl="1"/>
            <a:r>
              <a:rPr lang="en-US" sz="2000" dirty="0"/>
              <a:t>How may records (rows)? How many columns?</a:t>
            </a:r>
          </a:p>
          <a:p>
            <a:pPr lvl="1"/>
            <a:r>
              <a:rPr lang="en-US" sz="2000" dirty="0"/>
              <a:t>What data types do you have?</a:t>
            </a:r>
          </a:p>
          <a:p>
            <a:pPr lvl="1"/>
            <a:r>
              <a:rPr lang="en-US" sz="2000" dirty="0"/>
              <a:t>Is any information missing?</a:t>
            </a:r>
          </a:p>
          <a:p>
            <a:pPr lvl="1"/>
            <a:r>
              <a:rPr lang="en-US" sz="2000" dirty="0"/>
              <a:t>In short, </a:t>
            </a:r>
            <a:r>
              <a:rPr lang="en-US" sz="2000" i="1" dirty="0"/>
              <a:t>think about the data!</a:t>
            </a:r>
          </a:p>
          <a:p>
            <a:pPr lvl="1"/>
            <a:endParaRPr lang="en-US" sz="2000" i="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7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F285-B190-7396-2182-98DB31EE7DAD}"/>
              </a:ext>
            </a:extLst>
          </p:cNvPr>
          <p:cNvSpPr>
            <a:spLocks noGrp="1"/>
          </p:cNvSpPr>
          <p:nvPr>
            <p:ph type="title"/>
          </p:nvPr>
        </p:nvSpPr>
        <p:spPr/>
        <p:txBody>
          <a:bodyPr>
            <a:normAutofit/>
          </a:bodyPr>
          <a:lstStyle/>
          <a:p>
            <a:pPr algn="ctr"/>
            <a:r>
              <a:rPr lang="en-US" sz="4800" dirty="0"/>
              <a:t>Thinking About Data</a:t>
            </a:r>
          </a:p>
        </p:txBody>
      </p:sp>
      <p:sp>
        <p:nvSpPr>
          <p:cNvPr id="3" name="Text Placeholder 2">
            <a:extLst>
              <a:ext uri="{FF2B5EF4-FFF2-40B4-BE49-F238E27FC236}">
                <a16:creationId xmlns:a16="http://schemas.microsoft.com/office/drawing/2014/main" id="{8CED0DA0-43C4-07DE-55A1-5A382EE047D7}"/>
              </a:ext>
            </a:extLst>
          </p:cNvPr>
          <p:cNvSpPr>
            <a:spLocks noGrp="1"/>
          </p:cNvSpPr>
          <p:nvPr>
            <p:ph type="body" idx="1"/>
          </p:nvPr>
        </p:nvSpPr>
        <p:spPr/>
        <p:txBody>
          <a:bodyPr/>
          <a:lstStyle/>
          <a:p>
            <a:r>
              <a:rPr lang="en-US" dirty="0"/>
              <a:t>Clean Data</a:t>
            </a:r>
          </a:p>
        </p:txBody>
      </p:sp>
      <p:sp>
        <p:nvSpPr>
          <p:cNvPr id="4" name="Content Placeholder 3">
            <a:extLst>
              <a:ext uri="{FF2B5EF4-FFF2-40B4-BE49-F238E27FC236}">
                <a16:creationId xmlns:a16="http://schemas.microsoft.com/office/drawing/2014/main" id="{0DDD4BDF-9DB3-900A-F906-65C9881BC3C3}"/>
              </a:ext>
            </a:extLst>
          </p:cNvPr>
          <p:cNvSpPr>
            <a:spLocks noGrp="1"/>
          </p:cNvSpPr>
          <p:nvPr>
            <p:ph sz="half" idx="2"/>
          </p:nvPr>
        </p:nvSpPr>
        <p:spPr/>
        <p:txBody>
          <a:bodyPr/>
          <a:lstStyle/>
          <a:p>
            <a:r>
              <a:rPr lang="en-US" dirty="0"/>
              <a:t>No empty/missing values</a:t>
            </a:r>
          </a:p>
          <a:p>
            <a:r>
              <a:rPr lang="en-US" dirty="0"/>
              <a:t>Consistent data type in each column</a:t>
            </a:r>
          </a:p>
          <a:p>
            <a:r>
              <a:rPr lang="en-US" dirty="0"/>
              <a:t>Column headers are variable names, not values</a:t>
            </a:r>
          </a:p>
          <a:p>
            <a:r>
              <a:rPr lang="en-US" dirty="0"/>
              <a:t>Data is ready to use!</a:t>
            </a:r>
          </a:p>
          <a:p>
            <a:endParaRPr lang="en-US" dirty="0"/>
          </a:p>
          <a:p>
            <a:endParaRPr lang="en-US" dirty="0"/>
          </a:p>
        </p:txBody>
      </p:sp>
      <p:sp>
        <p:nvSpPr>
          <p:cNvPr id="5" name="Text Placeholder 4">
            <a:extLst>
              <a:ext uri="{FF2B5EF4-FFF2-40B4-BE49-F238E27FC236}">
                <a16:creationId xmlns:a16="http://schemas.microsoft.com/office/drawing/2014/main" id="{986CCB52-FED5-D681-D5C3-D162B5EEF376}"/>
              </a:ext>
            </a:extLst>
          </p:cNvPr>
          <p:cNvSpPr>
            <a:spLocks noGrp="1"/>
          </p:cNvSpPr>
          <p:nvPr>
            <p:ph type="body" sz="quarter" idx="3"/>
          </p:nvPr>
        </p:nvSpPr>
        <p:spPr/>
        <p:txBody>
          <a:bodyPr/>
          <a:lstStyle/>
          <a:p>
            <a:r>
              <a:rPr lang="en-US" dirty="0"/>
              <a:t>Messy Data</a:t>
            </a:r>
          </a:p>
        </p:txBody>
      </p:sp>
      <p:sp>
        <p:nvSpPr>
          <p:cNvPr id="6" name="Content Placeholder 5">
            <a:extLst>
              <a:ext uri="{FF2B5EF4-FFF2-40B4-BE49-F238E27FC236}">
                <a16:creationId xmlns:a16="http://schemas.microsoft.com/office/drawing/2014/main" id="{BEBCDADC-1CBD-0DF3-7B45-A00462FBD2B7}"/>
              </a:ext>
            </a:extLst>
          </p:cNvPr>
          <p:cNvSpPr>
            <a:spLocks noGrp="1"/>
          </p:cNvSpPr>
          <p:nvPr>
            <p:ph sz="quarter" idx="4"/>
          </p:nvPr>
        </p:nvSpPr>
        <p:spPr/>
        <p:txBody>
          <a:bodyPr/>
          <a:lstStyle/>
          <a:p>
            <a:r>
              <a:rPr lang="en-US" dirty="0"/>
              <a:t>Messy data can include:</a:t>
            </a:r>
          </a:p>
          <a:p>
            <a:pPr lvl="1"/>
            <a:r>
              <a:rPr lang="en-US" dirty="0"/>
              <a:t>Empty/missing values</a:t>
            </a:r>
          </a:p>
          <a:p>
            <a:pPr lvl="1"/>
            <a:r>
              <a:rPr lang="en-US" dirty="0"/>
              <a:t>Mixed data types in each column</a:t>
            </a:r>
          </a:p>
          <a:p>
            <a:pPr lvl="1"/>
            <a:r>
              <a:rPr lang="en-US" dirty="0"/>
              <a:t>Multiples variables stored in one column</a:t>
            </a:r>
          </a:p>
          <a:p>
            <a:r>
              <a:rPr lang="en-US" dirty="0"/>
              <a:t>Data requires cleaning</a:t>
            </a:r>
            <a:endParaRPr lang="en-US" dirty="0">
              <a:sym typeface="Wingdings" panose="05000000000000000000" pitchFamily="2" charset="2"/>
            </a:endParaRPr>
          </a:p>
          <a:p>
            <a:pPr lvl="1"/>
            <a:r>
              <a:rPr lang="en-US" dirty="0">
                <a:sym typeface="Wingdings" panose="05000000000000000000" pitchFamily="2" charset="2"/>
              </a:rPr>
              <a:t>This could be a course in and of itself!</a:t>
            </a:r>
            <a:endParaRPr lang="en-US" dirty="0"/>
          </a:p>
          <a:p>
            <a:pPr lvl="1"/>
            <a:endParaRPr lang="en-US" dirty="0"/>
          </a:p>
          <a:p>
            <a:pPr lvl="1"/>
            <a:endParaRPr lang="en-US" dirty="0"/>
          </a:p>
        </p:txBody>
      </p:sp>
    </p:spTree>
    <p:extLst>
      <p:ext uri="{BB962C8B-B14F-4D97-AF65-F5344CB8AC3E}">
        <p14:creationId xmlns:p14="http://schemas.microsoft.com/office/powerpoint/2010/main" val="264132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Making Visuals With Less Than Perfect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The data we’ll use next isn’t terrible, but it’s not necessarily perfect</a:t>
            </a:r>
            <a:endParaRPr lang="en-US" sz="2000" dirty="0"/>
          </a:p>
          <a:p>
            <a:r>
              <a:rPr lang="en-US" sz="2400" dirty="0"/>
              <a:t>It’s also going to be a lot more data than we’ve looked at so far</a:t>
            </a:r>
          </a:p>
          <a:p>
            <a:r>
              <a:rPr lang="en-US" sz="2400" dirty="0"/>
              <a:t>What we’ll learn:</a:t>
            </a:r>
          </a:p>
          <a:p>
            <a:pPr lvl="1"/>
            <a:r>
              <a:rPr lang="en-US" sz="2000" dirty="0"/>
              <a:t>Datatypes</a:t>
            </a:r>
          </a:p>
          <a:p>
            <a:pPr lvl="1"/>
            <a:r>
              <a:rPr lang="en-US" sz="2000" dirty="0"/>
              <a:t>How to use Pandas when thinking about your data and how clean or messy it is</a:t>
            </a:r>
          </a:p>
          <a:p>
            <a:pPr lvl="1"/>
            <a:r>
              <a:rPr lang="en-US" sz="2000" dirty="0"/>
              <a:t>How to use visuals to display messy vs clean data</a:t>
            </a:r>
          </a:p>
          <a:p>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42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a:bodyPr>
          <a:lstStyle/>
          <a:p>
            <a:r>
              <a:rPr lang="en-US" sz="4800" dirty="0"/>
              <a:t>Let’s Make Some More Visuals!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lnSpcReduction="10000"/>
          </a:bodyPr>
          <a:lstStyle/>
          <a:p>
            <a:r>
              <a:rPr lang="en-US" sz="2200" dirty="0"/>
              <a:t>Dataset: Earthquake</a:t>
            </a:r>
          </a:p>
          <a:p>
            <a:r>
              <a:rPr lang="en-US" sz="2200" dirty="0"/>
              <a:t>How would you describe this dataset? Messy? Clean? Somewhere in the middle?</a:t>
            </a:r>
          </a:p>
          <a:p>
            <a:r>
              <a:rPr lang="en-US" sz="2200" dirty="0"/>
              <a:t>We’ll have three primary steps:</a:t>
            </a:r>
          </a:p>
          <a:p>
            <a:pPr lvl="1"/>
            <a:r>
              <a:rPr lang="en-US" sz="1800" dirty="0"/>
              <a:t>Load </a:t>
            </a:r>
            <a:r>
              <a:rPr lang="en-US" sz="1800" dirty="0" err="1"/>
              <a:t>dataframe</a:t>
            </a:r>
            <a:endParaRPr lang="en-US" sz="1800" dirty="0"/>
          </a:p>
          <a:p>
            <a:pPr lvl="1"/>
            <a:r>
              <a:rPr lang="en-US" sz="1800" dirty="0"/>
              <a:t>Summary info</a:t>
            </a:r>
          </a:p>
          <a:p>
            <a:pPr lvl="1"/>
            <a:r>
              <a:rPr lang="en-US" sz="1800" dirty="0" err="1"/>
              <a:t>Vizualizations</a:t>
            </a:r>
            <a:endParaRPr lang="en-US" sz="1800" dirty="0"/>
          </a:p>
          <a:p>
            <a:r>
              <a:rPr lang="en-US" sz="2200" dirty="0"/>
              <a:t>Think about these questions at each primary step: </a:t>
            </a:r>
          </a:p>
          <a:p>
            <a:pPr lvl="1"/>
            <a:r>
              <a:rPr lang="en-US" sz="1800" dirty="0"/>
              <a:t>Can you see any potential problems? </a:t>
            </a:r>
          </a:p>
          <a:p>
            <a:pPr lvl="1"/>
            <a:r>
              <a:rPr lang="en-US" sz="1800" dirty="0"/>
              <a:t>Why are these problems / What is the risk if these aren’t ultimately addressed (i.e. how might the story change)?</a:t>
            </a:r>
          </a:p>
        </p:txBody>
      </p:sp>
    </p:spTree>
    <p:extLst>
      <p:ext uri="{BB962C8B-B14F-4D97-AF65-F5344CB8AC3E}">
        <p14:creationId xmlns:p14="http://schemas.microsoft.com/office/powerpoint/2010/main" val="374607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Handling Missing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If you are curious and want to play with this, here are two ways to address missing data:</a:t>
            </a:r>
          </a:p>
          <a:p>
            <a:pPr lvl="1"/>
            <a:r>
              <a:rPr lang="en-US" sz="2000" dirty="0"/>
              <a:t>Impute (fill in) missing data using </a:t>
            </a:r>
            <a:r>
              <a:rPr lang="en-US" sz="2000" dirty="0" err="1"/>
              <a:t>fillna</a:t>
            </a:r>
            <a:r>
              <a:rPr lang="en-US" sz="2000" dirty="0"/>
              <a:t>()</a:t>
            </a:r>
          </a:p>
          <a:p>
            <a:pPr lvl="1"/>
            <a:r>
              <a:rPr lang="en-US" sz="2000" dirty="0"/>
              <a:t>Drop rows with missing data</a:t>
            </a:r>
          </a:p>
          <a:p>
            <a:r>
              <a:rPr lang="en-US" sz="2400" dirty="0"/>
              <a:t>Any handling of missing data can have an effect on data analysis, so choose wisely</a:t>
            </a:r>
          </a:p>
          <a:p>
            <a:r>
              <a:rPr lang="en-US" sz="2400" dirty="0"/>
              <a:t>See sample_4_imdb for </a:t>
            </a:r>
            <a:r>
              <a:rPr lang="en-US" sz="2400"/>
              <a:t>a smaller </a:t>
            </a:r>
            <a:r>
              <a:rPr lang="en-US" sz="2400" dirty="0"/>
              <a:t>dataset to play with using these techniques</a:t>
            </a:r>
            <a:endParaRPr lang="en-US" sz="2000" dirty="0"/>
          </a:p>
          <a:p>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19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5FB6AC-A3F8-F61F-4301-AE94C6AF2AD6}"/>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FA2FE-3544-DA7D-C735-994A0C89B111}"/>
              </a:ext>
            </a:extLst>
          </p:cNvPr>
          <p:cNvSpPr>
            <a:spLocks noGrp="1"/>
          </p:cNvSpPr>
          <p:nvPr>
            <p:ph type="title"/>
          </p:nvPr>
        </p:nvSpPr>
        <p:spPr>
          <a:xfrm>
            <a:off x="838200" y="365125"/>
            <a:ext cx="10515600" cy="1325563"/>
          </a:xfrm>
        </p:spPr>
        <p:txBody>
          <a:bodyPr>
            <a:normAutofit/>
          </a:bodyPr>
          <a:lstStyle/>
          <a:p>
            <a:r>
              <a:rPr lang="en-US" dirty="0"/>
              <a:t>An Interrogation</a:t>
            </a:r>
          </a:p>
        </p:txBody>
      </p:sp>
      <p:graphicFrame>
        <p:nvGraphicFramePr>
          <p:cNvPr id="5" name="Content Placeholder 2">
            <a:extLst>
              <a:ext uri="{FF2B5EF4-FFF2-40B4-BE49-F238E27FC236}">
                <a16:creationId xmlns:a16="http://schemas.microsoft.com/office/drawing/2014/main" id="{985BCA25-7445-2F0C-1B62-B4BAD082BE79}"/>
              </a:ext>
            </a:extLst>
          </p:cNvPr>
          <p:cNvGraphicFramePr>
            <a:graphicFrameLocks noGrp="1"/>
          </p:cNvGraphicFramePr>
          <p:nvPr>
            <p:ph idx="1"/>
            <p:extLst>
              <p:ext uri="{D42A27DB-BD31-4B8C-83A1-F6EECF244321}">
                <p14:modId xmlns:p14="http://schemas.microsoft.com/office/powerpoint/2010/main" val="34308063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383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60F9B-385C-AD82-06F9-DA14379BF789}"/>
              </a:ext>
            </a:extLst>
          </p:cNvPr>
          <p:cNvSpPr>
            <a:spLocks noGrp="1"/>
          </p:cNvSpPr>
          <p:nvPr>
            <p:ph type="title"/>
          </p:nvPr>
        </p:nvSpPr>
        <p:spPr>
          <a:xfrm>
            <a:off x="1043631" y="809898"/>
            <a:ext cx="10173010" cy="1554480"/>
          </a:xfrm>
        </p:spPr>
        <p:txBody>
          <a:bodyPr anchor="ctr">
            <a:normAutofit/>
          </a:bodyPr>
          <a:lstStyle/>
          <a:p>
            <a:r>
              <a:rPr lang="en-US" sz="4800"/>
              <a:t>Data X</a:t>
            </a:r>
          </a:p>
        </p:txBody>
      </p:sp>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6">
            <a:extLst>
              <a:ext uri="{FF2B5EF4-FFF2-40B4-BE49-F238E27FC236}">
                <a16:creationId xmlns:a16="http://schemas.microsoft.com/office/drawing/2014/main" id="{A73D8B9E-07C4-3BBB-76AE-E36CFAAA03EB}"/>
              </a:ext>
            </a:extLst>
          </p:cNvPr>
          <p:cNvGraphicFramePr>
            <a:graphicFrameLocks noGrp="1"/>
          </p:cNvGraphicFramePr>
          <p:nvPr>
            <p:ph idx="1"/>
            <p:extLst>
              <p:ext uri="{D42A27DB-BD31-4B8C-83A1-F6EECF244321}">
                <p14:modId xmlns:p14="http://schemas.microsoft.com/office/powerpoint/2010/main" val="360651859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17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15F31C-2513-C3E6-999B-BDDE7CED3B26}"/>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F2B9A6-FC27-ED41-CFC5-AC3B30A05559}"/>
              </a:ext>
            </a:extLst>
          </p:cNvPr>
          <p:cNvSpPr>
            <a:spLocks noGrp="1"/>
          </p:cNvSpPr>
          <p:nvPr>
            <p:ph type="title"/>
          </p:nvPr>
        </p:nvSpPr>
        <p:spPr>
          <a:xfrm>
            <a:off x="838200" y="365125"/>
            <a:ext cx="3822189" cy="1899912"/>
          </a:xfrm>
        </p:spPr>
        <p:txBody>
          <a:bodyPr>
            <a:normAutofit/>
          </a:bodyPr>
          <a:lstStyle/>
          <a:p>
            <a:r>
              <a:rPr lang="en-US" sz="4000"/>
              <a:t>Visualizations</a:t>
            </a:r>
          </a:p>
        </p:txBody>
      </p:sp>
      <p:sp>
        <p:nvSpPr>
          <p:cNvPr id="3" name="Content Placeholder 2">
            <a:extLst>
              <a:ext uri="{FF2B5EF4-FFF2-40B4-BE49-F238E27FC236}">
                <a16:creationId xmlns:a16="http://schemas.microsoft.com/office/drawing/2014/main" id="{8471C126-3912-7E26-36E4-6BB87694D5CF}"/>
              </a:ext>
            </a:extLst>
          </p:cNvPr>
          <p:cNvSpPr>
            <a:spLocks noGrp="1"/>
          </p:cNvSpPr>
          <p:nvPr>
            <p:ph idx="1"/>
          </p:nvPr>
        </p:nvSpPr>
        <p:spPr>
          <a:xfrm>
            <a:off x="838200" y="2434201"/>
            <a:ext cx="3822189" cy="3742762"/>
          </a:xfrm>
        </p:spPr>
        <p:txBody>
          <a:bodyPr>
            <a:normAutofit/>
          </a:bodyPr>
          <a:lstStyle/>
          <a:p>
            <a:r>
              <a:rPr lang="en-US" sz="2000" dirty="0"/>
              <a:t>What kinds of visuals can you think of?</a:t>
            </a:r>
          </a:p>
          <a:p>
            <a:r>
              <a:rPr lang="en-US" sz="2000" dirty="0"/>
              <a:t>How do you know what visual to choose?</a:t>
            </a:r>
          </a:p>
          <a:p>
            <a:r>
              <a:rPr lang="en-US" sz="2000" dirty="0"/>
              <a:t>What makes a visual good or bad?</a:t>
            </a:r>
          </a:p>
          <a:p>
            <a:r>
              <a:rPr lang="en-US" sz="2000" dirty="0">
                <a:hlinkClick r:id="rId3" action="ppaction://hlinkfile"/>
              </a:rPr>
              <a:t>Visual Vocab</a:t>
            </a: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21922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What Makes a Good Visual?</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Know what you are trying to communicate</a:t>
            </a:r>
          </a:p>
          <a:p>
            <a:pPr lvl="1"/>
            <a:r>
              <a:rPr lang="en-US" sz="2000" dirty="0"/>
              <a:t>This will inform chart type, whether ordering is important, if guidelines would be useful, etc.</a:t>
            </a:r>
          </a:p>
          <a:p>
            <a:r>
              <a:rPr lang="en-US" sz="2400" dirty="0"/>
              <a:t>Understand your audience</a:t>
            </a:r>
          </a:p>
          <a:p>
            <a:pPr lvl="1"/>
            <a:r>
              <a:rPr lang="en-US" sz="2000" dirty="0"/>
              <a:t>Can inform labelling – technical v not technical, for example</a:t>
            </a:r>
          </a:p>
          <a:p>
            <a:r>
              <a:rPr lang="en-US" sz="2400" dirty="0"/>
              <a:t>Think about use of blank space v visual clutter</a:t>
            </a:r>
          </a:p>
          <a:p>
            <a:r>
              <a:rPr lang="en-US" sz="2400" dirty="0"/>
              <a:t>Scalability</a:t>
            </a: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17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B756-0352-DAEC-0B33-DF795C78E984}"/>
              </a:ext>
            </a:extLst>
          </p:cNvPr>
          <p:cNvSpPr>
            <a:spLocks noGrp="1"/>
          </p:cNvSpPr>
          <p:nvPr>
            <p:ph type="title"/>
          </p:nvPr>
        </p:nvSpPr>
        <p:spPr/>
        <p:txBody>
          <a:bodyPr/>
          <a:lstStyle/>
          <a:p>
            <a:r>
              <a:rPr lang="en-US" dirty="0"/>
              <a:t>Good Visuals in the Wild, pt I</a:t>
            </a:r>
          </a:p>
        </p:txBody>
      </p:sp>
      <p:pic>
        <p:nvPicPr>
          <p:cNvPr id="3074" name="Picture 2">
            <a:extLst>
              <a:ext uri="{FF2B5EF4-FFF2-40B4-BE49-F238E27FC236}">
                <a16:creationId xmlns:a16="http://schemas.microsoft.com/office/drawing/2014/main" id="{3B06E181-8AE5-565A-D806-FF6A99E78F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0825"/>
            <a:ext cx="457073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535F138-D66D-AAA1-A80D-169AF9790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090" y="1520825"/>
            <a:ext cx="457073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3DE6303-55F2-72E5-F7F8-2625BAD11D0B}"/>
              </a:ext>
            </a:extLst>
          </p:cNvPr>
          <p:cNvSpPr>
            <a:spLocks noGrp="1"/>
          </p:cNvSpPr>
          <p:nvPr>
            <p:ph type="ftr" sz="quarter" idx="11"/>
          </p:nvPr>
        </p:nvSpPr>
        <p:spPr/>
        <p:txBody>
          <a:bodyPr/>
          <a:lstStyle/>
          <a:p>
            <a:r>
              <a:rPr lang="en-US"/>
              <a:t>https://www.juiceanalytics.com/writing/20-best-examples-of-charts-and-graphs</a:t>
            </a:r>
          </a:p>
        </p:txBody>
      </p:sp>
    </p:spTree>
    <p:extLst>
      <p:ext uri="{BB962C8B-B14F-4D97-AF65-F5344CB8AC3E}">
        <p14:creationId xmlns:p14="http://schemas.microsoft.com/office/powerpoint/2010/main" val="268755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3B5E-29B8-7108-2F5D-30CD5EA5C6B8}"/>
              </a:ext>
            </a:extLst>
          </p:cNvPr>
          <p:cNvSpPr>
            <a:spLocks noGrp="1"/>
          </p:cNvSpPr>
          <p:nvPr>
            <p:ph type="title"/>
          </p:nvPr>
        </p:nvSpPr>
        <p:spPr/>
        <p:txBody>
          <a:bodyPr/>
          <a:lstStyle/>
          <a:p>
            <a:r>
              <a:rPr lang="en-US" dirty="0"/>
              <a:t>Good Visuals in the Wild, pt II</a:t>
            </a:r>
          </a:p>
        </p:txBody>
      </p:sp>
      <p:sp>
        <p:nvSpPr>
          <p:cNvPr id="4" name="Content Placeholder 3">
            <a:extLst>
              <a:ext uri="{FF2B5EF4-FFF2-40B4-BE49-F238E27FC236}">
                <a16:creationId xmlns:a16="http://schemas.microsoft.com/office/drawing/2014/main" id="{3AB571E5-E633-7EFC-3B61-FD4132A8164D}"/>
              </a:ext>
            </a:extLst>
          </p:cNvPr>
          <p:cNvSpPr>
            <a:spLocks noGrp="1"/>
          </p:cNvSpPr>
          <p:nvPr>
            <p:ph sz="half" idx="2"/>
          </p:nvPr>
        </p:nvSpPr>
        <p:spPr/>
        <p:txBody>
          <a:bodyPr/>
          <a:lstStyle/>
          <a:p>
            <a:r>
              <a:rPr lang="en-US" dirty="0"/>
              <a:t>Want some more examples of good visualizations?</a:t>
            </a:r>
          </a:p>
          <a:p>
            <a:pPr lvl="1"/>
            <a:r>
              <a:rPr lang="en-US" dirty="0">
                <a:hlinkClick r:id="rId2"/>
              </a:rPr>
              <a:t>Guidelines for Good Visualizations (R)</a:t>
            </a:r>
            <a:endParaRPr lang="en-US" dirty="0"/>
          </a:p>
          <a:p>
            <a:pPr lvl="1"/>
            <a:r>
              <a:rPr lang="en-US" dirty="0" err="1">
                <a:hlinkClick r:id="rId3"/>
              </a:rPr>
              <a:t>Visme</a:t>
            </a:r>
            <a:endParaRPr lang="en-US" dirty="0"/>
          </a:p>
          <a:p>
            <a:pPr lvl="1"/>
            <a:endParaRPr lang="en-US" dirty="0"/>
          </a:p>
        </p:txBody>
      </p:sp>
      <p:pic>
        <p:nvPicPr>
          <p:cNvPr id="4098" name="Picture 2" descr="pie chart">
            <a:extLst>
              <a:ext uri="{FF2B5EF4-FFF2-40B4-BE49-F238E27FC236}">
                <a16:creationId xmlns:a16="http://schemas.microsoft.com/office/drawing/2014/main" id="{ABF74C2E-7E47-D217-09A3-AB371649589D}"/>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855578" y="2275840"/>
            <a:ext cx="4539381" cy="263509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92D18EA-AA54-831C-5AC8-FCA2592DB830}"/>
              </a:ext>
            </a:extLst>
          </p:cNvPr>
          <p:cNvSpPr>
            <a:spLocks noGrp="1"/>
          </p:cNvSpPr>
          <p:nvPr>
            <p:ph type="ftr" sz="quarter" idx="11"/>
          </p:nvPr>
        </p:nvSpPr>
        <p:spPr/>
        <p:txBody>
          <a:bodyPr/>
          <a:lstStyle/>
          <a:p>
            <a:r>
              <a:rPr lang="en-US" dirty="0"/>
              <a:t>https://www.finereport.com/en/data-visualization/data-visualization-2.html</a:t>
            </a:r>
          </a:p>
        </p:txBody>
      </p:sp>
    </p:spTree>
    <p:extLst>
      <p:ext uri="{BB962C8B-B14F-4D97-AF65-F5344CB8AC3E}">
        <p14:creationId xmlns:p14="http://schemas.microsoft.com/office/powerpoint/2010/main" val="111499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Common Errors in Visualizations</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lnSpcReduction="10000"/>
          </a:bodyPr>
          <a:lstStyle/>
          <a:p>
            <a:r>
              <a:rPr lang="en-US" sz="2400" dirty="0"/>
              <a:t>Wrong type of chart/graph</a:t>
            </a:r>
          </a:p>
          <a:p>
            <a:r>
              <a:rPr lang="en-US" sz="2400" dirty="0"/>
              <a:t>Too many variables</a:t>
            </a:r>
          </a:p>
          <a:p>
            <a:r>
              <a:rPr lang="en-US" sz="2400" dirty="0"/>
              <a:t>Faulty/inconsistent scale</a:t>
            </a:r>
          </a:p>
          <a:p>
            <a:pPr lvl="1"/>
            <a:r>
              <a:rPr lang="en-US" sz="2000" dirty="0"/>
              <a:t>Scale breaks make small changes seem bigger</a:t>
            </a:r>
          </a:p>
          <a:p>
            <a:pPr lvl="1"/>
            <a:r>
              <a:rPr lang="en-US" sz="2000" dirty="0"/>
              <a:t>Unclear linear v logarithmic scale makes understanding of growth distorted</a:t>
            </a:r>
          </a:p>
          <a:p>
            <a:pPr lvl="1"/>
            <a:r>
              <a:rPr lang="en-US" sz="2000" dirty="0"/>
              <a:t>Inconsistent time intervals </a:t>
            </a:r>
          </a:p>
          <a:p>
            <a:r>
              <a:rPr lang="en-US" sz="2400" dirty="0"/>
              <a:t>Poor color choices</a:t>
            </a:r>
          </a:p>
          <a:p>
            <a:r>
              <a:rPr lang="en-US" sz="2400" dirty="0"/>
              <a:t>Poor labeling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98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BD35-F7C0-58BE-B0BA-AA25D1763E54}"/>
              </a:ext>
            </a:extLst>
          </p:cNvPr>
          <p:cNvSpPr>
            <a:spLocks noGrp="1"/>
          </p:cNvSpPr>
          <p:nvPr>
            <p:ph type="title"/>
          </p:nvPr>
        </p:nvSpPr>
        <p:spPr/>
        <p:txBody>
          <a:bodyPr/>
          <a:lstStyle/>
          <a:p>
            <a:r>
              <a:rPr lang="en-US" dirty="0"/>
              <a:t>Bad Visuals in the Wild, pt I</a:t>
            </a:r>
          </a:p>
        </p:txBody>
      </p:sp>
      <p:pic>
        <p:nvPicPr>
          <p:cNvPr id="1026" name="Picture 2" descr="Top 100 Twitter users - Bad charts">
            <a:extLst>
              <a:ext uri="{FF2B5EF4-FFF2-40B4-BE49-F238E27FC236}">
                <a16:creationId xmlns:a16="http://schemas.microsoft.com/office/drawing/2014/main" id="{2E791FEC-0E5A-0D4F-D6D1-B00DD3B8B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0959"/>
            <a:ext cx="5044440" cy="440959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BE25487-B258-4EDF-7DD2-A59A604CB343}"/>
              </a:ext>
            </a:extLst>
          </p:cNvPr>
          <p:cNvSpPr>
            <a:spLocks noGrp="1"/>
          </p:cNvSpPr>
          <p:nvPr>
            <p:ph type="ftr" sz="quarter" idx="11"/>
          </p:nvPr>
        </p:nvSpPr>
        <p:spPr/>
        <p:txBody>
          <a:bodyPr/>
          <a:lstStyle/>
          <a:p>
            <a:r>
              <a:rPr lang="en-US" dirty="0">
                <a:hlinkClick r:id="rId3"/>
              </a:rPr>
              <a:t>https://chandoo.org/wp/nightmarish-pie-charts/</a:t>
            </a:r>
            <a:endParaRPr lang="en-US" dirty="0"/>
          </a:p>
          <a:p>
            <a:r>
              <a:rPr lang="en-US" dirty="0">
                <a:hlinkClick r:id="rId4"/>
              </a:rPr>
              <a:t>https://rigorousthemes.com/blog/bad-data-visualization-examples/</a:t>
            </a:r>
            <a:endParaRPr lang="en-US" dirty="0"/>
          </a:p>
          <a:p>
            <a:endParaRPr lang="en-US" dirty="0"/>
          </a:p>
        </p:txBody>
      </p:sp>
      <p:pic>
        <p:nvPicPr>
          <p:cNvPr id="7" name="Picture 6">
            <a:extLst>
              <a:ext uri="{FF2B5EF4-FFF2-40B4-BE49-F238E27FC236}">
                <a16:creationId xmlns:a16="http://schemas.microsoft.com/office/drawing/2014/main" id="{4D708A0C-F2A7-FA4C-3E15-019A3F1FB3E6}"/>
              </a:ext>
            </a:extLst>
          </p:cNvPr>
          <p:cNvPicPr>
            <a:picLocks noChangeAspect="1"/>
          </p:cNvPicPr>
          <p:nvPr/>
        </p:nvPicPr>
        <p:blipFill>
          <a:blip r:embed="rId5"/>
          <a:stretch>
            <a:fillRect/>
          </a:stretch>
        </p:blipFill>
        <p:spPr>
          <a:xfrm>
            <a:off x="5997786" y="1596302"/>
            <a:ext cx="5706533" cy="3958907"/>
          </a:xfrm>
          <a:prstGeom prst="rect">
            <a:avLst/>
          </a:prstGeom>
        </p:spPr>
      </p:pic>
    </p:spTree>
    <p:extLst>
      <p:ext uri="{BB962C8B-B14F-4D97-AF65-F5344CB8AC3E}">
        <p14:creationId xmlns:p14="http://schemas.microsoft.com/office/powerpoint/2010/main" val="3839320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528</TotalTime>
  <Words>930</Words>
  <Application>Microsoft Office PowerPoint</Application>
  <PresentationFormat>Widescreen</PresentationFormat>
  <Paragraphs>121</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Data Visualization Using Python</vt:lpstr>
      <vt:lpstr>An Interrogation</vt:lpstr>
      <vt:lpstr>Data X</vt:lpstr>
      <vt:lpstr>Visualizations</vt:lpstr>
      <vt:lpstr>What Makes a Good Visual?</vt:lpstr>
      <vt:lpstr>Good Visuals in the Wild, pt I</vt:lpstr>
      <vt:lpstr>Good Visuals in the Wild, pt II</vt:lpstr>
      <vt:lpstr>Common Errors in Visualizations</vt:lpstr>
      <vt:lpstr>Bad Visuals in the Wild, pt I</vt:lpstr>
      <vt:lpstr>Bad Visuals in the Wild, pt II</vt:lpstr>
      <vt:lpstr>How to use Python to Make Visuals?</vt:lpstr>
      <vt:lpstr>Let’s Make Some Visuals!</vt:lpstr>
      <vt:lpstr>Loading Data</vt:lpstr>
      <vt:lpstr>Thinking About Data</vt:lpstr>
      <vt:lpstr>Making Visuals With Less Than Perfect Data</vt:lpstr>
      <vt:lpstr>Let’s Make Some More Visuals!</vt:lpstr>
      <vt:lpstr>Handling Missing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Using Python</dc:title>
  <dc:creator>Erin Howland</dc:creator>
  <cp:lastModifiedBy>Erin Howland</cp:lastModifiedBy>
  <cp:revision>10</cp:revision>
  <dcterms:created xsi:type="dcterms:W3CDTF">2023-05-30T17:37:31Z</dcterms:created>
  <dcterms:modified xsi:type="dcterms:W3CDTF">2023-06-24T19:52:00Z</dcterms:modified>
</cp:coreProperties>
</file>