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86"/>
  </p:notesMasterIdLst>
  <p:sldIdLst>
    <p:sldId id="256" r:id="rId2"/>
    <p:sldId id="370" r:id="rId3"/>
    <p:sldId id="371" r:id="rId4"/>
    <p:sldId id="373" r:id="rId5"/>
    <p:sldId id="372" r:id="rId6"/>
    <p:sldId id="375" r:id="rId7"/>
    <p:sldId id="314" r:id="rId8"/>
    <p:sldId id="315" r:id="rId9"/>
    <p:sldId id="316" r:id="rId10"/>
    <p:sldId id="317" r:id="rId11"/>
    <p:sldId id="382" r:id="rId12"/>
    <p:sldId id="329" r:id="rId13"/>
    <p:sldId id="330" r:id="rId14"/>
    <p:sldId id="354" r:id="rId15"/>
    <p:sldId id="319" r:id="rId16"/>
    <p:sldId id="383" r:id="rId17"/>
    <p:sldId id="258" r:id="rId18"/>
    <p:sldId id="320" r:id="rId19"/>
    <p:sldId id="271" r:id="rId20"/>
    <p:sldId id="402" r:id="rId21"/>
    <p:sldId id="259" r:id="rId22"/>
    <p:sldId id="264" r:id="rId23"/>
    <p:sldId id="281" r:id="rId24"/>
    <p:sldId id="321" r:id="rId25"/>
    <p:sldId id="322" r:id="rId26"/>
    <p:sldId id="323" r:id="rId27"/>
    <p:sldId id="324" r:id="rId28"/>
    <p:sldId id="326" r:id="rId29"/>
    <p:sldId id="325" r:id="rId30"/>
    <p:sldId id="327" r:id="rId31"/>
    <p:sldId id="328" r:id="rId32"/>
    <p:sldId id="274" r:id="rId33"/>
    <p:sldId id="275" r:id="rId34"/>
    <p:sldId id="400" r:id="rId35"/>
    <p:sldId id="357" r:id="rId36"/>
    <p:sldId id="345" r:id="rId37"/>
    <p:sldId id="346" r:id="rId38"/>
    <p:sldId id="377" r:id="rId39"/>
    <p:sldId id="385" r:id="rId40"/>
    <p:sldId id="347" r:id="rId41"/>
    <p:sldId id="285" r:id="rId42"/>
    <p:sldId id="311" r:id="rId43"/>
    <p:sldId id="283" r:id="rId44"/>
    <p:sldId id="290" r:id="rId45"/>
    <p:sldId id="299" r:id="rId46"/>
    <p:sldId id="386" r:id="rId47"/>
    <p:sldId id="288" r:id="rId48"/>
    <p:sldId id="339" r:id="rId49"/>
    <p:sldId id="292" r:id="rId50"/>
    <p:sldId id="336" r:id="rId51"/>
    <p:sldId id="337" r:id="rId52"/>
    <p:sldId id="342" r:id="rId53"/>
    <p:sldId id="341" r:id="rId54"/>
    <p:sldId id="335" r:id="rId55"/>
    <p:sldId id="392" r:id="rId56"/>
    <p:sldId id="332" r:id="rId57"/>
    <p:sldId id="401" r:id="rId58"/>
    <p:sldId id="351" r:id="rId59"/>
    <p:sldId id="350" r:id="rId60"/>
    <p:sldId id="293" r:id="rId61"/>
    <p:sldId id="387" r:id="rId62"/>
    <p:sldId id="359" r:id="rId63"/>
    <p:sldId id="360" r:id="rId64"/>
    <p:sldId id="388" r:id="rId65"/>
    <p:sldId id="361" r:id="rId66"/>
    <p:sldId id="295" r:id="rId67"/>
    <p:sldId id="366" r:id="rId68"/>
    <p:sldId id="364" r:id="rId69"/>
    <p:sldId id="362" r:id="rId70"/>
    <p:sldId id="378" r:id="rId71"/>
    <p:sldId id="368" r:id="rId72"/>
    <p:sldId id="296" r:id="rId73"/>
    <p:sldId id="379" r:id="rId74"/>
    <p:sldId id="380" r:id="rId75"/>
    <p:sldId id="381" r:id="rId76"/>
    <p:sldId id="393" r:id="rId77"/>
    <p:sldId id="404" r:id="rId78"/>
    <p:sldId id="403" r:id="rId79"/>
    <p:sldId id="398" r:id="rId80"/>
    <p:sldId id="369" r:id="rId81"/>
    <p:sldId id="355" r:id="rId82"/>
    <p:sldId id="257" r:id="rId83"/>
    <p:sldId id="384" r:id="rId84"/>
    <p:sldId id="405" r:id="rId8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080E7F2F-686C-4E45-81B0-89F73FABE4AA}">
          <p14:sldIdLst>
            <p14:sldId id="256"/>
            <p14:sldId id="370"/>
            <p14:sldId id="371"/>
            <p14:sldId id="373"/>
            <p14:sldId id="372"/>
            <p14:sldId id="375"/>
          </p14:sldIdLst>
        </p14:section>
        <p14:section name="第一印象" id="{DD2ABBF8-AD7F-42B2-8498-A892EC45ED29}">
          <p14:sldIdLst>
            <p14:sldId id="314"/>
            <p14:sldId id="315"/>
            <p14:sldId id="316"/>
            <p14:sldId id="317"/>
            <p14:sldId id="382"/>
            <p14:sldId id="329"/>
            <p14:sldId id="330"/>
            <p14:sldId id="354"/>
            <p14:sldId id="319"/>
          </p14:sldIdLst>
        </p14:section>
        <p14:section name="python簡介" id="{6FB0FB1C-F818-4E3C-AB97-C486C374673B}">
          <p14:sldIdLst>
            <p14:sldId id="383"/>
            <p14:sldId id="258"/>
            <p14:sldId id="320"/>
            <p14:sldId id="271"/>
            <p14:sldId id="402"/>
            <p14:sldId id="259"/>
            <p14:sldId id="264"/>
            <p14:sldId id="281"/>
          </p14:sldIdLst>
        </p14:section>
        <p14:section name="環境設定" id="{364145AC-360C-412E-A858-E953C12BC7D9}">
          <p14:sldIdLst>
            <p14:sldId id="321"/>
            <p14:sldId id="322"/>
            <p14:sldId id="323"/>
            <p14:sldId id="324"/>
            <p14:sldId id="326"/>
            <p14:sldId id="325"/>
            <p14:sldId id="327"/>
            <p14:sldId id="328"/>
            <p14:sldId id="274"/>
            <p14:sldId id="275"/>
            <p14:sldId id="400"/>
            <p14:sldId id="357"/>
          </p14:sldIdLst>
        </p14:section>
        <p14:section name="IO" id="{1FEFAECD-4064-476E-AA1D-0C5C5B58F580}">
          <p14:sldIdLst>
            <p14:sldId id="345"/>
            <p14:sldId id="346"/>
            <p14:sldId id="377"/>
            <p14:sldId id="385"/>
            <p14:sldId id="347"/>
          </p14:sldIdLst>
        </p14:section>
        <p14:section name="int" id="{E64FAA33-650A-43B0-97DB-F1A12FEC7BFF}">
          <p14:sldIdLst>
            <p14:sldId id="285"/>
            <p14:sldId id="311"/>
            <p14:sldId id="283"/>
            <p14:sldId id="290"/>
            <p14:sldId id="299"/>
            <p14:sldId id="386"/>
            <p14:sldId id="288"/>
            <p14:sldId id="339"/>
          </p14:sldIdLst>
        </p14:section>
        <p14:section name="string" id="{A6F59889-5C3C-421E-AF75-627B3EFF33A9}">
          <p14:sldIdLst>
            <p14:sldId id="292"/>
            <p14:sldId id="336"/>
            <p14:sldId id="337"/>
            <p14:sldId id="342"/>
            <p14:sldId id="341"/>
            <p14:sldId id="335"/>
            <p14:sldId id="392"/>
          </p14:sldIdLst>
        </p14:section>
        <p14:section name="if/while" id="{F32C324B-9ED7-4635-B146-3D5B58C39D82}">
          <p14:sldIdLst>
            <p14:sldId id="332"/>
            <p14:sldId id="401"/>
            <p14:sldId id="351"/>
            <p14:sldId id="350"/>
          </p14:sldIdLst>
        </p14:section>
        <p14:section name="list" id="{9BAFCE2B-348D-471D-9C36-9149EFC5E1F8}">
          <p14:sldIdLst>
            <p14:sldId id="293"/>
            <p14:sldId id="387"/>
            <p14:sldId id="359"/>
            <p14:sldId id="360"/>
            <p14:sldId id="388"/>
            <p14:sldId id="361"/>
          </p14:sldIdLst>
        </p14:section>
        <p14:section name="dict" id="{6D6F6D61-FD8C-4D07-A93C-DDD13BBD5897}">
          <p14:sldIdLst>
            <p14:sldId id="295"/>
            <p14:sldId id="366"/>
            <p14:sldId id="364"/>
            <p14:sldId id="362"/>
            <p14:sldId id="378"/>
            <p14:sldId id="368"/>
          </p14:sldIdLst>
        </p14:section>
        <p14:section name="function" id="{DA851968-8649-4CAD-8571-2FDEA1A5A9E6}">
          <p14:sldIdLst>
            <p14:sldId id="296"/>
            <p14:sldId id="379"/>
            <p14:sldId id="380"/>
            <p14:sldId id="381"/>
          </p14:sldIdLst>
        </p14:section>
        <p14:section name="practice" id="{71C63724-FDA8-49EB-BB0B-FD0E0A14B83E}">
          <p14:sldIdLst>
            <p14:sldId id="393"/>
            <p14:sldId id="404"/>
            <p14:sldId id="403"/>
          </p14:sldIdLst>
        </p14:section>
        <p14:section name="other" id="{515C9F44-03AA-497F-8224-D9BEF3DF6783}">
          <p14:sldIdLst>
            <p14:sldId id="398"/>
            <p14:sldId id="369"/>
            <p14:sldId id="355"/>
          </p14:sldIdLst>
        </p14:section>
        <p14:section name="TheEnd" id="{F92E7DE2-7428-4831-83AF-5768ACAC7F51}">
          <p14:sldIdLst>
            <p14:sldId id="257"/>
            <p14:sldId id="384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kya" initials="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  <a:srgbClr val="339966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79762" autoAdjust="0"/>
  </p:normalViewPr>
  <p:slideViewPr>
    <p:cSldViewPr snapToGrid="0">
      <p:cViewPr>
        <p:scale>
          <a:sx n="74" d="100"/>
          <a:sy n="74" d="100"/>
        </p:scale>
        <p:origin x="-6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C3DD-4031-4FBB-A5B4-A8EEB95255CE}" type="datetimeFigureOut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62AED-AA15-443C-8539-086B19706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/index.php?title=Zen_of_Python&amp;action=edit&amp;redlink=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簡單的地方可以請人試講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1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背影</a:t>
            </a:r>
            <a:r>
              <a:rPr lang="en-US" altLang="zh-TW" dirty="0" smtClean="0"/>
              <a:t>="""</a:t>
            </a:r>
            <a:r>
              <a:rPr lang="zh-TW" altLang="en-US" dirty="0" smtClean="0"/>
              <a:t>這時我看見他的背影，我的眼淚很快地流下來了。</a:t>
            </a:r>
          </a:p>
          <a:p>
            <a:r>
              <a:rPr lang="zh-TW" altLang="en-US" dirty="0" smtClean="0"/>
              <a:t>因為我看到鐵路警察走過去拉了父親一把。</a:t>
            </a:r>
          </a:p>
          <a:p>
            <a:r>
              <a:rPr lang="zh-TW" altLang="en-US" dirty="0" smtClean="0"/>
              <a:t>然後給了他一張色調鮮明的紅色罰單：攀爬月台。</a:t>
            </a:r>
          </a:p>
          <a:p>
            <a:r>
              <a:rPr lang="zh-TW" altLang="en-US" dirty="0" smtClean="0"/>
              <a:t>我趕緊拭乾了淚，怕他看見，也怕別人看見。</a:t>
            </a:r>
            <a:r>
              <a:rPr lang="en-US" altLang="zh-TW" dirty="0" smtClean="0"/>
              <a:t>"""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print( </a:t>
            </a:r>
            <a:r>
              <a:rPr lang="zh-TW" altLang="en-US" dirty="0" smtClean="0"/>
              <a:t>背影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4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python -m </a:t>
            </a:r>
            <a:r>
              <a:rPr lang="en-US" altLang="zh-TW" dirty="0" err="1" smtClean="0">
                <a:solidFill>
                  <a:srgbClr val="FF0000"/>
                </a:solidFill>
              </a:rPr>
              <a:t>http.server</a:t>
            </a:r>
            <a:endParaRPr lang="zh-TW" altLang="en-US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抓圖</a:t>
            </a:r>
            <a:r>
              <a:rPr lang="en-US" altLang="zh-TW" dirty="0" smtClean="0"/>
              <a:t>: </a:t>
            </a:r>
            <a:r>
              <a:rPr lang="zh-TW" altLang="en-US" dirty="0" smtClean="0"/>
              <a:t>講義檔案資料夾開的</a:t>
            </a:r>
            <a:r>
              <a:rPr lang="en-US" altLang="zh-TW" dirty="0" smtClean="0"/>
              <a:t>server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可以說當年聽了以後，</a:t>
            </a:r>
            <a:r>
              <a:rPr lang="en-US" altLang="zh-TW" dirty="0" err="1" smtClean="0"/>
              <a:t>ezinstall</a:t>
            </a:r>
            <a:r>
              <a:rPr lang="zh-TW" altLang="en-US" dirty="0" smtClean="0"/>
              <a:t>就是用這個做的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32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28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吉多</a:t>
            </a:r>
            <a:r>
              <a:rPr lang="en-US" altLang="zh-TW" dirty="0" smtClean="0"/>
              <a:t>·</a:t>
            </a:r>
            <a:r>
              <a:rPr lang="zh-TW" altLang="en-US" dirty="0" smtClean="0"/>
              <a:t>范羅蘇姆在荷蘭出生、成長，</a:t>
            </a:r>
            <a:r>
              <a:rPr lang="en-US" altLang="zh-TW" dirty="0" smtClean="0"/>
              <a:t>1982</a:t>
            </a:r>
            <a:r>
              <a:rPr lang="zh-TW" altLang="en-US" dirty="0" smtClean="0"/>
              <a:t>年在阿姆斯特丹大學獲得數學和計算機科學碩士學位。後來他在多個研究機構工作，包括在荷蘭阿姆斯特丹的國家數學和計算機科學研究學會（</a:t>
            </a:r>
            <a:r>
              <a:rPr lang="en-US" altLang="zh-TW" dirty="0" smtClean="0"/>
              <a:t>CWI</a:t>
            </a:r>
            <a:r>
              <a:rPr lang="zh-TW" altLang="en-US" dirty="0" smtClean="0"/>
              <a:t>），在馬里蘭州 </a:t>
            </a:r>
            <a:r>
              <a:rPr lang="en-US" altLang="zh-TW" dirty="0" smtClean="0"/>
              <a:t>Gaithersburg </a:t>
            </a:r>
            <a:r>
              <a:rPr lang="zh-TW" altLang="en-US" dirty="0" smtClean="0"/>
              <a:t>的國家標準及技術研究所（</a:t>
            </a:r>
            <a:r>
              <a:rPr lang="en-US" altLang="zh-TW" dirty="0" smtClean="0"/>
              <a:t>NIST</a:t>
            </a:r>
            <a:r>
              <a:rPr lang="zh-TW" altLang="en-US" dirty="0" smtClean="0"/>
              <a:t>），和維珍尼亞州 </a:t>
            </a:r>
            <a:r>
              <a:rPr lang="en-US" altLang="zh-TW" dirty="0" smtClean="0"/>
              <a:t>Reston </a:t>
            </a:r>
            <a:r>
              <a:rPr lang="zh-TW" altLang="en-US" dirty="0" smtClean="0"/>
              <a:t>的國家創新研究公司（</a:t>
            </a:r>
            <a:r>
              <a:rPr lang="en-US" altLang="zh-TW" dirty="0" smtClean="0"/>
              <a:t>CNRI</a:t>
            </a:r>
            <a:r>
              <a:rPr lang="zh-TW" altLang="en-US" dirty="0" smtClean="0"/>
              <a:t>）。</a:t>
            </a:r>
          </a:p>
          <a:p>
            <a:r>
              <a:rPr lang="en-US" altLang="zh-TW" dirty="0" smtClean="0"/>
              <a:t>2002</a:t>
            </a:r>
            <a:r>
              <a:rPr lang="zh-TW" altLang="en-US" dirty="0" smtClean="0"/>
              <a:t>年，在比利時布魯塞爾舉辦的自由及開源軟體開發者歐洲會議上，吉多</a:t>
            </a:r>
            <a:r>
              <a:rPr lang="en-US" altLang="zh-TW" dirty="0" smtClean="0"/>
              <a:t>·</a:t>
            </a:r>
            <a:r>
              <a:rPr lang="zh-TW" altLang="en-US" dirty="0" smtClean="0"/>
              <a:t>范羅蘇姆獲得了由自由軟體基金會頒發的</a:t>
            </a:r>
            <a:r>
              <a:rPr lang="en-US" altLang="zh-TW" dirty="0" smtClean="0"/>
              <a:t>2001</a:t>
            </a:r>
            <a:r>
              <a:rPr lang="zh-TW" altLang="en-US" dirty="0" smtClean="0"/>
              <a:t>年自由軟體進步獎。</a:t>
            </a:r>
            <a:r>
              <a:rPr lang="en-US" altLang="zh-TW" dirty="0" smtClean="0"/>
              <a:t>2003</a:t>
            </a:r>
            <a:r>
              <a:rPr lang="zh-TW" altLang="en-US" dirty="0" smtClean="0"/>
              <a:t>年五月，吉多獲得了荷蘭 </a:t>
            </a:r>
            <a:r>
              <a:rPr lang="en-US" altLang="zh-TW" dirty="0" smtClean="0"/>
              <a:t>UNIX </a:t>
            </a:r>
            <a:r>
              <a:rPr lang="zh-TW" altLang="en-US" dirty="0" smtClean="0"/>
              <a:t>用戶小組獎。</a:t>
            </a:r>
            <a:r>
              <a:rPr lang="en-US" altLang="zh-TW" dirty="0" smtClean="0"/>
              <a:t>2006</a:t>
            </a:r>
            <a:r>
              <a:rPr lang="zh-TW" altLang="en-US" dirty="0" smtClean="0"/>
              <a:t>年，他被美國計算機協會（</a:t>
            </a:r>
            <a:r>
              <a:rPr lang="en-US" altLang="zh-TW" dirty="0" smtClean="0"/>
              <a:t>ACM</a:t>
            </a:r>
            <a:r>
              <a:rPr lang="zh-TW" altLang="en-US" dirty="0" smtClean="0"/>
              <a:t>）認定為著名工程師。</a:t>
            </a:r>
          </a:p>
          <a:p>
            <a:r>
              <a:rPr lang="en-US" altLang="zh-TW" dirty="0" smtClean="0"/>
              <a:t>2005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月，吉多</a:t>
            </a:r>
            <a:r>
              <a:rPr lang="en-US" altLang="zh-TW" dirty="0" smtClean="0"/>
              <a:t>·</a:t>
            </a:r>
            <a:r>
              <a:rPr lang="zh-TW" altLang="en-US" dirty="0" smtClean="0"/>
              <a:t>范羅蘇姆加入</a:t>
            </a:r>
            <a:r>
              <a:rPr lang="en-US" altLang="zh-TW" dirty="0" smtClean="0"/>
              <a:t>Google[2]</a:t>
            </a:r>
            <a:r>
              <a:rPr lang="zh-TW" altLang="en-US" dirty="0" smtClean="0"/>
              <a:t>。他用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語言為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寫了面向網頁的代碼瀏覽工具</a:t>
            </a:r>
            <a:r>
              <a:rPr lang="en-US" altLang="zh-TW" dirty="0" smtClean="0"/>
              <a:t>[3]</a:t>
            </a:r>
            <a:r>
              <a:rPr lang="zh-TW" altLang="en-US" dirty="0" smtClean="0"/>
              <a:t>。在那裡他把一半的時間用來維護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的開發。</a:t>
            </a:r>
          </a:p>
          <a:p>
            <a:r>
              <a:rPr lang="en-US" altLang="zh-TW" dirty="0" smtClean="0"/>
              <a:t>2012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7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Dropbox</a:t>
            </a:r>
            <a:r>
              <a:rPr lang="zh-TW" altLang="en-US" dirty="0" smtClean="0"/>
              <a:t>宣布吉多</a:t>
            </a:r>
            <a:r>
              <a:rPr lang="en-US" altLang="zh-TW" dirty="0" smtClean="0"/>
              <a:t>·</a:t>
            </a:r>
            <a:r>
              <a:rPr lang="zh-TW" altLang="en-US" dirty="0" smtClean="0"/>
              <a:t>范羅蘇姆加入</a:t>
            </a:r>
            <a:r>
              <a:rPr lang="en-US" altLang="zh-TW" dirty="0" smtClean="0"/>
              <a:t>Dropbox</a:t>
            </a:r>
            <a:r>
              <a:rPr lang="zh-TW" altLang="en-US" dirty="0" smtClean="0"/>
              <a:t>公司</a:t>
            </a:r>
            <a:r>
              <a:rPr lang="en-US" altLang="zh-TW" dirty="0" smtClean="0"/>
              <a:t>[4][5]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38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大多東西會符合你的直覺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的設計哲學是「優雅」、「明確」、「簡單」。因此其對手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語言中「總是有多種方法來做同一件事」的理念在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開發者中通常是難以忍受的。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開發者的哲學是「用一種方法，最好是只有一種方法來做一件事」。在設計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語言時，如果面臨多種選擇，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開發者一般會拒絕花俏的語法，而選擇明確的沒有或者很少有歧義的語法。由於這種設計觀念的差異，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原始碼通常被認為比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具備更好的可讀性，並且能夠支撐大規模的軟體開發。這些準則被稱為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Zen of Python (頁面不存在)"/>
              </a:rPr>
              <a:t>Python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Zen of Python (頁面不存在)"/>
              </a:rPr>
              <a:t>格言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解釋器內執行</a:t>
            </a:r>
            <a:r>
              <a:rPr lang="en-US" altLang="zh-TW" dirty="0" smtClean="0"/>
              <a:t>import this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可以獲得完整的列表。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3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http://www.tiobe.com/index.php/content/paperinfo/tpci/index.html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070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1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蛇年福利 大蟒蛇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41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http://williejeng.blogspot.tw/2012/10/1023.html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8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特別強調還有其他 </a:t>
            </a:r>
            <a:r>
              <a:rPr lang="en-US" altLang="zh-TW" dirty="0" smtClean="0"/>
              <a:t>OS  </a:t>
            </a:r>
            <a:r>
              <a:rPr lang="zh-TW" altLang="en-US" dirty="0" smtClean="0"/>
              <a:t>今天只是配合電腦教室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18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http://elielin.chu.jp/blog/bimg/061106.jpg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89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安裝就可以設定要加入</a:t>
            </a:r>
            <a:r>
              <a:rPr lang="en-US" altLang="zh-TW" dirty="0" smtClean="0"/>
              <a:t>PATH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21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31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可以先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沒有會怎樣</a:t>
            </a:r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en-US" altLang="zh-TW" dirty="0" smtClean="0"/>
              <a:t>cd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資料夾才能用</a:t>
            </a:r>
            <a:endParaRPr lang="en-US" altLang="zh-TW" dirty="0" smtClean="0"/>
          </a:p>
          <a:p>
            <a:r>
              <a:rPr lang="zh-TW" altLang="en-US" dirty="0" smtClean="0"/>
              <a:t>虛線表示按右鍵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56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虛線表示按</a:t>
            </a:r>
            <a:r>
              <a:rPr lang="zh-TW" altLang="en-US" smtClean="0"/>
              <a:t>右鍵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07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49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57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first_practice.py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68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17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91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26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38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6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operator.add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operator.__add</a:t>
            </a:r>
            <a:r>
              <a:rPr lang="en-US" altLang="zh-TW" dirty="0" smtClean="0"/>
              <a:t>__(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smtClean="0">
                <a:effectLst/>
              </a:rPr>
              <a:t>Return a + b, for </a:t>
            </a:r>
            <a:r>
              <a:rPr lang="en-US" altLang="zh-TW" i="1" dirty="0" smtClean="0">
                <a:effectLst/>
              </a:rPr>
              <a:t>a</a:t>
            </a:r>
            <a:r>
              <a:rPr lang="en-US" altLang="zh-TW" dirty="0" smtClean="0">
                <a:effectLst/>
              </a:rPr>
              <a:t> and </a:t>
            </a:r>
            <a:r>
              <a:rPr lang="en-US" altLang="zh-TW" i="1" dirty="0" smtClean="0">
                <a:effectLst/>
              </a:rPr>
              <a:t>b</a:t>
            </a:r>
            <a:r>
              <a:rPr lang="en-US" altLang="zh-TW" dirty="0" smtClean="0">
                <a:effectLst/>
              </a:rPr>
              <a:t> numbers.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operator.sub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operator.__sub</a:t>
            </a:r>
            <a:r>
              <a:rPr lang="en-US" altLang="zh-TW" dirty="0" smtClean="0"/>
              <a:t>__(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smtClean="0">
                <a:effectLst/>
              </a:rPr>
              <a:t>Return a - b.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operator.mul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)operator.__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__(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smtClean="0">
                <a:effectLst/>
              </a:rPr>
              <a:t>Return a * b, for </a:t>
            </a:r>
            <a:r>
              <a:rPr lang="en-US" altLang="zh-TW" i="1" dirty="0" smtClean="0">
                <a:effectLst/>
              </a:rPr>
              <a:t>a</a:t>
            </a:r>
            <a:r>
              <a:rPr lang="en-US" altLang="zh-TW" dirty="0" smtClean="0">
                <a:effectLst/>
              </a:rPr>
              <a:t> and </a:t>
            </a:r>
            <a:r>
              <a:rPr lang="en-US" altLang="zh-TW" i="1" dirty="0" smtClean="0">
                <a:effectLst/>
              </a:rPr>
              <a:t>b</a:t>
            </a:r>
            <a:r>
              <a:rPr lang="en-US" altLang="zh-TW" dirty="0" smtClean="0">
                <a:effectLst/>
              </a:rPr>
              <a:t> numbers.</a:t>
            </a:r>
          </a:p>
          <a:p>
            <a:r>
              <a:rPr lang="en-US" altLang="zh-TW" dirty="0" err="1" smtClean="0"/>
              <a:t>operator.div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operator.__div</a:t>
            </a:r>
            <a:r>
              <a:rPr lang="en-US" altLang="zh-TW" dirty="0" smtClean="0"/>
              <a:t>__(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smtClean="0">
                <a:effectLst/>
              </a:rPr>
              <a:t>Return a / b when __</a:t>
            </a:r>
            <a:r>
              <a:rPr lang="en-US" altLang="zh-TW" dirty="0" err="1" smtClean="0">
                <a:effectLst/>
              </a:rPr>
              <a:t>future__.division</a:t>
            </a:r>
            <a:r>
              <a:rPr lang="en-US" altLang="zh-TW" dirty="0" smtClean="0">
                <a:effectLst/>
              </a:rPr>
              <a:t> is not in effect. This is also known as “classic” division.</a:t>
            </a:r>
          </a:p>
          <a:p>
            <a:r>
              <a:rPr lang="en-US" altLang="zh-TW" dirty="0" err="1" smtClean="0"/>
              <a:t>operator.floordiv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)operator.__</a:t>
            </a:r>
            <a:r>
              <a:rPr lang="en-US" altLang="zh-TW" dirty="0" err="1" smtClean="0"/>
              <a:t>floordiv</a:t>
            </a:r>
            <a:r>
              <a:rPr lang="en-US" altLang="zh-TW" dirty="0" smtClean="0"/>
              <a:t>__(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smtClean="0">
                <a:effectLst/>
              </a:rPr>
              <a:t>Return a // b.</a:t>
            </a:r>
          </a:p>
          <a:p>
            <a:r>
              <a:rPr lang="en-US" altLang="zh-TW" i="1" dirty="0" smtClean="0">
                <a:effectLst/>
              </a:rPr>
              <a:t>New in version 2.2.</a:t>
            </a:r>
            <a:endParaRPr lang="en-US" altLang="zh-TW" dirty="0" smtClean="0">
              <a:effectLst/>
            </a:endParaRPr>
          </a:p>
          <a:p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operator.mod(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operator.__mod</a:t>
            </a:r>
            <a:r>
              <a:rPr lang="en-US" altLang="zh-TW" dirty="0" smtClean="0"/>
              <a:t>__(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smtClean="0">
                <a:effectLst/>
              </a:rPr>
              <a:t>Return a % 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operator.pow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operator.__pow</a:t>
            </a:r>
            <a:r>
              <a:rPr lang="en-US" altLang="zh-TW" dirty="0" smtClean="0"/>
              <a:t>__(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)</a:t>
            </a:r>
            <a:r>
              <a:rPr lang="en-US" altLang="zh-TW" dirty="0" smtClean="0">
                <a:effectLst/>
              </a:rPr>
              <a:t>Return a ** b, for </a:t>
            </a:r>
            <a:r>
              <a:rPr lang="en-US" altLang="zh-TW" i="1" dirty="0" smtClean="0">
                <a:effectLst/>
              </a:rPr>
              <a:t>a</a:t>
            </a:r>
            <a:r>
              <a:rPr lang="en-US" altLang="zh-TW" dirty="0" smtClean="0">
                <a:effectLst/>
              </a:rPr>
              <a:t> and </a:t>
            </a:r>
            <a:r>
              <a:rPr lang="en-US" altLang="zh-TW" i="1" dirty="0" smtClean="0">
                <a:effectLst/>
              </a:rPr>
              <a:t>b</a:t>
            </a:r>
            <a:r>
              <a:rPr lang="en-US" altLang="zh-TW" dirty="0" smtClean="0">
                <a:effectLst/>
              </a:rPr>
              <a:t> numbers.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31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xx.oo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是什麼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#include&lt;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string s = "1234";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</a:t>
            </a:r>
            <a:r>
              <a:rPr lang="en-US" altLang="zh-TW" dirty="0" err="1" smtClean="0"/>
              <a:t>s.length</a:t>
            </a:r>
            <a:r>
              <a:rPr lang="en-US" altLang="zh-TW" dirty="0" smtClean="0"/>
              <a:t>()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system( "pause" );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874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171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48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3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9376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6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 = "</a:t>
            </a:r>
            <a:r>
              <a:rPr lang="en-US" altLang="zh-TW" dirty="0" err="1" smtClean="0"/>
              <a:t>Hatsune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Miku</a:t>
            </a:r>
            <a:r>
              <a:rPr lang="en-US" altLang="zh-TW" dirty="0" smtClean="0"/>
              <a:t>"</a:t>
            </a:r>
          </a:p>
          <a:p>
            <a:r>
              <a:rPr lang="en-US" altLang="zh-TW" dirty="0" err="1" smtClean="0"/>
              <a:t>s.__class</a:t>
            </a:r>
            <a:r>
              <a:rPr lang="en-US" altLang="zh-TW" dirty="0" smtClean="0"/>
              <a:t>__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dir</a:t>
            </a:r>
            <a:r>
              <a:rPr lang="en-US" altLang="zh-TW" dirty="0" smtClean="0"/>
              <a:t>( s 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8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541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C++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\n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96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177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87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069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830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449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0022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247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為什麼沒有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但是能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出來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提一下 </a:t>
            </a:r>
            <a:r>
              <a:rPr lang="en-US" altLang="zh-TW" dirty="0" smtClean="0"/>
              <a:t>&gt;&gt;&gt; … </a:t>
            </a:r>
            <a:r>
              <a:rPr lang="zh-TW" altLang="en-US" dirty="0" smtClean="0"/>
              <a:t>是什麼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互動</a:t>
            </a:r>
            <a:r>
              <a:rPr lang="en-US" altLang="zh-TW" dirty="0" smtClean="0"/>
              <a:t>/</a:t>
            </a:r>
            <a:r>
              <a:rPr lang="zh-TW" altLang="en-US" dirty="0" smtClean="0"/>
              <a:t>執行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42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&gt;&gt;&gt; data = [ '</a:t>
            </a:r>
            <a:r>
              <a:rPr lang="zh-TW" altLang="en-US" dirty="0" smtClean="0"/>
              <a:t>王小明</a:t>
            </a:r>
            <a:r>
              <a:rPr lang="en-US" altLang="zh-TW" dirty="0" smtClean="0"/>
              <a:t>', 22, 169.9, 55 ]</a:t>
            </a:r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&gt;&gt;&gt; </a:t>
            </a:r>
            <a:r>
              <a:rPr lang="en-US" altLang="zh-TW" dirty="0" err="1" smtClean="0"/>
              <a:t>data.__class</a:t>
            </a:r>
            <a:r>
              <a:rPr lang="en-US" altLang="zh-TW" dirty="0" smtClean="0"/>
              <a:t>__</a:t>
            </a:r>
          </a:p>
          <a:p>
            <a:r>
              <a:rPr lang="en-US" altLang="zh-TW" dirty="0" smtClean="0"/>
              <a:t>&lt;class 'list'&gt;</a:t>
            </a:r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&gt;&gt;&gt; data[0]</a:t>
            </a:r>
          </a:p>
          <a:p>
            <a:r>
              <a:rPr lang="en-US" altLang="zh-TW" dirty="0" smtClean="0"/>
              <a:t>'</a:t>
            </a:r>
            <a:r>
              <a:rPr lang="zh-TW" altLang="en-US" dirty="0" smtClean="0"/>
              <a:t>王小明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&gt;&gt;&gt; data[1]</a:t>
            </a:r>
          </a:p>
          <a:p>
            <a:r>
              <a:rPr lang="en-US" altLang="zh-TW" dirty="0" smtClean="0"/>
              <a:t>22</a:t>
            </a:r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&gt;&gt;&gt; 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(data)</a:t>
            </a:r>
          </a:p>
          <a:p>
            <a:r>
              <a:rPr lang="en-US" altLang="zh-TW" dirty="0" smtClean="0"/>
              <a:t>['__add__', '__class__', '__contains__', '__</a:t>
            </a:r>
            <a:r>
              <a:rPr lang="en-US" altLang="zh-TW" dirty="0" err="1" smtClean="0"/>
              <a:t>delattr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delitem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dir</a:t>
            </a:r>
            <a:r>
              <a:rPr lang="en-US" altLang="zh-TW" dirty="0" smtClean="0"/>
              <a:t>__'</a:t>
            </a:r>
          </a:p>
          <a:p>
            <a:r>
              <a:rPr lang="en-US" altLang="zh-TW" dirty="0" smtClean="0"/>
              <a:t>, '__doc__', '__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__', '__format__', '__</a:t>
            </a:r>
            <a:r>
              <a:rPr lang="en-US" altLang="zh-TW" dirty="0" err="1" smtClean="0"/>
              <a:t>ge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getattribute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getitem</a:t>
            </a:r>
            <a:r>
              <a:rPr lang="en-US" altLang="zh-TW" dirty="0" smtClean="0"/>
              <a:t>__'</a:t>
            </a:r>
          </a:p>
          <a:p>
            <a:r>
              <a:rPr lang="en-US" altLang="zh-TW" dirty="0" smtClean="0"/>
              <a:t>, '__</a:t>
            </a:r>
            <a:r>
              <a:rPr lang="en-US" altLang="zh-TW" dirty="0" err="1" smtClean="0"/>
              <a:t>gt</a:t>
            </a:r>
            <a:r>
              <a:rPr lang="en-US" altLang="zh-TW" dirty="0" smtClean="0"/>
              <a:t>__', '__hash__', '__</a:t>
            </a:r>
            <a:r>
              <a:rPr lang="en-US" altLang="zh-TW" dirty="0" err="1" smtClean="0"/>
              <a:t>iadd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imul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iter</a:t>
            </a:r>
            <a:r>
              <a:rPr lang="en-US" altLang="zh-TW" dirty="0" smtClean="0"/>
              <a:t>__', '__le__'</a:t>
            </a:r>
          </a:p>
          <a:p>
            <a:r>
              <a:rPr lang="en-US" altLang="zh-TW" dirty="0" smtClean="0"/>
              <a:t>, '__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lt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__', '__ne__', '__new__', '__reduce__', '__</a:t>
            </a:r>
            <a:r>
              <a:rPr lang="en-US" altLang="zh-TW" dirty="0" err="1" smtClean="0"/>
              <a:t>reduce_e</a:t>
            </a:r>
            <a:endParaRPr lang="en-US" altLang="zh-TW" dirty="0" smtClean="0"/>
          </a:p>
          <a:p>
            <a:r>
              <a:rPr lang="en-US" altLang="zh-TW" dirty="0" smtClean="0"/>
              <a:t>x__', '__</a:t>
            </a:r>
            <a:r>
              <a:rPr lang="en-US" altLang="zh-TW" dirty="0" err="1" smtClean="0"/>
              <a:t>repr</a:t>
            </a:r>
            <a:r>
              <a:rPr lang="en-US" altLang="zh-TW" dirty="0" smtClean="0"/>
              <a:t>__', '__reversed__', '__</a:t>
            </a:r>
            <a:r>
              <a:rPr lang="en-US" altLang="zh-TW" dirty="0" err="1" smtClean="0"/>
              <a:t>rmul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setattr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setitem</a:t>
            </a:r>
            <a:r>
              <a:rPr lang="en-US" altLang="zh-TW" dirty="0" smtClean="0"/>
              <a:t>__', '__s</a:t>
            </a:r>
          </a:p>
          <a:p>
            <a:r>
              <a:rPr lang="en-US" altLang="zh-TW" dirty="0" err="1" smtClean="0"/>
              <a:t>izeof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__', '__</a:t>
            </a:r>
            <a:r>
              <a:rPr lang="en-US" altLang="zh-TW" dirty="0" err="1" smtClean="0"/>
              <a:t>subclasshook</a:t>
            </a:r>
            <a:r>
              <a:rPr lang="en-US" altLang="zh-TW" dirty="0" smtClean="0"/>
              <a:t>__', 'append', 'clear', 'copy', 'count', 'ex</a:t>
            </a:r>
          </a:p>
          <a:p>
            <a:r>
              <a:rPr lang="en-US" altLang="zh-TW" dirty="0" smtClean="0"/>
              <a:t>tend', 'index', 'insert', 'pop', 'remove', 'reverse', 'sort']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5098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dirty="0" smtClean="0"/>
              <a:t>a = [ 'x', 'zero', "rock"]</a:t>
            </a:r>
          </a:p>
          <a:p>
            <a:r>
              <a:rPr lang="pt-BR" altLang="zh-TW" dirty="0" smtClean="0"/>
              <a:t>b = [ 'roll', 0.0 ]</a:t>
            </a:r>
          </a:p>
          <a:p>
            <a:endParaRPr lang="pt-BR" altLang="zh-TW" dirty="0" smtClean="0"/>
          </a:p>
          <a:p>
            <a:r>
              <a:rPr lang="pt-BR" altLang="zh-TW" dirty="0" smtClean="0"/>
              <a:t>len(a)</a:t>
            </a:r>
          </a:p>
          <a:p>
            <a:r>
              <a:rPr lang="pt-BR" altLang="zh-TW" dirty="0" smtClean="0"/>
              <a:t>a[0]</a:t>
            </a:r>
          </a:p>
          <a:p>
            <a:r>
              <a:rPr lang="pt-BR" altLang="zh-TW" dirty="0" smtClean="0"/>
              <a:t>a[1]</a:t>
            </a:r>
          </a:p>
          <a:p>
            <a:r>
              <a:rPr lang="pt-BR" altLang="zh-TW" dirty="0" smtClean="0"/>
              <a:t>a[2]</a:t>
            </a:r>
          </a:p>
          <a:p>
            <a:r>
              <a:rPr lang="pt-BR" altLang="zh-TW" dirty="0" smtClean="0"/>
              <a:t>a+b</a:t>
            </a:r>
          </a:p>
          <a:p>
            <a:r>
              <a:rPr lang="pt-BR" altLang="zh-TW" dirty="0" smtClean="0"/>
              <a:t>a*3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7555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 = "</a:t>
            </a:r>
            <a:r>
              <a:rPr lang="zh-TW" altLang="en-US" dirty="0" smtClean="0"/>
              <a:t>零一二三四五六七八九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L = [0, 1, 2, 3, 4, 5, 6, 7, 8, 9]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S[3:8]</a:t>
            </a:r>
          </a:p>
          <a:p>
            <a:r>
              <a:rPr lang="en-US" altLang="zh-TW" dirty="0" smtClean="0"/>
              <a:t>L[3:8]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S[:8]</a:t>
            </a:r>
          </a:p>
          <a:p>
            <a:r>
              <a:rPr lang="en-US" altLang="zh-TW" dirty="0" smtClean="0"/>
              <a:t>L[3:]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4469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68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9173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428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addr</a:t>
            </a:r>
            <a:r>
              <a:rPr lang="en-US" altLang="zh-TW" dirty="0" smtClean="0"/>
              <a:t> = {}</a:t>
            </a:r>
          </a:p>
          <a:p>
            <a:r>
              <a:rPr lang="en-US" altLang="zh-TW" dirty="0" err="1" smtClean="0"/>
              <a:t>addr</a:t>
            </a:r>
            <a:r>
              <a:rPr lang="en-US" altLang="zh-TW" dirty="0" smtClean="0"/>
              <a:t>[101] = '</a:t>
            </a:r>
            <a:r>
              <a:rPr lang="zh-TW" altLang="en-US" dirty="0" smtClean="0"/>
              <a:t>臺北市信義區信義路五段</a:t>
            </a:r>
            <a:r>
              <a:rPr lang="en-US" altLang="zh-TW" dirty="0" smtClean="0"/>
              <a:t>7</a:t>
            </a:r>
            <a:r>
              <a:rPr lang="zh-TW" altLang="en-US" dirty="0" smtClean="0"/>
              <a:t>號</a:t>
            </a:r>
            <a:r>
              <a:rPr lang="en-US" altLang="zh-TW" dirty="0" smtClean="0"/>
              <a:t>'</a:t>
            </a:r>
          </a:p>
          <a:p>
            <a:r>
              <a:rPr lang="en-US" altLang="zh-TW" dirty="0" err="1" smtClean="0"/>
              <a:t>addr</a:t>
            </a:r>
            <a:r>
              <a:rPr lang="en-US" altLang="zh-TW" dirty="0" smtClean="0"/>
              <a:t>['</a:t>
            </a:r>
            <a:r>
              <a:rPr lang="zh-TW" altLang="en-US" dirty="0" smtClean="0"/>
              <a:t>成功高中</a:t>
            </a:r>
            <a:r>
              <a:rPr lang="en-US" altLang="zh-TW" dirty="0" smtClean="0"/>
              <a:t>'] = '</a:t>
            </a:r>
            <a:r>
              <a:rPr lang="zh-TW" altLang="en-US" dirty="0" smtClean="0"/>
              <a:t>台北市中正區幸福里</a:t>
            </a:r>
            <a:r>
              <a:rPr lang="en-US" altLang="zh-TW" dirty="0" smtClean="0"/>
              <a:t>5</a:t>
            </a:r>
            <a:r>
              <a:rPr lang="zh-TW" altLang="en-US" dirty="0" smtClean="0"/>
              <a:t>鄰濟南路一段</a:t>
            </a:r>
            <a:r>
              <a:rPr lang="en-US" altLang="zh-TW" dirty="0" smtClean="0"/>
              <a:t>71</a:t>
            </a:r>
            <a:r>
              <a:rPr lang="zh-TW" altLang="en-US" dirty="0" smtClean="0"/>
              <a:t>號</a:t>
            </a:r>
            <a:r>
              <a:rPr lang="en-US" altLang="zh-TW" dirty="0" smtClean="0"/>
              <a:t>'</a:t>
            </a:r>
          </a:p>
          <a:p>
            <a:r>
              <a:rPr lang="en-US" altLang="zh-TW" dirty="0" err="1" smtClean="0"/>
              <a:t>addr</a:t>
            </a:r>
            <a:r>
              <a:rPr lang="en-US" altLang="zh-TW" dirty="0" smtClean="0"/>
              <a:t>['</a:t>
            </a:r>
            <a:r>
              <a:rPr lang="zh-TW" altLang="en-US" dirty="0" smtClean="0"/>
              <a:t>景美女中</a:t>
            </a:r>
            <a:r>
              <a:rPr lang="en-US" altLang="zh-TW" dirty="0" smtClean="0"/>
              <a:t>'] = '</a:t>
            </a:r>
            <a:r>
              <a:rPr lang="zh-TW" altLang="en-US" dirty="0" smtClean="0"/>
              <a:t>台北市文山區</a:t>
            </a:r>
            <a:r>
              <a:rPr lang="en-US" altLang="zh-TW" dirty="0" smtClean="0"/>
              <a:t>116</a:t>
            </a:r>
            <a:r>
              <a:rPr lang="zh-TW" altLang="en-US" dirty="0" smtClean="0"/>
              <a:t>木新路</a:t>
            </a:r>
            <a:r>
              <a:rPr lang="en-US" altLang="zh-TW" dirty="0" smtClean="0"/>
              <a:t>3</a:t>
            </a:r>
            <a:r>
              <a:rPr lang="zh-TW" altLang="en-US" dirty="0" smtClean="0"/>
              <a:t>段</a:t>
            </a:r>
            <a:r>
              <a:rPr lang="en-US" altLang="zh-TW" dirty="0" smtClean="0"/>
              <a:t>312</a:t>
            </a:r>
            <a:r>
              <a:rPr lang="zh-TW" altLang="en-US" dirty="0" smtClean="0"/>
              <a:t>號</a:t>
            </a:r>
            <a:r>
              <a:rPr lang="en-US" altLang="zh-TW" dirty="0" smtClean="0"/>
              <a:t>'</a:t>
            </a:r>
          </a:p>
          <a:p>
            <a:r>
              <a:rPr lang="en-US" altLang="zh-TW" dirty="0" err="1" smtClean="0"/>
              <a:t>addr</a:t>
            </a:r>
            <a:r>
              <a:rPr lang="en-US" altLang="zh-TW" dirty="0" smtClean="0"/>
              <a:t>['</a:t>
            </a:r>
            <a:r>
              <a:rPr lang="zh-TW" altLang="en-US" dirty="0" smtClean="0"/>
              <a:t>中山女中</a:t>
            </a:r>
            <a:r>
              <a:rPr lang="en-US" altLang="zh-TW" dirty="0" smtClean="0"/>
              <a:t>'] = '</a:t>
            </a:r>
            <a:r>
              <a:rPr lang="zh-TW" altLang="en-US" dirty="0" smtClean="0"/>
              <a:t>臺北市中山區力行里</a:t>
            </a:r>
            <a:r>
              <a:rPr lang="en-US" altLang="zh-TW" dirty="0" smtClean="0"/>
              <a:t>30</a:t>
            </a:r>
            <a:r>
              <a:rPr lang="zh-TW" altLang="en-US" dirty="0" smtClean="0"/>
              <a:t>鄰長安東路二段</a:t>
            </a:r>
            <a:r>
              <a:rPr lang="en-US" altLang="zh-TW" dirty="0" smtClean="0"/>
              <a:t>141</a:t>
            </a:r>
            <a:r>
              <a:rPr lang="zh-TW" altLang="en-US" dirty="0" smtClean="0"/>
              <a:t>號</a:t>
            </a:r>
            <a:r>
              <a:rPr lang="en-US" altLang="zh-TW" dirty="0" smtClean="0"/>
              <a:t>'</a:t>
            </a:r>
          </a:p>
          <a:p>
            <a:r>
              <a:rPr lang="en-US" altLang="zh-TW" dirty="0" err="1" smtClean="0"/>
              <a:t>addr</a:t>
            </a:r>
            <a:r>
              <a:rPr lang="en-US" altLang="zh-TW" dirty="0" smtClean="0"/>
              <a:t>['</a:t>
            </a:r>
            <a:r>
              <a:rPr lang="zh-TW" altLang="en-US" dirty="0" smtClean="0"/>
              <a:t>植物園</a:t>
            </a:r>
            <a:r>
              <a:rPr lang="en-US" altLang="zh-TW" dirty="0" smtClean="0"/>
              <a:t>'] = '</a:t>
            </a:r>
            <a:r>
              <a:rPr lang="zh-TW" altLang="en-US" dirty="0" smtClean="0"/>
              <a:t>台北市南海路</a:t>
            </a:r>
            <a:r>
              <a:rPr lang="en-US" altLang="zh-TW" dirty="0" smtClean="0"/>
              <a:t>53</a:t>
            </a:r>
            <a:r>
              <a:rPr lang="zh-TW" altLang="en-US" dirty="0" smtClean="0"/>
              <a:t>號</a:t>
            </a:r>
            <a:r>
              <a:rPr lang="en-US" altLang="zh-TW" dirty="0" smtClean="0"/>
              <a:t>'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addr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del </a:t>
            </a:r>
            <a:r>
              <a:rPr lang="en-US" altLang="zh-TW" dirty="0" err="1" smtClean="0"/>
              <a:t>addr</a:t>
            </a:r>
            <a:r>
              <a:rPr lang="en-US" altLang="zh-TW" dirty="0" smtClean="0"/>
              <a:t>['</a:t>
            </a:r>
            <a:r>
              <a:rPr lang="zh-TW" altLang="en-US" dirty="0" smtClean="0"/>
              <a:t>植物園</a:t>
            </a:r>
            <a:r>
              <a:rPr lang="en-US" altLang="zh-TW" dirty="0" smtClean="0"/>
              <a:t>']</a:t>
            </a:r>
          </a:p>
          <a:p>
            <a:r>
              <a:rPr lang="en-US" altLang="zh-TW" dirty="0" err="1" smtClean="0"/>
              <a:t>addr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----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 = [0, 1, 2, 3, 4, 5, 6, 7, 8, 9]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del L[3:7]</a:t>
            </a:r>
          </a:p>
          <a:p>
            <a:r>
              <a:rPr lang="en-US" altLang="zh-TW" dirty="0" smtClean="0"/>
              <a:t>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0025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2501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716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32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6792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507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fib.py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788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46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5567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動畫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一次只秀一列    左右連起來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30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ability_exam.py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6467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今天最重要就這一頁</a:t>
            </a:r>
            <a:endParaRPr lang="en-US" altLang="zh-TW" dirty="0" smtClean="0"/>
          </a:p>
          <a:p>
            <a:r>
              <a:rPr lang="zh-TW" altLang="en-US" dirty="0" smtClean="0"/>
              <a:t>自學可以學得比較多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32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C++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\n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30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 = 10</a:t>
            </a:r>
          </a:p>
          <a:p>
            <a:r>
              <a:rPr lang="en-US" altLang="zh-TW" dirty="0" smtClean="0"/>
              <a:t>if 0 &lt; x &lt; 100 :</a:t>
            </a:r>
          </a:p>
          <a:p>
            <a:r>
              <a:rPr lang="en-US" altLang="zh-TW" dirty="0" smtClean="0"/>
              <a:t>	print( "enter if"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x = 10</a:t>
            </a:r>
          </a:p>
          <a:p>
            <a:r>
              <a:rPr lang="en-US" altLang="zh-TW" dirty="0" smtClean="0"/>
              <a:t>if 0&lt;x and x&lt;100 :</a:t>
            </a:r>
          </a:p>
          <a:p>
            <a:r>
              <a:rPr lang="en-US" altLang="zh-TW" dirty="0" smtClean="0"/>
              <a:t>	print( "enter if"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5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 = 123</a:t>
            </a:r>
          </a:p>
          <a:p>
            <a:r>
              <a:rPr lang="en-US" altLang="zh-TW" dirty="0" smtClean="0"/>
              <a:t>c = </a:t>
            </a:r>
            <a:r>
              <a:rPr lang="en-US" altLang="zh-TW" dirty="0" err="1" smtClean="0"/>
              <a:t>a+b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----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 = ‘123’</a:t>
            </a:r>
          </a:p>
          <a:p>
            <a:r>
              <a:rPr lang="en-US" altLang="zh-TW" dirty="0" smtClean="0"/>
              <a:t>s+456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62AED-AA15-443C-8539-086B1970661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9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58F8647-E443-4734-8F2E-6557422278C9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E18FF9D-2596-4BE7-ACFF-C676ACCC626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3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D070-AE25-45B2-8C96-66D5511031DA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C37F-8140-466C-A678-CC47C564DC60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4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34223"/>
            <a:ext cx="10772775" cy="1057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91236"/>
            <a:ext cx="10753725" cy="458662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E68D-5D18-4BAB-9D9B-44F502BE1426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6A8B7EA-8534-4340-89A2-F2DA43D2BB4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7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4F10-1220-491F-A895-CA6AC2F97D62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5A87-5129-4141-A063-5A40EB558449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90DC-44A8-4298-B96A-E9BC56B6A4ED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34EB-A281-4294-88ED-287F0A1A5485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5901-91B3-441C-85E2-B796CA5830A9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7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A84E-E44D-4CA9-9155-D56C16F78C85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2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28C9A0-E05F-40CA-8B2E-E1A6B139008C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altLang="zh-TW" smtClean="0"/>
              <a:t>‹#›</a:t>
            </a:r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8303956-2D12-43EA-91B4-AC8EB8A48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61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29749"/>
            <a:ext cx="10772775" cy="142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1679196"/>
            <a:ext cx="10753725" cy="409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2D5E6FB-9F31-478E-AE85-C160A348C63C}" type="datetime1">
              <a:rPr lang="zh-TW" altLang="en-US" smtClean="0"/>
              <a:t>2014/10/5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E19701D-0A2D-4045-95E0-78DFA4C950E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1226" y="5332503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8303956-2D12-43EA-91B4-AC8EB8A48D4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89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90%89%E5%A4%9A%C2%B7%E8%8C%83%E7%BD%97%E8%8B%8F%E5%A7%86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jpg"/><Relationship Id="rId4" Type="http://schemas.openxmlformats.org/officeDocument/2006/relationships/hyperlink" Target="http://zh.wikipedia.org/wiki/%E9%98%BF%E5%A7%86%E6%96%AF%E7%89%B9%E4%B8%B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uxfamily.org/notepadplus/6.3/npp.6.3.Installer.exe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obe.com/index.php/content/paperinfo/tpci/index.html" TargetMode="External"/><Relationship Id="rId3" Type="http://schemas.openxmlformats.org/officeDocument/2006/relationships/hyperlink" Target="http://docs.python.org/3/tutorial/index.html" TargetMode="External"/><Relationship Id="rId7" Type="http://schemas.openxmlformats.org/officeDocument/2006/relationships/hyperlink" Target="http://zh.wikipedia.org/wiki/Python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" TargetMode="External"/><Relationship Id="rId5" Type="http://schemas.openxmlformats.org/officeDocument/2006/relationships/hyperlink" Target="http://www.openfoundry.org/tw/activities" TargetMode="External"/><Relationship Id="rId4" Type="http://schemas.openxmlformats.org/officeDocument/2006/relationships/hyperlink" Target="http://docs.python.org/3.3/library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://ntu.csie.org/~piaip/piet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slab.csie.ntu.edu.t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12294" y="1592137"/>
            <a:ext cx="10782300" cy="1401582"/>
          </a:xfrm>
        </p:spPr>
        <p:txBody>
          <a:bodyPr/>
          <a:lstStyle/>
          <a:p>
            <a:r>
              <a:rPr lang="en-US" altLang="zh-TW" dirty="0" smtClean="0"/>
              <a:t>to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5669" y="4366409"/>
            <a:ext cx="9879329" cy="176998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smtClean="0"/>
              <a:t>b98902029/r02944039 /</a:t>
            </a:r>
            <a:r>
              <a:rPr lang="zh-TW" altLang="en-US" dirty="0" smtClean="0"/>
              <a:t>劉雨鑫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9545" r="9455" b="11819"/>
          <a:stretch/>
        </p:blipFill>
        <p:spPr>
          <a:xfrm>
            <a:off x="2174512" y="1454728"/>
            <a:ext cx="5320146" cy="1797627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006273" y="2706191"/>
            <a:ext cx="4968693" cy="1417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from C++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224" y="2821743"/>
            <a:ext cx="2569231" cy="1209929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zh-TW" altLang="en-US" dirty="0" smtClean="0"/>
              <a:t>就支援大數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0" y="1587476"/>
            <a:ext cx="11293562" cy="415800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5160" y="6305360"/>
            <a:ext cx="186966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big_number.py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92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易讀多</a:t>
            </a:r>
            <a:r>
              <a:rPr lang="zh-TW" altLang="en-US" dirty="0"/>
              <a:t>行</a:t>
            </a:r>
            <a:r>
              <a:rPr lang="zh-TW" altLang="en-US" dirty="0" smtClean="0"/>
              <a:t>字串 </a:t>
            </a:r>
            <a:r>
              <a:rPr lang="en-US" altLang="zh-TW" dirty="0"/>
              <a:t>multi-line string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11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955"/>
          <a:stretch/>
        </p:blipFill>
        <p:spPr>
          <a:xfrm>
            <a:off x="7183120" y="1951513"/>
            <a:ext cx="4148547" cy="258857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" y="2404427"/>
            <a:ext cx="6219825" cy="20288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24560" y="1366738"/>
            <a:ext cx="504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前後三個 單引號 或 雙引號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5160" y="6305360"/>
            <a:ext cx="223227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multiline_string.py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363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</a:t>
            </a:r>
            <a:r>
              <a:rPr lang="zh-TW" altLang="en-US" dirty="0"/>
              <a:t>易</a:t>
            </a:r>
            <a:r>
              <a:rPr lang="zh-TW" altLang="en-US" dirty="0" smtClean="0"/>
              <a:t>懂的條件式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9" y="2360781"/>
            <a:ext cx="5243440" cy="261239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6" y="2368275"/>
            <a:ext cx="5462505" cy="2604896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956474" y="901212"/>
            <a:ext cx="1184977" cy="1452406"/>
          </a:xfrm>
          <a:prstGeom prst="rect">
            <a:avLst/>
          </a:prstGeom>
        </p:spPr>
      </p:pic>
      <p:sp>
        <p:nvSpPr>
          <p:cNvPr id="3" name="橢圓形圖說文字 2"/>
          <p:cNvSpPr/>
          <p:nvPr/>
        </p:nvSpPr>
        <p:spPr>
          <a:xfrm>
            <a:off x="2357120" y="1160275"/>
            <a:ext cx="3329459" cy="515644"/>
          </a:xfrm>
          <a:prstGeom prst="wedgeEllipseCallout">
            <a:avLst>
              <a:gd name="adj1" fmla="val -43109"/>
              <a:gd name="adj2" fmla="val 6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兩種都可以喔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5160" y="6305360"/>
            <a:ext cx="303631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conditional_statement.py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0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即時反應錯誤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398905"/>
            <a:ext cx="5733424" cy="2000726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72" y="4117748"/>
            <a:ext cx="6992136" cy="165313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6" name="橢圓形圖說文字 5"/>
          <p:cNvSpPr/>
          <p:nvPr/>
        </p:nvSpPr>
        <p:spPr>
          <a:xfrm>
            <a:off x="6888612" y="1856932"/>
            <a:ext cx="3725228" cy="802640"/>
          </a:xfrm>
          <a:prstGeom prst="wedgeEllipseCallout">
            <a:avLst>
              <a:gd name="adj1" fmla="val -48938"/>
              <a:gd name="adj2" fmla="val 77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沒有給初始值 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就拿來運算</a:t>
            </a:r>
            <a:endParaRPr lang="zh-TW" altLang="en-US" sz="2400" dirty="0"/>
          </a:p>
        </p:txBody>
      </p:sp>
      <p:sp>
        <p:nvSpPr>
          <p:cNvPr id="7" name="橢圓形圖說文字 6"/>
          <p:cNvSpPr/>
          <p:nvPr/>
        </p:nvSpPr>
        <p:spPr>
          <a:xfrm>
            <a:off x="657224" y="4399780"/>
            <a:ext cx="3186880" cy="770663"/>
          </a:xfrm>
          <a:prstGeom prst="wedgeEllipseCallout">
            <a:avLst>
              <a:gd name="adj1" fmla="val 46216"/>
              <a:gd name="adj2" fmla="val 81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把</a:t>
            </a:r>
            <a:r>
              <a:rPr lang="en-US" altLang="zh-TW" sz="2400" dirty="0" err="1" smtClean="0"/>
              <a:t>str</a:t>
            </a:r>
            <a:r>
              <a:rPr lang="zh-TW" altLang="en-US" sz="2400" dirty="0" smtClean="0"/>
              <a:t>當</a:t>
            </a:r>
            <a:r>
              <a:rPr lang="en-US" altLang="zh-TW" sz="2400" dirty="0" err="1" smtClean="0"/>
              <a:t>int</a:t>
            </a:r>
            <a:r>
              <a:rPr lang="zh-TW" altLang="en-US" sz="2400" dirty="0" smtClean="0"/>
              <a:t>用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5160" y="6305360"/>
            <a:ext cx="191696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error_report.py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33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支援中文變數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21"/>
          <a:stretch/>
        </p:blipFill>
        <p:spPr>
          <a:xfrm>
            <a:off x="1026160" y="1430745"/>
            <a:ext cx="9744830" cy="390175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495160" y="6305360"/>
            <a:ext cx="108139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背</a:t>
            </a:r>
            <a:r>
              <a:rPr lang="zh-TW" altLang="en-US" sz="2000" dirty="0" smtClean="0"/>
              <a:t>影</a:t>
            </a:r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0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一行</a:t>
            </a:r>
            <a:r>
              <a:rPr lang="en-US" altLang="zh-TW" dirty="0" smtClean="0"/>
              <a:t>http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python </a:t>
            </a:r>
            <a:r>
              <a:rPr lang="en-US" altLang="zh-TW" dirty="0">
                <a:solidFill>
                  <a:srgbClr val="FF0000"/>
                </a:solidFill>
              </a:rPr>
              <a:t>-m </a:t>
            </a:r>
            <a:r>
              <a:rPr lang="en-US" altLang="zh-TW" dirty="0" err="1">
                <a:solidFill>
                  <a:srgbClr val="FF0000"/>
                </a:solidFill>
              </a:rPr>
              <a:t>http.server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34" r="-1"/>
          <a:stretch/>
        </p:blipFill>
        <p:spPr>
          <a:xfrm>
            <a:off x="191386" y="2072754"/>
            <a:ext cx="6983487" cy="521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14" y="561532"/>
            <a:ext cx="40100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歷史、哲學、應用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283243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Chapter02_introduction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129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0600" y="134223"/>
            <a:ext cx="6629399" cy="1057013"/>
          </a:xfrm>
        </p:spPr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2376" y="1667604"/>
            <a:ext cx="7156703" cy="36649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TW" sz="2700" b="1" dirty="0" smtClean="0"/>
              <a:t>python</a:t>
            </a:r>
            <a:r>
              <a:rPr lang="zh-TW" altLang="en-US" sz="2700" dirty="0" smtClean="0"/>
              <a:t>是</a:t>
            </a:r>
            <a:r>
              <a:rPr lang="zh-TW" altLang="en-US" sz="2700" dirty="0"/>
              <a:t>體型一般較龐大的無毒蛇類</a:t>
            </a:r>
            <a:endParaRPr lang="en-US" altLang="zh-TW" sz="27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TW" sz="2700" dirty="0" smtClean="0"/>
              <a:t>1989</a:t>
            </a:r>
            <a:r>
              <a:rPr lang="zh-TW" altLang="en-US" sz="2700" dirty="0"/>
              <a:t>年的聖誕節期間，</a:t>
            </a:r>
            <a:r>
              <a:rPr lang="zh-TW" altLang="en-US" sz="2700" dirty="0">
                <a:hlinkClick r:id="rId3" tooltip="吉多·范羅蘇姆"/>
              </a:rPr>
              <a:t>吉多</a:t>
            </a:r>
            <a:r>
              <a:rPr lang="en-US" altLang="zh-TW" sz="2700" dirty="0">
                <a:hlinkClick r:id="rId3" tooltip="吉多·范羅蘇姆"/>
              </a:rPr>
              <a:t>·</a:t>
            </a:r>
            <a:r>
              <a:rPr lang="zh-TW" altLang="en-US" sz="2700" dirty="0">
                <a:hlinkClick r:id="rId3" tooltip="吉多·范羅蘇姆"/>
              </a:rPr>
              <a:t>范羅蘇姆</a:t>
            </a:r>
            <a:r>
              <a:rPr lang="zh-TW" altLang="en-US" sz="2700" dirty="0"/>
              <a:t>為了在</a:t>
            </a:r>
            <a:r>
              <a:rPr lang="zh-TW" altLang="en-US" sz="2700" dirty="0">
                <a:hlinkClick r:id="rId4" tooltip="阿姆斯特丹"/>
              </a:rPr>
              <a:t>阿姆斯特丹</a:t>
            </a:r>
            <a:r>
              <a:rPr lang="zh-TW" altLang="en-US" sz="2700" dirty="0"/>
              <a:t>打發時間，決心開發一個新的腳本解釋</a:t>
            </a:r>
            <a:r>
              <a:rPr lang="zh-TW" altLang="en-US" sz="2700" dirty="0" smtClean="0"/>
              <a:t>程式，</a:t>
            </a:r>
            <a:r>
              <a:rPr lang="en-US" altLang="zh-TW" sz="2700" dirty="0" smtClean="0"/>
              <a:t>python</a:t>
            </a:r>
            <a:r>
              <a:rPr lang="zh-TW" altLang="en-US" sz="2700" dirty="0" smtClean="0"/>
              <a:t>就此誕生</a:t>
            </a:r>
            <a:endParaRPr lang="en-US" altLang="zh-TW" sz="27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zh-TW" altLang="en-US" sz="2700" dirty="0" smtClean="0"/>
              <a:t>目前版本</a:t>
            </a:r>
            <a:r>
              <a:rPr lang="en-US" altLang="zh-TW" sz="2700" dirty="0" smtClean="0"/>
              <a:t>3.4.1 / 2.7.8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TW" sz="2700" dirty="0" smtClean="0"/>
              <a:t>Python</a:t>
            </a:r>
            <a:r>
              <a:rPr lang="zh-TW" altLang="en-US" sz="2700" dirty="0" smtClean="0"/>
              <a:t>的官方直譯器是</a:t>
            </a:r>
            <a:r>
              <a:rPr lang="en-US" altLang="zh-TW" sz="2700" dirty="0" err="1" smtClean="0"/>
              <a:t>Cpython</a:t>
            </a:r>
            <a:r>
              <a:rPr lang="zh-TW" altLang="en-US" sz="2700" dirty="0"/>
              <a:t>，</a:t>
            </a:r>
            <a:r>
              <a:rPr lang="zh-TW" altLang="en-US" sz="2700" dirty="0" smtClean="0"/>
              <a:t>該直譯器用</a:t>
            </a:r>
            <a:r>
              <a:rPr lang="en-US" altLang="zh-TW" sz="2700" dirty="0" smtClean="0"/>
              <a:t>C</a:t>
            </a:r>
            <a:r>
              <a:rPr lang="zh-TW" altLang="en-US" sz="2700" dirty="0" smtClean="0"/>
              <a:t>語言編寫，是一個由社群驅動的自由軟體，目前由</a:t>
            </a:r>
            <a:r>
              <a:rPr lang="en-US" altLang="zh-TW" sz="2700" dirty="0" smtClean="0"/>
              <a:t>Python</a:t>
            </a:r>
            <a:r>
              <a:rPr lang="zh-TW" altLang="en-US" sz="2700" dirty="0" smtClean="0"/>
              <a:t>軟體基金會管理</a:t>
            </a:r>
            <a:endParaRPr lang="en-US" altLang="zh-TW" sz="27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1191236"/>
            <a:ext cx="2946400" cy="4419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9545" r="9455" b="11819"/>
          <a:stretch/>
        </p:blipFill>
        <p:spPr>
          <a:xfrm>
            <a:off x="262502" y="50752"/>
            <a:ext cx="4538098" cy="153338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326880" y="5855580"/>
            <a:ext cx="219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linkClick r:id="rId3" tooltip="吉多·范羅蘇姆"/>
              </a:rPr>
              <a:t>吉多</a:t>
            </a:r>
            <a:r>
              <a:rPr lang="en-US" altLang="zh-TW" sz="2400" dirty="0">
                <a:hlinkClick r:id="rId3" tooltip="吉多·范羅蘇姆"/>
              </a:rPr>
              <a:t>·</a:t>
            </a:r>
            <a:r>
              <a:rPr lang="zh-TW" altLang="en-US" sz="2400" dirty="0">
                <a:hlinkClick r:id="rId3" tooltip="吉多·范羅蘇姆"/>
              </a:rPr>
              <a:t>范羅蘇姆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50" y="5792567"/>
            <a:ext cx="882089" cy="587692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2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0600" y="134223"/>
            <a:ext cx="6629399" cy="1057013"/>
          </a:xfrm>
        </p:spPr>
        <p:txBody>
          <a:bodyPr/>
          <a:lstStyle/>
          <a:p>
            <a:r>
              <a:rPr lang="zh-TW" altLang="en-US" dirty="0" smtClean="0"/>
              <a:t>設計哲</a:t>
            </a:r>
            <a:r>
              <a:rPr lang="zh-TW" altLang="en-US" dirty="0"/>
              <a:t>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2377" y="1926683"/>
            <a:ext cx="10707622" cy="458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/>
              <a:t>「優雅」、「明確」、「簡單</a:t>
            </a:r>
            <a:r>
              <a:rPr lang="zh-TW" altLang="en-US" sz="4800" dirty="0" smtClean="0"/>
              <a:t>」</a:t>
            </a:r>
            <a:endParaRPr lang="en-US" altLang="zh-TW" sz="4800" dirty="0" smtClean="0"/>
          </a:p>
          <a:p>
            <a:pPr marL="0" indent="0">
              <a:buNone/>
            </a:pPr>
            <a:endParaRPr lang="en-US" altLang="zh-TW" sz="4800" dirty="0" smtClean="0"/>
          </a:p>
          <a:p>
            <a:pPr marL="0" indent="0">
              <a:buNone/>
            </a:pPr>
            <a:r>
              <a:rPr lang="zh-TW" altLang="en-US" sz="8800" dirty="0" smtClean="0"/>
              <a:t>高</a:t>
            </a:r>
            <a:r>
              <a:rPr lang="zh-TW" altLang="en-US" sz="4800" dirty="0" smtClean="0"/>
              <a:t>階語言（比起</a:t>
            </a:r>
            <a:r>
              <a:rPr lang="en-US" altLang="zh-TW" sz="4800" dirty="0" smtClean="0"/>
              <a:t>Java</a:t>
            </a:r>
            <a:r>
              <a:rPr lang="zh-TW" altLang="en-US" sz="4800" dirty="0" smtClean="0"/>
              <a:t>、</a:t>
            </a:r>
            <a:r>
              <a:rPr lang="en-US" altLang="zh-TW" sz="4800" dirty="0" smtClean="0"/>
              <a:t>C++</a:t>
            </a:r>
            <a:r>
              <a:rPr lang="zh-TW" altLang="en-US" sz="4800" dirty="0" smtClean="0"/>
              <a:t>、</a:t>
            </a:r>
            <a:r>
              <a:rPr lang="en-US" altLang="zh-TW" sz="4800" dirty="0" smtClean="0"/>
              <a:t>C</a:t>
            </a:r>
            <a:r>
              <a:rPr lang="zh-TW" altLang="en-US" sz="4800" dirty="0" smtClean="0"/>
              <a:t>）</a:t>
            </a:r>
            <a:endParaRPr lang="en-US" altLang="zh-TW" sz="4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9545" r="9455" b="11819"/>
          <a:stretch/>
        </p:blipFill>
        <p:spPr>
          <a:xfrm>
            <a:off x="262502" y="50752"/>
            <a:ext cx="4538098" cy="153338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TIOBE </a:t>
            </a:r>
            <a:r>
              <a:rPr lang="zh-TW" altLang="en-US" dirty="0" smtClean="0"/>
              <a:t>程式</a:t>
            </a:r>
            <a:r>
              <a:rPr lang="zh-TW" altLang="en-US" dirty="0"/>
              <a:t>語言</a:t>
            </a:r>
            <a:r>
              <a:rPr lang="zh-TW" altLang="en-US" dirty="0" smtClean="0"/>
              <a:t>排名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506" y="931825"/>
            <a:ext cx="7035354" cy="52403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04360" y="6172200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來源：</a:t>
            </a:r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www.tiobe.com/index.php/content/paperinfo/tpci/index.html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1466889" y="4012342"/>
            <a:ext cx="95664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08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2" y="325879"/>
            <a:ext cx="10772775" cy="1057013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02" y="1611366"/>
            <a:ext cx="6424217" cy="456477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4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19" y="1013551"/>
            <a:ext cx="7256300" cy="546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TIOBE </a:t>
            </a:r>
            <a:r>
              <a:rPr lang="zh-TW" altLang="en-US" dirty="0" smtClean="0"/>
              <a:t>程式</a:t>
            </a:r>
            <a:r>
              <a:rPr lang="zh-TW" altLang="en-US" dirty="0"/>
              <a:t>語言</a:t>
            </a:r>
            <a:r>
              <a:rPr lang="zh-TW" altLang="en-US" dirty="0" smtClean="0"/>
              <a:t>排名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1224518" y="4012342"/>
            <a:ext cx="95664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1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54" y="1256787"/>
            <a:ext cx="3095646" cy="21887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828" y="911811"/>
            <a:ext cx="10753725" cy="4586629"/>
          </a:xfrm>
        </p:spPr>
        <p:txBody>
          <a:bodyPr/>
          <a:lstStyle/>
          <a:p>
            <a:r>
              <a:rPr lang="zh-TW" altLang="en-US" dirty="0" smtClean="0">
                <a:latin typeface="+mn-ea"/>
              </a:rPr>
              <a:t>以下這些都在內部</a:t>
            </a:r>
            <a:r>
              <a:rPr lang="zh-TW" altLang="en-US" sz="3600" dirty="0" smtClean="0">
                <a:latin typeface="+mn-ea"/>
              </a:rPr>
              <a:t>大量地</a:t>
            </a:r>
            <a:r>
              <a:rPr lang="zh-TW" altLang="en-US" dirty="0" smtClean="0">
                <a:latin typeface="+mn-ea"/>
              </a:rPr>
              <a:t>使用</a:t>
            </a:r>
            <a:r>
              <a:rPr lang="en-US" altLang="zh-TW" dirty="0" smtClean="0">
                <a:latin typeface="+mn-ea"/>
              </a:rPr>
              <a:t>Python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 t="5527" r="1678" b="6616"/>
          <a:stretch/>
        </p:blipFill>
        <p:spPr>
          <a:xfrm>
            <a:off x="4994195" y="1479845"/>
            <a:ext cx="3489960" cy="18745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8" y="3807221"/>
            <a:ext cx="2946326" cy="1756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" y="1567033"/>
            <a:ext cx="4587246" cy="1555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95" y="3214970"/>
            <a:ext cx="4207264" cy="34984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79" y="3586071"/>
            <a:ext cx="4245749" cy="318431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57" y="3176644"/>
            <a:ext cx="1787361" cy="1261155"/>
          </a:xfrm>
          <a:prstGeom prst="rect">
            <a:avLst/>
          </a:prstGeom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你學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1191236"/>
            <a:ext cx="10753725" cy="5057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4000" dirty="0" smtClean="0"/>
              <a:t>開發任何程式</a:t>
            </a:r>
            <a:r>
              <a:rPr lang="en-US" altLang="zh-TW" sz="4000" dirty="0" smtClean="0">
                <a:sym typeface="Wingdings" panose="05000000000000000000" pitchFamily="2" charset="2"/>
              </a:rPr>
              <a:t></a:t>
            </a:r>
            <a:endParaRPr lang="en-US" altLang="zh-TW" sz="4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4000" dirty="0" smtClean="0"/>
              <a:t>快速</a:t>
            </a:r>
            <a:r>
              <a:rPr lang="zh-TW" altLang="en-US" sz="4000" dirty="0"/>
              <a:t>寫出範本</a:t>
            </a:r>
            <a:r>
              <a:rPr lang="zh-TW" altLang="en-US" sz="4000" dirty="0" smtClean="0"/>
              <a:t>程式</a:t>
            </a:r>
            <a:r>
              <a:rPr lang="zh-TW" altLang="en-US" sz="4000" dirty="0"/>
              <a:t>；</a:t>
            </a:r>
            <a:r>
              <a:rPr lang="zh-TW" altLang="en-US" sz="4000" dirty="0" smtClean="0"/>
              <a:t>如果速度要快，再</a:t>
            </a:r>
            <a:r>
              <a:rPr lang="zh-TW" altLang="en-US" sz="4000" dirty="0"/>
              <a:t>用</a:t>
            </a:r>
            <a:r>
              <a:rPr lang="en-US" altLang="zh-TW" sz="4000" dirty="0" smtClean="0"/>
              <a:t>C</a:t>
            </a:r>
            <a:r>
              <a:rPr lang="zh-TW" altLang="en-US" sz="4000" dirty="0" smtClean="0"/>
              <a:t>寫</a:t>
            </a:r>
            <a:endParaRPr lang="en-US" altLang="zh-TW" sz="4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4000" dirty="0" smtClean="0"/>
              <a:t>強大的計算機</a:t>
            </a:r>
            <a:endParaRPr lang="en-US" altLang="zh-TW" sz="4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4000" dirty="0" smtClean="0"/>
              <a:t>寫出跟虛擬碼</a:t>
            </a:r>
            <a:r>
              <a:rPr lang="en-US" altLang="zh-TW" sz="4000" dirty="0" smtClean="0"/>
              <a:t>(pseud</a:t>
            </a:r>
            <a:r>
              <a:rPr lang="en-US" altLang="zh-TW" sz="4000" dirty="0"/>
              <a:t>o</a:t>
            </a:r>
            <a:r>
              <a:rPr lang="en-US" altLang="zh-TW" sz="4000" dirty="0" smtClean="0"/>
              <a:t> code)</a:t>
            </a:r>
            <a:r>
              <a:rPr lang="zh-TW" altLang="en-US" sz="4000" dirty="0" smtClean="0"/>
              <a:t>很</a:t>
            </a:r>
            <a:r>
              <a:rPr lang="zh-TW" altLang="en-US" sz="4000" dirty="0"/>
              <a:t>像</a:t>
            </a:r>
            <a:r>
              <a:rPr lang="zh-TW" altLang="en-US" sz="4000" dirty="0" smtClean="0"/>
              <a:t>的</a:t>
            </a:r>
            <a:r>
              <a:rPr lang="en-US" altLang="zh-TW" sz="4000" dirty="0" smtClean="0"/>
              <a:t>code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4000" dirty="0"/>
              <a:t>HP</a:t>
            </a:r>
            <a:r>
              <a:rPr lang="zh-TW" altLang="en-US" sz="4000" dirty="0"/>
              <a:t> </a:t>
            </a:r>
            <a:r>
              <a:rPr lang="en-US" altLang="zh-TW" sz="4000" dirty="0"/>
              <a:t>code </a:t>
            </a:r>
            <a:r>
              <a:rPr lang="en-US" altLang="zh-TW" sz="4000" dirty="0" smtClean="0"/>
              <a:t>wars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4000" dirty="0" smtClean="0"/>
              <a:t>變成大蟒蛇</a:t>
            </a:r>
            <a:endParaRPr lang="en-US" altLang="zh-TW" sz="4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4000" dirty="0" smtClean="0"/>
              <a:t>And so on…</a:t>
            </a:r>
          </a:p>
          <a:p>
            <a:pPr>
              <a:buFont typeface="Wingdings" panose="05000000000000000000" pitchFamily="2" charset="2"/>
              <a:buChar char="p"/>
            </a:pPr>
            <a:endParaRPr lang="zh-TW" altLang="en-US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8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計算機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手</a:t>
            </a:r>
            <a:r>
              <a:rPr lang="zh-TW" altLang="en-US" dirty="0"/>
              <a:t>算數學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7" y="1191237"/>
            <a:ext cx="10753342" cy="469924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/>
              <a:t>好用</a:t>
            </a:r>
            <a:r>
              <a:rPr lang="en-US" altLang="zh-TW" dirty="0"/>
              <a:t>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zh-TW" altLang="en-US" dirty="0" smtClean="0"/>
              <a:t>考試</a:t>
            </a:r>
            <a:r>
              <a:rPr lang="zh-TW" altLang="en-US" dirty="0"/>
              <a:t>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9" r="12455"/>
          <a:stretch/>
        </p:blipFill>
        <p:spPr>
          <a:xfrm>
            <a:off x="6355079" y="2356608"/>
            <a:ext cx="5074920" cy="37852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1378114" y="197698"/>
            <a:ext cx="1547966" cy="18973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30818" r="19168" b="29927"/>
          <a:stretch/>
        </p:blipFill>
        <p:spPr>
          <a:xfrm>
            <a:off x="9276286" y="443949"/>
            <a:ext cx="2153713" cy="10125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14" y="2158488"/>
            <a:ext cx="3983356" cy="3983356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7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9948" y="737416"/>
            <a:ext cx="10782300" cy="3352800"/>
          </a:xfrm>
        </p:spPr>
        <p:txBody>
          <a:bodyPr/>
          <a:lstStyle/>
          <a:p>
            <a:r>
              <a:rPr lang="zh-TW" altLang="en-US" dirty="0" smtClean="0"/>
              <a:t>環境安裝、設定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for windows7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215451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Chapter03_setup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42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" y="2703658"/>
            <a:ext cx="1438275" cy="1381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環境安裝、設定：概要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770356"/>
            <a:ext cx="9738741" cy="4586629"/>
          </a:xfrm>
        </p:spPr>
        <p:txBody>
          <a:bodyPr/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4800" dirty="0" smtClean="0"/>
              <a:t>安裝</a:t>
            </a:r>
            <a:r>
              <a:rPr lang="en-US" altLang="zh-TW" sz="4800" dirty="0" smtClean="0"/>
              <a:t>python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4800" dirty="0" smtClean="0"/>
              <a:t>安裝</a:t>
            </a:r>
            <a:r>
              <a:rPr lang="en-US" altLang="zh-TW" sz="4800" dirty="0" smtClean="0"/>
              <a:t>notepad++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4800" dirty="0" smtClean="0"/>
              <a:t>設定</a:t>
            </a:r>
            <a:r>
              <a:rPr lang="en-US" altLang="zh-TW" sz="4800" dirty="0" smtClean="0"/>
              <a:t>notepad++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sz="4800" dirty="0" smtClean="0"/>
              <a:t>設定環境變數</a:t>
            </a:r>
            <a:r>
              <a:rPr lang="en-US" altLang="zh-TW" sz="4800" dirty="0" smtClean="0"/>
              <a:t>PATH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5" y="1509239"/>
            <a:ext cx="972379" cy="11944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20" y="4475608"/>
            <a:ext cx="928264" cy="746760"/>
          </a:xfrm>
          <a:prstGeom prst="rect">
            <a:avLst/>
          </a:prstGeom>
        </p:spPr>
      </p:pic>
      <p:sp>
        <p:nvSpPr>
          <p:cNvPr id="8" name="橢圓形圖說文字 7"/>
          <p:cNvSpPr/>
          <p:nvPr/>
        </p:nvSpPr>
        <p:spPr>
          <a:xfrm>
            <a:off x="7406640" y="1509239"/>
            <a:ext cx="3032760" cy="1128748"/>
          </a:xfrm>
          <a:prstGeom prst="wedgeEllipseCallout">
            <a:avLst>
              <a:gd name="adj1" fmla="val -66562"/>
              <a:gd name="adj2" fmla="val 3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本</a:t>
            </a:r>
            <a:r>
              <a:rPr lang="zh-TW" altLang="en-US" sz="4000" dirty="0"/>
              <a:t>體</a:t>
            </a:r>
          </a:p>
        </p:txBody>
      </p:sp>
      <p:sp>
        <p:nvSpPr>
          <p:cNvPr id="9" name="橢圓形圖說文字 8"/>
          <p:cNvSpPr/>
          <p:nvPr/>
        </p:nvSpPr>
        <p:spPr>
          <a:xfrm>
            <a:off x="7406640" y="2862732"/>
            <a:ext cx="3154680" cy="1381650"/>
          </a:xfrm>
          <a:prstGeom prst="wedgeEllipseCallout">
            <a:avLst>
              <a:gd name="adj1" fmla="val -77501"/>
              <a:gd name="adj2" fmla="val 21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萬用編輯</a:t>
            </a:r>
            <a:r>
              <a:rPr lang="zh-TW" altLang="en-US" sz="3200" dirty="0"/>
              <a:t>器</a:t>
            </a:r>
          </a:p>
        </p:txBody>
      </p:sp>
      <p:sp>
        <p:nvSpPr>
          <p:cNvPr id="10" name="橢圓形圖說文字 9"/>
          <p:cNvSpPr/>
          <p:nvPr/>
        </p:nvSpPr>
        <p:spPr>
          <a:xfrm>
            <a:off x="7909560" y="4284614"/>
            <a:ext cx="3032760" cy="1128748"/>
          </a:xfrm>
          <a:prstGeom prst="wedgeEllipseCallout">
            <a:avLst>
              <a:gd name="adj1" fmla="val -66562"/>
              <a:gd name="adj2" fmla="val 3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命令列</a:t>
            </a:r>
            <a:endParaRPr lang="zh-TW" altLang="en-US" sz="400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9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zh-TW" altLang="en-US" dirty="0"/>
              <a:t>安裝</a:t>
            </a:r>
            <a:r>
              <a:rPr lang="en-US" altLang="zh-TW" dirty="0"/>
              <a:t>python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7224" y="1526516"/>
            <a:ext cx="10773157" cy="458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hlinkClick r:id="rId3"/>
              </a:rPr>
              <a:t>http</a:t>
            </a:r>
            <a:r>
              <a:rPr lang="en-US" altLang="zh-TW" sz="3600" dirty="0">
                <a:hlinkClick r:id="rId3"/>
              </a:rPr>
              <a:t>://www.python.org</a:t>
            </a:r>
            <a:r>
              <a:rPr lang="en-US" altLang="zh-TW" sz="3600" dirty="0" smtClean="0">
                <a:hlinkClick r:id="rId3"/>
              </a:rPr>
              <a:t>/</a:t>
            </a:r>
            <a:r>
              <a:rPr lang="en-US" altLang="zh-TW" sz="3600" dirty="0" smtClean="0"/>
              <a:t>  </a:t>
            </a:r>
            <a:r>
              <a:rPr lang="zh-TW" altLang="en-US" sz="3600" dirty="0" smtClean="0"/>
              <a:t>下載安裝檔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2800" dirty="0" smtClean="0"/>
              <a:t>例：</a:t>
            </a:r>
            <a:r>
              <a:rPr lang="en-US" altLang="zh-TW" sz="2800" dirty="0"/>
              <a:t>python-3.4.1.msi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下一步安裝法 </a:t>
            </a:r>
            <a:r>
              <a:rPr lang="en-US" altLang="zh-TW" sz="3600" dirty="0" smtClean="0"/>
              <a:t>:D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925" y="2026920"/>
            <a:ext cx="2543418" cy="31242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4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TW" dirty="0" smtClean="0"/>
              <a:t>2.</a:t>
            </a:r>
            <a:r>
              <a:rPr lang="zh-TW" altLang="en-US" dirty="0"/>
              <a:t>安裝</a:t>
            </a:r>
            <a:r>
              <a:rPr lang="en-US" altLang="zh-TW" dirty="0"/>
              <a:t>notepad</a:t>
            </a:r>
            <a:r>
              <a:rPr lang="en-US" altLang="zh-TW" dirty="0" smtClean="0"/>
              <a:t>++</a:t>
            </a:r>
            <a:r>
              <a:rPr lang="zh-TW" altLang="en-US" dirty="0" smtClean="0"/>
              <a:t> </a:t>
            </a:r>
            <a:r>
              <a:rPr lang="en-US" altLang="zh-TW" dirty="0" smtClean="0"/>
              <a:t>(optional)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7224" y="1526516"/>
            <a:ext cx="10773157" cy="458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>
                <a:hlinkClick r:id="rId2"/>
              </a:rPr>
              <a:t>http://notepad-plus-plus.org</a:t>
            </a:r>
            <a:r>
              <a:rPr lang="en-US" altLang="zh-TW" sz="3600" dirty="0" smtClean="0">
                <a:hlinkClick r:id="rId2"/>
              </a:rPr>
              <a:t>/</a:t>
            </a:r>
            <a:r>
              <a:rPr lang="zh-TW" altLang="en-US" sz="3600" dirty="0"/>
              <a:t>　</a:t>
            </a:r>
            <a:r>
              <a:rPr lang="zh-TW" altLang="en-US" sz="3600" dirty="0" smtClean="0"/>
              <a:t>下載安裝檔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2800" dirty="0" smtClean="0"/>
              <a:t>例：</a:t>
            </a:r>
            <a:r>
              <a:rPr lang="en-US" altLang="zh-TW" sz="2800" dirty="0">
                <a:hlinkClick r:id="rId3"/>
              </a:rPr>
              <a:t>Notepad++ Installer</a:t>
            </a:r>
            <a:r>
              <a:rPr lang="en-US" altLang="zh-TW" sz="2800" dirty="0"/>
              <a:t> 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依然下一步安裝法 </a:t>
            </a:r>
            <a:r>
              <a:rPr lang="en-US" altLang="zh-TW" sz="3600" dirty="0" smtClean="0"/>
              <a:t>:3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381" y="2917763"/>
            <a:ext cx="2929891" cy="281454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27</a:t>
            </a:fld>
            <a:endParaRPr lang="zh-TW" altLang="en-US" dirty="0"/>
          </a:p>
        </p:txBody>
      </p:sp>
      <p:pic>
        <p:nvPicPr>
          <p:cNvPr id="7" name="Picture 2" descr="http://blog.chuhoo.com/wp-content/uploads/2011/02/npp.animated.logo_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992" y="4591051"/>
            <a:ext cx="4617647" cy="1442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65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TW" dirty="0" smtClean="0"/>
              <a:t>2+.</a:t>
            </a:r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  <a:r>
              <a:rPr lang="en-US" altLang="zh-TW" dirty="0" smtClean="0"/>
              <a:t>notepad</a:t>
            </a:r>
            <a:r>
              <a:rPr lang="en-US" altLang="zh-TW" dirty="0"/>
              <a:t>++ (recommend)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96" y="1755116"/>
            <a:ext cx="7657773" cy="4432324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4686300" y="3588260"/>
            <a:ext cx="124206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-951103" y="1957829"/>
            <a:ext cx="4797805" cy="2044178"/>
            <a:chOff x="-631063" y="2129564"/>
            <a:chExt cx="4797805" cy="204417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1063" y="2129564"/>
              <a:ext cx="4797805" cy="2044178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1188720" y="2223022"/>
              <a:ext cx="777240" cy="3830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1560924" y="2507989"/>
              <a:ext cx="1060356" cy="3830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7528560" y="2129564"/>
            <a:ext cx="198120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3348" y="1099075"/>
            <a:ext cx="6725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解決編碼問題，支援所有語言文字</a:t>
            </a:r>
            <a:endParaRPr lang="zh-TW" altLang="en-US" sz="3200" dirty="0"/>
          </a:p>
        </p:txBody>
      </p:sp>
      <p:sp>
        <p:nvSpPr>
          <p:cNvPr id="3" name="上彎箭號 2"/>
          <p:cNvSpPr/>
          <p:nvPr/>
        </p:nvSpPr>
        <p:spPr>
          <a:xfrm rot="5400000">
            <a:off x="2491740" y="4096474"/>
            <a:ext cx="1325880" cy="17068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3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84" y="1983716"/>
            <a:ext cx="8260517" cy="35031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TW" dirty="0" smtClean="0"/>
              <a:t>2+.</a:t>
            </a:r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  <a:r>
              <a:rPr lang="en-US" altLang="zh-TW" dirty="0"/>
              <a:t>notepad++ (</a:t>
            </a:r>
            <a:r>
              <a:rPr lang="en-US" altLang="zh-TW" dirty="0" smtClean="0"/>
              <a:t>optional)</a:t>
            </a:r>
            <a:endParaRPr lang="en-US" altLang="zh-TW" dirty="0"/>
          </a:p>
        </p:txBody>
      </p:sp>
      <p:sp>
        <p:nvSpPr>
          <p:cNvPr id="9" name="橢圓 8"/>
          <p:cNvSpPr/>
          <p:nvPr/>
        </p:nvSpPr>
        <p:spPr>
          <a:xfrm>
            <a:off x="3307080" y="2087392"/>
            <a:ext cx="77724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573780" y="3504689"/>
            <a:ext cx="124206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274020" y="3504689"/>
            <a:ext cx="336350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67793" y="1090219"/>
            <a:ext cx="838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&lt;space&gt;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&lt;tab&gt;</a:t>
            </a:r>
            <a:r>
              <a:rPr lang="zh-TW" altLang="en-US" sz="3200" dirty="0" smtClean="0"/>
              <a:t>是</a:t>
            </a:r>
            <a:r>
              <a:rPr lang="en-US" altLang="zh-TW" sz="3200" dirty="0" smtClean="0"/>
              <a:t>python code</a:t>
            </a:r>
            <a:r>
              <a:rPr lang="zh-TW" altLang="en-US" sz="3200" dirty="0" smtClean="0"/>
              <a:t>重要的一部分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18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4" y="656737"/>
            <a:ext cx="10772775" cy="105701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3384"/>
          <a:stretch/>
        </p:blipFill>
        <p:spPr>
          <a:xfrm>
            <a:off x="423958" y="1474237"/>
            <a:ext cx="11006041" cy="48145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24947" y="2687217"/>
            <a:ext cx="634482" cy="173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8" t="19197" r="67524" b="27251"/>
          <a:stretch/>
        </p:blipFill>
        <p:spPr>
          <a:xfrm rot="5400000">
            <a:off x="4408605" y="1365097"/>
            <a:ext cx="816865" cy="26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/>
              <a:t>設定環境變數</a:t>
            </a:r>
            <a:r>
              <a:rPr lang="en-US" altLang="zh-TW" dirty="0" smtClean="0"/>
              <a:t>PATH (part1)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1191237"/>
            <a:ext cx="10753725" cy="729004"/>
          </a:xfrm>
        </p:spPr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err="1" smtClean="0"/>
              <a:t>cmd</a:t>
            </a:r>
            <a:r>
              <a:rPr lang="zh-TW" altLang="zh-TW" dirty="0" smtClean="0"/>
              <a:t>進入</a:t>
            </a:r>
            <a:r>
              <a:rPr lang="en-US" altLang="zh-TW" dirty="0" smtClean="0"/>
              <a:t>Python</a:t>
            </a:r>
            <a:r>
              <a:rPr lang="zh-TW" altLang="zh-TW" dirty="0" smtClean="0"/>
              <a:t>前，</a:t>
            </a:r>
            <a:r>
              <a:rPr lang="zh-TW" altLang="en-US" dirty="0" smtClean="0"/>
              <a:t>要</a:t>
            </a:r>
            <a:r>
              <a:rPr lang="zh-TW" altLang="en-US" dirty="0"/>
              <a:t>先</a:t>
            </a:r>
            <a:r>
              <a:rPr lang="zh-TW" altLang="zh-TW" dirty="0" smtClean="0"/>
              <a:t>讓</a:t>
            </a:r>
            <a:r>
              <a:rPr lang="zh-TW" altLang="zh-TW" dirty="0"/>
              <a:t>系統「</a:t>
            </a:r>
            <a:r>
              <a:rPr lang="zh-TW" altLang="zh-TW" b="1" dirty="0">
                <a:solidFill>
                  <a:srgbClr val="FF0000"/>
                </a:solidFill>
              </a:rPr>
              <a:t>認得</a:t>
            </a:r>
            <a:r>
              <a:rPr lang="zh-TW" altLang="zh-TW" dirty="0" smtClean="0"/>
              <a:t>」</a:t>
            </a:r>
            <a:r>
              <a:rPr lang="en-US" altLang="zh-TW" dirty="0" smtClean="0"/>
              <a:t>”python”</a:t>
            </a:r>
            <a:r>
              <a:rPr lang="zh-TW" altLang="zh-TW" dirty="0" smtClean="0"/>
              <a:t>在哪</a:t>
            </a:r>
            <a:r>
              <a:rPr lang="zh-TW" altLang="en-US" dirty="0" smtClean="0"/>
              <a:t>，因此要設定</a:t>
            </a:r>
            <a:r>
              <a:rPr lang="zh-TW" altLang="zh-TW" dirty="0" smtClean="0"/>
              <a:t>「</a:t>
            </a:r>
            <a:r>
              <a:rPr lang="en-US" altLang="zh-TW" b="1" dirty="0" smtClean="0">
                <a:solidFill>
                  <a:srgbClr val="FF0000"/>
                </a:solidFill>
              </a:rPr>
              <a:t>PATH</a:t>
            </a:r>
            <a:r>
              <a:rPr lang="zh-TW" altLang="zh-TW" dirty="0" smtClean="0"/>
              <a:t>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4" y="1753859"/>
            <a:ext cx="5344271" cy="487748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583180" y="3550409"/>
            <a:ext cx="1242060" cy="38301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80460" y="5180577"/>
            <a:ext cx="124206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56" y="1943531"/>
            <a:ext cx="3721044" cy="397979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986836" y="3681967"/>
            <a:ext cx="1036320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449876" y="4001090"/>
            <a:ext cx="1358843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34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0" y="1728730"/>
            <a:ext cx="4762500" cy="49075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/>
              <a:t>設定環境變數</a:t>
            </a:r>
            <a:r>
              <a:rPr lang="en-US" altLang="zh-TW" dirty="0" smtClean="0"/>
              <a:t>PATH (part2)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1191237"/>
            <a:ext cx="10753725" cy="729004"/>
          </a:xfrm>
        </p:spPr>
        <p:txBody>
          <a:bodyPr/>
          <a:lstStyle/>
          <a:p>
            <a:r>
              <a:rPr lang="en-US" altLang="zh-TW" dirty="0" smtClean="0"/>
              <a:t>PATH </a:t>
            </a:r>
            <a:r>
              <a:rPr lang="zh-TW" altLang="en-US" dirty="0" smtClean="0"/>
              <a:t>的值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設定為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安裝資料夾，目前是 </a:t>
            </a:r>
            <a:r>
              <a:rPr lang="en-US" altLang="zh-TW" dirty="0" smtClean="0"/>
              <a:t>C</a:t>
            </a:r>
            <a:r>
              <a:rPr lang="en-US" altLang="zh-TW" dirty="0"/>
              <a:t>:\Python33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799273" y="3607978"/>
            <a:ext cx="232410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5010" y="2975880"/>
            <a:ext cx="2988283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形圖說文字 10"/>
          <p:cNvSpPr/>
          <p:nvPr/>
        </p:nvSpPr>
        <p:spPr>
          <a:xfrm>
            <a:off x="5120631" y="2412000"/>
            <a:ext cx="2942281" cy="1127760"/>
          </a:xfrm>
          <a:prstGeom prst="wedgeEllipseCallout">
            <a:avLst>
              <a:gd name="adj1" fmla="val -58088"/>
              <a:gd name="adj2" fmla="val 65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記得跟你資料夾名稱一樣</a:t>
            </a:r>
            <a:endParaRPr lang="en-US" altLang="zh-TW" sz="2400" dirty="0" smtClean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5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HelloWorld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 smtClean="0">
                <a:solidFill>
                  <a:schemeClr val="tx1"/>
                </a:solidFill>
              </a:rPr>
              <a:t>開始</a:t>
            </a:r>
            <a:r>
              <a:rPr lang="en-US" altLang="zh-TW" sz="3600" dirty="0" smtClean="0">
                <a:solidFill>
                  <a:schemeClr val="tx1"/>
                </a:solidFill>
              </a:rPr>
              <a:t> </a:t>
            </a:r>
            <a:r>
              <a:rPr lang="en-US" altLang="zh-TW" sz="3600" dirty="0" smtClean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altLang="zh-TW" sz="3600" b="1" dirty="0" err="1" smtClean="0">
                <a:solidFill>
                  <a:schemeClr val="tx1"/>
                </a:solidFill>
              </a:rPr>
              <a:t>cmd</a:t>
            </a:r>
            <a:r>
              <a:rPr lang="en-US" altLang="zh-TW" sz="3600" b="1" dirty="0" smtClean="0">
                <a:solidFill>
                  <a:schemeClr val="tx1"/>
                </a:solidFill>
              </a:rPr>
              <a:t> </a:t>
            </a:r>
            <a:r>
              <a:rPr lang="en-US" altLang="zh-TW" sz="3600" dirty="0" smtClean="0">
                <a:solidFill>
                  <a:schemeClr val="tx1"/>
                </a:solidFill>
                <a:sym typeface="Wingdings"/>
              </a:rPr>
              <a:t> python  print(“</a:t>
            </a:r>
            <a:r>
              <a:rPr lang="en-US" altLang="zh-TW" sz="3600" dirty="0" err="1" smtClean="0">
                <a:solidFill>
                  <a:schemeClr val="tx1"/>
                </a:solidFill>
                <a:sym typeface="Wingdings"/>
              </a:rPr>
              <a:t>HelloWorld</a:t>
            </a:r>
            <a:r>
              <a:rPr lang="en-US" altLang="zh-TW" sz="3600" dirty="0" smtClean="0">
                <a:solidFill>
                  <a:schemeClr val="tx1"/>
                </a:solidFill>
                <a:sym typeface="Wingdings"/>
              </a:rPr>
              <a:t>”)</a:t>
            </a:r>
            <a:endParaRPr lang="zh-TW" altLang="zh-TW" sz="3600" dirty="0" smtClean="0">
              <a:solidFill>
                <a:schemeClr val="tx1"/>
              </a:solidFill>
            </a:endParaRPr>
          </a:p>
          <a:p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2" y="1781789"/>
            <a:ext cx="4086795" cy="48489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92" y="2248249"/>
            <a:ext cx="5558227" cy="3552073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35281" y="5821260"/>
            <a:ext cx="104300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99421" y="2102460"/>
            <a:ext cx="104300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958405" y="3293041"/>
            <a:ext cx="1043000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637960" y="4206240"/>
            <a:ext cx="2658439" cy="38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968240" y="3810000"/>
            <a:ext cx="975360" cy="396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9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19" y="156504"/>
            <a:ext cx="2560581" cy="25383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互動式命令列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71612"/>
            <a:ext cx="9956800" cy="4873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err="1" smtClean="0">
                <a:solidFill>
                  <a:srgbClr val="FF0000"/>
                </a:solidFill>
              </a:rPr>
              <a:t>cmd</a:t>
            </a:r>
            <a:r>
              <a:rPr lang="zh-TW" altLang="zh-TW" sz="2800" dirty="0" smtClean="0"/>
              <a:t>輸入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python</a:t>
            </a:r>
            <a:r>
              <a:rPr lang="en-US" altLang="zh-TW" sz="2800" dirty="0"/>
              <a:t> </a:t>
            </a:r>
            <a:r>
              <a:rPr lang="zh-TW" altLang="en-US" sz="2800" dirty="0" smtClean="0"/>
              <a:t>或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py</a:t>
            </a:r>
            <a:r>
              <a:rPr lang="zh-TW" altLang="zh-TW" sz="2800" dirty="0" smtClean="0"/>
              <a:t>，</a:t>
            </a:r>
            <a:r>
              <a:rPr lang="zh-TW" altLang="zh-TW" sz="2800" dirty="0"/>
              <a:t>進入</a:t>
            </a:r>
            <a:r>
              <a:rPr lang="en-US" altLang="zh-TW" sz="2800" dirty="0"/>
              <a:t>Python</a:t>
            </a:r>
            <a:r>
              <a:rPr lang="zh-TW" altLang="zh-TW" sz="2800" dirty="0"/>
              <a:t>的</a:t>
            </a:r>
            <a:r>
              <a:rPr lang="zh-TW" altLang="en-US" sz="2800" dirty="0"/>
              <a:t>「互動式命令列」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800" dirty="0"/>
              <a:t>離開互動式命令列：輸入 </a:t>
            </a:r>
            <a:r>
              <a:rPr lang="en-US" altLang="zh-TW" sz="2800" dirty="0">
                <a:solidFill>
                  <a:srgbClr val="FF0000"/>
                </a:solidFill>
              </a:rPr>
              <a:t>exit()</a:t>
            </a:r>
            <a:r>
              <a:rPr lang="en-US" altLang="zh-TW" sz="2800" dirty="0"/>
              <a:t> </a:t>
            </a:r>
            <a:r>
              <a:rPr lang="zh-TW" altLang="en-US" sz="2800" dirty="0"/>
              <a:t>或 </a:t>
            </a:r>
            <a:r>
              <a:rPr lang="en-US" altLang="zh-TW" sz="2800" dirty="0" err="1">
                <a:solidFill>
                  <a:srgbClr val="FF0000"/>
                </a:solidFill>
              </a:rPr>
              <a:t>ctrl+Z</a:t>
            </a:r>
            <a:endParaRPr lang="zh-TW" altLang="zh-TW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800" dirty="0" smtClean="0"/>
              <a:t>互動式</a:t>
            </a:r>
            <a:r>
              <a:rPr lang="zh-TW" altLang="en-US" sz="2800" dirty="0"/>
              <a:t>命令</a:t>
            </a:r>
            <a:r>
              <a:rPr lang="zh-TW" altLang="en-US" sz="2800" dirty="0" smtClean="0"/>
              <a:t>列 就是 </a:t>
            </a:r>
            <a:r>
              <a:rPr lang="zh-TW" altLang="en-US" sz="2800" dirty="0"/>
              <a:t>一個良好的</a:t>
            </a:r>
            <a:r>
              <a:rPr lang="en-US" altLang="zh-TW" sz="2800" dirty="0"/>
              <a:t>python</a:t>
            </a:r>
            <a:r>
              <a:rPr lang="zh-TW" altLang="en-US" sz="2800" dirty="0"/>
              <a:t>測試環境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800" dirty="0" smtClean="0"/>
              <a:t>也</a:t>
            </a:r>
            <a:r>
              <a:rPr lang="zh-TW" altLang="zh-TW" sz="2800" dirty="0" smtClean="0"/>
              <a:t>可以</a:t>
            </a:r>
            <a:r>
              <a:rPr lang="zh-TW" altLang="en-US" sz="2800" dirty="0"/>
              <a:t>當作強大的</a:t>
            </a:r>
            <a:r>
              <a:rPr lang="zh-TW" altLang="en-US" sz="2800" dirty="0" smtClean="0"/>
              <a:t>計算機</a:t>
            </a:r>
            <a:endParaRPr lang="en-US" altLang="zh-TW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7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執行程式：拖進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真正</a:t>
            </a:r>
            <a:r>
              <a:rPr lang="zh-TW" altLang="en-US" dirty="0"/>
              <a:t>要寫程式，還是會將</a:t>
            </a:r>
            <a:r>
              <a:rPr lang="zh-TW" altLang="zh-TW" dirty="0"/>
              <a:t>程式碼</a:t>
            </a:r>
            <a:r>
              <a:rPr lang="zh-TW" altLang="en-US" dirty="0"/>
              <a:t>存</a:t>
            </a:r>
            <a:r>
              <a:rPr lang="zh-TW" altLang="zh-TW" dirty="0"/>
              <a:t>成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zh-TW" altLang="zh-TW" dirty="0">
                <a:solidFill>
                  <a:srgbClr val="FF0000"/>
                </a:solidFill>
              </a:rPr>
              <a:t>檔</a:t>
            </a:r>
            <a:r>
              <a:rPr lang="zh-TW" altLang="zh-TW" dirty="0"/>
              <a:t>，再一口氣執行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（系統要先安裝</a:t>
            </a:r>
            <a:r>
              <a:rPr lang="en-US" altLang="zh-TW" dirty="0"/>
              <a:t>python</a:t>
            </a:r>
            <a:r>
              <a:rPr lang="zh-TW" altLang="en-US" dirty="0"/>
              <a:t>，才能直接執行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為了在程式</a:t>
            </a:r>
            <a:r>
              <a:rPr lang="zh-TW" altLang="en-US" dirty="0"/>
              <a:t>遇到</a:t>
            </a:r>
            <a:r>
              <a:rPr lang="zh-TW" altLang="en-US" dirty="0" smtClean="0"/>
              <a:t>錯誤跳出時，仍可以看到</a:t>
            </a:r>
            <a:r>
              <a:rPr lang="zh-TW" altLang="en-US" dirty="0" smtClean="0">
                <a:solidFill>
                  <a:srgbClr val="FF0000"/>
                </a:solidFill>
              </a:rPr>
              <a:t>完整的錯誤訊息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我們可以用</a:t>
            </a:r>
            <a:r>
              <a:rPr lang="zh-TW" altLang="en-US" dirty="0" smtClean="0">
                <a:solidFill>
                  <a:srgbClr val="FF0000"/>
                </a:solidFill>
              </a:rPr>
              <a:t>拖曳</a:t>
            </a:r>
            <a:r>
              <a:rPr lang="zh-TW" altLang="en-US" dirty="0" smtClean="0"/>
              <a:t>的方式，在</a:t>
            </a:r>
            <a:r>
              <a:rPr lang="en-US" altLang="zh-TW" dirty="0" err="1" smtClean="0">
                <a:solidFill>
                  <a:srgbClr val="FF0000"/>
                </a:solidFill>
              </a:rPr>
              <a:t>cmd</a:t>
            </a:r>
            <a:r>
              <a:rPr lang="zh-TW" altLang="en-US" dirty="0" smtClean="0"/>
              <a:t>裡執行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</a:rPr>
              <a:t>py</a:t>
            </a:r>
            <a:r>
              <a:rPr lang="zh-TW" altLang="en-US" dirty="0" smtClean="0">
                <a:solidFill>
                  <a:srgbClr val="FF0000"/>
                </a:solidFill>
              </a:rPr>
              <a:t>檔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>
                <a:solidFill>
                  <a:schemeClr val="tx1"/>
                </a:solidFill>
              </a:rPr>
              <a:t>（建議路徑不要包括英文以外的字元）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34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141597" y="4229366"/>
            <a:ext cx="8771380" cy="2370025"/>
            <a:chOff x="1074690" y="3883678"/>
            <a:chExt cx="8771380" cy="237002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690" y="3883678"/>
              <a:ext cx="8771380" cy="2370025"/>
            </a:xfrm>
            <a:prstGeom prst="rect">
              <a:avLst/>
            </a:prstGeom>
          </p:spPr>
        </p:pic>
        <p:sp>
          <p:nvSpPr>
            <p:cNvPr id="7" name="弧形箭號 (上彎) 6"/>
            <p:cNvSpPr/>
            <p:nvPr/>
          </p:nvSpPr>
          <p:spPr>
            <a:xfrm rot="10800000">
              <a:off x="4672360" y="4647982"/>
              <a:ext cx="3423423" cy="68022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3" r="26686" b="38696"/>
            <a:stretch/>
          </p:blipFill>
          <p:spPr>
            <a:xfrm>
              <a:off x="6043611" y="5026695"/>
              <a:ext cx="628228" cy="1052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6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(optional)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32588" y="1191236"/>
                <a:ext cx="10753725" cy="4586629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試著找一篇新</a:t>
                </a:r>
                <a:r>
                  <a:rPr lang="zh-TW" altLang="en-US" dirty="0"/>
                  <a:t>聞</a:t>
                </a:r>
                <a:r>
                  <a:rPr lang="zh-TW" altLang="en-US" dirty="0" smtClean="0"/>
                  <a:t>儲存下來</a:t>
                </a:r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找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124</m:t>
                        </m:r>
                      </m:sup>
                    </m:sSup>
                  </m:oMath>
                </a14:m>
                <a:r>
                  <a:rPr lang="zh-TW" altLang="en-US" dirty="0" smtClean="0"/>
                  <a:t> 的 萬位數是多少</a:t>
                </a:r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算出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−97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r>
                  <a:rPr lang="zh-TW" altLang="en-US" dirty="0" smtClean="0"/>
                  <a:t>          在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=2013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2037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時的值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588" y="1191236"/>
                <a:ext cx="10753725" cy="4586629"/>
              </a:xfrm>
              <a:blipFill rotWithShape="1">
                <a:blip r:embed="rId3"/>
                <a:stretch>
                  <a:fillRect l="-794" t="-2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35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5160" y="6305360"/>
            <a:ext cx="939502" cy="400110"/>
          </a:xfrm>
          <a:prstGeom prst="rect">
            <a:avLst/>
          </a:prstGeom>
          <a:solidFill>
            <a:srgbClr val="33996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t</a:t>
            </a:r>
            <a:r>
              <a:rPr lang="en-US" altLang="zh-TW" sz="2000" dirty="0" smtClean="0"/>
              <a:t>rial.py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782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I/O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nput() / print()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226" y="3268735"/>
            <a:ext cx="3073643" cy="6670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59" y="3293427"/>
            <a:ext cx="3911302" cy="675132"/>
          </a:xfrm>
          <a:prstGeom prst="rect">
            <a:avLst/>
          </a:prstGeom>
        </p:spPr>
      </p:pic>
      <p:sp>
        <p:nvSpPr>
          <p:cNvPr id="8" name="弧形箭號 (下彎) 7"/>
          <p:cNvSpPr/>
          <p:nvPr/>
        </p:nvSpPr>
        <p:spPr>
          <a:xfrm flipH="1">
            <a:off x="5752214" y="2280456"/>
            <a:ext cx="5461936" cy="800793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下彎) 8"/>
          <p:cNvSpPr/>
          <p:nvPr/>
        </p:nvSpPr>
        <p:spPr>
          <a:xfrm rot="10800000" flipH="1">
            <a:off x="6198782" y="4052166"/>
            <a:ext cx="3696932" cy="109284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" y="2074953"/>
            <a:ext cx="10239375" cy="32575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基本輸出</a:t>
            </a:r>
            <a:r>
              <a:rPr lang="zh-TW" altLang="en-US" dirty="0"/>
              <a:t>：</a:t>
            </a:r>
            <a:r>
              <a:rPr lang="en-US" altLang="zh-TW" dirty="0" smtClean="0"/>
              <a:t>print()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585" y="1571624"/>
            <a:ext cx="4297414" cy="181165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3279" y="6091113"/>
            <a:ext cx="101939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print.py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208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小知識：</a:t>
            </a:r>
            <a:r>
              <a:rPr lang="en-US" altLang="zh-TW" dirty="0" smtClean="0"/>
              <a:t>help()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24560" y="1191236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直接在 互動式命令列 查詢函式的用法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933132"/>
            <a:ext cx="9905330" cy="366523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9397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vs C</a:t>
            </a:r>
            <a:r>
              <a:rPr lang="zh-TW" altLang="en-US" dirty="0" smtClean="0"/>
              <a:t>：輸入的不同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 C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canf</a:t>
            </a:r>
            <a:r>
              <a:rPr lang="en-US" altLang="zh-TW" dirty="0" smtClean="0"/>
              <a:t>(“%</a:t>
            </a:r>
            <a:r>
              <a:rPr lang="en-US" altLang="zh-TW" dirty="0" err="1" smtClean="0"/>
              <a:t>d”,&amp;a</a:t>
            </a:r>
            <a:r>
              <a:rPr lang="en-US" altLang="zh-TW" dirty="0"/>
              <a:t>); </a:t>
            </a:r>
            <a:r>
              <a:rPr lang="en-US" altLang="zh-TW" dirty="0" err="1"/>
              <a:t>scanf</a:t>
            </a:r>
            <a:r>
              <a:rPr lang="en-US" altLang="zh-TW" dirty="0" smtClean="0"/>
              <a:t>(“%</a:t>
            </a:r>
            <a:r>
              <a:rPr lang="en-US" altLang="zh-TW" dirty="0" err="1" smtClean="0"/>
              <a:t>f”,&amp;</a:t>
            </a:r>
            <a:r>
              <a:rPr lang="en-US" altLang="zh-TW" dirty="0" err="1"/>
              <a:t>a</a:t>
            </a:r>
            <a:r>
              <a:rPr lang="en-US" altLang="zh-TW" dirty="0" smtClean="0"/>
              <a:t>);</a:t>
            </a:r>
            <a:r>
              <a:rPr lang="en-US" altLang="zh-TW" dirty="0"/>
              <a:t> </a:t>
            </a:r>
            <a:r>
              <a:rPr lang="en-US" altLang="zh-TW" dirty="0" err="1"/>
              <a:t>scanf</a:t>
            </a:r>
            <a:r>
              <a:rPr lang="en-US" altLang="zh-TW" dirty="0" smtClean="0"/>
              <a:t>(“%</a:t>
            </a:r>
            <a:r>
              <a:rPr lang="en-US" altLang="zh-TW" dirty="0" err="1" smtClean="0"/>
              <a:t>s”,&amp;</a:t>
            </a:r>
            <a:r>
              <a:rPr lang="en-US" altLang="zh-TW" dirty="0" err="1"/>
              <a:t>a</a:t>
            </a:r>
            <a:r>
              <a:rPr lang="en-US" altLang="zh-TW" dirty="0"/>
              <a:t>);</a:t>
            </a:r>
            <a:r>
              <a:rPr lang="zh-TW" altLang="en-US" dirty="0" smtClean="0"/>
              <a:t>代表什麼？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zh-TW" altLang="en-US" dirty="0" smtClean="0"/>
              <a:t>是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/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float / string</a:t>
            </a:r>
            <a:r>
              <a:rPr lang="zh-TW" altLang="en-US" dirty="0" smtClean="0"/>
              <a:t> 的行為會一樣嗎？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其實</a:t>
            </a:r>
            <a:r>
              <a:rPr lang="en-US" altLang="zh-TW" dirty="0" smtClean="0"/>
              <a:t>C</a:t>
            </a:r>
            <a:r>
              <a:rPr lang="zh-TW" altLang="en-US" dirty="0" smtClean="0">
                <a:solidFill>
                  <a:srgbClr val="FF0000"/>
                </a:solidFill>
              </a:rPr>
              <a:t>有</a:t>
            </a:r>
            <a:r>
              <a:rPr lang="zh-TW" altLang="en-US" dirty="0" smtClean="0"/>
              <a:t>幫我們把 </a:t>
            </a:r>
            <a:r>
              <a:rPr lang="zh-TW" altLang="en-US" dirty="0" smtClean="0">
                <a:solidFill>
                  <a:srgbClr val="FF0000"/>
                </a:solidFill>
              </a:rPr>
              <a:t>輸入的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  <a:r>
              <a:rPr lang="zh-TW" altLang="en-US" dirty="0" smtClean="0"/>
              <a:t> 轉成 </a:t>
            </a:r>
            <a:r>
              <a:rPr lang="zh-TW" altLang="en-US" dirty="0" smtClean="0">
                <a:solidFill>
                  <a:srgbClr val="FF0000"/>
                </a:solidFill>
              </a:rPr>
              <a:t>變數的型態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In Python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en-US" altLang="zh-TW" dirty="0" smtClean="0"/>
              <a:t>ython</a:t>
            </a:r>
            <a:r>
              <a:rPr lang="zh-TW" altLang="en-US" dirty="0" smtClean="0"/>
              <a:t>的輸入 </a:t>
            </a:r>
            <a:r>
              <a:rPr lang="en-US" altLang="zh-TW" dirty="0" smtClean="0"/>
              <a:t>input()</a:t>
            </a:r>
          </a:p>
          <a:p>
            <a:r>
              <a:rPr lang="en-US" altLang="zh-TW" dirty="0" smtClean="0"/>
              <a:t>input() </a:t>
            </a:r>
            <a:r>
              <a:rPr lang="zh-TW" altLang="en-US" dirty="0" smtClean="0"/>
              <a:t>是一個 </a:t>
            </a:r>
            <a:r>
              <a:rPr lang="zh-TW" altLang="en-US" dirty="0" smtClean="0">
                <a:solidFill>
                  <a:srgbClr val="FF0000"/>
                </a:solidFill>
              </a:rPr>
              <a:t>函式</a:t>
            </a:r>
            <a:r>
              <a:rPr lang="zh-TW" altLang="en-US" dirty="0" smtClean="0"/>
              <a:t>，有 </a:t>
            </a:r>
            <a:r>
              <a:rPr lang="zh-TW" altLang="en-US" dirty="0" smtClean="0">
                <a:solidFill>
                  <a:srgbClr val="FF0000"/>
                </a:solidFill>
              </a:rPr>
              <a:t>回傳值</a:t>
            </a:r>
            <a:r>
              <a:rPr lang="zh-TW" altLang="en-US" dirty="0" smtClean="0"/>
              <a:t> （就是 </a:t>
            </a:r>
            <a:r>
              <a:rPr lang="zh-TW" altLang="en-US" dirty="0" smtClean="0">
                <a:solidFill>
                  <a:srgbClr val="FF0000"/>
                </a:solidFill>
              </a:rPr>
              <a:t>輸入的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  <a:r>
              <a:rPr lang="zh-TW" altLang="en-US" dirty="0" smtClean="0"/>
              <a:t> ）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沒有</a:t>
            </a:r>
            <a:r>
              <a:rPr lang="zh-TW" altLang="en-US" dirty="0" smtClean="0"/>
              <a:t>幫我們把轉成任何 </a:t>
            </a:r>
            <a:r>
              <a:rPr lang="zh-TW" altLang="en-US" dirty="0" smtClean="0">
                <a:solidFill>
                  <a:srgbClr val="FF0000"/>
                </a:solidFill>
              </a:rPr>
              <a:t>變數型態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1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606" y="662729"/>
            <a:ext cx="10772775" cy="10570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2053" name="Picture 5" descr="C:\Users\Alex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39"/>
            <a:ext cx="6488935" cy="65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lex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52" y="2093206"/>
            <a:ext cx="10530848" cy="458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基本輸入：</a:t>
            </a:r>
            <a:r>
              <a:rPr lang="en-US" altLang="zh-TW" dirty="0" smtClean="0"/>
              <a:t>input()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092642"/>
            <a:ext cx="6658507" cy="37580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577" y="2669516"/>
            <a:ext cx="4616729" cy="188724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V="1">
            <a:off x="7498440" y="1893773"/>
            <a:ext cx="731520" cy="855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 flipV="1">
            <a:off x="9048901" y="1893773"/>
            <a:ext cx="640080" cy="1431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7864200" y="1437592"/>
            <a:ext cx="2834640" cy="52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使用者輸入</a:t>
            </a:r>
            <a:r>
              <a:rPr lang="zh-TW" altLang="en-US" sz="2800" dirty="0"/>
              <a:t>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83278" y="6091113"/>
            <a:ext cx="108245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</a:t>
            </a:r>
            <a:r>
              <a:rPr lang="en-US" altLang="zh-TW" sz="2000" dirty="0" smtClean="0"/>
              <a:t>nput.py</a:t>
            </a:r>
            <a:endParaRPr lang="zh-TW" altLang="en-US" sz="20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08644" y="1030365"/>
            <a:ext cx="3494283" cy="1061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/>
              <a:t>input() </a:t>
            </a:r>
            <a:r>
              <a:rPr lang="zh-TW" altLang="en-US" sz="2800" dirty="0" smtClean="0"/>
              <a:t>以 </a:t>
            </a:r>
            <a:r>
              <a:rPr lang="zh-TW" altLang="en-US" sz="2800" dirty="0" smtClean="0">
                <a:solidFill>
                  <a:srgbClr val="FF0000"/>
                </a:solidFill>
              </a:rPr>
              <a:t>行</a:t>
            </a:r>
            <a:r>
              <a:rPr lang="zh-TW" altLang="en-US" sz="2800" dirty="0" smtClean="0"/>
              <a:t> 為單位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</a:rPr>
              <a:t>就算 </a:t>
            </a:r>
            <a:r>
              <a:rPr lang="zh-TW" altLang="en-US" sz="2800" dirty="0" smtClean="0">
                <a:solidFill>
                  <a:srgbClr val="FF0000"/>
                </a:solidFill>
              </a:rPr>
              <a:t>空白行</a:t>
            </a:r>
            <a:r>
              <a:rPr lang="zh-TW" altLang="en-US" sz="2800" dirty="0" smtClean="0"/>
              <a:t> 也是 </a:t>
            </a:r>
            <a:r>
              <a:rPr lang="zh-TW" altLang="en-US" sz="2800" dirty="0" smtClean="0">
                <a:solidFill>
                  <a:srgbClr val="FF0000"/>
                </a:solidFill>
              </a:rPr>
              <a:t>行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5341434" y="2397512"/>
            <a:ext cx="14162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70564" y="391929"/>
            <a:ext cx="10782300" cy="33528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整數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188650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Chapter05_int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751226" y="3151288"/>
            <a:ext cx="1202110" cy="8363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1246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975498" y="3146342"/>
            <a:ext cx="1024268" cy="8363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124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634177" y="2488022"/>
            <a:ext cx="435934" cy="4040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7634177" y="3092640"/>
            <a:ext cx="435934" cy="4040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7634178" y="3744729"/>
            <a:ext cx="435934" cy="42175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634177" y="4440809"/>
            <a:ext cx="435934" cy="4040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0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class ‘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88664" y="2423112"/>
            <a:ext cx="1548383" cy="406148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+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-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*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/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//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%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**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42</a:t>
            </a:fld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65184"/>
              </p:ext>
            </p:extLst>
          </p:nvPr>
        </p:nvGraphicFramePr>
        <p:xfrm>
          <a:off x="657224" y="1191236"/>
          <a:ext cx="2631440" cy="511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40"/>
              </a:tblGrid>
              <a:tr h="6062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/>
                        <a:t>int</a:t>
                      </a:r>
                      <a:endParaRPr lang="zh-TW" altLang="en-US" sz="2800" dirty="0"/>
                    </a:p>
                  </a:txBody>
                  <a:tcPr/>
                </a:tc>
              </a:tr>
              <a:tr h="462007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</a:tr>
              <a:tr h="288249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__add__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__sub__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mul</a:t>
                      </a:r>
                      <a:r>
                        <a:rPr lang="en-US" altLang="zh-TW" sz="2800" dirty="0" smtClean="0"/>
                        <a:t>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__div__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floordiv</a:t>
                      </a:r>
                      <a:r>
                        <a:rPr lang="en-US" altLang="zh-TW" sz="2800" dirty="0" smtClean="0"/>
                        <a:t>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__mod__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__pow__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24" y="1888022"/>
            <a:ext cx="7525494" cy="3293577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8227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4" y="347583"/>
            <a:ext cx="10772775" cy="105701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新增整數變數、四則運算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Elementary arithmetic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43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0" y="2283570"/>
            <a:ext cx="6980819" cy="32231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264" y="2194932"/>
            <a:ext cx="3088459" cy="34004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3278" y="6091113"/>
            <a:ext cx="305315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Elementary_arithmetic.py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17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小知識：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的註解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單行註解</a:t>
            </a:r>
            <a:r>
              <a:rPr lang="zh-TW" altLang="en-US" dirty="0"/>
              <a:t>：</a:t>
            </a:r>
            <a:r>
              <a:rPr lang="en-US" altLang="zh-TW" dirty="0" smtClean="0"/>
              <a:t>#</a:t>
            </a:r>
            <a:r>
              <a:rPr lang="zh-TW" altLang="en-US" dirty="0" smtClean="0"/>
              <a:t>之後到換行為止都是註解（所以最多註解單行</a:t>
            </a:r>
            <a:r>
              <a:rPr lang="zh-TW" altLang="en-US" dirty="0"/>
              <a:t>）</a:t>
            </a:r>
            <a:endParaRPr lang="en-US" altLang="zh-TW" dirty="0" smtClean="0"/>
          </a:p>
          <a:p>
            <a:r>
              <a:rPr lang="zh-TW" altLang="en-US" dirty="0"/>
              <a:t>多行</a:t>
            </a:r>
            <a:r>
              <a:rPr lang="zh-TW" altLang="en-US" dirty="0" smtClean="0"/>
              <a:t>註解：利用多行字串 </a:t>
            </a:r>
            <a:r>
              <a:rPr lang="en-US" altLang="zh-TW" dirty="0"/>
              <a:t>”</a:t>
            </a:r>
            <a:r>
              <a:rPr lang="en-US" altLang="zh-TW" dirty="0" smtClean="0"/>
              <a:t>”” … </a:t>
            </a:r>
            <a:r>
              <a:rPr lang="en-US" altLang="zh-TW" dirty="0"/>
              <a:t>”</a:t>
            </a:r>
            <a:r>
              <a:rPr lang="en-US" altLang="zh-TW" dirty="0" smtClean="0"/>
              <a:t>””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388870"/>
            <a:ext cx="6762750" cy="32670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83278" y="6091113"/>
            <a:ext cx="158695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comment.py</a:t>
            </a: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4" y="1570651"/>
            <a:ext cx="3217930" cy="472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2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指定運算子 </a:t>
            </a:r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45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8097" y="6352992"/>
            <a:ext cx="298495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Assignment_operator.py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478369"/>
            <a:ext cx="7620000" cy="19621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59" y="1919143"/>
            <a:ext cx="4289440" cy="8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9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A</a:t>
            </a:r>
            <a:r>
              <a:rPr lang="zh-TW" altLang="en-US" dirty="0" smtClean="0"/>
              <a:t>要跟變數</a:t>
            </a:r>
            <a:r>
              <a:rPr lang="en-US" altLang="zh-TW" dirty="0" smtClean="0"/>
              <a:t>B</a:t>
            </a:r>
            <a:r>
              <a:rPr lang="zh-TW" altLang="en-US" dirty="0" smtClean="0"/>
              <a:t>交換，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怎麼做？</a:t>
            </a:r>
            <a:endParaRPr lang="en-US" altLang="zh-TW" dirty="0" smtClean="0"/>
          </a:p>
          <a:p>
            <a:r>
              <a:rPr lang="en-US" altLang="zh-TW" dirty="0" smtClean="0"/>
              <a:t>In Python</a:t>
            </a:r>
            <a:r>
              <a:rPr lang="zh-TW" altLang="en-US" dirty="0" smtClean="0"/>
              <a:t>： </a:t>
            </a:r>
            <a:r>
              <a:rPr lang="en-US" altLang="zh-TW" dirty="0" smtClean="0">
                <a:solidFill>
                  <a:srgbClr val="FF0000"/>
                </a:solidFill>
              </a:rPr>
              <a:t>A, B = B, 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1" y="2431002"/>
            <a:ext cx="7198606" cy="33468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899" y="2034756"/>
            <a:ext cx="3299390" cy="245422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8097" y="6352992"/>
            <a:ext cx="113488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swap.py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86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小知識：型態承受力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91806"/>
                  </p:ext>
                </p:extLst>
              </p:nvPr>
            </p:nvGraphicFramePr>
            <p:xfrm>
              <a:off x="839216" y="2357120"/>
              <a:ext cx="10194544" cy="2377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064"/>
                    <a:gridCol w="1737360"/>
                    <a:gridCol w="2479040"/>
                    <a:gridCol w="2479040"/>
                    <a:gridCol w="2479040"/>
                  </a:tblGrid>
                  <a:tr h="622408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2400" dirty="0" smtClean="0"/>
                        </a:p>
                        <a:p>
                          <a:pPr algn="ctr"/>
                          <a:r>
                            <a:rPr lang="zh-TW" altLang="en-US" sz="3200" dirty="0" smtClean="0"/>
                            <a:t>整</a:t>
                          </a:r>
                          <a:endParaRPr lang="en-US" altLang="zh-TW" sz="3200" dirty="0" smtClean="0"/>
                        </a:p>
                        <a:p>
                          <a:pPr algn="ctr"/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zh-TW" altLang="en-US" sz="3200" dirty="0" smtClean="0"/>
                            <a:t>數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語言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python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C/C++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C/C++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585011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型態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err="1" smtClean="0"/>
                            <a:t>int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long long 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err="1" smtClean="0"/>
                            <a:t>int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585011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記憶體大小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不固定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8 byte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4 byte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585011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數值大小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不固定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 ~ 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91806"/>
                  </p:ext>
                </p:extLst>
              </p:nvPr>
            </p:nvGraphicFramePr>
            <p:xfrm>
              <a:off x="839216" y="2357120"/>
              <a:ext cx="10194544" cy="23774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064"/>
                    <a:gridCol w="1737360"/>
                    <a:gridCol w="2479040"/>
                    <a:gridCol w="2479040"/>
                    <a:gridCol w="2479040"/>
                  </a:tblGrid>
                  <a:tr h="622408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2400" dirty="0" smtClean="0"/>
                        </a:p>
                        <a:p>
                          <a:pPr algn="ctr"/>
                          <a:r>
                            <a:rPr lang="zh-TW" altLang="en-US" sz="3200" dirty="0" smtClean="0"/>
                            <a:t>整</a:t>
                          </a:r>
                          <a:endParaRPr lang="en-US" altLang="zh-TW" sz="3200" dirty="0" smtClean="0"/>
                        </a:p>
                        <a:p>
                          <a:pPr algn="ctr"/>
                          <a:endParaRPr lang="en-US" altLang="zh-TW" sz="3200" dirty="0" smtClean="0"/>
                        </a:p>
                        <a:p>
                          <a:pPr algn="ctr"/>
                          <a:r>
                            <a:rPr lang="zh-TW" altLang="en-US" sz="3200" dirty="0" smtClean="0"/>
                            <a:t>數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語言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python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C/C++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C/C++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585011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型態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err="1" smtClean="0"/>
                            <a:t>int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long long 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err="1" smtClean="0"/>
                            <a:t>int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585011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記憶體大小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不固定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8 byte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4 byte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585011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數值大小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不固定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1302" t="-313542" r="-101229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1302" t="-313542" r="-1229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＞形箭號 5"/>
          <p:cNvSpPr/>
          <p:nvPr/>
        </p:nvSpPr>
        <p:spPr>
          <a:xfrm>
            <a:off x="5624939" y="3282397"/>
            <a:ext cx="508000" cy="1156143"/>
          </a:xfrm>
          <a:prstGeom prst="chevron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8324506" y="3282396"/>
            <a:ext cx="508000" cy="1156143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5952171" y="3282398"/>
            <a:ext cx="508000" cy="1156143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4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4" y="240903"/>
            <a:ext cx="10772775" cy="105701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練習：銀行計息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deposit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286" r="3389" b="2416"/>
          <a:stretch/>
        </p:blipFill>
        <p:spPr>
          <a:xfrm>
            <a:off x="657524" y="1737224"/>
            <a:ext cx="6410386" cy="38540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5159" y="6305360"/>
            <a:ext cx="1354905" cy="400110"/>
          </a:xfrm>
          <a:prstGeom prst="rect">
            <a:avLst/>
          </a:prstGeom>
          <a:solidFill>
            <a:srgbClr val="33996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deposit.py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66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string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字</a:t>
            </a:r>
            <a:r>
              <a:rPr lang="zh-TW" altLang="en-US" dirty="0">
                <a:solidFill>
                  <a:schemeClr val="tx1"/>
                </a:solidFill>
              </a:rPr>
              <a:t>串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21662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Chapter06_string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53805"/>
              </p:ext>
            </p:extLst>
          </p:nvPr>
        </p:nvGraphicFramePr>
        <p:xfrm>
          <a:off x="4739429" y="5633913"/>
          <a:ext cx="7012764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7524"/>
                <a:gridCol w="637524"/>
                <a:gridCol w="637524"/>
                <a:gridCol w="637524"/>
                <a:gridCol w="637524"/>
                <a:gridCol w="637524"/>
                <a:gridCol w="637524"/>
                <a:gridCol w="637524"/>
                <a:gridCol w="637524"/>
                <a:gridCol w="637524"/>
                <a:gridCol w="6375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‘H’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‘a’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‘t’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‘s’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‘u’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‘n’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‘e’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‘M’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‘I’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‘k’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‘u’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041" y="631196"/>
            <a:ext cx="10772775" cy="105701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你是否想</a:t>
            </a:r>
            <a:r>
              <a:rPr lang="zh-TW" altLang="en-US" dirty="0" smtClean="0"/>
              <a:t>知道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眾多</a:t>
            </a:r>
            <a:r>
              <a:rPr lang="zh-TW" altLang="en-US" dirty="0"/>
              <a:t>程式設計師口中優雅的語言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87" y="4043492"/>
            <a:ext cx="2686050" cy="26860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5770869" y="1825404"/>
            <a:ext cx="3108959" cy="3135420"/>
          </a:xfrm>
          <a:prstGeom prst="wedgeRoundRectCallout">
            <a:avLst>
              <a:gd name="adj1" fmla="val -65520"/>
              <a:gd name="adj2" fmla="val 690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7"/>
          <a:stretch/>
        </p:blipFill>
        <p:spPr>
          <a:xfrm>
            <a:off x="5960429" y="2002334"/>
            <a:ext cx="2790797" cy="2609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字方塊 10"/>
          <p:cNvSpPr txBox="1"/>
          <p:nvPr/>
        </p:nvSpPr>
        <p:spPr>
          <a:xfrm>
            <a:off x="6665005" y="4499159"/>
            <a:ext cx="148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志玲姐姐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class ‘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22904" y="2534872"/>
            <a:ext cx="1548383" cy="2778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+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*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err="1" smtClean="0">
                <a:latin typeface="+mn-ea"/>
              </a:rPr>
              <a:t>len</a:t>
            </a:r>
            <a:r>
              <a:rPr lang="en-US" altLang="zh-TW" sz="2800" b="1" dirty="0" smtClean="0">
                <a:latin typeface="+mn-ea"/>
              </a:rPr>
              <a:t>( )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[ ]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50</a:t>
            </a:fld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76316"/>
              </p:ext>
            </p:extLst>
          </p:nvPr>
        </p:nvGraphicFramePr>
        <p:xfrm>
          <a:off x="657224" y="1292836"/>
          <a:ext cx="2197736" cy="400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36"/>
              </a:tblGrid>
              <a:tr h="6062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/>
                        <a:t>str</a:t>
                      </a:r>
                      <a:endParaRPr lang="zh-TW" altLang="en-US" sz="2800" dirty="0"/>
                    </a:p>
                  </a:txBody>
                  <a:tcPr/>
                </a:tc>
              </a:tr>
              <a:tr h="462007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</a:tr>
              <a:tr h="288249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__add__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mul</a:t>
                      </a:r>
                      <a:r>
                        <a:rPr lang="en-US" altLang="zh-TW" sz="2800" dirty="0" smtClean="0"/>
                        <a:t>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len</a:t>
                      </a:r>
                      <a:r>
                        <a:rPr lang="en-US" altLang="zh-TW" sz="2800" dirty="0" smtClean="0"/>
                        <a:t>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getitem</a:t>
                      </a:r>
                      <a:r>
                        <a:rPr lang="en-US" altLang="zh-TW" sz="2800" dirty="0" smtClean="0"/>
                        <a:t>__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55" y="1579653"/>
            <a:ext cx="7639050" cy="375285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3019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4" y="347583"/>
            <a:ext cx="10772775" cy="105701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新增字</a:t>
            </a:r>
            <a:r>
              <a:rPr lang="zh-TW" altLang="en-US" dirty="0"/>
              <a:t>串</a:t>
            </a:r>
            <a:r>
              <a:rPr lang="zh-TW" altLang="en-US" dirty="0" smtClean="0"/>
              <a:t>變數、加</a:t>
            </a:r>
            <a:r>
              <a:rPr lang="zh-TW" altLang="en-US" dirty="0"/>
              <a:t>乘</a:t>
            </a:r>
            <a:r>
              <a:rPr lang="zh-TW" altLang="en-US" dirty="0" smtClean="0"/>
              <a:t>運算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51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2" y="1612583"/>
            <a:ext cx="6580125" cy="39449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3534" t="33129" r="3651" b="10475"/>
          <a:stretch/>
        </p:blipFill>
        <p:spPr>
          <a:xfrm>
            <a:off x="6440037" y="2296160"/>
            <a:ext cx="5179775" cy="99568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8097" y="6352992"/>
            <a:ext cx="248522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string_operations.py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74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易讀多</a:t>
            </a:r>
            <a:r>
              <a:rPr lang="zh-TW" altLang="en-US" dirty="0"/>
              <a:t>行</a:t>
            </a:r>
            <a:r>
              <a:rPr lang="zh-TW" altLang="en-US" dirty="0" smtClean="0"/>
              <a:t>字串 </a:t>
            </a:r>
            <a:r>
              <a:rPr lang="en-US" altLang="zh-TW" dirty="0"/>
              <a:t>multi-line string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955"/>
          <a:stretch/>
        </p:blipFill>
        <p:spPr>
          <a:xfrm>
            <a:off x="7183120" y="1951513"/>
            <a:ext cx="4148547" cy="258857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" y="2404427"/>
            <a:ext cx="6219825" cy="20288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24560" y="1366738"/>
            <a:ext cx="504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前後三個 單引號 或 雙引號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5160" y="6305360"/>
            <a:ext cx="223227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multiline_string.py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54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4" y="347583"/>
            <a:ext cx="10772775" cy="105701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藉由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string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love </a:t>
            </a:r>
            <a:r>
              <a:rPr lang="en-US" altLang="zh-TW" dirty="0" smtClean="0"/>
              <a:t>announcement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5" y="2442108"/>
            <a:ext cx="9238772" cy="26489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65" y="1523761"/>
            <a:ext cx="4601448" cy="224284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8096" y="6352992"/>
            <a:ext cx="269787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love_anouncement.py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55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0" y="737908"/>
            <a:ext cx="1184977" cy="14524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取得字串長度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、取出其中一字 </a:t>
            </a:r>
            <a:r>
              <a:rPr lang="en-US" altLang="zh-TW" dirty="0" smtClean="0"/>
              <a:t>[  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54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096" y="6352992"/>
            <a:ext cx="372681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str_getitem.py / str_getitem.cpp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01" y="1737869"/>
            <a:ext cx="6191250" cy="304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96" y="1926636"/>
            <a:ext cx="4946009" cy="23041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24" y="4273223"/>
            <a:ext cx="4215434" cy="15340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3495" y="1043186"/>
            <a:ext cx="1426504" cy="67178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611" y="4950896"/>
            <a:ext cx="4742367" cy="1602151"/>
          </a:xfrm>
          <a:prstGeom prst="rect">
            <a:avLst/>
          </a:prstGeom>
        </p:spPr>
      </p:pic>
      <p:sp>
        <p:nvSpPr>
          <p:cNvPr id="14" name="橢圓形圖說文字 13"/>
          <p:cNvSpPr/>
          <p:nvPr/>
        </p:nvSpPr>
        <p:spPr>
          <a:xfrm>
            <a:off x="6320589" y="971317"/>
            <a:ext cx="3354293" cy="672169"/>
          </a:xfrm>
          <a:prstGeom prst="wedgeEllipseCallout">
            <a:avLst>
              <a:gd name="adj1" fmla="val 58172"/>
              <a:gd name="adj2" fmla="val 42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對</a:t>
            </a:r>
            <a:r>
              <a:rPr lang="en-US" altLang="zh-TW" sz="2000" dirty="0" smtClean="0"/>
              <a:t>ASCII</a:t>
            </a:r>
            <a:r>
              <a:rPr lang="zh-TW" altLang="en-US" sz="2000" dirty="0" smtClean="0"/>
              <a:t>以外不友善</a:t>
            </a:r>
            <a:endParaRPr lang="zh-TW" altLang="en-US" sz="2000" dirty="0"/>
          </a:p>
        </p:txBody>
      </p:sp>
      <p:sp>
        <p:nvSpPr>
          <p:cNvPr id="15" name="橢圓形圖說文字 14"/>
          <p:cNvSpPr/>
          <p:nvPr/>
        </p:nvSpPr>
        <p:spPr>
          <a:xfrm>
            <a:off x="1329678" y="997765"/>
            <a:ext cx="2472301" cy="672169"/>
          </a:xfrm>
          <a:prstGeom prst="wedgeEllipseCallout">
            <a:avLst>
              <a:gd name="adj1" fmla="val -54131"/>
              <a:gd name="adj2" fmla="val 49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完整支援中文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436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跑一遍整個字串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55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097" y="6352992"/>
            <a:ext cx="138466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str_join.py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0" y="1418818"/>
            <a:ext cx="6985887" cy="8325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257" y="3385384"/>
            <a:ext cx="4634894" cy="566487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795337" y="2538361"/>
            <a:ext cx="1594938" cy="403662"/>
          </a:xfrm>
        </p:spPr>
        <p:txBody>
          <a:bodyPr/>
          <a:lstStyle/>
          <a:p>
            <a:r>
              <a:rPr lang="zh-TW" altLang="en-US" dirty="0" smtClean="0"/>
              <a:t>怎麼做？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0" y="3204357"/>
            <a:ext cx="6113746" cy="21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Control </a:t>
            </a:r>
            <a:r>
              <a:rPr lang="en-US" altLang="zh-TW" dirty="0" smtClean="0">
                <a:solidFill>
                  <a:srgbClr val="FF0000"/>
                </a:solidFill>
              </a:rPr>
              <a:t>Flow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程式流程</a:t>
            </a:r>
            <a:r>
              <a:rPr lang="zh-TW" altLang="en-US" dirty="0" smtClean="0">
                <a:solidFill>
                  <a:srgbClr val="FF0000"/>
                </a:solidFill>
              </a:rPr>
              <a:t>控制：</a:t>
            </a:r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while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51226" y="5332503"/>
            <a:ext cx="2926080" cy="1397039"/>
          </a:xfrm>
        </p:spPr>
        <p:txBody>
          <a:bodyPr/>
          <a:lstStyle/>
          <a:p>
            <a:fld id="{18303956-2D12-43EA-91B4-AC8EB8A48D4C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3278" y="6091113"/>
            <a:ext cx="289989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Chapter07_ControlFlow</a:t>
            </a:r>
            <a:endParaRPr lang="zh-TW" altLang="en-US" sz="2000" dirty="0"/>
          </a:p>
        </p:txBody>
      </p:sp>
      <p:sp>
        <p:nvSpPr>
          <p:cNvPr id="6" name="橢圓 5"/>
          <p:cNvSpPr/>
          <p:nvPr/>
        </p:nvSpPr>
        <p:spPr>
          <a:xfrm>
            <a:off x="9048692" y="611627"/>
            <a:ext cx="839973" cy="7220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開</a:t>
            </a:r>
            <a:r>
              <a:rPr lang="zh-TW" altLang="en-US" sz="1600" dirty="0"/>
              <a:t>始</a:t>
            </a:r>
          </a:p>
        </p:txBody>
      </p:sp>
      <p:sp>
        <p:nvSpPr>
          <p:cNvPr id="7" name="橢圓 6"/>
          <p:cNvSpPr/>
          <p:nvPr/>
        </p:nvSpPr>
        <p:spPr>
          <a:xfrm>
            <a:off x="9048692" y="5331312"/>
            <a:ext cx="875415" cy="7598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結</a:t>
            </a:r>
            <a:r>
              <a:rPr lang="zh-TW" altLang="en-US" sz="1600" dirty="0"/>
              <a:t>束</a:t>
            </a:r>
          </a:p>
        </p:txBody>
      </p:sp>
      <p:sp>
        <p:nvSpPr>
          <p:cNvPr id="8" name="菱形 7"/>
          <p:cNvSpPr/>
          <p:nvPr/>
        </p:nvSpPr>
        <p:spPr>
          <a:xfrm>
            <a:off x="8357591" y="2495186"/>
            <a:ext cx="2222172" cy="699627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成績</a:t>
            </a:r>
            <a:r>
              <a:rPr lang="en-US" altLang="zh-TW" sz="1600" dirty="0" smtClean="0"/>
              <a:t>&gt;=60 ?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0343379" y="3453155"/>
            <a:ext cx="1103227" cy="4238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輸出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合格</a:t>
            </a:r>
            <a:r>
              <a:rPr lang="en-US" altLang="zh-TW" sz="1600" dirty="0" smtClean="0"/>
              <a:t>”</a:t>
            </a:r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8917064" y="1707868"/>
            <a:ext cx="1103227" cy="4238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讀取成績</a:t>
            </a:r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503565" y="3453155"/>
            <a:ext cx="1103227" cy="4238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輸出</a:t>
            </a:r>
            <a:r>
              <a:rPr lang="en-US" altLang="zh-TW" sz="1600" dirty="0" smtClean="0"/>
              <a:t>”</a:t>
            </a:r>
            <a:r>
              <a:rPr lang="zh-TW" altLang="en-US" sz="1600" dirty="0" smtClean="0"/>
              <a:t>當</a:t>
            </a:r>
            <a:r>
              <a:rPr lang="zh-TW" altLang="en-US" sz="1600" dirty="0"/>
              <a:t>掉</a:t>
            </a:r>
            <a:r>
              <a:rPr lang="en-US" altLang="zh-TW" sz="1600" dirty="0" smtClean="0"/>
              <a:t>”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8927696" y="4254642"/>
            <a:ext cx="1103227" cy="4238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回報結果</a:t>
            </a:r>
            <a:endParaRPr lang="zh-TW" altLang="en-US" sz="1600" dirty="0"/>
          </a:p>
        </p:txBody>
      </p:sp>
      <p:cxnSp>
        <p:nvCxnSpPr>
          <p:cNvPr id="20" name="直線單箭頭接點 19"/>
          <p:cNvCxnSpPr>
            <a:stCxn id="6" idx="4"/>
            <a:endCxn id="10" idx="0"/>
          </p:cNvCxnSpPr>
          <p:nvPr/>
        </p:nvCxnSpPr>
        <p:spPr>
          <a:xfrm flipH="1">
            <a:off x="9468678" y="1333725"/>
            <a:ext cx="1" cy="37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0" idx="2"/>
            <a:endCxn id="8" idx="0"/>
          </p:cNvCxnSpPr>
          <p:nvPr/>
        </p:nvCxnSpPr>
        <p:spPr>
          <a:xfrm flipH="1">
            <a:off x="9468677" y="2131732"/>
            <a:ext cx="1" cy="363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2" idx="2"/>
            <a:endCxn id="7" idx="0"/>
          </p:cNvCxnSpPr>
          <p:nvPr/>
        </p:nvCxnSpPr>
        <p:spPr>
          <a:xfrm>
            <a:off x="9479310" y="4678506"/>
            <a:ext cx="7090" cy="652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1"/>
            <a:endCxn id="11" idx="0"/>
          </p:cNvCxnSpPr>
          <p:nvPr/>
        </p:nvCxnSpPr>
        <p:spPr>
          <a:xfrm rot="10800000" flipV="1">
            <a:off x="8055179" y="2844999"/>
            <a:ext cx="302412" cy="6081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8" idx="3"/>
            <a:endCxn id="9" idx="0"/>
          </p:cNvCxnSpPr>
          <p:nvPr/>
        </p:nvCxnSpPr>
        <p:spPr>
          <a:xfrm>
            <a:off x="10579763" y="2845000"/>
            <a:ext cx="315230" cy="6081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1" idx="2"/>
            <a:endCxn id="12" idx="1"/>
          </p:cNvCxnSpPr>
          <p:nvPr/>
        </p:nvCxnSpPr>
        <p:spPr>
          <a:xfrm rot="16200000" flipH="1">
            <a:off x="8196660" y="3735537"/>
            <a:ext cx="589555" cy="8725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9" idx="2"/>
            <a:endCxn id="12" idx="3"/>
          </p:cNvCxnSpPr>
          <p:nvPr/>
        </p:nvCxnSpPr>
        <p:spPr>
          <a:xfrm rot="5400000">
            <a:off x="10168181" y="3739761"/>
            <a:ext cx="589555" cy="8640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67452" y="134223"/>
            <a:ext cx="9462547" cy="1057013"/>
          </a:xfrm>
        </p:spPr>
        <p:txBody>
          <a:bodyPr/>
          <a:lstStyle/>
          <a:p>
            <a:r>
              <a:rPr lang="zh-TW" altLang="en-US" dirty="0" smtClean="0"/>
              <a:t>何謂好的排版？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30818" r="19168" b="29927"/>
          <a:stretch/>
        </p:blipFill>
        <p:spPr>
          <a:xfrm>
            <a:off x="521208" y="240676"/>
            <a:ext cx="1446244" cy="6799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22" y="2141409"/>
            <a:ext cx="6239805" cy="29337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725" y="1884067"/>
            <a:ext cx="5206705" cy="34484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261572" y="1030760"/>
            <a:ext cx="713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讓人看起來舒服，</a:t>
            </a:r>
            <a:r>
              <a:rPr lang="zh-TW" altLang="en-US" sz="2400" dirty="0" smtClean="0">
                <a:solidFill>
                  <a:srgbClr val="FF0000"/>
                </a:solidFill>
              </a:rPr>
              <a:t>層次分明</a:t>
            </a:r>
            <a:r>
              <a:rPr lang="zh-TW" altLang="en-US" sz="2400" dirty="0" smtClean="0"/>
              <a:t>的就是好排版</a:t>
            </a:r>
            <a:endParaRPr lang="en-US" altLang="zh-TW" sz="2400" dirty="0" smtClean="0"/>
          </a:p>
          <a:p>
            <a:r>
              <a:rPr lang="zh-TW" altLang="en-US" sz="2400" dirty="0" smtClean="0"/>
              <a:t>秘訣：每個區塊都有一條神聖不可侵犯的</a:t>
            </a:r>
            <a:r>
              <a:rPr lang="zh-TW" altLang="en-US" sz="2400" dirty="0" smtClean="0">
                <a:solidFill>
                  <a:srgbClr val="FF0000"/>
                </a:solidFill>
              </a:rPr>
              <a:t>對齊線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603079" y="1884067"/>
            <a:ext cx="29208" cy="3448436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060442" y="2442117"/>
            <a:ext cx="22302" cy="2633043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558530" y="3107473"/>
            <a:ext cx="10232" cy="1208049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8044548" y="3620112"/>
            <a:ext cx="0" cy="271664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83278" y="6091113"/>
            <a:ext cx="255057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99_bad.cpp / 99.cpp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41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九九乘法表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0" y="1074583"/>
            <a:ext cx="6537696" cy="285662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270" y="1074583"/>
            <a:ext cx="4979670" cy="285831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48" y="4007581"/>
            <a:ext cx="6791325" cy="25431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657224" y="4005890"/>
            <a:ext cx="872498" cy="106940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30818" r="19168" b="29927"/>
          <a:stretch/>
        </p:blipFill>
        <p:spPr>
          <a:xfrm>
            <a:off x="9983755" y="4193329"/>
            <a:ext cx="1446244" cy="67993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83278" y="6091113"/>
            <a:ext cx="181537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99.py / 99.cpp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94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59</a:t>
            </a:fld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060440" y="1355109"/>
            <a:ext cx="9047584" cy="537443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3229472" y="1595067"/>
            <a:ext cx="3830320" cy="4001035"/>
            <a:chOff x="420958" y="114022"/>
            <a:chExt cx="3830320" cy="4001035"/>
          </a:xfrm>
        </p:grpSpPr>
        <p:sp>
          <p:nvSpPr>
            <p:cNvPr id="5" name="矩形 4"/>
            <p:cNvSpPr/>
            <p:nvPr/>
          </p:nvSpPr>
          <p:spPr>
            <a:xfrm>
              <a:off x="420958" y="114022"/>
              <a:ext cx="3830320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20958" y="3637537"/>
              <a:ext cx="3830320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20958" y="576123"/>
              <a:ext cx="3830320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開頭 條件 列</a:t>
              </a:r>
              <a:r>
                <a:rPr lang="zh-TW" altLang="en-US" sz="2400" b="1" dirty="0">
                  <a:solidFill>
                    <a:srgbClr val="FF0000"/>
                  </a:solidFill>
                </a:rPr>
                <a:t>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54078" y="1059947"/>
              <a:ext cx="2997200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254078" y="3160017"/>
              <a:ext cx="2997200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54078" y="1532895"/>
              <a:ext cx="2997200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開頭 條件 列</a:t>
              </a:r>
              <a:r>
                <a:rPr lang="zh-TW" altLang="en-US" sz="2400" b="1" dirty="0">
                  <a:solidFill>
                    <a:srgbClr val="FF0000"/>
                  </a:solidFill>
                </a:rPr>
                <a:t>：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5118" y="2010415"/>
              <a:ext cx="2296160" cy="11541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 smtClean="0"/>
                <a:t>2</a:t>
              </a:r>
              <a:endParaRPr lang="zh-TW" altLang="en-US" sz="2400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128774" y="1595067"/>
            <a:ext cx="3833899" cy="4989410"/>
            <a:chOff x="5516203" y="114022"/>
            <a:chExt cx="3833899" cy="4989410"/>
          </a:xfrm>
        </p:grpSpPr>
        <p:sp>
          <p:nvSpPr>
            <p:cNvPr id="15" name="矩形 14"/>
            <p:cNvSpPr/>
            <p:nvPr/>
          </p:nvSpPr>
          <p:spPr>
            <a:xfrm>
              <a:off x="5519782" y="114022"/>
              <a:ext cx="3830320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6203" y="4625912"/>
              <a:ext cx="3830320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19782" y="596305"/>
              <a:ext cx="3830320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開頭</a:t>
              </a:r>
              <a:r>
                <a:rPr lang="zh-TW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(</a:t>
              </a:r>
              <a:r>
                <a:rPr lang="zh-TW" altLang="en-US" sz="2400" dirty="0" smtClean="0"/>
                <a:t>條件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)</a:t>
              </a:r>
              <a:r>
                <a:rPr lang="en-US" altLang="zh-TW" sz="2400" dirty="0" smtClean="0"/>
                <a:t> </a:t>
              </a:r>
              <a:r>
                <a:rPr lang="zh-TW" altLang="en-US" sz="2400" dirty="0" smtClean="0"/>
                <a:t>列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{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52902" y="1082395"/>
              <a:ext cx="2997200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49323" y="3196586"/>
              <a:ext cx="2997200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}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52902" y="1555369"/>
              <a:ext cx="2997200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開頭 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(</a:t>
              </a:r>
              <a:r>
                <a:rPr lang="zh-TW" altLang="en-US" sz="2400" dirty="0" smtClean="0"/>
                <a:t>條件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)</a:t>
              </a:r>
              <a:r>
                <a:rPr lang="en-US" altLang="zh-TW" sz="2400" dirty="0" smtClean="0"/>
                <a:t> </a:t>
              </a:r>
              <a:r>
                <a:rPr lang="zh-TW" altLang="en-US" sz="2400" dirty="0" smtClean="0"/>
                <a:t>列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{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053942" y="2032889"/>
              <a:ext cx="2296160" cy="11541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 smtClean="0"/>
                <a:t>2</a:t>
              </a:r>
              <a:endParaRPr lang="zh-TW" altLang="en-US" sz="24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16203" y="4142706"/>
              <a:ext cx="3830320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}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49323" y="3659500"/>
              <a:ext cx="2997200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dirty="0" smtClean="0"/>
                <a:t>區塊</a:t>
              </a:r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7059792" y="2103144"/>
            <a:ext cx="122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</a:t>
            </a:r>
            <a:r>
              <a:rPr lang="en-US" altLang="zh-TW" sz="2400" dirty="0" smtClean="0"/>
              <a:t>f/while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059792" y="2991356"/>
            <a:ext cx="122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</a:t>
            </a:r>
            <a:r>
              <a:rPr lang="en-US" altLang="zh-TW" sz="2400" dirty="0" smtClean="0"/>
              <a:t>f/while</a:t>
            </a:r>
            <a:endParaRPr lang="zh-TW" altLang="en-US" sz="24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1525"/>
              </p:ext>
            </p:extLst>
          </p:nvPr>
        </p:nvGraphicFramePr>
        <p:xfrm>
          <a:off x="128386" y="2080742"/>
          <a:ext cx="277439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196"/>
                <a:gridCol w="138719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python</a:t>
                      </a:r>
                      <a:endParaRPr lang="zh-TW" altLang="en-US" sz="1800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C/C++</a:t>
                      </a:r>
                      <a:endParaRPr lang="zh-TW" altLang="en-US" sz="1800" dirty="0"/>
                    </a:p>
                  </a:txBody>
                  <a:tcPr>
                    <a:lnB w="38100" cmpd="sng">
                      <a:noFill/>
                    </a:lnB>
                  </a:tcPr>
                </a:tc>
              </a:tr>
              <a:tr h="329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elif</a:t>
                      </a:r>
                      <a:endParaRPr lang="zh-TW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else if</a:t>
                      </a:r>
                      <a:endParaRPr lang="zh-TW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True</a:t>
                      </a:r>
                      <a:endParaRPr lang="zh-TW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true</a:t>
                      </a:r>
                      <a:endParaRPr lang="zh-TW" alt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False</a:t>
                      </a:r>
                      <a:endParaRPr lang="zh-TW" altLang="en-US" sz="1800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false</a:t>
                      </a:r>
                      <a:endParaRPr lang="zh-TW" altLang="en-US" sz="1800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and</a:t>
                      </a:r>
                      <a:endParaRPr lang="zh-TW" alt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&amp;&amp;</a:t>
                      </a:r>
                      <a:endParaRPr lang="zh-TW" alt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9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or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||</a:t>
                      </a:r>
                      <a:endParaRPr lang="zh-TW" altLang="en-US" sz="1800" dirty="0"/>
                    </a:p>
                  </a:txBody>
                  <a:tcPr/>
                </a:tc>
              </a:tr>
              <a:tr h="3295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not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!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標題 1"/>
          <p:cNvSpPr>
            <a:spLocks noGrp="1"/>
          </p:cNvSpPr>
          <p:nvPr>
            <p:ph type="title"/>
          </p:nvPr>
        </p:nvSpPr>
        <p:spPr>
          <a:xfrm>
            <a:off x="657224" y="134223"/>
            <a:ext cx="10772775" cy="1057013"/>
          </a:xfrm>
        </p:spPr>
        <p:txBody>
          <a:bodyPr/>
          <a:lstStyle/>
          <a:p>
            <a:r>
              <a:rPr lang="zh-TW" altLang="en-US" dirty="0" smtClean="0"/>
              <a:t>流程差異對照表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83106" y="1529103"/>
            <a:ext cx="193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保留字對照</a:t>
            </a:r>
            <a:endParaRPr lang="zh-TW" altLang="en-US" sz="24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5997351" y="749003"/>
            <a:ext cx="872498" cy="1069405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1" t="30818" r="19168" b="29927"/>
          <a:stretch/>
        </p:blipFill>
        <p:spPr>
          <a:xfrm>
            <a:off x="8360516" y="842842"/>
            <a:ext cx="1446244" cy="679931"/>
          </a:xfrm>
          <a:prstGeom prst="rect">
            <a:avLst/>
          </a:prstGeom>
        </p:spPr>
      </p:pic>
      <p:sp>
        <p:nvSpPr>
          <p:cNvPr id="42" name="橢圓形圖說文字 41"/>
          <p:cNvSpPr/>
          <p:nvPr/>
        </p:nvSpPr>
        <p:spPr>
          <a:xfrm>
            <a:off x="302336" y="4976579"/>
            <a:ext cx="2426060" cy="1282971"/>
          </a:xfrm>
          <a:prstGeom prst="wedgeEllipseCallout">
            <a:avLst>
              <a:gd name="adj1" fmla="val 98102"/>
              <a:gd name="adj2" fmla="val -11289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&lt;space&gt;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/>
              <a:t>tab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對齊吧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62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ex\Desktop\a-unlimited_blade_works-484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758"/>
            <a:ext cx="12255568" cy="689375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5885" y="476298"/>
            <a:ext cx="10772775" cy="1057013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t="9545" r="9455" b="11819"/>
          <a:stretch/>
        </p:blipFill>
        <p:spPr>
          <a:xfrm>
            <a:off x="1540868" y="2401844"/>
            <a:ext cx="8673398" cy="293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06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5434" y="693236"/>
            <a:ext cx="10782300" cy="3352800"/>
          </a:xfrm>
        </p:spPr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串</a:t>
            </a:r>
            <a:r>
              <a:rPr lang="zh-TW" altLang="en-US" dirty="0"/>
              <a:t>列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182600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Chapter08_list</a:t>
            </a:r>
            <a:endParaRPr lang="zh-TW" altLang="en-US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3871579" y="952231"/>
            <a:ext cx="7680790" cy="1688638"/>
            <a:chOff x="3871579" y="952231"/>
            <a:chExt cx="7680790" cy="1688638"/>
          </a:xfrm>
        </p:grpSpPr>
        <p:graphicFrame>
          <p:nvGraphicFramePr>
            <p:cNvPr id="7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2932051"/>
                </p:ext>
              </p:extLst>
            </p:nvPr>
          </p:nvGraphicFramePr>
          <p:xfrm>
            <a:off x="3871579" y="952231"/>
            <a:ext cx="4608738" cy="365760"/>
          </p:xfrm>
          <a:graphic>
            <a:graphicData uri="http://schemas.openxmlformats.org/drawingml/2006/table">
              <a:tbl>
                <a:tblPr firstRow="1" bandRow="1">
                  <a:tableStyleId>{93296810-A885-4BE3-A3E7-6D5BEEA58F35}</a:tableStyleId>
                </a:tblPr>
                <a:tblGrid>
                  <a:gridCol w="1536246"/>
                  <a:gridCol w="1536246"/>
                  <a:gridCol w="1536246"/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L[0]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L[1]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L[2]</a:t>
                        </a:r>
                        <a:endParaRPr lang="zh-TW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5892641" y="2056409"/>
              <a:ext cx="818707" cy="5424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265</a:t>
              </a:r>
              <a:endParaRPr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307229" y="2067578"/>
              <a:ext cx="833200" cy="52012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15</a:t>
              </a:r>
              <a:endParaRPr lang="zh-TW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941798" y="2098403"/>
              <a:ext cx="1509592" cy="5424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‘</a:t>
              </a:r>
              <a:r>
                <a:rPr lang="zh-TW" altLang="en-US" sz="2400" dirty="0" smtClean="0"/>
                <a:t>成功巴士</a:t>
              </a:r>
              <a:r>
                <a:rPr lang="en-US" altLang="zh-TW" sz="2400" dirty="0" smtClean="0"/>
                <a:t>’</a:t>
              </a:r>
              <a:endParaRPr lang="zh-TW" altLang="en-US" sz="2400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H="1">
              <a:off x="4696594" y="1404656"/>
              <a:ext cx="1" cy="614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6301993" y="1404656"/>
              <a:ext cx="1" cy="614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7723829" y="1384046"/>
              <a:ext cx="1" cy="614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0790416"/>
                </p:ext>
              </p:extLst>
            </p:nvPr>
          </p:nvGraphicFramePr>
          <p:xfrm>
            <a:off x="8479877" y="954771"/>
            <a:ext cx="3072492" cy="365760"/>
          </p:xfrm>
          <a:graphic>
            <a:graphicData uri="http://schemas.openxmlformats.org/drawingml/2006/table">
              <a:tbl>
                <a:tblPr firstRow="1" bandRow="1">
                  <a:tableStyleId>{93296810-A885-4BE3-A3E7-6D5BEEA58F35}</a:tableStyleId>
                </a:tblPr>
                <a:tblGrid>
                  <a:gridCol w="1536246"/>
                  <a:gridCol w="1536246"/>
                </a:tblGrid>
                <a:tr h="229879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L[3]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L[4]</a:t>
                        </a:r>
                        <a:endParaRPr lang="zh-TW" altLang="en-US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8934182" y="2045240"/>
              <a:ext cx="818707" cy="5424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20.8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48770" y="2056409"/>
              <a:ext cx="833200" cy="52012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‘297’</a:t>
              </a:r>
              <a:endParaRPr lang="zh-TW" altLang="en-US" sz="2400" dirty="0"/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H="1">
              <a:off x="9343534" y="1393487"/>
              <a:ext cx="1" cy="614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H="1">
              <a:off x="10765370" y="1372877"/>
              <a:ext cx="1" cy="614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4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4" y="134223"/>
            <a:ext cx="11534776" cy="105701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C/C++</a:t>
            </a:r>
            <a:r>
              <a:rPr lang="zh-TW" altLang="en-US" dirty="0" smtClean="0"/>
              <a:t> 陣列</a:t>
            </a:r>
            <a:r>
              <a:rPr lang="en-US" altLang="zh-TW" dirty="0" smtClean="0"/>
              <a:t>(array)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04392"/>
              </p:ext>
            </p:extLst>
          </p:nvPr>
        </p:nvGraphicFramePr>
        <p:xfrm>
          <a:off x="2111669" y="1913640"/>
          <a:ext cx="768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246"/>
                <a:gridCol w="1536246"/>
                <a:gridCol w="1536246"/>
                <a:gridCol w="1536246"/>
                <a:gridCol w="15362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A[4]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61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15880" y="1339703"/>
            <a:ext cx="251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</a:t>
            </a:r>
            <a:r>
              <a:rPr lang="en-US" altLang="zh-TW" sz="2400" dirty="0" err="1" smtClean="0"/>
              <a:t>nt</a:t>
            </a:r>
            <a:r>
              <a:rPr lang="en-US" altLang="zh-TW" sz="2400" dirty="0" smtClean="0"/>
              <a:t>  A[5];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3" y="1570535"/>
            <a:ext cx="1426504" cy="6717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657224" y="3665677"/>
            <a:ext cx="1184977" cy="1452406"/>
          </a:xfrm>
          <a:prstGeom prst="rect">
            <a:avLst/>
          </a:prstGeom>
        </p:spPr>
      </p:pic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947097"/>
              </p:ext>
            </p:extLst>
          </p:nvPr>
        </p:nvGraphicFramePr>
        <p:xfrm>
          <a:off x="1962965" y="4166761"/>
          <a:ext cx="46087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246"/>
                <a:gridCol w="1536246"/>
                <a:gridCol w="15362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L[2]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962964" y="3554819"/>
            <a:ext cx="353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 = [ ‘</a:t>
            </a:r>
            <a:r>
              <a:rPr lang="zh-TW" altLang="en-US" sz="2400" dirty="0" smtClean="0"/>
              <a:t>成功巴士</a:t>
            </a:r>
            <a:r>
              <a:rPr lang="en-US" altLang="zh-TW" sz="2400" dirty="0" smtClean="0"/>
              <a:t>’, 265, 15 ]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984027" y="5270939"/>
            <a:ext cx="818707" cy="5424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265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398615" y="5282108"/>
            <a:ext cx="833200" cy="5201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15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2033184" y="5312933"/>
            <a:ext cx="1509592" cy="5424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‘</a:t>
            </a:r>
            <a:r>
              <a:rPr lang="zh-TW" altLang="en-US" sz="2400" dirty="0" smtClean="0"/>
              <a:t>成功巴士</a:t>
            </a:r>
            <a:r>
              <a:rPr lang="en-US" altLang="zh-TW" sz="2400" dirty="0" smtClean="0"/>
              <a:t>’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2787980" y="4619186"/>
            <a:ext cx="1" cy="61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4393379" y="4619186"/>
            <a:ext cx="1" cy="61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5815215" y="4598576"/>
            <a:ext cx="1" cy="61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174466"/>
              </p:ext>
            </p:extLst>
          </p:nvPr>
        </p:nvGraphicFramePr>
        <p:xfrm>
          <a:off x="6571263" y="4169301"/>
          <a:ext cx="30724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246"/>
                <a:gridCol w="1536246"/>
              </a:tblGrid>
              <a:tr h="229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L[4]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7025568" y="5259770"/>
            <a:ext cx="818707" cy="5424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20.8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8440156" y="5270939"/>
            <a:ext cx="833200" cy="5201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‘297’</a:t>
            </a:r>
            <a:endParaRPr lang="zh-TW" altLang="en-US" sz="2400" dirty="0"/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7434920" y="4608017"/>
            <a:ext cx="1" cy="61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8856756" y="4587407"/>
            <a:ext cx="1" cy="614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69523" y="2300880"/>
            <a:ext cx="14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綁定型態</a:t>
            </a:r>
            <a:endParaRPr lang="en-US" altLang="zh-TW" sz="2400" dirty="0" smtClean="0"/>
          </a:p>
          <a:p>
            <a:r>
              <a:rPr lang="zh-TW" altLang="en-US" sz="2400" dirty="0" smtClean="0"/>
              <a:t>長度固</a:t>
            </a:r>
            <a:r>
              <a:rPr lang="zh-TW" altLang="en-US" sz="2400" dirty="0"/>
              <a:t>定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69523" y="4915214"/>
            <a:ext cx="142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不</a:t>
            </a:r>
            <a:r>
              <a:rPr lang="zh-TW" altLang="en-US" sz="2400" dirty="0"/>
              <a:t>綁</a:t>
            </a:r>
            <a:r>
              <a:rPr lang="zh-TW" altLang="en-US" sz="2400" dirty="0" smtClean="0"/>
              <a:t>型態</a:t>
            </a:r>
            <a:endParaRPr lang="en-US" altLang="zh-TW" sz="2400" dirty="0" smtClean="0"/>
          </a:p>
          <a:p>
            <a:r>
              <a:rPr lang="zh-TW" altLang="en-US" sz="2400" dirty="0" smtClean="0"/>
              <a:t>長度可變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398615" y="3554818"/>
            <a:ext cx="218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+ [ 20.8, ‘297’ 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01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class ‘list’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62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31" y="1810690"/>
            <a:ext cx="7648575" cy="4038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889796" y="1055489"/>
            <a:ext cx="10307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像是</a:t>
            </a:r>
            <a:r>
              <a:rPr lang="en-US" altLang="zh-TW" sz="2400" dirty="0" smtClean="0"/>
              <a:t>C++</a:t>
            </a:r>
            <a:r>
              <a:rPr lang="zh-TW" altLang="en-US" sz="2400" dirty="0" smtClean="0"/>
              <a:t>的陣列加強版：每一格可以塞任何種類的變數、長度可以任意延伸</a:t>
            </a:r>
            <a:endParaRPr lang="zh-TW" altLang="en-US" sz="24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2698496" y="3070482"/>
            <a:ext cx="1548383" cy="277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TW" sz="2800" b="1" smtClean="0">
                <a:latin typeface="+mn-ea"/>
              </a:rPr>
              <a:t>+</a:t>
            </a:r>
          </a:p>
          <a:p>
            <a:pPr>
              <a:spcBef>
                <a:spcPts val="1800"/>
              </a:spcBef>
            </a:pPr>
            <a:r>
              <a:rPr lang="en-US" altLang="zh-TW" sz="2800" b="1" smtClean="0">
                <a:latin typeface="+mn-ea"/>
              </a:rPr>
              <a:t>*</a:t>
            </a:r>
          </a:p>
          <a:p>
            <a:pPr>
              <a:spcBef>
                <a:spcPts val="1800"/>
              </a:spcBef>
            </a:pPr>
            <a:r>
              <a:rPr lang="en-US" altLang="zh-TW" sz="2800" b="1" smtClean="0">
                <a:latin typeface="+mn-ea"/>
              </a:rPr>
              <a:t>len( )</a:t>
            </a:r>
          </a:p>
          <a:p>
            <a:pPr>
              <a:spcBef>
                <a:spcPts val="1800"/>
              </a:spcBef>
            </a:pPr>
            <a:r>
              <a:rPr lang="en-US" altLang="zh-TW" sz="2800" b="1" smtClean="0">
                <a:latin typeface="+mn-ea"/>
              </a:rPr>
              <a:t>[ ]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43405"/>
              </p:ext>
            </p:extLst>
          </p:nvPr>
        </p:nvGraphicFramePr>
        <p:xfrm>
          <a:off x="432816" y="1828446"/>
          <a:ext cx="2197736" cy="400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36"/>
              </a:tblGrid>
              <a:tr h="6062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list</a:t>
                      </a:r>
                      <a:endParaRPr lang="zh-TW" altLang="en-US" sz="2800" dirty="0"/>
                    </a:p>
                  </a:txBody>
                  <a:tcPr/>
                </a:tc>
              </a:tr>
              <a:tr h="462007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</a:tr>
              <a:tr h="288249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__add__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mul</a:t>
                      </a:r>
                      <a:r>
                        <a:rPr lang="en-US" altLang="zh-TW" sz="2800" dirty="0" smtClean="0"/>
                        <a:t>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len</a:t>
                      </a:r>
                      <a:r>
                        <a:rPr lang="en-US" altLang="zh-TW" sz="2800" dirty="0" smtClean="0"/>
                        <a:t>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getitem</a:t>
                      </a:r>
                      <a:r>
                        <a:rPr lang="en-US" altLang="zh-TW" sz="2800" dirty="0" smtClean="0"/>
                        <a:t>__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功能都很直覺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63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67143"/>
              </p:ext>
            </p:extLst>
          </p:nvPr>
        </p:nvGraphicFramePr>
        <p:xfrm>
          <a:off x="407773" y="2128021"/>
          <a:ext cx="11368216" cy="59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08"/>
                <a:gridCol w="1340708"/>
                <a:gridCol w="4343400"/>
                <a:gridCol w="4343400"/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altLang="zh-TW" sz="3200" dirty="0" smtClean="0">
                          <a:latin typeface="+mn-ea"/>
                          <a:ea typeface="+mn-ea"/>
                        </a:rPr>
                        <a:t>(  )</a:t>
                      </a:r>
                      <a:endParaRPr lang="zh-TW" altLang="en-US" sz="3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n-ea"/>
                          <a:ea typeface="+mn-ea"/>
                        </a:rPr>
                        <a:t>[  ]</a:t>
                      </a:r>
                      <a:endParaRPr lang="zh-TW" altLang="en-US" sz="3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n-ea"/>
                          <a:ea typeface="+mn-ea"/>
                        </a:rPr>
                        <a:t>+</a:t>
                      </a:r>
                      <a:endParaRPr lang="zh-TW" altLang="en-US" sz="3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+mn-ea"/>
                          <a:ea typeface="+mn-ea"/>
                        </a:rPr>
                        <a:t>*</a:t>
                      </a:r>
                      <a:endParaRPr lang="zh-TW" altLang="en-US" sz="3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198" y="1191236"/>
            <a:ext cx="4978826" cy="73641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7" y="2961732"/>
            <a:ext cx="1174636" cy="46307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897" y="2961732"/>
            <a:ext cx="1180952" cy="163887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415" y="3005847"/>
            <a:ext cx="4179891" cy="41896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2924" y="2974299"/>
            <a:ext cx="4148620" cy="58247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501187" y="4933696"/>
            <a:ext cx="6870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n-ea"/>
              </a:rPr>
              <a:t>Ｑ</a:t>
            </a:r>
            <a:r>
              <a:rPr lang="zh-TW" altLang="en-US" sz="2800" dirty="0" smtClean="0">
                <a:latin typeface="+mn-ea"/>
              </a:rPr>
              <a:t>：如何做到 </a:t>
            </a:r>
            <a:r>
              <a:rPr lang="en-US" altLang="zh-TW" sz="2800" dirty="0" smtClean="0">
                <a:latin typeface="+mn-ea"/>
              </a:rPr>
              <a:t>C++ </a:t>
            </a:r>
            <a:r>
              <a:rPr lang="zh-TW" altLang="en-US" sz="2800" dirty="0" smtClean="0">
                <a:latin typeface="+mn-ea"/>
              </a:rPr>
              <a:t>的 </a:t>
            </a:r>
            <a:r>
              <a:rPr lang="en-US" altLang="zh-TW" sz="2800" dirty="0" err="1" smtClean="0">
                <a:latin typeface="+mn-ea"/>
              </a:rPr>
              <a:t>int</a:t>
            </a:r>
            <a:r>
              <a:rPr lang="en-US" altLang="zh-TW" sz="2800" dirty="0" smtClean="0">
                <a:latin typeface="+mn-ea"/>
              </a:rPr>
              <a:t> a[50]; </a:t>
            </a:r>
          </a:p>
          <a:p>
            <a:r>
              <a:rPr lang="zh-TW" altLang="en-US" sz="2800" dirty="0" smtClean="0">
                <a:latin typeface="+mn-ea"/>
              </a:rPr>
              <a:t>Ａ：</a:t>
            </a:r>
            <a:r>
              <a:rPr lang="en-US" altLang="zh-TW" sz="2800" dirty="0" smtClean="0">
                <a:latin typeface="+mn-ea"/>
              </a:rPr>
              <a:t>a = [0] * 50</a:t>
            </a:r>
            <a:endParaRPr lang="zh-TW" altLang="en-US" sz="2800" dirty="0">
              <a:latin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3278" y="6091113"/>
            <a:ext cx="128374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list_op.py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取出子部分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</a:t>
            </a:r>
            <a:r>
              <a:rPr lang="zh-TW" altLang="en-US" dirty="0"/>
              <a:t>當中，我們該</a:t>
            </a:r>
            <a:r>
              <a:rPr lang="zh-TW" altLang="en-US" dirty="0" smtClean="0"/>
              <a:t>怎麼印出陣列</a:t>
            </a:r>
            <a:r>
              <a:rPr lang="en-US" altLang="zh-TW" dirty="0" smtClean="0"/>
              <a:t>A</a:t>
            </a:r>
            <a:r>
              <a:rPr lang="zh-TW" altLang="en-US" dirty="0" smtClean="0"/>
              <a:t>第</a:t>
            </a:r>
            <a:r>
              <a:rPr lang="en-US" altLang="zh-TW" dirty="0" smtClean="0"/>
              <a:t>3~7</a:t>
            </a:r>
            <a:r>
              <a:rPr lang="zh-TW" altLang="en-US" dirty="0" smtClean="0"/>
              <a:t>格</a:t>
            </a:r>
            <a:r>
              <a:rPr lang="zh-TW" altLang="en-US" dirty="0"/>
              <a:t>的元素？</a:t>
            </a:r>
            <a:endParaRPr lang="en-US" altLang="zh-TW" dirty="0"/>
          </a:p>
          <a:p>
            <a:r>
              <a:rPr lang="en-US" altLang="zh-TW" dirty="0" smtClean="0"/>
              <a:t>for(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=3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&lt;8 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 ){</a:t>
            </a:r>
          </a:p>
          <a:p>
            <a:pPr lvl="1"/>
            <a:r>
              <a:rPr lang="en-US" altLang="zh-TW" dirty="0" err="1"/>
              <a:t>c</a:t>
            </a:r>
            <a:r>
              <a:rPr lang="en-US" altLang="zh-TW" dirty="0" err="1" smtClean="0"/>
              <a:t>out</a:t>
            </a:r>
            <a:r>
              <a:rPr lang="en-US" altLang="zh-TW" dirty="0" smtClean="0"/>
              <a:t> &lt;&lt;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marL="4572" lvl="1" indent="0">
              <a:buNone/>
            </a:pPr>
            <a:r>
              <a:rPr lang="en-US" altLang="zh-TW" dirty="0" smtClean="0"/>
              <a:t> }</a:t>
            </a:r>
          </a:p>
          <a:p>
            <a:pPr marL="4572" lvl="1" indent="0">
              <a:buNone/>
            </a:pPr>
            <a:endParaRPr lang="en-US" altLang="zh-TW" dirty="0" smtClean="0"/>
          </a:p>
          <a:p>
            <a:pPr marL="4572" lvl="1" indent="0">
              <a:buNone/>
            </a:pPr>
            <a:endParaRPr lang="en-US" altLang="zh-TW" dirty="0"/>
          </a:p>
          <a:p>
            <a:pPr marL="4572" lvl="1" indent="0">
              <a:buNone/>
            </a:pPr>
            <a:r>
              <a:rPr lang="en-US" altLang="zh-TW" dirty="0" smtClean="0"/>
              <a:t>In Python</a:t>
            </a:r>
            <a:endParaRPr lang="en-US" altLang="zh-TW" dirty="0"/>
          </a:p>
          <a:p>
            <a:pPr marL="4572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A[3:8]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9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取出子部分 </a:t>
            </a:r>
            <a:r>
              <a:rPr lang="en-US" altLang="zh-TW" dirty="0" smtClean="0"/>
              <a:t>[ : 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7" y="1911048"/>
            <a:ext cx="6364702" cy="4675103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24724" y="1018496"/>
            <a:ext cx="11837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[ a:b ]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/>
              <a:t>可以讓我們取出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str</a:t>
            </a:r>
            <a:r>
              <a:rPr lang="zh-TW" altLang="en-US" sz="2400" dirty="0" smtClean="0"/>
              <a:t>或</a:t>
            </a:r>
            <a:r>
              <a:rPr lang="en-US" altLang="zh-TW" sz="2400" dirty="0" smtClean="0">
                <a:solidFill>
                  <a:srgbClr val="FF0000"/>
                </a:solidFill>
              </a:rPr>
              <a:t>list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從 第</a:t>
            </a:r>
            <a:r>
              <a:rPr lang="en-US" altLang="zh-TW" sz="2400" dirty="0" smtClean="0">
                <a:solidFill>
                  <a:srgbClr val="FF0000"/>
                </a:solidFill>
              </a:rPr>
              <a:t>a(</a:t>
            </a:r>
            <a:r>
              <a:rPr lang="zh-TW" altLang="en-US" sz="2400" dirty="0">
                <a:solidFill>
                  <a:srgbClr val="FF0000"/>
                </a:solidFill>
              </a:rPr>
              <a:t>包括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個元素 開始到 第</a:t>
            </a:r>
            <a:r>
              <a:rPr lang="en-US" altLang="zh-TW" sz="2400" dirty="0" smtClean="0">
                <a:solidFill>
                  <a:srgbClr val="FF0000"/>
                </a:solidFill>
              </a:rPr>
              <a:t>b(</a:t>
            </a:r>
            <a:r>
              <a:rPr lang="zh-TW" altLang="en-US" sz="2400" dirty="0" smtClean="0">
                <a:solidFill>
                  <a:srgbClr val="FF0000"/>
                </a:solidFill>
              </a:rPr>
              <a:t>不包括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個元素 的子部分</a:t>
            </a:r>
            <a:endParaRPr lang="en-US" altLang="zh-TW" sz="2400" dirty="0" smtClean="0"/>
          </a:p>
          <a:p>
            <a:endParaRPr lang="zh-TW" altLang="en-US" sz="2800" dirty="0"/>
          </a:p>
        </p:txBody>
      </p:sp>
      <p:sp>
        <p:nvSpPr>
          <p:cNvPr id="8" name="橢圓形圖說文字 7"/>
          <p:cNvSpPr/>
          <p:nvPr/>
        </p:nvSpPr>
        <p:spPr>
          <a:xfrm>
            <a:off x="6873893" y="1515439"/>
            <a:ext cx="2743200" cy="1210962"/>
          </a:xfrm>
          <a:prstGeom prst="wedgeEllipseCallout">
            <a:avLst>
              <a:gd name="adj1" fmla="val 42175"/>
              <a:gd name="adj2" fmla="val 44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省略的話，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會幫你補上開頭或結尾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6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dict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字典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66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191106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Chapter09_dict</a:t>
            </a:r>
            <a:endParaRPr lang="zh-TW" altLang="en-US" sz="2000" dirty="0"/>
          </a:p>
        </p:txBody>
      </p:sp>
      <p:sp>
        <p:nvSpPr>
          <p:cNvPr id="4" name="圓角化對角線角落矩形 3"/>
          <p:cNvSpPr/>
          <p:nvPr/>
        </p:nvSpPr>
        <p:spPr>
          <a:xfrm>
            <a:off x="4965406" y="1370332"/>
            <a:ext cx="3785820" cy="4120391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11344" y="1679013"/>
            <a:ext cx="1240779" cy="4947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123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6211344" y="2547266"/>
            <a:ext cx="1240779" cy="4947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‘</a:t>
            </a:r>
            <a:r>
              <a:rPr lang="zh-TW" altLang="en-US" sz="2400" dirty="0" smtClean="0"/>
              <a:t>雙十</a:t>
            </a:r>
            <a:r>
              <a:rPr lang="en-US" altLang="zh-TW" sz="2400" dirty="0" smtClean="0"/>
              <a:t>’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>
          <a:xfrm>
            <a:off x="6211344" y="3430527"/>
            <a:ext cx="1240779" cy="4947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1010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904177" y="2802644"/>
            <a:ext cx="1824614" cy="40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838918" y="3543230"/>
            <a:ext cx="1804812" cy="18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23668" y="3139322"/>
            <a:ext cx="1240779" cy="4947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‘</a:t>
            </a:r>
            <a:r>
              <a:rPr lang="zh-TW" altLang="en-US" sz="2400" dirty="0" smtClean="0"/>
              <a:t>萌節</a:t>
            </a:r>
            <a:r>
              <a:rPr lang="en-US" altLang="zh-TW" sz="2400" dirty="0" smtClean="0"/>
              <a:t>’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9823667" y="1730825"/>
            <a:ext cx="1240779" cy="4947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‘</a:t>
            </a:r>
            <a:r>
              <a:rPr lang="zh-TW" altLang="en-US" sz="2400" dirty="0" smtClean="0"/>
              <a:t>自由日</a:t>
            </a:r>
            <a:r>
              <a:rPr lang="en-US" altLang="zh-TW" sz="2400" dirty="0" smtClean="0"/>
              <a:t>’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7838918" y="1925898"/>
            <a:ext cx="1857974" cy="82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211344" y="4475764"/>
            <a:ext cx="1240779" cy="4947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1225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9794015" y="4573149"/>
            <a:ext cx="1240779" cy="4947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‘</a:t>
            </a:r>
            <a:r>
              <a:rPr lang="zh-TW" altLang="en-US" sz="2400" dirty="0" smtClean="0"/>
              <a:t>聖誕</a:t>
            </a:r>
            <a:r>
              <a:rPr lang="zh-TW" altLang="en-US" sz="2400" dirty="0"/>
              <a:t>節</a:t>
            </a:r>
            <a:r>
              <a:rPr lang="en-US" altLang="zh-TW" sz="2400" dirty="0" smtClean="0"/>
              <a:t>’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809266" y="4768222"/>
            <a:ext cx="1857974" cy="82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450322" y="658933"/>
            <a:ext cx="76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key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68585" y="658933"/>
            <a:ext cx="109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value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class ‘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’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67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9796" y="1055489"/>
            <a:ext cx="872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字典：以 </a:t>
            </a:r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zh-TW" altLang="en-US" sz="2400" dirty="0">
                <a:solidFill>
                  <a:srgbClr val="FF0000"/>
                </a:solidFill>
              </a:rPr>
              <a:t>、</a:t>
            </a:r>
            <a:r>
              <a:rPr lang="en-US" altLang="zh-TW" sz="2400" dirty="0" err="1">
                <a:solidFill>
                  <a:srgbClr val="FF0000"/>
                </a:solidFill>
              </a:rPr>
              <a:t>str</a:t>
            </a:r>
            <a:r>
              <a:rPr lang="zh-TW" altLang="en-US" sz="2400" dirty="0">
                <a:solidFill>
                  <a:srgbClr val="FF0000"/>
                </a:solidFill>
              </a:rPr>
              <a:t>等</a:t>
            </a:r>
            <a:r>
              <a:rPr lang="en-US" altLang="zh-TW" sz="2400" dirty="0" err="1">
                <a:solidFill>
                  <a:srgbClr val="FF0000"/>
                </a:solidFill>
              </a:rPr>
              <a:t>hashable</a:t>
            </a:r>
            <a:r>
              <a:rPr lang="zh-TW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key </a:t>
            </a:r>
            <a:r>
              <a:rPr lang="zh-TW" altLang="en-US" sz="2400" dirty="0" smtClean="0"/>
              <a:t>儲存 </a:t>
            </a:r>
            <a:r>
              <a:rPr lang="zh-TW" altLang="en-US" sz="2400" dirty="0" smtClean="0">
                <a:solidFill>
                  <a:srgbClr val="FF0000"/>
                </a:solidFill>
              </a:rPr>
              <a:t>沒有順序關係的</a:t>
            </a:r>
            <a:r>
              <a:rPr lang="en-US" altLang="zh-TW" sz="2400" dirty="0" smtClean="0">
                <a:solidFill>
                  <a:srgbClr val="FF0000"/>
                </a:solidFill>
              </a:rPr>
              <a:t>value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2698496" y="3070482"/>
            <a:ext cx="1548383" cy="277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TW" sz="2800" b="1" dirty="0" err="1" smtClean="0">
                <a:latin typeface="+mn-ea"/>
              </a:rPr>
              <a:t>len</a:t>
            </a:r>
            <a:r>
              <a:rPr lang="en-US" altLang="zh-TW" sz="2800" b="1" dirty="0" smtClean="0">
                <a:latin typeface="+mn-ea"/>
              </a:rPr>
              <a:t>( )</a:t>
            </a:r>
          </a:p>
          <a:p>
            <a:pPr>
              <a:spcBef>
                <a:spcPts val="1800"/>
              </a:spcBef>
            </a:pPr>
            <a:r>
              <a:rPr lang="en-US" altLang="zh-TW" sz="2800" b="1" dirty="0" smtClean="0">
                <a:latin typeface="+mn-ea"/>
              </a:rPr>
              <a:t>[ ]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22236"/>
              </p:ext>
            </p:extLst>
          </p:nvPr>
        </p:nvGraphicFramePr>
        <p:xfrm>
          <a:off x="432816" y="1828446"/>
          <a:ext cx="2197736" cy="400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36"/>
              </a:tblGrid>
              <a:tr h="6062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/>
                        <a:t>dict</a:t>
                      </a:r>
                      <a:endParaRPr lang="zh-TW" altLang="en-US" sz="2800" dirty="0"/>
                    </a:p>
                  </a:txBody>
                  <a:tcPr/>
                </a:tc>
              </a:tr>
              <a:tr h="462007"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</a:tr>
              <a:tr h="288249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len</a:t>
                      </a:r>
                      <a:r>
                        <a:rPr lang="en-US" altLang="zh-TW" sz="2800" dirty="0" smtClean="0"/>
                        <a:t>__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TW" sz="2800" dirty="0" smtClean="0"/>
                        <a:t>__</a:t>
                      </a:r>
                      <a:r>
                        <a:rPr lang="en-US" altLang="zh-TW" sz="2800" dirty="0" err="1" smtClean="0"/>
                        <a:t>getitem</a:t>
                      </a:r>
                      <a:r>
                        <a:rPr lang="en-US" altLang="zh-TW" sz="2800" dirty="0" smtClean="0"/>
                        <a:t>__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4" y="1858315"/>
            <a:ext cx="7610475" cy="399097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997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新增字典、取用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538"/>
          <a:stretch/>
        </p:blipFill>
        <p:spPr>
          <a:xfrm>
            <a:off x="16036" y="2330420"/>
            <a:ext cx="6330135" cy="14480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06" y="2549753"/>
            <a:ext cx="5778033" cy="1228698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727" y="4264373"/>
            <a:ext cx="4270907" cy="182699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956474" y="901212"/>
            <a:ext cx="1184977" cy="1452406"/>
          </a:xfrm>
          <a:prstGeom prst="rect">
            <a:avLst/>
          </a:prstGeom>
        </p:spPr>
      </p:pic>
      <p:sp>
        <p:nvSpPr>
          <p:cNvPr id="9" name="橢圓形圖說文字 8"/>
          <p:cNvSpPr/>
          <p:nvPr/>
        </p:nvSpPr>
        <p:spPr>
          <a:xfrm>
            <a:off x="2357120" y="1160275"/>
            <a:ext cx="4248953" cy="515644"/>
          </a:xfrm>
          <a:prstGeom prst="wedgeEllipseCallout">
            <a:avLst>
              <a:gd name="adj1" fmla="val -51893"/>
              <a:gd name="adj2" fmla="val 64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紅藍都是新增的方法</a:t>
            </a:r>
            <a:endParaRPr lang="zh-TW" altLang="en-US" sz="2400" dirty="0"/>
          </a:p>
        </p:txBody>
      </p:sp>
      <p:sp>
        <p:nvSpPr>
          <p:cNvPr id="10" name="橢圓形圖說文字 9"/>
          <p:cNvSpPr/>
          <p:nvPr/>
        </p:nvSpPr>
        <p:spPr>
          <a:xfrm>
            <a:off x="8549536" y="4844769"/>
            <a:ext cx="3329459" cy="1246603"/>
          </a:xfrm>
          <a:prstGeom prst="wedgeEllipseCallout">
            <a:avLst>
              <a:gd name="adj1" fmla="val -48305"/>
              <a:gd name="adj2" fmla="val -6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注意：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101</a:t>
            </a:r>
            <a:r>
              <a:rPr lang="zh-TW" altLang="en-US" sz="2400" dirty="0" smtClean="0"/>
              <a:t>是</a:t>
            </a:r>
            <a:r>
              <a:rPr lang="en-US" altLang="zh-TW" sz="2400" dirty="0" err="1" smtClean="0"/>
              <a:t>int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‘</a:t>
            </a:r>
            <a:r>
              <a:rPr lang="zh-TW" altLang="en-US" sz="2400" dirty="0" smtClean="0"/>
              <a:t>成功高中</a:t>
            </a:r>
            <a:r>
              <a:rPr lang="en-US" altLang="zh-TW" sz="2400" dirty="0" smtClean="0"/>
              <a:t>’</a:t>
            </a:r>
            <a:r>
              <a:rPr lang="zh-TW" altLang="en-US" sz="2400" dirty="0" smtClean="0"/>
              <a:t>是</a:t>
            </a:r>
            <a:r>
              <a:rPr lang="en-US" altLang="zh-TW" sz="2400" dirty="0" err="1" smtClean="0"/>
              <a:t>str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3278" y="6091113"/>
            <a:ext cx="92223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d</a:t>
            </a:r>
            <a:r>
              <a:rPr lang="en-US" altLang="zh-TW" sz="2000" dirty="0" smtClean="0"/>
              <a:t>ict.py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19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</a:t>
            </a:r>
            <a:r>
              <a:rPr lang="zh-TW" altLang="en-US" dirty="0"/>
              <a:t> </a:t>
            </a:r>
            <a:r>
              <a:rPr lang="zh-TW" altLang="en-US" dirty="0" smtClean="0"/>
              <a:t>： 刪除元</a:t>
            </a:r>
            <a:r>
              <a:rPr lang="zh-TW" altLang="en-US" dirty="0"/>
              <a:t>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69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89796" y="1055489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適用於 </a:t>
            </a:r>
            <a:r>
              <a:rPr lang="en-US" altLang="zh-TW" sz="2400" dirty="0" smtClean="0">
                <a:latin typeface="+mn-ea"/>
              </a:rPr>
              <a:t>list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err="1" smtClean="0">
                <a:latin typeface="+mn-ea"/>
              </a:rPr>
              <a:t>dict</a:t>
            </a:r>
            <a:r>
              <a:rPr lang="en-US" altLang="zh-TW" sz="2400" dirty="0">
                <a:latin typeface="+mn-ea"/>
              </a:rPr>
              <a:t>…</a:t>
            </a:r>
            <a:endParaRPr lang="zh-TW" altLang="en-US" sz="2400" dirty="0">
              <a:latin typeface="+mn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93441" y="3622645"/>
            <a:ext cx="10250172" cy="2452008"/>
            <a:chOff x="657224" y="1837076"/>
            <a:chExt cx="10250172" cy="245200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7567" y="1837076"/>
              <a:ext cx="8949829" cy="2452008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</p:pic>
        <p:sp>
          <p:nvSpPr>
            <p:cNvPr id="8" name="文字方塊 7"/>
            <p:cNvSpPr txBox="1"/>
            <p:nvPr/>
          </p:nvSpPr>
          <p:spPr>
            <a:xfrm>
              <a:off x="657224" y="2649894"/>
              <a:ext cx="970384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>
                  <a:latin typeface="+mn-ea"/>
                </a:rPr>
                <a:t>dict</a:t>
              </a:r>
              <a:endParaRPr lang="zh-TW" altLang="en-US" sz="2400" dirty="0">
                <a:latin typeface="+mn-ea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93441" y="1666797"/>
            <a:ext cx="6206891" cy="1487218"/>
            <a:chOff x="447869" y="4609006"/>
            <a:chExt cx="6206891" cy="148721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8212" y="4609006"/>
              <a:ext cx="4906548" cy="1487218"/>
            </a:xfrm>
            <a:prstGeom prst="rect">
              <a:avLst/>
            </a:prstGeom>
            <a:ln w="38100">
              <a:solidFill>
                <a:srgbClr val="00B0F0"/>
              </a:solidFill>
            </a:ln>
          </p:spPr>
        </p:pic>
        <p:sp>
          <p:nvSpPr>
            <p:cNvPr id="9" name="文字方塊 8"/>
            <p:cNvSpPr txBox="1"/>
            <p:nvPr/>
          </p:nvSpPr>
          <p:spPr>
            <a:xfrm>
              <a:off x="447869" y="5101670"/>
              <a:ext cx="970384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latin typeface="+mn-ea"/>
                </a:rPr>
                <a:t>list</a:t>
              </a:r>
              <a:endParaRPr lang="zh-TW" altLang="en-US" sz="2400" dirty="0">
                <a:latin typeface="+mn-ea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3278" y="6091113"/>
            <a:ext cx="89034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del.py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22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第一印象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才有的東西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3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or</a:t>
            </a:r>
            <a:r>
              <a:rPr lang="zh-TW" altLang="en-US" dirty="0" smtClean="0"/>
              <a:t>：將所有的子元素拿出來一次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70</a:t>
            </a:fld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2576639" y="1731162"/>
            <a:ext cx="3830320" cy="3061414"/>
            <a:chOff x="1699251" y="1731162"/>
            <a:chExt cx="3830320" cy="3061414"/>
          </a:xfrm>
        </p:grpSpPr>
        <p:grpSp>
          <p:nvGrpSpPr>
            <p:cNvPr id="16" name="群組 15"/>
            <p:cNvGrpSpPr/>
            <p:nvPr/>
          </p:nvGrpSpPr>
          <p:grpSpPr>
            <a:xfrm>
              <a:off x="1699251" y="1731162"/>
              <a:ext cx="3830320" cy="3061414"/>
              <a:chOff x="420958" y="576123"/>
              <a:chExt cx="3830320" cy="306141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20958" y="576123"/>
                <a:ext cx="3830320" cy="477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for </a:t>
                </a:r>
                <a:r>
                  <a:rPr lang="zh-TW" altLang="en-US" sz="2400" dirty="0" smtClean="0">
                    <a:solidFill>
                      <a:schemeClr val="bg1"/>
                    </a:solidFill>
                  </a:rPr>
                  <a:t>子元素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in </a:t>
                </a:r>
                <a:r>
                  <a:rPr lang="zh-TW" altLang="en-US" sz="2400" dirty="0" smtClean="0">
                    <a:solidFill>
                      <a:schemeClr val="bg1"/>
                    </a:solidFill>
                  </a:rPr>
                  <a:t>元素集合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：</a:t>
                </a:r>
                <a:endParaRPr lang="zh-TW" alt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54078" y="1059947"/>
                <a:ext cx="2997200" cy="4775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區塊</a:t>
                </a:r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54078" y="3160017"/>
                <a:ext cx="2997200" cy="4775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區塊</a:t>
                </a:r>
                <a:r>
                  <a:rPr lang="en-US" altLang="zh-TW" sz="2400" dirty="0"/>
                  <a:t>1</a:t>
                </a:r>
                <a:endParaRPr lang="zh-TW" altLang="en-US" sz="2400" dirty="0"/>
              </a:p>
            </p:txBody>
          </p:sp>
        </p:grpSp>
        <p:cxnSp>
          <p:nvCxnSpPr>
            <p:cNvPr id="5" name="直線接點 4"/>
            <p:cNvCxnSpPr/>
            <p:nvPr/>
          </p:nvCxnSpPr>
          <p:spPr>
            <a:xfrm>
              <a:off x="3900195" y="2911151"/>
              <a:ext cx="0" cy="125030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5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or</a:t>
            </a:r>
            <a:r>
              <a:rPr lang="zh-TW" altLang="en-US" dirty="0" smtClean="0"/>
              <a:t>：將所有的子元素拿出來一次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71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89796" y="1055489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元素集合： </a:t>
            </a:r>
            <a:r>
              <a:rPr lang="en-US" altLang="zh-TW" sz="2400" dirty="0" err="1" smtClean="0">
                <a:latin typeface="+mn-ea"/>
              </a:rPr>
              <a:t>str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smtClean="0">
                <a:latin typeface="+mn-ea"/>
              </a:rPr>
              <a:t>list</a:t>
            </a:r>
            <a:r>
              <a:rPr lang="zh-TW" altLang="en-US" sz="2400" dirty="0" smtClean="0">
                <a:latin typeface="+mn-ea"/>
              </a:rPr>
              <a:t>、</a:t>
            </a:r>
            <a:r>
              <a:rPr lang="en-US" altLang="zh-TW" sz="2400" dirty="0" err="1" smtClean="0">
                <a:latin typeface="+mn-ea"/>
              </a:rPr>
              <a:t>dict</a:t>
            </a:r>
            <a:r>
              <a:rPr lang="en-US" altLang="zh-TW" sz="2400" dirty="0">
                <a:latin typeface="+mn-ea"/>
              </a:rPr>
              <a:t>…</a:t>
            </a:r>
            <a:endParaRPr lang="zh-TW" altLang="en-US" sz="2400" dirty="0"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8" y="2438420"/>
            <a:ext cx="2952750" cy="2867025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26" y="2438420"/>
            <a:ext cx="3657600" cy="264795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004" y="2438420"/>
            <a:ext cx="4562475" cy="19050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398938" y="1715538"/>
            <a:ext cx="97038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latin typeface="+mn-ea"/>
              </a:rPr>
              <a:t>dict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30834" y="1718653"/>
            <a:ext cx="97038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+mn-ea"/>
              </a:rPr>
              <a:t>list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02481" y="1715538"/>
            <a:ext cx="97038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latin typeface="+mn-ea"/>
              </a:rPr>
              <a:t>str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5868" y="5410373"/>
            <a:ext cx="659335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+mn-ea"/>
              </a:rPr>
              <a:t>照順序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240318" y="4601521"/>
            <a:ext cx="28178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順序難以捉模</a:t>
            </a:r>
            <a:endParaRPr lang="zh-TW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橢圓形圖說文字 14"/>
          <p:cNvSpPr/>
          <p:nvPr/>
        </p:nvSpPr>
        <p:spPr>
          <a:xfrm>
            <a:off x="9516465" y="839364"/>
            <a:ext cx="2450577" cy="1050909"/>
          </a:xfrm>
          <a:prstGeom prst="wedgeEllipseCallout">
            <a:avLst>
              <a:gd name="adj1" fmla="val -49488"/>
              <a:gd name="adj2" fmla="val 62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拿出來的是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key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83278" y="6091113"/>
            <a:ext cx="85844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15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函式（函數）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72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242143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Chapter10_function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020893" y="2281318"/>
            <a:ext cx="1935125" cy="247207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電費計算系統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（函式）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6581553" y="1781588"/>
            <a:ext cx="2381693" cy="84465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電表度數</a:t>
            </a:r>
            <a:r>
              <a:rPr lang="zh-TW" altLang="en-US" dirty="0" smtClean="0">
                <a:solidFill>
                  <a:srgbClr val="FF0000"/>
                </a:solidFill>
              </a:rPr>
              <a:t>（傳入值）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6426549" y="4702381"/>
            <a:ext cx="2594344" cy="807439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電費</a:t>
            </a:r>
            <a:r>
              <a:rPr lang="zh-TW" altLang="en-US" dirty="0" smtClean="0">
                <a:solidFill>
                  <a:srgbClr val="FF0000"/>
                </a:solidFill>
              </a:rPr>
              <a:t>（回傳值）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9545" r="66392" b="11819"/>
          <a:stretch/>
        </p:blipFill>
        <p:spPr>
          <a:xfrm>
            <a:off x="3630387" y="472890"/>
            <a:ext cx="1184977" cy="14524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定義函</a:t>
            </a:r>
            <a:r>
              <a:rPr lang="zh-TW" altLang="en-US" dirty="0"/>
              <a:t>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73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6326" y="1826855"/>
            <a:ext cx="5419556" cy="3061414"/>
            <a:chOff x="3060441" y="1731162"/>
            <a:chExt cx="4428558" cy="3061414"/>
          </a:xfrm>
        </p:grpSpPr>
        <p:sp>
          <p:nvSpPr>
            <p:cNvPr id="8" name="矩形 7"/>
            <p:cNvSpPr/>
            <p:nvPr/>
          </p:nvSpPr>
          <p:spPr>
            <a:xfrm>
              <a:off x="3060441" y="1731162"/>
              <a:ext cx="4428558" cy="477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err="1" smtClean="0">
                  <a:solidFill>
                    <a:srgbClr val="FF0000"/>
                  </a:solidFill>
                </a:rPr>
                <a:t>def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 </a:t>
              </a:r>
              <a:r>
                <a:rPr lang="zh-TW" altLang="en-US" sz="2400" dirty="0" smtClean="0">
                  <a:solidFill>
                    <a:schemeClr val="bg1"/>
                  </a:solidFill>
                </a:rPr>
                <a:t>函式名稱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(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 </a:t>
              </a:r>
              <a:r>
                <a:rPr lang="zh-TW" altLang="en-US" sz="2400" dirty="0" smtClean="0">
                  <a:solidFill>
                    <a:schemeClr val="bg1"/>
                  </a:solidFill>
                </a:rPr>
                <a:t>參數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,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 </a:t>
              </a:r>
              <a:r>
                <a:rPr lang="zh-TW" altLang="en-US" sz="2400" dirty="0" smtClean="0">
                  <a:solidFill>
                    <a:schemeClr val="bg1"/>
                  </a:solidFill>
                </a:rPr>
                <a:t>參數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,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 </a:t>
              </a:r>
              <a:r>
                <a:rPr lang="zh-TW" altLang="en-US" sz="2400" dirty="0" smtClean="0">
                  <a:solidFill>
                    <a:schemeClr val="bg1"/>
                  </a:solidFill>
                </a:rPr>
                <a:t>參數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3… 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)</a:t>
              </a:r>
              <a:r>
                <a:rPr lang="zh-TW" altLang="en-US" sz="2400" b="1" dirty="0" smtClean="0">
                  <a:solidFill>
                    <a:srgbClr val="FF0000"/>
                  </a:solidFill>
                </a:rPr>
                <a:t>：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13583" y="2214986"/>
              <a:ext cx="3775416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/>
                <a:t>do anything you want</a:t>
              </a:r>
              <a:endParaRPr lang="zh-TW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713583" y="4315056"/>
              <a:ext cx="3775415" cy="4775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return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 </a:t>
              </a:r>
              <a:r>
                <a:rPr lang="zh-TW" altLang="en-US" sz="2400" dirty="0" smtClean="0">
                  <a:solidFill>
                    <a:schemeClr val="bg1"/>
                  </a:solidFill>
                </a:rPr>
                <a:t>回傳值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1, </a:t>
              </a:r>
              <a:r>
                <a:rPr lang="zh-TW" altLang="en-US" sz="2400" dirty="0" smtClean="0">
                  <a:solidFill>
                    <a:schemeClr val="bg1"/>
                  </a:solidFill>
                </a:rPr>
                <a:t>回傳值</a:t>
              </a:r>
              <a:r>
                <a:rPr lang="en-US" altLang="zh-TW" sz="2400" dirty="0" smtClean="0">
                  <a:solidFill>
                    <a:schemeClr val="bg1"/>
                  </a:solidFill>
                </a:rPr>
                <a:t>2…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5673013" y="2911151"/>
              <a:ext cx="0" cy="125030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橢圓形圖說文字 11"/>
          <p:cNvSpPr/>
          <p:nvPr/>
        </p:nvSpPr>
        <p:spPr>
          <a:xfrm>
            <a:off x="346316" y="5387216"/>
            <a:ext cx="3186450" cy="1086664"/>
          </a:xfrm>
          <a:prstGeom prst="wedgeEllipseCallout">
            <a:avLst>
              <a:gd name="adj1" fmla="val 32966"/>
              <a:gd name="adj2" fmla="val -80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沒錯！可以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回傳多個變數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762846" y="1665422"/>
            <a:ext cx="6240857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回傳型態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函式名稱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參數型態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 參數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chemeClr val="bg1"/>
                </a:solidFill>
              </a:rPr>
              <a:t>參數</a:t>
            </a:r>
            <a:r>
              <a:rPr lang="zh-TW" altLang="en-US" dirty="0" smtClean="0">
                <a:solidFill>
                  <a:schemeClr val="bg1"/>
                </a:solidFill>
              </a:rPr>
              <a:t>型態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zh-TW" altLang="en-US" dirty="0" smtClean="0">
                <a:solidFill>
                  <a:schemeClr val="bg1"/>
                </a:solidFill>
              </a:rPr>
              <a:t> 參數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 … 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b="1" dirty="0">
                <a:solidFill>
                  <a:srgbClr val="FF0000"/>
                </a:solidFill>
              </a:rPr>
              <a:t>{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6943" y="2149246"/>
            <a:ext cx="5526761" cy="477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do anything you want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76943" y="4249316"/>
            <a:ext cx="5526761" cy="477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回傳值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411535" y="2845411"/>
            <a:ext cx="0" cy="12503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62846" y="4726836"/>
            <a:ext cx="6240858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}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21" y="795606"/>
            <a:ext cx="1426504" cy="6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費波那西</a:t>
            </a:r>
            <a:r>
              <a:rPr lang="zh-TW" altLang="en-US" dirty="0" smtClean="0"/>
              <a:t>數列：</a:t>
            </a:r>
            <a:r>
              <a:rPr lang="en-US" altLang="zh-TW" dirty="0" smtClean="0"/>
              <a:t>1, 1, 2, 3, 5, 8, 13…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441" y="1333056"/>
            <a:ext cx="1545299" cy="47056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75" y="1800989"/>
            <a:ext cx="8257151" cy="29217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3279" y="6091113"/>
            <a:ext cx="79464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fib.py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1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5" y="2231709"/>
            <a:ext cx="10344150" cy="3486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小排序：多個回傳值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38" y="1404879"/>
            <a:ext cx="5289568" cy="2356262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>
            <a:off x="7014425" y="4801614"/>
            <a:ext cx="1418253" cy="3076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83278" y="6091113"/>
            <a:ext cx="95413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s</a:t>
            </a:r>
            <a:r>
              <a:rPr lang="en-US" altLang="zh-TW" sz="2000" dirty="0" smtClean="0"/>
              <a:t>ort.py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016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Homework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76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3278" y="6091113"/>
            <a:ext cx="110299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Practice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996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1191236"/>
            <a:ext cx="10753725" cy="4945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輸入若干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/>
              <a:t>個數字，輸出指定第</a:t>
            </a:r>
            <a:r>
              <a:rPr lang="en-US" altLang="zh-TW" dirty="0" smtClean="0">
                <a:solidFill>
                  <a:srgbClr val="339966"/>
                </a:solidFill>
              </a:rPr>
              <a:t>k</a:t>
            </a:r>
            <a:r>
              <a:rPr lang="zh-TW" altLang="en-US" dirty="0" smtClean="0"/>
              <a:t>大的數字。如果</a:t>
            </a:r>
            <a:r>
              <a:rPr lang="en-US" altLang="zh-TW" dirty="0" smtClean="0"/>
              <a:t>k=0</a:t>
            </a:r>
            <a:r>
              <a:rPr lang="zh-TW" altLang="en-US" dirty="0" smtClean="0"/>
              <a:t>就結束程式。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Sample input: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8 15 29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35 47 77 </a:t>
            </a:r>
            <a:r>
              <a:rPr lang="en-US" altLang="zh-TW" dirty="0" smtClean="0">
                <a:solidFill>
                  <a:srgbClr val="339966"/>
                </a:solidFill>
              </a:rPr>
              <a:t>3</a:t>
            </a:r>
            <a:r>
              <a:rPr lang="zh-TW" altLang="en-US" dirty="0" smtClean="0">
                <a:solidFill>
                  <a:srgbClr val="339966"/>
                </a:solidFill>
              </a:rPr>
              <a:t> </a:t>
            </a:r>
            <a:r>
              <a:rPr lang="en-US" altLang="zh-TW" dirty="0" smtClean="0">
                <a:solidFill>
                  <a:srgbClr val="339966"/>
                </a:solidFill>
              </a:rPr>
              <a:t>2</a:t>
            </a:r>
            <a:r>
              <a:rPr lang="zh-TW" altLang="en-US" dirty="0" smtClean="0">
                <a:solidFill>
                  <a:srgbClr val="339966"/>
                </a:solidFill>
              </a:rPr>
              <a:t> </a:t>
            </a:r>
            <a:r>
              <a:rPr lang="en-US" altLang="zh-TW" dirty="0" smtClean="0">
                <a:solidFill>
                  <a:srgbClr val="339966"/>
                </a:solidFill>
              </a:rPr>
              <a:t>4</a:t>
            </a:r>
            <a:r>
              <a:rPr lang="zh-TW" altLang="en-US" dirty="0" smtClean="0">
                <a:solidFill>
                  <a:srgbClr val="339966"/>
                </a:solidFill>
              </a:rPr>
              <a:t> </a:t>
            </a:r>
            <a:r>
              <a:rPr lang="en-US" altLang="zh-TW" dirty="0" smtClean="0">
                <a:solidFill>
                  <a:srgbClr val="339966"/>
                </a:solidFill>
              </a:rPr>
              <a:t>1</a:t>
            </a:r>
            <a:r>
              <a:rPr lang="zh-TW" altLang="en-US" dirty="0" smtClean="0">
                <a:solidFill>
                  <a:srgbClr val="339966"/>
                </a:solidFill>
              </a:rPr>
              <a:t> </a:t>
            </a:r>
            <a:r>
              <a:rPr lang="en-US" altLang="zh-TW" dirty="0">
                <a:solidFill>
                  <a:srgbClr val="339966"/>
                </a:solidFill>
              </a:rPr>
              <a:t>0</a:t>
            </a:r>
            <a:endParaRPr lang="en-US" altLang="zh-TW" dirty="0" smtClean="0">
              <a:solidFill>
                <a:srgbClr val="339966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Sample output: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大的數字是 </a:t>
            </a:r>
            <a:r>
              <a:rPr lang="en-US" altLang="zh-TW" dirty="0" smtClean="0">
                <a:solidFill>
                  <a:schemeClr val="tx1"/>
                </a:solidFill>
              </a:rPr>
              <a:t>35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大</a:t>
            </a:r>
            <a:r>
              <a:rPr lang="zh-TW" altLang="en-US" dirty="0">
                <a:solidFill>
                  <a:schemeClr val="tx1"/>
                </a:solidFill>
              </a:rPr>
              <a:t>的數字是 </a:t>
            </a:r>
            <a:r>
              <a:rPr lang="en-US" altLang="zh-TW" dirty="0" smtClean="0">
                <a:solidFill>
                  <a:schemeClr val="tx1"/>
                </a:solidFill>
              </a:rPr>
              <a:t>47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大</a:t>
            </a:r>
            <a:r>
              <a:rPr lang="zh-TW" altLang="en-US" dirty="0">
                <a:solidFill>
                  <a:schemeClr val="tx1"/>
                </a:solidFill>
              </a:rPr>
              <a:t>的數字是 </a:t>
            </a:r>
            <a:r>
              <a:rPr lang="en-US" altLang="zh-TW" dirty="0" smtClean="0">
                <a:solidFill>
                  <a:schemeClr val="tx1"/>
                </a:solidFill>
              </a:rPr>
              <a:t>29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大</a:t>
            </a:r>
            <a:r>
              <a:rPr lang="zh-TW" altLang="en-US" dirty="0">
                <a:solidFill>
                  <a:schemeClr val="tx1"/>
                </a:solidFill>
              </a:rPr>
              <a:t>的數字是 </a:t>
            </a:r>
            <a:r>
              <a:rPr lang="en-US" altLang="zh-TW" dirty="0" smtClean="0">
                <a:solidFill>
                  <a:schemeClr val="tx1"/>
                </a:solidFill>
              </a:rPr>
              <a:t>77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Hint: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1.array</a:t>
            </a:r>
          </a:p>
          <a:p>
            <a:pPr marL="0" indent="0">
              <a:buNone/>
            </a:pPr>
            <a:r>
              <a:rPr lang="en-US" altLang="zh-TW" dirty="0"/>
              <a:t>2.What we mentioned in class.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1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066" y="1279370"/>
            <a:ext cx="10753725" cy="525363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寫一個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程式來判斷輸入字串有沒有雙回文。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回文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aba / a)(</a:t>
            </a:r>
            <a:r>
              <a:rPr lang="zh-TW" altLang="en-US" dirty="0" smtClean="0"/>
              <a:t>輸入字串不會有空白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是不是兩個回文字串黏在一起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Sample </a:t>
            </a:r>
            <a:r>
              <a:rPr lang="en-US" altLang="zh-TW" dirty="0" err="1" smtClean="0"/>
              <a:t>input:abcbaacca</a:t>
            </a:r>
            <a:endParaRPr lang="en-US" altLang="zh-TW" dirty="0" smtClean="0"/>
          </a:p>
          <a:p>
            <a:r>
              <a:rPr lang="en-US" altLang="zh-TW" dirty="0" smtClean="0"/>
              <a:t>Sample output: yes, </a:t>
            </a:r>
            <a:r>
              <a:rPr lang="en-US" altLang="zh-TW" dirty="0" err="1" smtClean="0"/>
              <a:t>abcbaacca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abcba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acca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Sample </a:t>
            </a:r>
            <a:r>
              <a:rPr lang="en-US" altLang="zh-TW" dirty="0" err="1" smtClean="0"/>
              <a:t>input:abcbaca</a:t>
            </a:r>
            <a:endParaRPr lang="en-US" altLang="zh-TW" dirty="0" smtClean="0"/>
          </a:p>
          <a:p>
            <a:r>
              <a:rPr lang="en-US" altLang="zh-TW" dirty="0" smtClean="0"/>
              <a:t>Sample </a:t>
            </a:r>
            <a:r>
              <a:rPr lang="en-US" altLang="zh-TW" dirty="0" err="1" smtClean="0"/>
              <a:t>output:no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abcbaca</a:t>
            </a:r>
            <a:r>
              <a:rPr lang="en-US" altLang="zh-TW" dirty="0" smtClean="0"/>
              <a:t> is not </a:t>
            </a:r>
            <a:r>
              <a:rPr lang="en-US" altLang="zh-TW" dirty="0"/>
              <a:t>a double palindrome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Hint:</a:t>
            </a:r>
          </a:p>
          <a:p>
            <a:r>
              <a:rPr lang="en-US" altLang="zh-TW" dirty="0" smtClean="0"/>
              <a:t>1.Write a function to determine whether an input string is a </a:t>
            </a:r>
            <a:r>
              <a:rPr lang="en-US" altLang="zh-TW" dirty="0"/>
              <a:t>palindrome 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2.What we mentioned in class.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16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一眼看去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7224" y="1347100"/>
            <a:ext cx="5245100" cy="498572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ea"/>
              </a:rPr>
              <a:t>不用打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TW" dirty="0" smtClean="0">
                <a:latin typeface="+mn-ea"/>
              </a:rPr>
              <a:t> / 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變成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zh-TW" dirty="0" smtClean="0">
                <a:latin typeface="+mn-ea"/>
              </a:rPr>
              <a:t> /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print</a:t>
            </a:r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變數不用宣告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變數名稱沒有綁住型態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while / if </a:t>
            </a:r>
            <a:r>
              <a:rPr lang="zh-TW" altLang="en-US" dirty="0" smtClean="0">
                <a:latin typeface="+mn-ea"/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( )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變成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:</a:t>
            </a:r>
          </a:p>
          <a:p>
            <a:r>
              <a:rPr lang="en-US" altLang="zh-TW" dirty="0">
                <a:latin typeface="+mn-ea"/>
              </a:rPr>
              <a:t>w</a:t>
            </a:r>
            <a:r>
              <a:rPr lang="en-US" altLang="zh-TW" dirty="0" smtClean="0">
                <a:latin typeface="+mn-ea"/>
              </a:rPr>
              <a:t>hile / if </a:t>
            </a:r>
            <a:r>
              <a:rPr lang="zh-TW" altLang="en-US" dirty="0" smtClean="0">
                <a:latin typeface="+mn-ea"/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{  } </a:t>
            </a:r>
            <a:r>
              <a:rPr lang="zh-TW" altLang="en-US" dirty="0">
                <a:latin typeface="+mn-ea"/>
              </a:rPr>
              <a:t>改為</a:t>
            </a:r>
            <a:r>
              <a:rPr lang="zh-TW" altLang="en-US" dirty="0" smtClean="0">
                <a:latin typeface="+mn-ea"/>
              </a:rPr>
              <a:t>用排版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lse if </a:t>
            </a:r>
            <a:r>
              <a:rPr lang="zh-TW" altLang="en-US" dirty="0" smtClean="0">
                <a:latin typeface="+mn-ea"/>
              </a:rPr>
              <a:t>變成 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elif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true</a:t>
            </a:r>
            <a:r>
              <a:rPr lang="en-US" altLang="zh-TW" dirty="0" smtClean="0">
                <a:latin typeface="+mn-ea"/>
              </a:rPr>
              <a:t> /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false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變成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True</a:t>
            </a:r>
            <a:r>
              <a:rPr lang="en-US" altLang="zh-TW" dirty="0" smtClean="0">
                <a:latin typeface="+mn-ea"/>
              </a:rPr>
              <a:t> /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False</a:t>
            </a:r>
          </a:p>
          <a:p>
            <a:r>
              <a:rPr lang="zh-TW" altLang="en-US" dirty="0" smtClean="0">
                <a:latin typeface="+mn-ea"/>
              </a:rPr>
              <a:t>沒有 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++ </a:t>
            </a:r>
            <a:r>
              <a:rPr lang="en-US" altLang="zh-TW" dirty="0" smtClean="0">
                <a:latin typeface="+mn-ea"/>
              </a:rPr>
              <a:t>/ 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--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for</a:t>
            </a:r>
            <a:r>
              <a:rPr lang="zh-TW" altLang="en-US" dirty="0" smtClean="0">
                <a:latin typeface="+mn-ea"/>
              </a:rPr>
              <a:t>有別的用途</a:t>
            </a:r>
            <a:endParaRPr lang="en-US" altLang="zh-TW" dirty="0" smtClean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541818" y="1347099"/>
            <a:ext cx="5245100" cy="498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zh-TW" sz="2400" dirty="0" smtClean="0">
                <a:latin typeface="+mn-ea"/>
              </a:rPr>
              <a:t> / </a:t>
            </a: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print</a:t>
            </a:r>
            <a:r>
              <a:rPr lang="en-US" altLang="zh-TW" sz="2400" dirty="0" smtClean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預設</a:t>
            </a:r>
            <a:r>
              <a:rPr lang="zh-TW" altLang="en-US" sz="2400" dirty="0" smtClean="0">
                <a:latin typeface="+mn-ea"/>
              </a:rPr>
              <a:t>是以整行為單位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n-ea"/>
              </a:rPr>
              <a:t>強迫你排版好看</a:t>
            </a:r>
            <a:r>
              <a:rPr lang="en-US" altLang="zh-TW" sz="2400" dirty="0" smtClean="0">
                <a:latin typeface="+mn-ea"/>
              </a:rPr>
              <a:t>!</a:t>
            </a:r>
          </a:p>
          <a:p>
            <a:pPr marL="0" indent="0">
              <a:buNone/>
            </a:pP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 smtClean="0">
              <a:latin typeface="+mn-ea"/>
            </a:endParaRPr>
          </a:p>
          <a:p>
            <a:pPr marL="0" indent="0">
              <a:buNone/>
            </a:pPr>
            <a:endParaRPr lang="en-US" altLang="zh-TW" sz="600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n-ea"/>
              </a:rPr>
              <a:t>請用</a:t>
            </a: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+=1 </a:t>
            </a:r>
            <a:r>
              <a:rPr lang="en-US" altLang="zh-TW" sz="2400" dirty="0" smtClean="0">
                <a:latin typeface="+mn-ea"/>
              </a:rPr>
              <a:t>/ </a:t>
            </a:r>
            <a:r>
              <a:rPr lang="en-US" altLang="zh-TW" sz="24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+mn-ea"/>
              </a:rPr>
              <a:t>-=1</a:t>
            </a:r>
            <a:endParaRPr lang="en-US" altLang="zh-TW" sz="80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57224" y="1776846"/>
            <a:ext cx="9931112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657224" y="2244435"/>
            <a:ext cx="9931112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57224" y="3124199"/>
            <a:ext cx="9931112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576262" y="4167401"/>
            <a:ext cx="9931112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576262" y="4580730"/>
            <a:ext cx="9931112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76262" y="5075127"/>
            <a:ext cx="9931112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76262" y="5569524"/>
            <a:ext cx="9931112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79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6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直譯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不用經過編譯就能執行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1191237"/>
            <a:ext cx="10753725" cy="45694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 smtClean="0"/>
              <a:t> .</a:t>
            </a:r>
            <a:r>
              <a:rPr lang="en-US" altLang="zh-TW" sz="2800" dirty="0" err="1" smtClean="0"/>
              <a:t>py</a:t>
            </a:r>
            <a:r>
              <a:rPr lang="en-US" altLang="zh-TW" sz="2800" dirty="0"/>
              <a:t> </a:t>
            </a:r>
            <a:r>
              <a:rPr lang="zh-TW" altLang="en-US" sz="2800" dirty="0" smtClean="0"/>
              <a:t>程式碼檔</a:t>
            </a:r>
            <a:r>
              <a:rPr lang="en-US" altLang="zh-TW" sz="2800" dirty="0" smtClean="0"/>
              <a:t>(source file) </a:t>
            </a:r>
            <a:r>
              <a:rPr lang="zh-TW" altLang="en-US" sz="2800" dirty="0" smtClean="0"/>
              <a:t>就是 執行檔</a:t>
            </a:r>
            <a:r>
              <a:rPr lang="en-US" altLang="zh-TW" sz="2800" dirty="0" smtClean="0"/>
              <a:t>(executable file)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800" dirty="0" smtClean="0"/>
              <a:t>不過系統要先安裝好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環境</a:t>
            </a:r>
            <a:endParaRPr lang="en-US" altLang="zh-TW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05" y="2995009"/>
            <a:ext cx="2562225" cy="302149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7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24" y="-89064"/>
            <a:ext cx="10772775" cy="1057013"/>
          </a:xfrm>
        </p:spPr>
        <p:txBody>
          <a:bodyPr/>
          <a:lstStyle/>
          <a:p>
            <a:r>
              <a:rPr lang="zh-TW" altLang="en-US" dirty="0" smtClean="0"/>
              <a:t>學測分發：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也可當變數傳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80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1168" t="2722" r="1188"/>
          <a:stretch/>
        </p:blipFill>
        <p:spPr>
          <a:xfrm>
            <a:off x="6978085" y="1801305"/>
            <a:ext cx="3106272" cy="1015665"/>
          </a:xfrm>
          <a:prstGeom prst="rect">
            <a:avLst/>
          </a:prstGeom>
        </p:spPr>
      </p:pic>
      <p:sp>
        <p:nvSpPr>
          <p:cNvPr id="9" name="向左箭號 8"/>
          <p:cNvSpPr/>
          <p:nvPr/>
        </p:nvSpPr>
        <p:spPr>
          <a:xfrm>
            <a:off x="4259968" y="3540728"/>
            <a:ext cx="1418253" cy="3076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74934" y="6421192"/>
            <a:ext cx="199612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ability_exam.py</a:t>
            </a:r>
            <a:endParaRPr lang="zh-TW" altLang="en-US" sz="20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76018" y="744292"/>
            <a:ext cx="66198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7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math</a:t>
            </a:r>
            <a:r>
              <a:rPr lang="zh-TW" altLang="en-US" cap="none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函式庫的用法都是</a:t>
            </a:r>
            <a:r>
              <a:rPr lang="en-US" altLang="zh-TW" b="1" dirty="0" smtClean="0">
                <a:solidFill>
                  <a:srgbClr val="FF0000"/>
                </a:solidFill>
              </a:rPr>
              <a:t>math.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，使用上非常的簡單，唯一需要注意的就是引入的型態必須要是正確的數值型態。</a:t>
            </a:r>
            <a:endParaRPr lang="en-US" altLang="zh-TW" dirty="0" smtClean="0"/>
          </a:p>
          <a:p>
            <a:r>
              <a:rPr lang="zh-TW" altLang="en-US" dirty="0" smtClean="0"/>
              <a:t>常用的函式有：開根號</a:t>
            </a:r>
            <a:r>
              <a:rPr lang="en-US" altLang="zh-TW" dirty="0" err="1" smtClean="0"/>
              <a:t>math.sqrt</a:t>
            </a:r>
            <a:r>
              <a:rPr lang="zh-TW" altLang="en-US" dirty="0" smtClean="0"/>
              <a:t>、三角函數</a:t>
            </a:r>
            <a:r>
              <a:rPr lang="en-US" altLang="zh-TW" dirty="0" smtClean="0"/>
              <a:t>math.sin, math.cos……</a:t>
            </a:r>
            <a:r>
              <a:rPr lang="zh-TW" altLang="en-US" dirty="0" smtClean="0"/>
              <a:t>、對數</a:t>
            </a:r>
            <a:r>
              <a:rPr lang="en-US" altLang="zh-TW" dirty="0" smtClean="0"/>
              <a:t>math.log, math.log10……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 t="20625" r="74805" b="68125"/>
          <a:stretch>
            <a:fillRect/>
          </a:stretch>
        </p:blipFill>
        <p:spPr bwMode="auto">
          <a:xfrm>
            <a:off x="2881290" y="4357695"/>
            <a:ext cx="5643602" cy="15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81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0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參考資料與延伸學習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1191236"/>
            <a:ext cx="10753725" cy="52839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Python</a:t>
            </a:r>
            <a:r>
              <a:rPr lang="zh-TW" altLang="en-US" dirty="0"/>
              <a:t>官方教學</a:t>
            </a:r>
            <a:r>
              <a:rPr lang="zh-TW" altLang="en-US" dirty="0" smtClean="0"/>
              <a:t>，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://docs.python.org/3/tutorial/index.html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Python</a:t>
            </a:r>
            <a:r>
              <a:rPr lang="zh-TW" altLang="en-US" dirty="0" smtClean="0"/>
              <a:t>官方函</a:t>
            </a:r>
            <a:r>
              <a:rPr lang="zh-TW" altLang="en-US" dirty="0"/>
              <a:t>式</a:t>
            </a:r>
            <a:r>
              <a:rPr lang="zh-TW" altLang="en-US" dirty="0" smtClean="0"/>
              <a:t>庫，</a:t>
            </a:r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://docs.python.org/3.3/library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Mark </a:t>
            </a:r>
            <a:r>
              <a:rPr lang="en-US" altLang="zh-TW" dirty="0" err="1"/>
              <a:t>Lutz《Python</a:t>
            </a:r>
            <a:r>
              <a:rPr lang="en-US" altLang="zh-TW" dirty="0"/>
              <a:t> </a:t>
            </a:r>
            <a:r>
              <a:rPr lang="zh-TW" altLang="en-US" dirty="0"/>
              <a:t>學習手冊</a:t>
            </a:r>
            <a:r>
              <a:rPr lang="en-US" altLang="zh-TW" dirty="0" smtClean="0"/>
              <a:t>》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台大資訊營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講義 </a:t>
            </a:r>
            <a:r>
              <a:rPr lang="en-US" altLang="zh-TW" dirty="0" smtClean="0"/>
              <a:t>by </a:t>
            </a:r>
            <a:r>
              <a:rPr lang="zh-TW" altLang="en-US" dirty="0" smtClean="0"/>
              <a:t>姜姜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OpenFoundry </a:t>
            </a:r>
            <a:r>
              <a:rPr lang="zh-TW" altLang="en-US" dirty="0"/>
              <a:t>活動，</a:t>
            </a:r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://www.openfoundry.org/tw/activities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/>
              <a:t>雪凡與好朋友們的 </a:t>
            </a:r>
            <a:r>
              <a:rPr lang="en-US" altLang="zh-TW" dirty="0" err="1"/>
              <a:t>Ren'Py</a:t>
            </a:r>
            <a:r>
              <a:rPr lang="en-US" altLang="zh-TW" dirty="0"/>
              <a:t> </a:t>
            </a:r>
            <a:r>
              <a:rPr lang="zh-TW" altLang="en-US" dirty="0"/>
              <a:t>遊戲引擎初學心得</a:t>
            </a:r>
            <a:r>
              <a:rPr lang="zh-TW" altLang="en-US" dirty="0" smtClean="0"/>
              <a:t>提示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err="1" smtClean="0"/>
              <a:t>Codecademy</a:t>
            </a:r>
            <a:r>
              <a:rPr lang="zh-TW" altLang="en-US" dirty="0" smtClean="0"/>
              <a:t>，</a:t>
            </a:r>
            <a:r>
              <a:rPr lang="en-US" altLang="zh-TW" dirty="0" smtClean="0">
                <a:hlinkClick r:id="rId6"/>
              </a:rPr>
              <a:t>http</a:t>
            </a:r>
            <a:r>
              <a:rPr lang="en-US" altLang="zh-TW" dirty="0">
                <a:hlinkClick r:id="rId6"/>
              </a:rPr>
              <a:t>://www.codecademy.com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Wiki</a:t>
            </a:r>
            <a:r>
              <a:rPr lang="zh-TW" altLang="en-US" dirty="0" smtClean="0"/>
              <a:t>條目</a:t>
            </a:r>
            <a:r>
              <a:rPr lang="en-US" altLang="zh-TW" dirty="0" smtClean="0"/>
              <a:t>《Python》</a:t>
            </a:r>
            <a:r>
              <a:rPr lang="zh-TW" altLang="en-US" dirty="0" smtClean="0"/>
              <a:t>，</a:t>
            </a:r>
            <a:r>
              <a:rPr lang="en-US" altLang="zh-TW" dirty="0" smtClean="0">
                <a:hlinkClick r:id="rId7"/>
              </a:rPr>
              <a:t>http://zh.wikipedia.org/wiki/Python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TIOBE</a:t>
            </a:r>
            <a:r>
              <a:rPr lang="zh-TW" altLang="en-US" dirty="0"/>
              <a:t>，</a:t>
            </a:r>
            <a:r>
              <a:rPr lang="en-US" altLang="zh-TW" dirty="0" smtClean="0">
                <a:hlinkClick r:id="rId8"/>
              </a:rPr>
              <a:t>http</a:t>
            </a:r>
            <a:r>
              <a:rPr lang="en-US" altLang="zh-TW" dirty="0">
                <a:hlinkClick r:id="rId8"/>
              </a:rPr>
              <a:t>://</a:t>
            </a:r>
            <a:r>
              <a:rPr lang="en-US" altLang="zh-TW" dirty="0" smtClean="0">
                <a:hlinkClick r:id="rId8"/>
              </a:rPr>
              <a:t>www.tiobe.com/index.php/content/paperinfo/tpci/index.html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 smtClean="0"/>
              <a:t>黃佑仁 </a:t>
            </a:r>
            <a:r>
              <a:rPr lang="en-US" altLang="zh-TW" dirty="0" smtClean="0"/>
              <a:t>b98902112 </a:t>
            </a:r>
            <a:r>
              <a:rPr lang="zh-TW" altLang="en-US" dirty="0" smtClean="0"/>
              <a:t>成功高中實習中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 smtClean="0"/>
              <a:t>Google “Python3 </a:t>
            </a:r>
            <a:r>
              <a:rPr lang="zh-TW" altLang="en-US" dirty="0" smtClean="0"/>
              <a:t>教</a:t>
            </a:r>
            <a:r>
              <a:rPr lang="zh-TW" altLang="en-US" dirty="0"/>
              <a:t>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/>
              <a:t> “</a:t>
            </a:r>
            <a:r>
              <a:rPr lang="en-US" altLang="zh-TW" dirty="0" smtClean="0"/>
              <a:t>Python3 tutorial”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雪凡與好朋友</a:t>
            </a:r>
            <a:r>
              <a:rPr lang="en-US" altLang="zh-TW" dirty="0" smtClean="0"/>
              <a:t>…”</a:t>
            </a:r>
            <a:r>
              <a:rPr lang="zh-TW" altLang="en-US" dirty="0" smtClean="0"/>
              <a:t>！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82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6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課堂有限，學海無涯。</a:t>
            </a:r>
            <a:endParaRPr lang="en-US" altLang="zh-TW" dirty="0" smtClean="0"/>
          </a:p>
          <a:p>
            <a:r>
              <a:rPr lang="zh-TW" altLang="en-US" dirty="0" smtClean="0"/>
              <a:t>自學才是王道</a:t>
            </a:r>
            <a:r>
              <a:rPr lang="zh-TW" altLang="en-US" dirty="0"/>
              <a:t>！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Bonus: Linux </a:t>
            </a:r>
            <a:r>
              <a:rPr lang="zh-TW" altLang="en-US" dirty="0" smtClean="0"/>
              <a:t>工作站的一些用法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1191236"/>
            <a:ext cx="10753725" cy="5011260"/>
          </a:xfrm>
        </p:spPr>
        <p:txBody>
          <a:bodyPr/>
          <a:lstStyle/>
          <a:p>
            <a:r>
              <a:rPr lang="en-US" altLang="zh-TW" dirty="0" err="1" smtClean="0"/>
              <a:t>Connention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Pietty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http://ntu.csie.org/~piaip/pietty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/>
          </a:p>
          <a:p>
            <a:r>
              <a:rPr lang="en-US" altLang="zh-TW" dirty="0" err="1" smtClean="0"/>
              <a:t>Fileupload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Filezilla</a:t>
            </a:r>
            <a:r>
              <a:rPr lang="en-US" altLang="zh-TW" dirty="0" smtClean="0"/>
              <a:t>(Client)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https://filezilla-project.org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Information</a:t>
            </a:r>
          </a:p>
          <a:p>
            <a:r>
              <a:rPr lang="en-US" altLang="zh-TW" dirty="0">
                <a:hlinkClick r:id="rId4"/>
              </a:rPr>
              <a:t>http://wslab.csie.ntu.edu.tw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sftp://</a:t>
            </a:r>
            <a:r>
              <a:rPr lang="en-US" altLang="zh-TW" dirty="0" smtClean="0"/>
              <a:t>linux6.csie.ntu.edu.tw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zh-TW" altLang="en-US" dirty="0" smtClean="0"/>
              <a:t>權限與資料夾命名</a:t>
            </a:r>
            <a:endParaRPr lang="en-US" altLang="zh-TW" dirty="0" smtClean="0"/>
          </a:p>
          <a:p>
            <a:r>
              <a:rPr lang="en-US" altLang="zh-TW" dirty="0" smtClean="0"/>
              <a:t>/.</a:t>
            </a:r>
            <a:r>
              <a:rPr lang="en-US" altLang="zh-TW" dirty="0" err="1" smtClean="0"/>
              <a:t>foldername</a:t>
            </a:r>
            <a:r>
              <a:rPr lang="en-US" altLang="zh-TW" dirty="0" smtClean="0"/>
              <a:t>/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84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8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直譯 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不用經過編譯就能執行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6656" y="993116"/>
            <a:ext cx="10753725" cy="4586629"/>
          </a:xfrm>
        </p:spPr>
        <p:txBody>
          <a:bodyPr/>
          <a:lstStyle/>
          <a:p>
            <a:r>
              <a:rPr lang="zh-TW" altLang="en-US" dirty="0" smtClean="0"/>
              <a:t>互動式命令列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2036750"/>
            <a:ext cx="2921000" cy="28956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3956-2D12-43EA-91B4-AC8EB8A48D4C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037" y="1383763"/>
            <a:ext cx="4592312" cy="498820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495160" y="6305360"/>
            <a:ext cx="149129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interpret.py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696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C7EDCC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TC103457491[[fn=大都會]]</Template>
  <TotalTime>3526</TotalTime>
  <Words>3393</Words>
  <Application>Microsoft Office PowerPoint</Application>
  <PresentationFormat>自訂</PresentationFormat>
  <Paragraphs>791</Paragraphs>
  <Slides>84</Slides>
  <Notes>66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85" baseType="lpstr">
      <vt:lpstr>都會</vt:lpstr>
      <vt:lpstr>to</vt:lpstr>
      <vt:lpstr>PowerPoint 簡報</vt:lpstr>
      <vt:lpstr> </vt:lpstr>
      <vt:lpstr> </vt:lpstr>
      <vt:lpstr>你是否想知道 眾多程式設計師口中優雅的語言 </vt:lpstr>
      <vt:lpstr>PowerPoint 簡報</vt:lpstr>
      <vt:lpstr>第一印象</vt:lpstr>
      <vt:lpstr>直譯 : 不用經過編譯就能執行</vt:lpstr>
      <vt:lpstr>直譯 : 不用經過編譯就能執行</vt:lpstr>
      <vt:lpstr>int就支援大數</vt:lpstr>
      <vt:lpstr>易讀多行字串 multi-line string</vt:lpstr>
      <vt:lpstr>更易懂的條件式</vt:lpstr>
      <vt:lpstr>即時反應錯誤</vt:lpstr>
      <vt:lpstr>支援中文變數</vt:lpstr>
      <vt:lpstr>一行http server</vt:lpstr>
      <vt:lpstr>Python簡介</vt:lpstr>
      <vt:lpstr>簡介</vt:lpstr>
      <vt:lpstr>設計哲學</vt:lpstr>
      <vt:lpstr>TIOBE 程式語言排名</vt:lpstr>
      <vt:lpstr>TIOBE 程式語言排名</vt:lpstr>
      <vt:lpstr>應用範圍</vt:lpstr>
      <vt:lpstr>你學python可以…</vt:lpstr>
      <vt:lpstr>計算機 vs 手算數學</vt:lpstr>
      <vt:lpstr>環境安裝、設定</vt:lpstr>
      <vt:lpstr>環境安裝、設定：概要</vt:lpstr>
      <vt:lpstr>安裝python</vt:lpstr>
      <vt:lpstr>2.安裝notepad++ (optional)</vt:lpstr>
      <vt:lpstr>2+.設定notepad++ (recommend)</vt:lpstr>
      <vt:lpstr>2+.設定notepad++ (optional)</vt:lpstr>
      <vt:lpstr>4.設定環境變數PATH (part1)</vt:lpstr>
      <vt:lpstr>4.設定環境變數PATH (part2)</vt:lpstr>
      <vt:lpstr>HelloWorld</vt:lpstr>
      <vt:lpstr>互動式命令列</vt:lpstr>
      <vt:lpstr>執行程式：拖進cmd</vt:lpstr>
      <vt:lpstr>Practice (optional)</vt:lpstr>
      <vt:lpstr>I/O</vt:lpstr>
      <vt:lpstr>基本輸出：print()</vt:lpstr>
      <vt:lpstr>小知識：help()</vt:lpstr>
      <vt:lpstr>Python vs C：輸入的不同</vt:lpstr>
      <vt:lpstr>基本輸入：input()</vt:lpstr>
      <vt:lpstr>int</vt:lpstr>
      <vt:lpstr>Python class ‘int’</vt:lpstr>
      <vt:lpstr>新增整數變數、四則運算 Elementary arithmetic</vt:lpstr>
      <vt:lpstr>小知識：python的註解</vt:lpstr>
      <vt:lpstr>指定運算子 =</vt:lpstr>
      <vt:lpstr>變數交換</vt:lpstr>
      <vt:lpstr>小知識：型態承受力</vt:lpstr>
      <vt:lpstr>練習：銀行計息 deposit</vt:lpstr>
      <vt:lpstr>string</vt:lpstr>
      <vt:lpstr>Python class ‘str’</vt:lpstr>
      <vt:lpstr>新增字串變數、加乘運算 string operation</vt:lpstr>
      <vt:lpstr>易讀多行字串 multi-line string</vt:lpstr>
      <vt:lpstr>藉由input得到string love announcement</vt:lpstr>
      <vt:lpstr>取得字串長度 len()、取出其中一字 [  ]</vt:lpstr>
      <vt:lpstr>跑一遍整個字串</vt:lpstr>
      <vt:lpstr>Control Flow</vt:lpstr>
      <vt:lpstr>何謂好的排版？</vt:lpstr>
      <vt:lpstr>九九乘法表</vt:lpstr>
      <vt:lpstr>流程差異對照表</vt:lpstr>
      <vt:lpstr>list</vt:lpstr>
      <vt:lpstr>Python 串列(list) vs C/C++ 陣列(array)</vt:lpstr>
      <vt:lpstr>Python class ‘list’</vt:lpstr>
      <vt:lpstr>功能都很直覺</vt:lpstr>
      <vt:lpstr>取出子部分</vt:lpstr>
      <vt:lpstr>取出子部分 [ : ]</vt:lpstr>
      <vt:lpstr>dict</vt:lpstr>
      <vt:lpstr>Python class ‘dict’</vt:lpstr>
      <vt:lpstr>新增字典、取用</vt:lpstr>
      <vt:lpstr>del ： 刪除元素</vt:lpstr>
      <vt:lpstr>for：將所有的子元素拿出來一次</vt:lpstr>
      <vt:lpstr>for：將所有的子元素拿出來一次</vt:lpstr>
      <vt:lpstr>function</vt:lpstr>
      <vt:lpstr>定義函式</vt:lpstr>
      <vt:lpstr>費波那西數列：1, 1, 2, 3, 5, 8, 13…</vt:lpstr>
      <vt:lpstr>小排序：多個回傳值</vt:lpstr>
      <vt:lpstr>Homework </vt:lpstr>
      <vt:lpstr>hw1</vt:lpstr>
      <vt:lpstr>hw2</vt:lpstr>
      <vt:lpstr>C 到 python 一眼看去</vt:lpstr>
      <vt:lpstr>學測分發：function也可當變數傳</vt:lpstr>
      <vt:lpstr>math函式庫</vt:lpstr>
      <vt:lpstr>參考資料與延伸學習</vt:lpstr>
      <vt:lpstr>THE END</vt:lpstr>
      <vt:lpstr>Bonus: Linux 工作站的一些用法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to Python</dc:title>
  <dc:creator>rokya</dc:creator>
  <cp:lastModifiedBy>tien</cp:lastModifiedBy>
  <cp:revision>298</cp:revision>
  <dcterms:created xsi:type="dcterms:W3CDTF">2013-03-04T07:08:36Z</dcterms:created>
  <dcterms:modified xsi:type="dcterms:W3CDTF">2014-10-05T14:52:42Z</dcterms:modified>
</cp:coreProperties>
</file>