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Yeseva One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483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Syriatel Customer Churn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Moringa School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Presented by Brian Gikonyo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8165" y="-571500"/>
            <a:ext cx="5014319" cy="5014319"/>
          </a:xfrm>
          <a:custGeom>
            <a:avLst/>
            <a:gdLst/>
            <a:ahLst/>
            <a:cxnLst/>
            <a:rect r="r" b="b" t="t" l="l"/>
            <a:pathLst>
              <a:path h="5014319" w="5014319">
                <a:moveTo>
                  <a:pt x="0" y="0"/>
                </a:moveTo>
                <a:lnTo>
                  <a:pt x="5014319" y="0"/>
                </a:lnTo>
                <a:lnTo>
                  <a:pt x="5014319" y="5014319"/>
                </a:lnTo>
                <a:lnTo>
                  <a:pt x="0" y="50143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917036"/>
            <a:ext cx="18288000" cy="6452929"/>
          </a:xfrm>
          <a:custGeom>
            <a:avLst/>
            <a:gdLst/>
            <a:ahLst/>
            <a:cxnLst/>
            <a:rect r="r" b="b" t="t" l="l"/>
            <a:pathLst>
              <a:path h="6452929" w="18288000">
                <a:moveTo>
                  <a:pt x="0" y="0"/>
                </a:moveTo>
                <a:lnTo>
                  <a:pt x="18288000" y="0"/>
                </a:lnTo>
                <a:lnTo>
                  <a:pt x="18288000" y="6452928"/>
                </a:lnTo>
                <a:lnTo>
                  <a:pt x="0" y="64529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69" t="0" r="-18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49627"/>
            <a:ext cx="14451403" cy="71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51"/>
              </a:lnSpc>
            </a:pPr>
            <a:r>
              <a:rPr lang="en-US" sz="5351">
                <a:solidFill>
                  <a:srgbClr val="000000"/>
                </a:solidFill>
                <a:latin typeface="Libre Baskerville"/>
              </a:rPr>
              <a:t>Model Confusion Matrices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8485138"/>
            <a:ext cx="18288000" cy="211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93643" indent="-446822" lvl="1">
              <a:lnSpc>
                <a:spcPts val="4139"/>
              </a:lnSpc>
              <a:buFont typeface="Arial"/>
              <a:buChar char="•"/>
            </a:pPr>
            <a:r>
              <a:rPr lang="en-US" sz="4139">
                <a:solidFill>
                  <a:srgbClr val="000000"/>
                </a:solidFill>
                <a:latin typeface="Libre Baskerville"/>
              </a:rPr>
              <a:t> Tuned Decision Tree performed best.</a:t>
            </a:r>
          </a:p>
          <a:p>
            <a:pPr>
              <a:lnSpc>
                <a:spcPts val="4139"/>
              </a:lnSpc>
            </a:pPr>
          </a:p>
          <a:p>
            <a:pPr marL="893643" indent="-446822" lvl="1">
              <a:lnSpc>
                <a:spcPts val="4139"/>
              </a:lnSpc>
              <a:buFont typeface="Arial"/>
              <a:buChar char="•"/>
            </a:pPr>
            <a:r>
              <a:rPr lang="en-US" sz="4139">
                <a:solidFill>
                  <a:srgbClr val="000000"/>
                </a:solidFill>
                <a:latin typeface="Libre Baskerville"/>
              </a:rPr>
              <a:t>H</a:t>
            </a:r>
            <a:r>
              <a:rPr lang="en-US" sz="4139">
                <a:solidFill>
                  <a:srgbClr val="000000"/>
                </a:solidFill>
                <a:latin typeface="Libre Baskerville"/>
              </a:rPr>
              <a:t>as a better trade-off between true positives and false positives.</a:t>
            </a:r>
          </a:p>
          <a:p>
            <a:pPr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3618" y="2692232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Results and 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3618" y="4667418"/>
            <a:ext cx="496322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Customer Service Calls (Importance: 23.79%)</a:t>
            </a:r>
          </a:p>
          <a:p>
            <a:pPr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66261" y="4140368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6068" y="4140368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24071" y="4140368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6068" y="4667418"/>
            <a:ext cx="496322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Total Day Minutes (Importance: 16.42%)</a:t>
            </a:r>
          </a:p>
          <a:p>
            <a:pPr>
              <a:lnSpc>
                <a:spcPts val="30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058519" y="4667418"/>
            <a:ext cx="496322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</a:rPr>
              <a:t> International Plan (Importance: 11.34%)</a:t>
            </a:r>
          </a:p>
          <a:p>
            <a:pPr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1385" y="136413"/>
            <a:ext cx="17825230" cy="10014174"/>
          </a:xfrm>
          <a:custGeom>
            <a:avLst/>
            <a:gdLst/>
            <a:ahLst/>
            <a:cxnLst/>
            <a:rect r="r" b="b" t="t" l="l"/>
            <a:pathLst>
              <a:path h="10014174" w="17825230">
                <a:moveTo>
                  <a:pt x="0" y="0"/>
                </a:moveTo>
                <a:lnTo>
                  <a:pt x="17825230" y="0"/>
                </a:lnTo>
                <a:lnTo>
                  <a:pt x="17825230" y="10014174"/>
                </a:lnTo>
                <a:lnTo>
                  <a:pt x="0" y="100141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5825" y="2703344"/>
            <a:ext cx="1169635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5522" y="4707106"/>
            <a:ext cx="4963220" cy="106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4199">
                <a:solidFill>
                  <a:srgbClr val="000000"/>
                </a:solidFill>
                <a:latin typeface="Libre Baskerville"/>
              </a:rPr>
              <a:t>Enhance Customer Service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17973" y="4697581"/>
            <a:ext cx="4947821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Libre Baskerville"/>
              </a:rPr>
              <a:t>Personalized Plans and Offers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120423" y="4697581"/>
            <a:ext cx="4852055" cy="216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Libre Baskerville"/>
              </a:rPr>
              <a:t>International Plan Optimization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28165" y="4151481"/>
            <a:ext cx="246896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7973" y="4151481"/>
            <a:ext cx="247391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85975" y="4151481"/>
            <a:ext cx="236047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7037" y="2183370"/>
            <a:ext cx="8496705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Table of Contents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3235" y="4589263"/>
            <a:ext cx="3777199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7464" y="5462071"/>
            <a:ext cx="3777199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9223" y="6199306"/>
            <a:ext cx="5446167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Data understanding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51834" y="6982896"/>
            <a:ext cx="3777199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Modelling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6543" y="4686735"/>
            <a:ext cx="3777199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Evaluation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68397" y="5462071"/>
            <a:ext cx="5351105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Results and Findings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40251" y="6316781"/>
            <a:ext cx="4674507" cy="50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3899">
                <a:solidFill>
                  <a:srgbClr val="000000"/>
                </a:solidFill>
                <a:latin typeface="Libre Baskerville"/>
              </a:rPr>
              <a:t>Recommendation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14777" y="4627998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91381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15610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26148" y="69638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43405" y="4647048"/>
            <a:ext cx="848458" cy="58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Yeseva One"/>
              </a:rPr>
              <a:t>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72315" y="5382696"/>
            <a:ext cx="848458" cy="58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Yeseva One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44168" y="6237406"/>
            <a:ext cx="848458" cy="58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4399">
                <a:solidFill>
                  <a:srgbClr val="000000"/>
                </a:solidFill>
                <a:latin typeface="Yeseva One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8750" y="1759784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30808" y="3556328"/>
            <a:ext cx="14826384" cy="573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SyriaTel, a leading telecommunications company, is facing challenges in retaining its customer base.</a:t>
            </a:r>
          </a:p>
          <a:p>
            <a:pPr>
              <a:lnSpc>
                <a:spcPts val="3794"/>
              </a:lnSpc>
            </a:pPr>
          </a:p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Customer churn: where customers discontinue their services.</a:t>
            </a:r>
          </a:p>
          <a:p>
            <a:pPr>
              <a:lnSpc>
                <a:spcPts val="3794"/>
              </a:lnSpc>
            </a:pPr>
          </a:p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Impacts revenue and company's reputation in a competitive market.</a:t>
            </a:r>
          </a:p>
          <a:p>
            <a:pPr>
              <a:lnSpc>
                <a:spcPts val="3794"/>
              </a:lnSpc>
            </a:pPr>
          </a:p>
          <a:p>
            <a:pPr>
              <a:lnSpc>
                <a:spcPts val="3794"/>
              </a:lnSpc>
            </a:pPr>
          </a:p>
          <a:p>
            <a:pPr>
              <a:lnSpc>
                <a:spcPts val="3794"/>
              </a:lnSpc>
            </a:pPr>
          </a:p>
          <a:p>
            <a:pPr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0808" y="3046867"/>
            <a:ext cx="14826384" cy="621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Prediction: Develop a robust binary classification model to predict customer churn accurately.</a:t>
            </a:r>
          </a:p>
          <a:p>
            <a:pPr>
              <a:lnSpc>
                <a:spcPts val="3794"/>
              </a:lnSpc>
            </a:pPr>
          </a:p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 Identify Key Factors: Identify and analyze the key features contributing to customer churn.</a:t>
            </a:r>
          </a:p>
          <a:p>
            <a:pPr>
              <a:lnSpc>
                <a:spcPts val="3794"/>
              </a:lnSpc>
            </a:pPr>
          </a:p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Proactive Retention Strategies: Provide actionable insights to the business to implement targeted retention strategies for at-risk customers.</a:t>
            </a:r>
          </a:p>
          <a:p>
            <a:pPr>
              <a:lnSpc>
                <a:spcPts val="3794"/>
              </a:lnSpc>
            </a:pPr>
          </a:p>
          <a:p>
            <a:pPr marL="819258" indent="-409629" lvl="1">
              <a:lnSpc>
                <a:spcPts val="3794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Libre Baskerville"/>
              </a:rPr>
              <a:t> Revenue Protection: Minimize revenue loss by reducing the number of customers who discontinue services.</a:t>
            </a:r>
          </a:p>
          <a:p>
            <a:pPr>
              <a:lnSpc>
                <a:spcPts val="379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68750" y="1759784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690525" y="4433272"/>
            <a:ext cx="7568775" cy="3124200"/>
            <a:chOff x="0" y="0"/>
            <a:chExt cx="10091699" cy="41656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8"/>
            <a:srcRect l="0" t="15107" r="0" b="15107"/>
            <a:stretch>
              <a:fillRect/>
            </a:stretch>
          </p:blipFill>
          <p:spPr>
            <a:xfrm flipH="false" flipV="false">
              <a:off x="0" y="0"/>
              <a:ext cx="10091699" cy="4165600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593647" y="1119637"/>
            <a:ext cx="8881265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Data Understanding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420" y="3546803"/>
            <a:ext cx="9493105" cy="4985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Data from Kaggle</a:t>
            </a: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3333 Rows and 21 Columns</a:t>
            </a:r>
          </a:p>
          <a:p>
            <a:pPr>
              <a:lnSpc>
                <a:spcPts val="3909"/>
              </a:lnSpc>
            </a:pP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Data types;</a:t>
            </a: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Boolean - 1</a:t>
            </a: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Floats - 8</a:t>
            </a: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Integers - 8</a:t>
            </a: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Objects - 4</a:t>
            </a:r>
          </a:p>
          <a:p>
            <a:pPr>
              <a:lnSpc>
                <a:spcPts val="3909"/>
              </a:lnSpc>
            </a:pPr>
          </a:p>
          <a:p>
            <a:pPr marL="844023" indent="-422011" lvl="1">
              <a:lnSpc>
                <a:spcPts val="3909"/>
              </a:lnSpc>
              <a:buFont typeface="Arial"/>
              <a:buChar char="•"/>
            </a:pPr>
            <a:r>
              <a:rPr lang="en-US" sz="3909">
                <a:solidFill>
                  <a:srgbClr val="000000"/>
                </a:solidFill>
                <a:latin typeface="Libre Baskerville"/>
              </a:rPr>
              <a:t>Missing Values - None found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4" y="647760"/>
            <a:ext cx="9919950" cy="9877678"/>
          </a:xfrm>
          <a:custGeom>
            <a:avLst/>
            <a:gdLst/>
            <a:ahLst/>
            <a:cxnLst/>
            <a:rect r="r" b="b" t="t" l="l"/>
            <a:pathLst>
              <a:path h="9877678" w="9919950">
                <a:moveTo>
                  <a:pt x="0" y="0"/>
                </a:moveTo>
                <a:lnTo>
                  <a:pt x="9919951" y="0"/>
                </a:lnTo>
                <a:lnTo>
                  <a:pt x="9919951" y="9877678"/>
                </a:lnTo>
                <a:lnTo>
                  <a:pt x="0" y="9877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8725" y="3645338"/>
            <a:ext cx="8359275" cy="259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2"/>
              </a:lnSpc>
            </a:pPr>
            <a:r>
              <a:rPr lang="en-US" sz="3442" u="sng">
                <a:solidFill>
                  <a:srgbClr val="000000"/>
                </a:solidFill>
                <a:latin typeface="Libre Baskerville"/>
              </a:rPr>
              <a:t>Churn’s Distribution</a:t>
            </a:r>
          </a:p>
          <a:p>
            <a:pPr>
              <a:lnSpc>
                <a:spcPts val="3442"/>
              </a:lnSpc>
            </a:pPr>
          </a:p>
          <a:p>
            <a:pPr>
              <a:lnSpc>
                <a:spcPts val="3442"/>
              </a:lnSpc>
            </a:pPr>
          </a:p>
          <a:p>
            <a:pPr>
              <a:lnSpc>
                <a:spcPts val="3442"/>
              </a:lnSpc>
            </a:pPr>
          </a:p>
          <a:p>
            <a:pPr>
              <a:lnSpc>
                <a:spcPts val="3442"/>
              </a:lnSpc>
            </a:pPr>
            <a:r>
              <a:rPr lang="en-US" sz="3442">
                <a:solidFill>
                  <a:srgbClr val="000000"/>
                </a:solidFill>
                <a:latin typeface="Libre Baskerville"/>
              </a:rPr>
              <a:t>Dataset is imbalanced</a:t>
            </a:r>
          </a:p>
          <a:p>
            <a:pPr>
              <a:lnSpc>
                <a:spcPts val="344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4252" y="3332696"/>
            <a:ext cx="14661854" cy="254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7"/>
              </a:lnSpc>
            </a:pPr>
            <a:r>
              <a:rPr lang="en-US" sz="4007">
                <a:solidFill>
                  <a:srgbClr val="000000"/>
                </a:solidFill>
                <a:latin typeface="Libre Baskerville"/>
              </a:rPr>
              <a:t>Models used are</a:t>
            </a:r>
          </a:p>
          <a:p>
            <a:pPr marL="865223" indent="-432611" lvl="1">
              <a:lnSpc>
                <a:spcPts val="4007"/>
              </a:lnSpc>
              <a:buFont typeface="Arial"/>
              <a:buChar char="•"/>
            </a:pPr>
            <a:r>
              <a:rPr lang="en-US" sz="4007">
                <a:solidFill>
                  <a:srgbClr val="000000"/>
                </a:solidFill>
                <a:latin typeface="Libre Baskerville"/>
              </a:rPr>
              <a:t>Logistic Regression - baseline model.</a:t>
            </a:r>
          </a:p>
          <a:p>
            <a:pPr marL="865223" indent="-432611" lvl="1">
              <a:lnSpc>
                <a:spcPts val="4007"/>
              </a:lnSpc>
              <a:buFont typeface="Arial"/>
              <a:buChar char="•"/>
            </a:pPr>
            <a:r>
              <a:rPr lang="en-US" sz="4007">
                <a:solidFill>
                  <a:srgbClr val="000000"/>
                </a:solidFill>
                <a:latin typeface="Libre Baskerville"/>
              </a:rPr>
              <a:t>K-Nearest Neighbors.</a:t>
            </a:r>
          </a:p>
          <a:p>
            <a:pPr marL="865223" indent="-432611" lvl="1">
              <a:lnSpc>
                <a:spcPts val="4007"/>
              </a:lnSpc>
              <a:buFont typeface="Arial"/>
              <a:buChar char="•"/>
            </a:pPr>
            <a:r>
              <a:rPr lang="en-US" sz="4007">
                <a:solidFill>
                  <a:srgbClr val="000000"/>
                </a:solidFill>
                <a:latin typeface="Libre Baskerville"/>
              </a:rPr>
              <a:t>Hyperparameter Tuning - GridSearchCV and Decision Trees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93647" y="1119637"/>
            <a:ext cx="888126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Modelling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8291" y="2703344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Modelling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8165" y="4688056"/>
            <a:ext cx="4963220" cy="96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Libre Baskerville"/>
              </a:rPr>
              <a:t>Logistic Regression: baseline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0616" y="4688056"/>
            <a:ext cx="5892231" cy="49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Libre Baskerville"/>
              </a:rPr>
              <a:t>K-Nearest Neighbors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33066" y="4688056"/>
            <a:ext cx="4852055" cy="236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99"/>
              </a:lnSpc>
            </a:pPr>
            <a:r>
              <a:rPr lang="en-US" sz="3699">
                <a:solidFill>
                  <a:srgbClr val="000000"/>
                </a:solidFill>
                <a:latin typeface="Libre Baskerville"/>
              </a:rPr>
              <a:t>Hyperparameter Tuning: GridsearchCV and Decision Trees used.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0808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0616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8618" y="415148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258677"/>
            <a:ext cx="18288000" cy="3776332"/>
          </a:xfrm>
          <a:custGeom>
            <a:avLst/>
            <a:gdLst/>
            <a:ahLst/>
            <a:cxnLst/>
            <a:rect r="r" b="b" t="t" l="l"/>
            <a:pathLst>
              <a:path h="3776332" w="18288000">
                <a:moveTo>
                  <a:pt x="0" y="0"/>
                </a:moveTo>
                <a:lnTo>
                  <a:pt x="18288000" y="0"/>
                </a:lnTo>
                <a:lnTo>
                  <a:pt x="18288000" y="3776332"/>
                </a:lnTo>
                <a:lnTo>
                  <a:pt x="0" y="37763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71532"/>
            <a:ext cx="14451403" cy="57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1"/>
              </a:lnSpc>
            </a:pPr>
            <a:r>
              <a:rPr lang="en-US" sz="4451">
                <a:solidFill>
                  <a:srgbClr val="000000"/>
                </a:solidFill>
                <a:latin typeface="Libre Baskerville"/>
              </a:rPr>
              <a:t>Model Scores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30259"/>
            <a:ext cx="16230600" cy="415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04197" indent="-502099" lvl="1">
              <a:lnSpc>
                <a:spcPts val="4651"/>
              </a:lnSpc>
              <a:buFont typeface="Arial"/>
              <a:buChar char="•"/>
            </a:pPr>
            <a:r>
              <a:rPr lang="en-US" sz="4651">
                <a:solidFill>
                  <a:srgbClr val="000000"/>
                </a:solidFill>
                <a:latin typeface="Libre Baskerville"/>
              </a:rPr>
              <a:t>Tuned decision tree model has significantly improved accuracy, precision, recall, and F1-score compared to logistic regression and KNN.</a:t>
            </a:r>
          </a:p>
          <a:p>
            <a:pPr>
              <a:lnSpc>
                <a:spcPts val="4651"/>
              </a:lnSpc>
            </a:pPr>
          </a:p>
          <a:p>
            <a:pPr marL="1004197" indent="-502099" lvl="1">
              <a:lnSpc>
                <a:spcPts val="4651"/>
              </a:lnSpc>
              <a:buFont typeface="Arial"/>
              <a:buChar char="•"/>
            </a:pPr>
            <a:r>
              <a:rPr lang="en-US" sz="4651">
                <a:solidFill>
                  <a:srgbClr val="000000"/>
                </a:solidFill>
                <a:latin typeface="Libre Baskerville"/>
              </a:rPr>
              <a:t>I</a:t>
            </a:r>
            <a:r>
              <a:rPr lang="en-US" sz="4651">
                <a:solidFill>
                  <a:srgbClr val="000000"/>
                </a:solidFill>
                <a:latin typeface="Libre Baskerville"/>
              </a:rPr>
              <a:t>s recommended for predicting customer churn.</a:t>
            </a:r>
          </a:p>
          <a:p>
            <a:pPr>
              <a:lnSpc>
                <a:spcPts val="4651"/>
              </a:lnSpc>
            </a:pPr>
          </a:p>
          <a:p>
            <a:pPr>
              <a:lnSpc>
                <a:spcPts val="465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95648" y="161925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</a:rPr>
              <a:t>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DAF-yP7s9oM</dc:identifier>
  <dcterms:modified xsi:type="dcterms:W3CDTF">2011-08-01T06:04:30Z</dcterms:modified>
  <cp:revision>1</cp:revision>
  <dc:title>Syriatel Customer Churn</dc:title>
</cp:coreProperties>
</file>