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4" r:id="rId3"/>
    <p:sldId id="304" r:id="rId4"/>
    <p:sldId id="305" r:id="rId5"/>
    <p:sldId id="306" r:id="rId6"/>
    <p:sldId id="307" r:id="rId7"/>
    <p:sldId id="308" r:id="rId8"/>
    <p:sldId id="309" r:id="rId9"/>
    <p:sldId id="261" r:id="rId10"/>
    <p:sldId id="298" r:id="rId11"/>
    <p:sldId id="297" r:id="rId12"/>
    <p:sldId id="275" r:id="rId13"/>
    <p:sldId id="288" r:id="rId14"/>
    <p:sldId id="310" r:id="rId15"/>
    <p:sldId id="303" r:id="rId16"/>
    <p:sldId id="300" r:id="rId17"/>
    <p:sldId id="302" r:id="rId18"/>
    <p:sldId id="3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07"/>
    <a:srgbClr val="EAAA00"/>
    <a:srgbClr val="FFFFFF"/>
    <a:srgbClr val="8C410D"/>
    <a:srgbClr val="EE6E17"/>
    <a:srgbClr val="9A470F"/>
    <a:srgbClr val="C55A11"/>
    <a:srgbClr val="003057"/>
    <a:srgbClr val="B3A369"/>
    <a:srgbClr val="68B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8868" autoAdjust="0"/>
  </p:normalViewPr>
  <p:slideViewPr>
    <p:cSldViewPr snapToGrid="0" snapToObjects="1">
      <p:cViewPr>
        <p:scale>
          <a:sx n="111" d="100"/>
          <a:sy n="111" d="100"/>
        </p:scale>
        <p:origin x="520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40B08AC-E5DB-2346-9522-E13FDAED48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FEF2A5E-8AC0-D242-BDB0-D48C52EC46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0BDCF-FDED-7944-8BF6-2AC6A3D70E73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4CDD624-43F6-2E45-9536-1E4A096D8D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D07A2B-CDBD-BE48-8A80-8CCEF44924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F837-9F10-9C45-BDEE-FF8BEAB3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19A01-7786-9E40-A342-3F309B51F3C8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C0A0D-D265-1E4C-84AF-204ED6BD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inference the same for both system 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separate training and inference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C0A0D-D265-1E4C-84AF-204ED6BDEC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43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inference the same for both system 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separate training and inference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C0A0D-D265-1E4C-84AF-204ED6BDEC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5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223830"/>
            <a:ext cx="12192000" cy="2634170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1234"/>
            <a:ext cx="12192000" cy="42247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1435260"/>
            <a:ext cx="1091184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4345750"/>
            <a:ext cx="10911840" cy="1655762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19727A66-6455-4B6B-B6B0-C885C09984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574657" y="6165292"/>
            <a:ext cx="3539016" cy="6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F90BFBB-34F3-6C4E-AE14-F79FC96106B4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9906DC-87C5-E442-8918-7F76D287958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xmlns="" id="{C2C99E5F-79BF-4DC9-BB46-FFC780AFFE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8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0F103E9-D16A-EB46-9F7B-A8705483339D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6CFA407-F8A1-7642-9F56-93689CE11E42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xmlns="" id="{E219413A-BB37-4E7C-B085-A0D943A154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31" y="133154"/>
            <a:ext cx="11070336" cy="114904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831" y="1604309"/>
            <a:ext cx="11070336" cy="464016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+mj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 sz="1800"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 sz="1600"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 sz="14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2873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1" y="71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94289BB5-E802-4E3E-9EF3-493812A6E2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8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8534400" cy="6846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997952" y="11234"/>
            <a:ext cx="4194048" cy="684676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11234"/>
            <a:ext cx="7235952" cy="68467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766909F-446E-5A44-9EA1-75B086A02941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5C1EAA8F-F34E-45FC-9E10-C12246B49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09DEBDD-94B7-DE41-A403-C96CB3E1D8A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B58DFE1-15D0-9443-B5D0-33A92FE3806F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xmlns="" id="{16F8265F-1D5C-47BE-B72E-76932958F3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EF3DDB2-0665-BB4D-A7BB-D6E15B1BDEB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2F0BE45-414F-044C-A933-3D62AEBB17B5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xmlns="" id="{679613E3-F659-4F6B-A525-3814C323F7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1E30C84-59E8-9E44-A555-8B1373AB1B1A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2BA38A8-83A5-E149-BF88-F17D812DBE80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xmlns="" id="{F533209D-E000-476D-B7FA-1A35997E05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814FAE4-C3CE-8945-8C50-23225D3560E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8E22FF-8F07-5448-88EA-2ADF8A34A1E6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AB16132E-0B74-4CB4-818A-E7CB3F95FB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F90A807-0D75-8046-B1F9-FB7BE21BCE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B11F5CE-32A3-7C4F-9727-B808DCFEDD2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xmlns="" id="{EBD44E6D-3D6F-4868-AA74-A0E507BB7E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7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CAF80FF-3C5D-6F43-8A74-58134F834F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024CBF7-36BB-C848-9C0A-A657B15810D9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xmlns="" id="{E0509593-4E93-46FF-B3D2-A6EC0CBF09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t.ly/0kur" TargetMode="Externa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00FC07-DFB9-468B-95C1-22281A00D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Autonomous Vocal and Backing Track </a:t>
            </a:r>
            <a:r>
              <a:rPr lang="en-US" dirty="0" smtClean="0"/>
              <a:t>Mixing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939B8E8-A3AB-46B3-8726-E933C8297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Kelian</a:t>
            </a:r>
            <a:r>
              <a:rPr lang="en-US" dirty="0" smtClean="0"/>
              <a:t> (Mike) Li</a:t>
            </a:r>
          </a:p>
          <a:p>
            <a:r>
              <a:rPr lang="en-US" dirty="0" smtClean="0"/>
              <a:t>Music Informatics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  <a:r>
              <a:rPr lang="en-US" dirty="0" smtClean="0"/>
              <a:t>Approach: EQ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EQ</a:t>
            </a:r>
          </a:p>
          <a:p>
            <a:pPr lvl="1"/>
            <a:r>
              <a:rPr lang="en-US" sz="2400" dirty="0" smtClean="0"/>
              <a:t>Frequency unmasking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99349"/>
            <a:ext cx="3526903" cy="36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2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  <a:r>
              <a:rPr lang="en-US" dirty="0" smtClean="0"/>
              <a:t>Approach: reverb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Get the estimated impulse responses from the Chameleon plugin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Estimate the reverb parameters by the genetic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Use mean </a:t>
            </a:r>
            <a:r>
              <a:rPr lang="en-US" sz="2800" b="1" dirty="0"/>
              <a:t>values extracted from the MUSDB18 </a:t>
            </a:r>
            <a:r>
              <a:rPr lang="en-US" sz="2800" b="1" dirty="0" smtClean="0"/>
              <a:t>train </a:t>
            </a:r>
            <a:r>
              <a:rPr lang="en-US" sz="2800" b="1" dirty="0"/>
              <a:t>set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Reverb</a:t>
            </a:r>
            <a:endParaRPr lang="en-US" sz="2400" dirty="0"/>
          </a:p>
          <a:p>
            <a:pPr lvl="1"/>
            <a:r>
              <a:rPr lang="en-US" sz="2400" dirty="0" smtClean="0"/>
              <a:t>Dry/wet ratio: 11.5%</a:t>
            </a:r>
          </a:p>
          <a:p>
            <a:pPr lvl="1"/>
            <a:r>
              <a:rPr lang="en-US" sz="2400" dirty="0"/>
              <a:t>Reverb time: Linear mapping from </a:t>
            </a:r>
            <a:r>
              <a:rPr lang="en-US" sz="2400" dirty="0" smtClean="0"/>
              <a:t>tempo</a:t>
            </a:r>
          </a:p>
          <a:p>
            <a:pPr lvl="1"/>
            <a:r>
              <a:rPr lang="en-US" sz="2400" dirty="0" smtClean="0"/>
              <a:t>Room size: </a:t>
            </a:r>
            <a:r>
              <a:rPr lang="en-US" sz="2400" dirty="0"/>
              <a:t>14.54</a:t>
            </a:r>
          </a:p>
          <a:p>
            <a:pPr lvl="1"/>
            <a:r>
              <a:rPr lang="en-US" sz="2400" dirty="0"/>
              <a:t>Fade in time: 0.68 </a:t>
            </a:r>
            <a:r>
              <a:rPr lang="en-US" sz="2400" dirty="0" smtClean="0"/>
              <a:t>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39" y="3356658"/>
            <a:ext cx="2307928" cy="267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Learning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Train a convolutional neural network to </a:t>
            </a:r>
            <a:r>
              <a:rPr lang="en-US" sz="3200" dirty="0"/>
              <a:t>predict </a:t>
            </a:r>
            <a:r>
              <a:rPr lang="en-US" sz="3200" dirty="0" smtClean="0"/>
              <a:t>direct or intermediate mixing parameters based on the input audio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model input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altLang="zh-CN" sz="3200" dirty="0" smtClean="0"/>
              <a:t>M</a:t>
            </a:r>
            <a:r>
              <a:rPr lang="en-US" sz="3200" dirty="0" smtClean="0"/>
              <a:t>el-spectrogram of </a:t>
            </a:r>
            <a:r>
              <a:rPr lang="en-US" sz="3200" dirty="0"/>
              <a:t>the vocal and the backing </a:t>
            </a:r>
            <a:r>
              <a:rPr lang="en-US" sz="3200" dirty="0" smtClean="0"/>
              <a:t>track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model </a:t>
            </a:r>
            <a:r>
              <a:rPr lang="en-US" sz="3200" dirty="0" smtClean="0"/>
              <a:t>output: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the same as the previous approach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9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2" y="6306552"/>
            <a:ext cx="1816100" cy="381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188436" y="0"/>
            <a:ext cx="7385929" cy="219950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16" y="756730"/>
            <a:ext cx="205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Training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88436" y="2409568"/>
            <a:ext cx="7385929" cy="337339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022" y="4069618"/>
            <a:ext cx="228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Inference</a:t>
            </a:r>
            <a:endParaRPr lang="en-US" sz="2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82269" y="987562"/>
            <a:ext cx="2277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Ground truth is the direct or intermediate mixing parameters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822" y="0"/>
            <a:ext cx="7385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2" y="6306552"/>
            <a:ext cx="1816100" cy="381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188436" y="0"/>
            <a:ext cx="7385929" cy="219950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16" y="756730"/>
            <a:ext cx="205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Training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88436" y="2409568"/>
            <a:ext cx="7385929" cy="337339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022" y="4069618"/>
            <a:ext cx="228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Inference</a:t>
            </a:r>
            <a:endParaRPr lang="en-US" sz="2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822" y="0"/>
            <a:ext cx="7385928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935" y="6116052"/>
            <a:ext cx="27241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3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Learning Approach: </a:t>
            </a:r>
            <a:r>
              <a:rPr lang="en-US" dirty="0" smtClean="0"/>
              <a:t>EQ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6639" y="1905592"/>
            <a:ext cx="205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Training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100" y="4163402"/>
            <a:ext cx="228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Inference</a:t>
            </a:r>
            <a:endParaRPr lang="en-US" sz="2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47329" y="1352540"/>
            <a:ext cx="7095255" cy="163684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47328" y="3321935"/>
            <a:ext cx="7095255" cy="208344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99479" y="2075131"/>
            <a:ext cx="1743103" cy="914255"/>
          </a:xfrm>
          <a:prstGeom prst="roundRect">
            <a:avLst/>
          </a:prstGeom>
          <a:solidFill>
            <a:srgbClr val="0070C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47909" y="1793594"/>
            <a:ext cx="2277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the mixed vocal is boosted at a center frequency,  we should learn to cut at that frequency.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997" y="1370976"/>
            <a:ext cx="7197918" cy="512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 Evaluation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13231" y="17567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17448" y="1503996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dirty="0" smtClean="0"/>
              <a:t>Validation error on the MUSDB test set, 48 songs in total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5375"/>
            <a:ext cx="12192000" cy="8620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7" y="1987375"/>
            <a:ext cx="1198778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Final Step: listening </a:t>
            </a:r>
            <a:r>
              <a:rPr lang="en-US" dirty="0"/>
              <a:t>t</a:t>
            </a:r>
            <a:r>
              <a:rPr lang="en-US" dirty="0" smtClean="0"/>
              <a:t>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13231" y="17567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8" t="29132" r="23441"/>
          <a:stretch/>
        </p:blipFill>
        <p:spPr>
          <a:xfrm>
            <a:off x="2731625" y="1633893"/>
            <a:ext cx="6354501" cy="4762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811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11234"/>
            <a:ext cx="7235952" cy="4005181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https://t.ly/0kur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44" y="2172976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Karaoke apps</a:t>
            </a:r>
          </a:p>
          <a:p>
            <a:r>
              <a:rPr lang="en-US" sz="2800" dirty="0" smtClean="0"/>
              <a:t>Amateur music </a:t>
            </a:r>
            <a:r>
              <a:rPr lang="en-US" sz="2800" dirty="0"/>
              <a:t>m</a:t>
            </a:r>
            <a:r>
              <a:rPr lang="en-US" sz="2800" dirty="0" smtClean="0"/>
              <a:t>akers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834" y="1894606"/>
            <a:ext cx="5557333" cy="31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93" y="1553550"/>
            <a:ext cx="5539470" cy="2317016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EQ</a:t>
            </a:r>
          </a:p>
        </p:txBody>
      </p:sp>
    </p:spTree>
    <p:extLst>
      <p:ext uri="{BB962C8B-B14F-4D97-AF65-F5344CB8AC3E}">
        <p14:creationId xmlns:p14="http://schemas.microsoft.com/office/powerpoint/2010/main" val="5294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93" y="1553550"/>
            <a:ext cx="5539470" cy="23170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82" y="1846662"/>
            <a:ext cx="2634285" cy="352449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EQ</a:t>
            </a:r>
          </a:p>
          <a:p>
            <a:r>
              <a:rPr lang="en-US" sz="2800" dirty="0" smtClean="0"/>
              <a:t>Compression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851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93" y="1553550"/>
            <a:ext cx="5539470" cy="23170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82" y="1846662"/>
            <a:ext cx="2634285" cy="3524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26" y="3049273"/>
            <a:ext cx="4008216" cy="319520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EQ</a:t>
            </a:r>
          </a:p>
          <a:p>
            <a:r>
              <a:rPr lang="en-US" sz="2800" dirty="0" smtClean="0"/>
              <a:t>Compression</a:t>
            </a:r>
          </a:p>
          <a:p>
            <a:r>
              <a:rPr lang="en-US" sz="2800" dirty="0" smtClean="0"/>
              <a:t>Reverb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689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93" y="1553550"/>
            <a:ext cx="5539470" cy="23170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82" y="1846662"/>
            <a:ext cx="2634285" cy="3524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26" y="3049273"/>
            <a:ext cx="4008216" cy="319520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EQ</a:t>
            </a:r>
          </a:p>
          <a:p>
            <a:r>
              <a:rPr lang="en-US" sz="2800" dirty="0" smtClean="0"/>
              <a:t>Compression</a:t>
            </a:r>
          </a:p>
          <a:p>
            <a:r>
              <a:rPr lang="en-US" sz="2800" dirty="0" smtClean="0"/>
              <a:t>Reverb</a:t>
            </a:r>
          </a:p>
          <a:p>
            <a:r>
              <a:rPr lang="en-US" sz="2800" dirty="0" smtClean="0"/>
              <a:t>Level Balance</a:t>
            </a:r>
          </a:p>
          <a:p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26" y="3262011"/>
            <a:ext cx="1066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Example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940" y="1434601"/>
            <a:ext cx="4445000" cy="215964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713231" y="17567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“Very Good” mix</a:t>
            </a:r>
          </a:p>
        </p:txBody>
      </p:sp>
    </p:spTree>
    <p:extLst>
      <p:ext uri="{BB962C8B-B14F-4D97-AF65-F5344CB8AC3E}">
        <p14:creationId xmlns:p14="http://schemas.microsoft.com/office/powerpoint/2010/main" val="4618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Example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515" y="1434601"/>
            <a:ext cx="4445000" cy="21596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515" y="3673997"/>
            <a:ext cx="4445000" cy="217121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713231" y="17567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“Very Good” mix</a:t>
            </a:r>
          </a:p>
          <a:p>
            <a:r>
              <a:rPr lang="en-US" sz="2800" smtClean="0"/>
              <a:t>“Very Poor” mix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883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Approach: level and compression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Use the average values extracted from the source-separated Million Song Dataset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 smtClean="0"/>
              <a:t>Level balance</a:t>
            </a:r>
          </a:p>
          <a:p>
            <a:pPr lvl="1"/>
            <a:r>
              <a:rPr lang="nb-NO" sz="2400" b="1" dirty="0"/>
              <a:t>-</a:t>
            </a:r>
            <a:r>
              <a:rPr lang="nb-NO" sz="2400" b="1" dirty="0" smtClean="0"/>
              <a:t>1.77</a:t>
            </a:r>
            <a:r>
              <a:rPr lang="sk-SK" sz="2400" dirty="0" smtClean="0"/>
              <a:t> dB</a:t>
            </a:r>
            <a:r>
              <a:rPr lang="en-US" sz="2400" dirty="0" smtClean="0"/>
              <a:t> vocal-to-backing track ratio </a:t>
            </a:r>
          </a:p>
          <a:p>
            <a:pPr lvl="1"/>
            <a:endParaRPr lang="en-US" sz="2400" dirty="0" smtClean="0"/>
          </a:p>
          <a:p>
            <a:r>
              <a:rPr lang="en-US" sz="2800" b="1" dirty="0" smtClean="0"/>
              <a:t>Compression</a:t>
            </a:r>
          </a:p>
          <a:p>
            <a:pPr lvl="1"/>
            <a:r>
              <a:rPr lang="en-US" sz="2400" dirty="0" smtClean="0"/>
              <a:t>16.4 dB </a:t>
            </a:r>
            <a:r>
              <a:rPr lang="en-US" sz="2400" dirty="0"/>
              <a:t>l</a:t>
            </a:r>
            <a:r>
              <a:rPr lang="en-US" sz="2400" dirty="0" smtClean="0"/>
              <a:t>oudness range</a:t>
            </a:r>
          </a:p>
        </p:txBody>
      </p:sp>
    </p:spTree>
    <p:extLst>
      <p:ext uri="{BB962C8B-B14F-4D97-AF65-F5344CB8AC3E}">
        <p14:creationId xmlns:p14="http://schemas.microsoft.com/office/powerpoint/2010/main" val="21094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ate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666A3D-0314-4DCC-B120-55F1D47C5B98}" vid="{3D0EE7A9-CBFD-4187-9AD2-997D9AF8E1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Slides-Template</Template>
  <TotalTime>4046</TotalTime>
  <Words>265</Words>
  <Application>Microsoft Macintosh PowerPoint</Application>
  <PresentationFormat>Widescreen</PresentationFormat>
  <Paragraphs>77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.AppleSystemUIFont</vt:lpstr>
      <vt:lpstr>Arial</vt:lpstr>
      <vt:lpstr>Calibri</vt:lpstr>
      <vt:lpstr>Calibri Light</vt:lpstr>
      <vt:lpstr>DengXian</vt:lpstr>
      <vt:lpstr>Wingdings</vt:lpstr>
      <vt:lpstr>Office Theme</vt:lpstr>
      <vt:lpstr>Autonomous Vocal and Backing Track Mixing</vt:lpstr>
      <vt:lpstr>Motivation</vt:lpstr>
      <vt:lpstr>Audio Processing</vt:lpstr>
      <vt:lpstr>Audio Processing</vt:lpstr>
      <vt:lpstr>Audio Processing</vt:lpstr>
      <vt:lpstr>Audio Processing</vt:lpstr>
      <vt:lpstr>Audio Example</vt:lpstr>
      <vt:lpstr>Audio Example</vt:lpstr>
      <vt:lpstr>Data Analysis Approach: level and compression</vt:lpstr>
      <vt:lpstr>Data Analysis Approach: EQ</vt:lpstr>
      <vt:lpstr>Data Analysis Approach: reverb</vt:lpstr>
      <vt:lpstr>Deep Learning Approach</vt:lpstr>
      <vt:lpstr>PowerPoint Presentation</vt:lpstr>
      <vt:lpstr>PowerPoint Presentation</vt:lpstr>
      <vt:lpstr>Deep Learning Approach: EQ</vt:lpstr>
      <vt:lpstr>Objective Evaluation</vt:lpstr>
      <vt:lpstr>The Final Step: listening test</vt:lpstr>
      <vt:lpstr>https://t.ly/0kur  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kli11</dc:creator>
  <cp:lastModifiedBy>kli11</cp:lastModifiedBy>
  <cp:revision>375</cp:revision>
  <cp:lastPrinted>2022-11-26T07:32:02Z</cp:lastPrinted>
  <dcterms:created xsi:type="dcterms:W3CDTF">2022-03-13T17:54:59Z</dcterms:created>
  <dcterms:modified xsi:type="dcterms:W3CDTF">2022-12-04T03:47:16Z</dcterms:modified>
</cp:coreProperties>
</file>