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svg" ContentType="image/svg+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64" r:id="rId3"/>
    <p:sldId id="261" r:id="rId4"/>
    <p:sldId id="298" r:id="rId5"/>
    <p:sldId id="297" r:id="rId6"/>
    <p:sldId id="275" r:id="rId7"/>
    <p:sldId id="299" r:id="rId8"/>
    <p:sldId id="288" r:id="rId9"/>
    <p:sldId id="303" r:id="rId10"/>
    <p:sldId id="300" r:id="rId11"/>
    <p:sldId id="302" r:id="rId12"/>
    <p:sldId id="30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D07"/>
    <a:srgbClr val="EAAA00"/>
    <a:srgbClr val="FFFFFF"/>
    <a:srgbClr val="8C410D"/>
    <a:srgbClr val="EE6E17"/>
    <a:srgbClr val="9A470F"/>
    <a:srgbClr val="C55A11"/>
    <a:srgbClr val="003057"/>
    <a:srgbClr val="B3A369"/>
    <a:srgbClr val="68BC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3" autoAdjust="0"/>
    <p:restoredTop sz="96242" autoAdjust="0"/>
  </p:normalViewPr>
  <p:slideViewPr>
    <p:cSldViewPr snapToGrid="0" snapToObjects="1">
      <p:cViewPr>
        <p:scale>
          <a:sx n="110" d="100"/>
          <a:sy n="110" d="100"/>
        </p:scale>
        <p:origin x="576" y="43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4" d="100"/>
          <a:sy n="84" d="100"/>
        </p:scale>
        <p:origin x="3054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840B08AC-E5DB-2346-9522-E13FDAED48B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8FEF2A5E-8AC0-D242-BDB0-D48C52EC46F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90BDCF-FDED-7944-8BF6-2AC6A3D70E73}" type="datetimeFigureOut">
              <a:rPr lang="en-US" smtClean="0"/>
              <a:t>11/15/22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04CDD624-43F6-2E45-9536-1E4A096D8D9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4BD07A2B-CDBD-BE48-8A80-8CCEF44924D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5DF837-9F10-9C45-BDEE-FF8BEAB36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0150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C19A01-7786-9E40-A342-3F309B51F3C8}" type="datetimeFigureOut">
              <a:rPr lang="en-US" smtClean="0"/>
              <a:t>11/15/22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FC0A0D-D265-1E4C-84AF-204ED6BDE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8685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sv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sv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sv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sv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sv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sv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sv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sv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sv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4223830"/>
            <a:ext cx="12192000" cy="2634170"/>
          </a:xfrm>
          <a:prstGeom prst="rect">
            <a:avLst/>
          </a:prstGeom>
          <a:solidFill>
            <a:srgbClr val="EAA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11234"/>
            <a:ext cx="12192000" cy="42247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8368" y="1435260"/>
            <a:ext cx="10911840" cy="2387600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68" y="4345750"/>
            <a:ext cx="10911840" cy="1655762"/>
          </a:xfrm>
        </p:spPr>
        <p:txBody>
          <a:bodyPr/>
          <a:lstStyle>
            <a:lvl1pPr marL="0" indent="0" algn="l">
              <a:buNone/>
              <a:defRPr sz="240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5" name="Graphic 4">
            <a:extLst>
              <a:ext uri="{FF2B5EF4-FFF2-40B4-BE49-F238E27FC236}">
                <a16:creationId xmlns="" xmlns:a16="http://schemas.microsoft.com/office/drawing/2014/main" id="{19727A66-6455-4B6B-B6B0-C885C09984F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74657" y="6165292"/>
            <a:ext cx="3539016" cy="681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404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6721474"/>
            <a:ext cx="12192000" cy="136526"/>
          </a:xfrm>
          <a:prstGeom prst="rect">
            <a:avLst/>
          </a:prstGeom>
          <a:solidFill>
            <a:srgbClr val="EAA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4F90BFBB-34F3-6C4E-AE14-F79FC96106B4}"/>
              </a:ext>
            </a:extLst>
          </p:cNvPr>
          <p:cNvSpPr txBox="1"/>
          <p:nvPr userDrawn="1"/>
        </p:nvSpPr>
        <p:spPr>
          <a:xfrm>
            <a:off x="230439" y="6409349"/>
            <a:ext cx="281635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>
                <a:latin typeface="+mj-lt"/>
              </a:rPr>
              <a:t>Ashis Pati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C69906DC-87C5-E442-8918-7F76D287958D}"/>
              </a:ext>
            </a:extLst>
          </p:cNvPr>
          <p:cNvSpPr txBox="1"/>
          <p:nvPr userDrawn="1"/>
        </p:nvSpPr>
        <p:spPr>
          <a:xfrm>
            <a:off x="4681441" y="6453961"/>
            <a:ext cx="2829117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fld id="{8D2E1EC1-9752-C042-ADAF-E9DE18AD7E56}" type="slidenum">
              <a:rPr lang="en-US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‹#›</a:t>
            </a:fld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18" name="Graphic 17">
            <a:extLst>
              <a:ext uri="{FF2B5EF4-FFF2-40B4-BE49-F238E27FC236}">
                <a16:creationId xmlns="" xmlns:a16="http://schemas.microsoft.com/office/drawing/2014/main" id="{C2C99E5F-79BF-4DC9-BB46-FFC780AFFE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79041" y="6265104"/>
            <a:ext cx="2262880" cy="435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583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6721474"/>
            <a:ext cx="12192000" cy="136526"/>
          </a:xfrm>
          <a:prstGeom prst="rect">
            <a:avLst/>
          </a:prstGeom>
          <a:solidFill>
            <a:srgbClr val="EAA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00F103E9-D16A-EB46-9F7B-A8705483339D}"/>
              </a:ext>
            </a:extLst>
          </p:cNvPr>
          <p:cNvSpPr txBox="1"/>
          <p:nvPr userDrawn="1"/>
        </p:nvSpPr>
        <p:spPr>
          <a:xfrm>
            <a:off x="230439" y="6409349"/>
            <a:ext cx="281635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>
                <a:latin typeface="+mj-lt"/>
              </a:rPr>
              <a:t>Ashis Pati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66CFA407-F8A1-7642-9F56-93689CE11E42}"/>
              </a:ext>
            </a:extLst>
          </p:cNvPr>
          <p:cNvSpPr txBox="1"/>
          <p:nvPr userDrawn="1"/>
        </p:nvSpPr>
        <p:spPr>
          <a:xfrm>
            <a:off x="4681441" y="6453961"/>
            <a:ext cx="2829117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fld id="{8D2E1EC1-9752-C042-ADAF-E9DE18AD7E56}" type="slidenum">
              <a:rPr lang="en-US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‹#›</a:t>
            </a:fld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18" name="Graphic 17">
            <a:extLst>
              <a:ext uri="{FF2B5EF4-FFF2-40B4-BE49-F238E27FC236}">
                <a16:creationId xmlns="" xmlns:a16="http://schemas.microsoft.com/office/drawing/2014/main" id="{E219413A-BB37-4E7C-B085-A0D943A1543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79041" y="6265104"/>
            <a:ext cx="2262880" cy="435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466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11234"/>
            <a:ext cx="12192000" cy="132556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831" y="133154"/>
            <a:ext cx="11070336" cy="1149047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0831" y="1604309"/>
            <a:ext cx="11070336" cy="4640166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 sz="2400">
                <a:latin typeface="+mj-lt"/>
              </a:defRPr>
            </a:lvl1pPr>
            <a:lvl2pPr marL="685800" indent="-228600">
              <a:buFont typeface="Arial" panose="020B0604020202020204" pitchFamily="34" charset="0"/>
              <a:buChar char="•"/>
              <a:defRPr sz="2000">
                <a:latin typeface="+mj-lt"/>
              </a:defRPr>
            </a:lvl2pPr>
            <a:lvl3pPr marL="1143000" indent="-228600">
              <a:buFont typeface=".AppleSystemUIFont" charset="-120"/>
              <a:buChar char="−"/>
              <a:defRPr sz="1800">
                <a:latin typeface="+mj-lt"/>
              </a:defRPr>
            </a:lvl3pPr>
            <a:lvl4pPr marL="1600200" indent="-228600">
              <a:buFont typeface=".AppleSystemUIFont" charset="-120"/>
              <a:buChar char="−"/>
              <a:defRPr sz="1600">
                <a:latin typeface="+mj-lt"/>
              </a:defRPr>
            </a:lvl4pPr>
            <a:lvl5pPr marL="2057400" indent="-228600">
              <a:buFont typeface=".AppleSystemUIFont" charset="-120"/>
              <a:buChar char="−"/>
              <a:defRPr sz="1400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6721474"/>
            <a:ext cx="12192000" cy="136526"/>
          </a:xfrm>
          <a:prstGeom prst="rect">
            <a:avLst/>
          </a:prstGeom>
          <a:solidFill>
            <a:srgbClr val="EAA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0" y="1287321"/>
            <a:ext cx="12192000" cy="45719"/>
          </a:xfrm>
          <a:prstGeom prst="rect">
            <a:avLst/>
          </a:prstGeom>
          <a:solidFill>
            <a:srgbClr val="EAA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4681441" y="6453961"/>
            <a:ext cx="2829117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fld id="{8D2E1EC1-9752-C042-ADAF-E9DE18AD7E56}" type="slidenum">
              <a:rPr lang="en-US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‹#›</a:t>
            </a:fld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-1" y="7121"/>
            <a:ext cx="12192000" cy="45719"/>
          </a:xfrm>
          <a:prstGeom prst="rect">
            <a:avLst/>
          </a:prstGeom>
          <a:solidFill>
            <a:srgbClr val="EAA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Graphic 14">
            <a:extLst>
              <a:ext uri="{FF2B5EF4-FFF2-40B4-BE49-F238E27FC236}">
                <a16:creationId xmlns="" xmlns:a16="http://schemas.microsoft.com/office/drawing/2014/main" id="{94289BB5-E802-4E3E-9EF3-493812A6E29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79041" y="6265104"/>
            <a:ext cx="2262880" cy="435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586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11234"/>
            <a:ext cx="8534400" cy="684676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7997952" y="11234"/>
            <a:ext cx="4194048" cy="6846766"/>
          </a:xfrm>
          <a:prstGeom prst="rect">
            <a:avLst/>
          </a:prstGeom>
          <a:solidFill>
            <a:srgbClr val="EAA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968" y="11234"/>
            <a:ext cx="7235952" cy="684676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E766909F-446E-5A44-9EA1-75B086A02941}"/>
              </a:ext>
            </a:extLst>
          </p:cNvPr>
          <p:cNvSpPr txBox="1"/>
          <p:nvPr userDrawn="1"/>
        </p:nvSpPr>
        <p:spPr>
          <a:xfrm>
            <a:off x="230439" y="6409349"/>
            <a:ext cx="281635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>
                <a:latin typeface="+mj-lt"/>
              </a:rPr>
              <a:t>Ashis Pati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="" xmlns:a16="http://schemas.microsoft.com/office/drawing/2014/main" id="{5C1EAA8F-F34E-45FC-9E10-C12246B4945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79041" y="6265104"/>
            <a:ext cx="2262880" cy="435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742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0" y="6721474"/>
            <a:ext cx="12192000" cy="136526"/>
          </a:xfrm>
          <a:prstGeom prst="rect">
            <a:avLst/>
          </a:prstGeom>
          <a:solidFill>
            <a:srgbClr val="EAA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B09DEBDD-94B7-DE41-A403-C96CB3E1D8AE}"/>
              </a:ext>
            </a:extLst>
          </p:cNvPr>
          <p:cNvSpPr txBox="1"/>
          <p:nvPr userDrawn="1"/>
        </p:nvSpPr>
        <p:spPr>
          <a:xfrm>
            <a:off x="230439" y="6409349"/>
            <a:ext cx="281635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>
                <a:latin typeface="+mj-lt"/>
              </a:rPr>
              <a:t>Ashis Pati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EB58DFE1-15D0-9443-B5D0-33A92FE3806F}"/>
              </a:ext>
            </a:extLst>
          </p:cNvPr>
          <p:cNvSpPr txBox="1"/>
          <p:nvPr userDrawn="1"/>
        </p:nvSpPr>
        <p:spPr>
          <a:xfrm>
            <a:off x="4681441" y="6453961"/>
            <a:ext cx="2829117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fld id="{8D2E1EC1-9752-C042-ADAF-E9DE18AD7E56}" type="slidenum">
              <a:rPr lang="en-US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‹#›</a:t>
            </a:fld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17" name="Graphic 16">
            <a:extLst>
              <a:ext uri="{FF2B5EF4-FFF2-40B4-BE49-F238E27FC236}">
                <a16:creationId xmlns="" xmlns:a16="http://schemas.microsoft.com/office/drawing/2014/main" id="{16F8265F-1D5C-47BE-B72E-76932958F3A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79041" y="6265104"/>
            <a:ext cx="2262880" cy="435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838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+mj-lt"/>
              </a:defRPr>
            </a:lvl1pPr>
            <a:lvl2pPr marL="685800" indent="-228600">
              <a:buFont typeface=".AppleSystemUIFont" charset="-120"/>
              <a:buChar char="−"/>
              <a:defRPr>
                <a:latin typeface="+mj-lt"/>
              </a:defRPr>
            </a:lvl2pPr>
            <a:lvl3pPr marL="1143000" indent="-228600">
              <a:buFont typeface=".AppleSystemUIFont" charset="-120"/>
              <a:buChar char="−"/>
              <a:defRPr>
                <a:latin typeface="+mj-lt"/>
              </a:defRPr>
            </a:lvl3pPr>
            <a:lvl4pPr marL="1600200" indent="-228600">
              <a:buFont typeface=".AppleSystemUIFont" charset="-120"/>
              <a:buChar char="−"/>
              <a:defRPr>
                <a:latin typeface="+mj-lt"/>
              </a:defRPr>
            </a:lvl4pPr>
            <a:lvl5pPr marL="2057400" indent="-228600">
              <a:buFont typeface=".AppleSystemUIFont" charset="-120"/>
              <a:buChar char="−"/>
              <a:defRPr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+mj-lt"/>
              </a:defRPr>
            </a:lvl1pPr>
            <a:lvl2pPr marL="685800" indent="-228600">
              <a:buFont typeface=".AppleSystemUIFont" charset="-120"/>
              <a:buChar char="−"/>
              <a:defRPr>
                <a:latin typeface="+mj-lt"/>
              </a:defRPr>
            </a:lvl2pPr>
            <a:lvl3pPr marL="1143000" indent="-228600">
              <a:buFont typeface=".AppleSystemUIFont" charset="-120"/>
              <a:buChar char="−"/>
              <a:defRPr>
                <a:latin typeface="+mj-lt"/>
              </a:defRPr>
            </a:lvl3pPr>
            <a:lvl4pPr marL="1600200" indent="-228600">
              <a:buFont typeface=".AppleSystemUIFont" charset="-120"/>
              <a:buChar char="−"/>
              <a:defRPr>
                <a:latin typeface="+mj-lt"/>
              </a:defRPr>
            </a:lvl4pPr>
            <a:lvl5pPr marL="2057400" indent="-228600">
              <a:buFont typeface=".AppleSystemUIFont" charset="-120"/>
              <a:buChar char="−"/>
              <a:defRPr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6721474"/>
            <a:ext cx="12192000" cy="136526"/>
          </a:xfrm>
          <a:prstGeom prst="rect">
            <a:avLst/>
          </a:prstGeom>
          <a:solidFill>
            <a:srgbClr val="EAA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BEF3DDB2-0665-BB4D-A7BB-D6E15B1BDEBE}"/>
              </a:ext>
            </a:extLst>
          </p:cNvPr>
          <p:cNvSpPr txBox="1"/>
          <p:nvPr userDrawn="1"/>
        </p:nvSpPr>
        <p:spPr>
          <a:xfrm>
            <a:off x="230439" y="6409349"/>
            <a:ext cx="281635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>
                <a:latin typeface="+mj-lt"/>
              </a:rPr>
              <a:t>Ashis Pati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C2F0BE45-414F-044C-A933-3D62AEBB17B5}"/>
              </a:ext>
            </a:extLst>
          </p:cNvPr>
          <p:cNvSpPr txBox="1"/>
          <p:nvPr userDrawn="1"/>
        </p:nvSpPr>
        <p:spPr>
          <a:xfrm>
            <a:off x="4681441" y="6453961"/>
            <a:ext cx="2829117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fld id="{8D2E1EC1-9752-C042-ADAF-E9DE18AD7E56}" type="slidenum">
              <a:rPr lang="en-US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‹#›</a:t>
            </a:fld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18" name="Graphic 17">
            <a:extLst>
              <a:ext uri="{FF2B5EF4-FFF2-40B4-BE49-F238E27FC236}">
                <a16:creationId xmlns="" xmlns:a16="http://schemas.microsoft.com/office/drawing/2014/main" id="{679613E3-F659-4F6B-A525-3814C323F7E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79041" y="6265104"/>
            <a:ext cx="2262880" cy="435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475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6721474"/>
            <a:ext cx="12192000" cy="136526"/>
          </a:xfrm>
          <a:prstGeom prst="rect">
            <a:avLst/>
          </a:prstGeom>
          <a:solidFill>
            <a:srgbClr val="EAA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61E30C84-59E8-9E44-A555-8B1373AB1B1A}"/>
              </a:ext>
            </a:extLst>
          </p:cNvPr>
          <p:cNvSpPr txBox="1"/>
          <p:nvPr userDrawn="1"/>
        </p:nvSpPr>
        <p:spPr>
          <a:xfrm>
            <a:off x="230439" y="6409349"/>
            <a:ext cx="281635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>
                <a:latin typeface="+mj-lt"/>
              </a:rPr>
              <a:t>Ashis Pati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F2BA38A8-83A5-E149-BF88-F17D812DBE80}"/>
              </a:ext>
            </a:extLst>
          </p:cNvPr>
          <p:cNvSpPr txBox="1"/>
          <p:nvPr userDrawn="1"/>
        </p:nvSpPr>
        <p:spPr>
          <a:xfrm>
            <a:off x="4681441" y="6453961"/>
            <a:ext cx="2829117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fld id="{8D2E1EC1-9752-C042-ADAF-E9DE18AD7E56}" type="slidenum">
              <a:rPr lang="en-US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‹#›</a:t>
            </a:fld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18" name="Graphic 17">
            <a:extLst>
              <a:ext uri="{FF2B5EF4-FFF2-40B4-BE49-F238E27FC236}">
                <a16:creationId xmlns="" xmlns:a16="http://schemas.microsoft.com/office/drawing/2014/main" id="{F533209D-E000-476D-B7FA-1A35997E052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79041" y="6265104"/>
            <a:ext cx="2262880" cy="435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352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6721474"/>
            <a:ext cx="12192000" cy="136526"/>
          </a:xfrm>
          <a:prstGeom prst="rect">
            <a:avLst/>
          </a:prstGeom>
          <a:solidFill>
            <a:srgbClr val="EAA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3814FAE4-C3CE-8945-8C50-23225D3560EE}"/>
              </a:ext>
            </a:extLst>
          </p:cNvPr>
          <p:cNvSpPr txBox="1"/>
          <p:nvPr userDrawn="1"/>
        </p:nvSpPr>
        <p:spPr>
          <a:xfrm>
            <a:off x="230439" y="6409349"/>
            <a:ext cx="281635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>
                <a:latin typeface="+mj-lt"/>
              </a:rPr>
              <a:t>Ashis Pati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ED8E22FF-8F07-5448-88EA-2ADF8A34A1E6}"/>
              </a:ext>
            </a:extLst>
          </p:cNvPr>
          <p:cNvSpPr txBox="1"/>
          <p:nvPr userDrawn="1"/>
        </p:nvSpPr>
        <p:spPr>
          <a:xfrm>
            <a:off x="4681441" y="6453961"/>
            <a:ext cx="2829117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fld id="{8D2E1EC1-9752-C042-ADAF-E9DE18AD7E56}" type="slidenum">
              <a:rPr lang="en-US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‹#›</a:t>
            </a:fld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14" name="Graphic 13">
            <a:extLst>
              <a:ext uri="{FF2B5EF4-FFF2-40B4-BE49-F238E27FC236}">
                <a16:creationId xmlns="" xmlns:a16="http://schemas.microsoft.com/office/drawing/2014/main" id="{AB16132E-0B74-4CB4-818A-E7CB3F95FB5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79041" y="6265104"/>
            <a:ext cx="2262880" cy="435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923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0" y="6721474"/>
            <a:ext cx="12192000" cy="136526"/>
          </a:xfrm>
          <a:prstGeom prst="rect">
            <a:avLst/>
          </a:prstGeom>
          <a:solidFill>
            <a:srgbClr val="EAA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EF90A807-0D75-8046-B1F9-FB7BE21BCEB5}"/>
              </a:ext>
            </a:extLst>
          </p:cNvPr>
          <p:cNvSpPr txBox="1"/>
          <p:nvPr userDrawn="1"/>
        </p:nvSpPr>
        <p:spPr>
          <a:xfrm>
            <a:off x="230439" y="6409349"/>
            <a:ext cx="281635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>
                <a:latin typeface="+mj-lt"/>
              </a:rPr>
              <a:t>Ashis Pati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DB11F5CE-32A3-7C4F-9727-B808DCFEDD2D}"/>
              </a:ext>
            </a:extLst>
          </p:cNvPr>
          <p:cNvSpPr txBox="1"/>
          <p:nvPr userDrawn="1"/>
        </p:nvSpPr>
        <p:spPr>
          <a:xfrm>
            <a:off x="4681441" y="6453961"/>
            <a:ext cx="2829117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fld id="{8D2E1EC1-9752-C042-ADAF-E9DE18AD7E56}" type="slidenum">
              <a:rPr lang="en-US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‹#›</a:t>
            </a:fld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19" name="Graphic 18">
            <a:extLst>
              <a:ext uri="{FF2B5EF4-FFF2-40B4-BE49-F238E27FC236}">
                <a16:creationId xmlns="" xmlns:a16="http://schemas.microsoft.com/office/drawing/2014/main" id="{EBD44E6D-3D6F-4868-AA74-A0E507BB7E7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79041" y="6265104"/>
            <a:ext cx="2262880" cy="435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374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0" y="6721474"/>
            <a:ext cx="12192000" cy="136526"/>
          </a:xfrm>
          <a:prstGeom prst="rect">
            <a:avLst/>
          </a:prstGeom>
          <a:solidFill>
            <a:srgbClr val="EAA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3CAF80FF-3C5D-6F43-8A74-58134F834FB5}"/>
              </a:ext>
            </a:extLst>
          </p:cNvPr>
          <p:cNvSpPr txBox="1"/>
          <p:nvPr userDrawn="1"/>
        </p:nvSpPr>
        <p:spPr>
          <a:xfrm>
            <a:off x="230439" y="6409349"/>
            <a:ext cx="281635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>
                <a:latin typeface="+mj-lt"/>
              </a:rPr>
              <a:t>Ashis Pati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4024CBF7-36BB-C848-9C0A-A657B15810D9}"/>
              </a:ext>
            </a:extLst>
          </p:cNvPr>
          <p:cNvSpPr txBox="1"/>
          <p:nvPr userDrawn="1"/>
        </p:nvSpPr>
        <p:spPr>
          <a:xfrm>
            <a:off x="4681441" y="6453961"/>
            <a:ext cx="2829117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fld id="{8D2E1EC1-9752-C042-ADAF-E9DE18AD7E56}" type="slidenum">
              <a:rPr lang="en-US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‹#›</a:t>
            </a:fld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19" name="Graphic 18">
            <a:extLst>
              <a:ext uri="{FF2B5EF4-FFF2-40B4-BE49-F238E27FC236}">
                <a16:creationId xmlns="" xmlns:a16="http://schemas.microsoft.com/office/drawing/2014/main" id="{E0509593-4E93-46FF-B3D2-A6EC0CBF09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79041" y="6265104"/>
            <a:ext cx="2262880" cy="435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448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063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100FC07-DFB9-468B-95C1-22281A00D4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Autonomous Vocal and Backing Track </a:t>
            </a:r>
            <a:r>
              <a:rPr lang="en-US" dirty="0" smtClean="0"/>
              <a:t>Mixing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F939B8E8-A3AB-46B3-8726-E933C8297D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err="1" smtClean="0"/>
              <a:t>Kelian</a:t>
            </a:r>
            <a:r>
              <a:rPr lang="en-US" dirty="0" smtClean="0"/>
              <a:t> (Mike) Li</a:t>
            </a:r>
          </a:p>
          <a:p>
            <a:r>
              <a:rPr lang="en-US" dirty="0" smtClean="0"/>
              <a:t>Music Informatics Group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027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045A477-9EA3-4F5C-B4B9-8CE29E6FF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Objective Evaluation</a:t>
            </a:r>
            <a:endParaRPr lang="en-US" dirty="0"/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713231" y="1756709"/>
            <a:ext cx="11070336" cy="46401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.AppleSystemUIFont" charset="-120"/>
              <a:buChar char="−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.AppleSystemUIFont" charset="-120"/>
              <a:buChar char="−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.AppleSystemUIFont" charset="-120"/>
              <a:buChar char="−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endParaRPr lang="en-US" sz="3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153932"/>
            <a:ext cx="12192000" cy="922860"/>
          </a:xfrm>
          <a:prstGeom prst="rect">
            <a:avLst/>
          </a:prstGeom>
        </p:spPr>
      </p:pic>
      <p:sp>
        <p:nvSpPr>
          <p:cNvPr id="8" name="Content Placeholder 4"/>
          <p:cNvSpPr txBox="1">
            <a:spLocks/>
          </p:cNvSpPr>
          <p:nvPr/>
        </p:nvSpPr>
        <p:spPr>
          <a:xfrm>
            <a:off x="865631" y="1909109"/>
            <a:ext cx="11070336" cy="46401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.AppleSystemUIFont" charset="-120"/>
              <a:buChar char="−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.AppleSystemUIFont" charset="-120"/>
              <a:buChar char="−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.AppleSystemUIFont" charset="-120"/>
              <a:buChar char="−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3200" dirty="0" smtClean="0"/>
              <a:t>Validation on the MUSDB test set, 48 songs in total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8210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045A477-9EA3-4F5C-B4B9-8CE29E6FF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Listening Test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713231" y="1756709"/>
            <a:ext cx="11070336" cy="46401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.AppleSystemUIFont" charset="-120"/>
              <a:buChar char="−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.AppleSystemUIFont" charset="-120"/>
              <a:buChar char="−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.AppleSystemUIFont" charset="-120"/>
              <a:buChar char="−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endParaRPr lang="en-US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08" t="29132" r="23441"/>
          <a:stretch/>
        </p:blipFill>
        <p:spPr>
          <a:xfrm>
            <a:off x="2731625" y="1633893"/>
            <a:ext cx="6354501" cy="47629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58116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[Short link to the survey]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[QR code]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34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045A477-9EA3-4F5C-B4B9-8CE29E6FF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FFC9F3E-C7DF-44CE-A057-14D5228F5C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Karaoke apps</a:t>
            </a:r>
          </a:p>
          <a:p>
            <a:r>
              <a:rPr lang="en-US" sz="2800" dirty="0" smtClean="0"/>
              <a:t>Amateur music </a:t>
            </a:r>
            <a:r>
              <a:rPr lang="en-US" sz="2800" dirty="0"/>
              <a:t>m</a:t>
            </a:r>
            <a:r>
              <a:rPr lang="en-US" sz="2800" dirty="0" smtClean="0"/>
              <a:t>akers</a:t>
            </a:r>
          </a:p>
          <a:p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834" y="1894606"/>
            <a:ext cx="5557333" cy="3123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962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045A477-9EA3-4F5C-B4B9-8CE29E6FF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Baseline </a:t>
            </a:r>
            <a:r>
              <a:rPr lang="en-US" dirty="0" smtClean="0"/>
              <a:t>System: level and compression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FFC9F3E-C7DF-44CE-A057-14D5228F5C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b="1" dirty="0" smtClean="0"/>
              <a:t>Use the average values extracted from the source-separated Million Song Dataset</a:t>
            </a:r>
          </a:p>
          <a:p>
            <a:pPr marL="0" indent="0">
              <a:buNone/>
            </a:pPr>
            <a:endParaRPr lang="en-US" sz="2800" b="1" dirty="0"/>
          </a:p>
          <a:p>
            <a:r>
              <a:rPr lang="en-US" sz="2800" b="1" dirty="0" smtClean="0"/>
              <a:t>Level </a:t>
            </a:r>
            <a:r>
              <a:rPr lang="en-US" sz="2800" b="1" dirty="0" smtClean="0"/>
              <a:t>balance</a:t>
            </a:r>
          </a:p>
          <a:p>
            <a:pPr lvl="1"/>
            <a:r>
              <a:rPr lang="nb-NO" sz="2400" b="1" dirty="0"/>
              <a:t>-</a:t>
            </a:r>
            <a:r>
              <a:rPr lang="nb-NO" sz="2400" b="1" dirty="0" smtClean="0"/>
              <a:t>1.77</a:t>
            </a:r>
            <a:r>
              <a:rPr lang="sk-SK" sz="2400" dirty="0" smtClean="0"/>
              <a:t> </a:t>
            </a:r>
            <a:r>
              <a:rPr lang="sk-SK" sz="2400" dirty="0" smtClean="0"/>
              <a:t>dB</a:t>
            </a:r>
            <a:r>
              <a:rPr lang="en-US" sz="2400" dirty="0" smtClean="0"/>
              <a:t> </a:t>
            </a:r>
            <a:r>
              <a:rPr lang="en-US" sz="2400" dirty="0" smtClean="0"/>
              <a:t>vocal-to-backing track </a:t>
            </a:r>
            <a:r>
              <a:rPr lang="en-US" sz="2400" dirty="0" smtClean="0"/>
              <a:t>ratio </a:t>
            </a:r>
          </a:p>
          <a:p>
            <a:pPr lvl="1"/>
            <a:endParaRPr lang="en-US" sz="2400" dirty="0" smtClean="0"/>
          </a:p>
          <a:p>
            <a:r>
              <a:rPr lang="en-US" sz="2800" b="1" dirty="0" smtClean="0"/>
              <a:t>Compression</a:t>
            </a:r>
          </a:p>
          <a:p>
            <a:pPr lvl="1"/>
            <a:r>
              <a:rPr lang="en-US" sz="2400" dirty="0" smtClean="0"/>
              <a:t>16.4 </a:t>
            </a:r>
            <a:r>
              <a:rPr lang="en-US" sz="2400" dirty="0" smtClean="0"/>
              <a:t>dB </a:t>
            </a:r>
            <a:r>
              <a:rPr lang="en-US" sz="2400" dirty="0"/>
              <a:t>l</a:t>
            </a:r>
            <a:r>
              <a:rPr lang="en-US" sz="2400" dirty="0" smtClean="0"/>
              <a:t>oudness </a:t>
            </a:r>
            <a:r>
              <a:rPr lang="en-US" sz="2400" dirty="0" smtClean="0"/>
              <a:t>range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109491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045A477-9EA3-4F5C-B4B9-8CE29E6FF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Baseline </a:t>
            </a:r>
            <a:r>
              <a:rPr lang="en-US" dirty="0" smtClean="0"/>
              <a:t>System: EQ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FFC9F3E-C7DF-44CE-A057-14D5228F5C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EQ</a:t>
            </a:r>
            <a:endParaRPr lang="en-US" sz="2800" b="1" dirty="0" smtClean="0"/>
          </a:p>
          <a:p>
            <a:pPr lvl="1"/>
            <a:r>
              <a:rPr lang="en-US" sz="2400" dirty="0" smtClean="0"/>
              <a:t>Frequency </a:t>
            </a:r>
            <a:r>
              <a:rPr lang="en-US" sz="2400" dirty="0" smtClean="0"/>
              <a:t>unmasking</a:t>
            </a:r>
            <a:endParaRPr lang="en-US" sz="24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2099349"/>
            <a:ext cx="3526903" cy="3650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727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045A477-9EA3-4F5C-B4B9-8CE29E6FF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Rule-based </a:t>
            </a:r>
            <a:r>
              <a:rPr lang="en-US" dirty="0" smtClean="0"/>
              <a:t>System: reverb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FFC9F3E-C7DF-44CE-A057-14D5228F5C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b="1" dirty="0" smtClean="0"/>
              <a:t>Get the estimated impulse responses from the Chameleon plugin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1" dirty="0" smtClean="0"/>
              <a:t>Estimate the reverb parameters by the genetic algorithm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1" dirty="0" smtClean="0"/>
              <a:t>Use mean </a:t>
            </a:r>
            <a:r>
              <a:rPr lang="en-US" sz="2800" b="1" dirty="0"/>
              <a:t>values extracted from the MUSDB18 </a:t>
            </a:r>
            <a:r>
              <a:rPr lang="en-US" sz="2800" b="1" dirty="0" smtClean="0"/>
              <a:t>train </a:t>
            </a:r>
            <a:r>
              <a:rPr lang="en-US" sz="2800" b="1" dirty="0"/>
              <a:t>set</a:t>
            </a:r>
          </a:p>
          <a:p>
            <a:endParaRPr lang="en-US" sz="2800" b="1" dirty="0" smtClean="0"/>
          </a:p>
          <a:p>
            <a:r>
              <a:rPr lang="en-US" sz="2800" b="1" dirty="0" smtClean="0"/>
              <a:t>Reverb</a:t>
            </a:r>
            <a:endParaRPr lang="en-US" sz="2400" dirty="0"/>
          </a:p>
          <a:p>
            <a:pPr lvl="1"/>
            <a:r>
              <a:rPr lang="en-US" sz="2400" dirty="0" smtClean="0"/>
              <a:t>Dry/wet ratio: 11.5%</a:t>
            </a:r>
          </a:p>
          <a:p>
            <a:pPr lvl="1"/>
            <a:r>
              <a:rPr lang="en-US" sz="2400" dirty="0"/>
              <a:t>Reverb time: Linear mapping from </a:t>
            </a:r>
            <a:r>
              <a:rPr lang="en-US" sz="2400" dirty="0" smtClean="0"/>
              <a:t>tempo</a:t>
            </a:r>
          </a:p>
          <a:p>
            <a:pPr lvl="1"/>
            <a:r>
              <a:rPr lang="en-US" sz="2400" dirty="0" smtClean="0"/>
              <a:t>Room size: </a:t>
            </a:r>
            <a:r>
              <a:rPr lang="en-US" sz="2400" dirty="0"/>
              <a:t>14.54</a:t>
            </a:r>
          </a:p>
          <a:p>
            <a:pPr lvl="1"/>
            <a:r>
              <a:rPr lang="en-US" sz="2400" dirty="0"/>
              <a:t>Fade in time: 0.68 </a:t>
            </a:r>
            <a:r>
              <a:rPr lang="en-US" sz="2400" dirty="0" smtClean="0"/>
              <a:t>s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3239" y="3356658"/>
            <a:ext cx="2307928" cy="267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131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045A477-9EA3-4F5C-B4B9-8CE29E6FF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Data-driven </a:t>
            </a:r>
            <a:r>
              <a:rPr lang="en-US" dirty="0" smtClean="0"/>
              <a:t>System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/>
              <a:t>Train a convolutional neural network to </a:t>
            </a:r>
            <a:r>
              <a:rPr lang="en-US" sz="3200" dirty="0"/>
              <a:t>predict </a:t>
            </a:r>
            <a:r>
              <a:rPr lang="en-US" sz="3200" dirty="0" smtClean="0"/>
              <a:t>direct or intermediate mixing parameters based on the input audio</a:t>
            </a:r>
          </a:p>
          <a:p>
            <a:pPr marL="0" indent="0">
              <a:buNone/>
            </a:pPr>
            <a:endParaRPr lang="en-US" sz="3200" dirty="0"/>
          </a:p>
          <a:p>
            <a:r>
              <a:rPr lang="en-US" sz="3200" dirty="0" smtClean="0"/>
              <a:t>model input</a:t>
            </a:r>
            <a:r>
              <a:rPr lang="en-US" sz="3200" dirty="0"/>
              <a:t>:</a:t>
            </a:r>
          </a:p>
          <a:p>
            <a:pPr marL="0" indent="0">
              <a:buNone/>
            </a:pPr>
            <a:r>
              <a:rPr lang="en-US" sz="3200" dirty="0"/>
              <a:t>	</a:t>
            </a:r>
            <a:r>
              <a:rPr lang="en-US" altLang="zh-CN" sz="3200" dirty="0" smtClean="0"/>
              <a:t>M</a:t>
            </a:r>
            <a:r>
              <a:rPr lang="en-US" sz="3200" dirty="0" smtClean="0"/>
              <a:t>el-spectrogram of </a:t>
            </a:r>
            <a:r>
              <a:rPr lang="en-US" sz="3200" dirty="0"/>
              <a:t>the vocal and the backing track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04958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045A477-9EA3-4F5C-B4B9-8CE29E6FF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Data-driven </a:t>
            </a:r>
            <a:r>
              <a:rPr lang="en-US" dirty="0" smtClean="0"/>
              <a:t>System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4033" y="1371823"/>
            <a:ext cx="5341233" cy="5169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34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432" y="6306552"/>
            <a:ext cx="1816100" cy="381000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2188436" y="0"/>
            <a:ext cx="7385929" cy="2199503"/>
          </a:xfrm>
          <a:prstGeom prst="roundRect">
            <a:avLst/>
          </a:prstGeom>
          <a:solidFill>
            <a:schemeClr val="accent1">
              <a:lumMod val="60000"/>
              <a:lumOff val="40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2516" y="756730"/>
            <a:ext cx="20541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Model Training</a:t>
            </a:r>
            <a:endParaRPr lang="en-US" sz="2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188436" y="2409568"/>
            <a:ext cx="7385929" cy="3373394"/>
          </a:xfrm>
          <a:prstGeom prst="roundRect">
            <a:avLst/>
          </a:prstGeom>
          <a:solidFill>
            <a:schemeClr val="accent2">
              <a:lumMod val="60000"/>
              <a:lumOff val="40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-4022" y="4069618"/>
            <a:ext cx="22872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n w="0"/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Model Inference</a:t>
            </a:r>
            <a:endParaRPr lang="en-US" sz="2400" dirty="0">
              <a:ln w="0"/>
              <a:solidFill>
                <a:schemeClr val="accent2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782269" y="3496100"/>
            <a:ext cx="22779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n w="0"/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Optionally, convert intermediate model outputs into direct mixing parameters </a:t>
            </a:r>
            <a:endParaRPr lang="en-US" dirty="0">
              <a:ln w="0"/>
              <a:solidFill>
                <a:schemeClr val="accent2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782269" y="987562"/>
            <a:ext cx="22779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Ground truth is the direct or intermediate mixing parameters 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8436" y="0"/>
            <a:ext cx="73859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841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045A477-9EA3-4F5C-B4B9-8CE29E6FF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Data-driven </a:t>
            </a:r>
            <a:r>
              <a:rPr lang="en-US" dirty="0" smtClean="0"/>
              <a:t>System: EQ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76639" y="1905592"/>
            <a:ext cx="20541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Model Training</a:t>
            </a:r>
            <a:endParaRPr lang="en-US" sz="2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0100" y="4163402"/>
            <a:ext cx="22872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n w="0"/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Model Inference</a:t>
            </a:r>
            <a:endParaRPr lang="en-US" sz="2400" dirty="0">
              <a:ln w="0"/>
              <a:solidFill>
                <a:schemeClr val="accent2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447329" y="1352540"/>
            <a:ext cx="7095255" cy="1636846"/>
          </a:xfrm>
          <a:prstGeom prst="roundRect">
            <a:avLst/>
          </a:prstGeom>
          <a:solidFill>
            <a:schemeClr val="accent1">
              <a:lumMod val="60000"/>
              <a:lumOff val="40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447328" y="3321935"/>
            <a:ext cx="7095255" cy="2083442"/>
          </a:xfrm>
          <a:prstGeom prst="roundRect">
            <a:avLst/>
          </a:prstGeom>
          <a:solidFill>
            <a:schemeClr val="accent2">
              <a:lumMod val="60000"/>
              <a:lumOff val="40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9059" y="1352540"/>
            <a:ext cx="7211792" cy="5137900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>
            <a:off x="7799479" y="2075131"/>
            <a:ext cx="1743103" cy="914255"/>
          </a:xfrm>
          <a:prstGeom prst="roundRect">
            <a:avLst/>
          </a:prstGeom>
          <a:solidFill>
            <a:srgbClr val="0070C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747909" y="1793594"/>
            <a:ext cx="227792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If the mixed vocal is boosted at </a:t>
            </a:r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 center frequency,  </a:t>
            </a:r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we should learn to cut at that frequency.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17035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Gatec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CA666A3D-0314-4DCC-B120-55F1D47C5B98}" vid="{3D0EE7A9-CBFD-4187-9AD2-997D9AF8E14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Slides-Template</Template>
  <TotalTime>3833</TotalTime>
  <Words>207</Words>
  <Application>Microsoft Macintosh PowerPoint</Application>
  <PresentationFormat>Widescreen</PresentationFormat>
  <Paragraphs>46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.AppleSystemUIFont</vt:lpstr>
      <vt:lpstr>Calibri</vt:lpstr>
      <vt:lpstr>Calibri Light</vt:lpstr>
      <vt:lpstr>DengXian</vt:lpstr>
      <vt:lpstr>Wingdings</vt:lpstr>
      <vt:lpstr>Arial</vt:lpstr>
      <vt:lpstr>Office Theme</vt:lpstr>
      <vt:lpstr>Autonomous Vocal and Backing Track Mixing</vt:lpstr>
      <vt:lpstr>Motivation</vt:lpstr>
      <vt:lpstr>Baseline System: level and compression</vt:lpstr>
      <vt:lpstr>Baseline System: EQ</vt:lpstr>
      <vt:lpstr>Rule-based System: reverb</vt:lpstr>
      <vt:lpstr>Data-driven System</vt:lpstr>
      <vt:lpstr>Data-driven System</vt:lpstr>
      <vt:lpstr>PowerPoint Presentation</vt:lpstr>
      <vt:lpstr>Data-driven System: EQ</vt:lpstr>
      <vt:lpstr>Objective Evaluation</vt:lpstr>
      <vt:lpstr>Listening Test</vt:lpstr>
      <vt:lpstr>[Short link to the survey]  [QR code]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kli11</dc:creator>
  <cp:lastModifiedBy>kli11</cp:lastModifiedBy>
  <cp:revision>336</cp:revision>
  <cp:lastPrinted>2022-03-26T00:05:04Z</cp:lastPrinted>
  <dcterms:created xsi:type="dcterms:W3CDTF">2022-03-13T17:54:59Z</dcterms:created>
  <dcterms:modified xsi:type="dcterms:W3CDTF">2022-11-16T23:51:33Z</dcterms:modified>
</cp:coreProperties>
</file>