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 id="2147483651" r:id="rId6"/>
  </p:sldMasterIdLst>
  <p:notesMasterIdLst>
    <p:notesMasterId r:id="rId8"/>
  </p:notesMasterIdLst>
  <p:sldIdLst>
    <p:sldId id="261" r:id="rId7"/>
  </p:sldIdLst>
  <p:sldSz cx="32918400" cy="43891200"/>
  <p:notesSz cx="7010400" cy="92964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521415D9-36F7-43E2-AB2F-B90AF26B5E84}">
      <p14:sectionLst xmlns:p14="http://schemas.microsoft.com/office/powerpoint/2010/main">
        <p14:section name="Untitled Section" id="{EC8E45AB-3460-4A3D-91F5-1AB1B1E399E9}">
          <p14:sldIdLst>
            <p14:sldId id="261"/>
          </p14:sldIdLst>
        </p14:section>
      </p14:sectionLst>
    </p:ext>
    <p:ext uri="{EFAFB233-063F-42B5-8137-9DF3F51BA10A}">
      <p15:sldGuideLst xmlns:p15="http://schemas.microsoft.com/office/powerpoint/2012/main">
        <p15:guide id="1" orient="horz" pos="4036" userDrawn="1">
          <p15:clr>
            <a:srgbClr val="A4A3A4"/>
          </p15:clr>
        </p15:guide>
        <p15:guide id="2" orient="horz" pos="27047" userDrawn="1">
          <p15:clr>
            <a:srgbClr val="A4A3A4"/>
          </p15:clr>
        </p15:guide>
        <p15:guide id="3" pos="443" userDrawn="1">
          <p15:clr>
            <a:srgbClr val="A4A3A4"/>
          </p15:clr>
        </p15:guide>
        <p15:guide id="4" pos="6827" userDrawn="1">
          <p15:clr>
            <a:srgbClr val="A4A3A4"/>
          </p15:clr>
        </p15:guide>
        <p15:guide id="5" pos="7160" userDrawn="1">
          <p15:clr>
            <a:srgbClr val="A4A3A4"/>
          </p15:clr>
        </p15:guide>
        <p15:guide id="6" pos="20261" userDrawn="1">
          <p15:clr>
            <a:srgbClr val="A4A3A4"/>
          </p15:clr>
        </p15:guide>
        <p15:guide id="7" pos="13544" userDrawn="1">
          <p15:clr>
            <a:srgbClr val="A4A3A4"/>
          </p15:clr>
        </p15:guide>
        <p15:guide id="8" pos="13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ch, Alexander G" initials="LA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29C1E"/>
    <a:srgbClr val="FFC000"/>
    <a:srgbClr val="000000"/>
    <a:srgbClr val="FFFFFF"/>
    <a:srgbClr val="B27623"/>
    <a:srgbClr val="E35821"/>
    <a:srgbClr val="FFEAC2"/>
    <a:srgbClr val="B9A867"/>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053" autoAdjust="0"/>
    <p:restoredTop sz="93220" autoAdjust="0"/>
  </p:normalViewPr>
  <p:slideViewPr>
    <p:cSldViewPr snapToGrid="0" snapToObjects="1">
      <p:cViewPr>
        <p:scale>
          <a:sx n="32" d="100"/>
          <a:sy n="32" d="100"/>
        </p:scale>
        <p:origin x="2328" y="200"/>
      </p:cViewPr>
      <p:guideLst>
        <p:guide orient="horz" pos="4036"/>
        <p:guide orient="horz" pos="27047"/>
        <p:guide pos="443"/>
        <p:guide pos="6827"/>
        <p:guide pos="7160"/>
        <p:guide pos="20261"/>
        <p:guide pos="13544"/>
        <p:guide pos="138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37332" cy="46482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lvl1pPr>
              <a:defRPr sz="13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971544" y="0"/>
            <a:ext cx="3037332" cy="46482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lvl1pPr algn="r">
              <a:defRPr sz="13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2197100" y="696913"/>
            <a:ext cx="2616200" cy="348615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701040" y="4415791"/>
            <a:ext cx="5608320" cy="418338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830042"/>
            <a:ext cx="3037332" cy="464820"/>
          </a:xfrm>
          <a:prstGeom prst="rect">
            <a:avLst/>
          </a:prstGeom>
          <a:noFill/>
          <a:ln w="9525">
            <a:noFill/>
            <a:miter lim="800000"/>
            <a:headEnd/>
            <a:tailEnd/>
          </a:ln>
          <a:effectLst/>
        </p:spPr>
        <p:txBody>
          <a:bodyPr vert="horz" wrap="square" lIns="93146" tIns="46573" rIns="93146" bIns="46573" numCol="1" anchor="b" anchorCtr="0" compatLnSpc="1">
            <a:prstTxWarp prst="textNoShape">
              <a:avLst/>
            </a:prstTxWarp>
          </a:bodyPr>
          <a:lstStyle>
            <a:lvl1pPr>
              <a:defRPr sz="13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971544" y="8830042"/>
            <a:ext cx="3037332" cy="464820"/>
          </a:xfrm>
          <a:prstGeom prst="rect">
            <a:avLst/>
          </a:prstGeom>
          <a:noFill/>
          <a:ln w="9525">
            <a:noFill/>
            <a:miter lim="800000"/>
            <a:headEnd/>
            <a:tailEnd/>
          </a:ln>
          <a:effectLst/>
        </p:spPr>
        <p:txBody>
          <a:bodyPr vert="horz" wrap="square" lIns="93146" tIns="46573" rIns="93146" bIns="46573" numCol="1" anchor="b" anchorCtr="0" compatLnSpc="1">
            <a:prstTxWarp prst="textNoShape">
              <a:avLst/>
            </a:prstTxWarp>
          </a:bodyPr>
          <a:lstStyle>
            <a:lvl1pPr algn="r">
              <a:defRPr sz="1300">
                <a:latin typeface="Arial" charset="0"/>
              </a:defRPr>
            </a:lvl1pPr>
          </a:lstStyle>
          <a:p>
            <a:pPr>
              <a:defRPr/>
            </a:pPr>
            <a:fld id="{51888E98-2C9E-408D-A5B8-C829322AAAF3}" type="slidenum">
              <a:rPr lang="en-US"/>
              <a:pPr>
                <a:defRPr/>
              </a:pPr>
              <a:t>‹#›</a:t>
            </a:fld>
            <a:endParaRPr lang="en-US"/>
          </a:p>
        </p:txBody>
      </p:sp>
    </p:spTree>
    <p:extLst>
      <p:ext uri="{BB962C8B-B14F-4D97-AF65-F5344CB8AC3E}">
        <p14:creationId xmlns:p14="http://schemas.microsoft.com/office/powerpoint/2010/main" val="4145390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A8AEF048-58DD-41E8-804E-8A58C72380ED}" type="slidenum">
              <a:rPr lang="en-US" smtClean="0"/>
              <a:pPr/>
              <a:t>1</a:t>
            </a:fld>
            <a:endParaRPr lang="en-US"/>
          </a:p>
        </p:txBody>
      </p:sp>
      <p:sp>
        <p:nvSpPr>
          <p:cNvPr id="39938" name="Rectangle 2"/>
          <p:cNvSpPr>
            <a:spLocks noGrp="1" noRot="1" noChangeAspect="1" noChangeArrowheads="1" noTextEdit="1"/>
          </p:cNvSpPr>
          <p:nvPr>
            <p:ph type="sldImg"/>
          </p:nvPr>
        </p:nvSpPr>
        <p:spPr>
          <a:xfrm>
            <a:off x="2197100" y="696913"/>
            <a:ext cx="2616200" cy="3486150"/>
          </a:xfrm>
          <a:ln/>
        </p:spPr>
      </p:sp>
      <p:sp>
        <p:nvSpPr>
          <p:cNvPr id="39939" name="Rectangle 3"/>
          <p:cNvSpPr>
            <a:spLocks noGrp="1" noChangeArrowheads="1"/>
          </p:cNvSpPr>
          <p:nvPr>
            <p:ph type="body" idx="1"/>
          </p:nvPr>
        </p:nvSpPr>
        <p:spPr>
          <a:noFill/>
          <a:ln/>
        </p:spPr>
        <p:txBody>
          <a:bodyPr/>
          <a:lstStyle/>
          <a:p>
            <a:pPr eaLnBrk="1" hangingPunct="1"/>
            <a:endParaRPr lang="es-MX"/>
          </a:p>
        </p:txBody>
      </p:sp>
    </p:spTree>
    <p:extLst>
      <p:ext uri="{BB962C8B-B14F-4D97-AF65-F5344CB8AC3E}">
        <p14:creationId xmlns:p14="http://schemas.microsoft.com/office/powerpoint/2010/main" val="17729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Box 4"/>
          <p:cNvSpPr txBox="1"/>
          <p:nvPr userDrawn="1"/>
        </p:nvSpPr>
        <p:spPr>
          <a:xfrm>
            <a:off x="9006841" y="5770880"/>
            <a:ext cx="184731" cy="687432"/>
          </a:xfrm>
          <a:prstGeom prst="rect">
            <a:avLst/>
          </a:prstGeom>
          <a:noFill/>
        </p:spPr>
        <p:txBody>
          <a:bodyPr wrap="none" rtlCol="0">
            <a:spAutoFit/>
          </a:bodyPr>
          <a:lstStyle/>
          <a:p>
            <a:endParaRPr lang="en-US" sz="3867"/>
          </a:p>
        </p:txBody>
      </p:sp>
      <p:sp>
        <p:nvSpPr>
          <p:cNvPr id="2" name="Rectangle 1"/>
          <p:cNvSpPr/>
          <p:nvPr userDrawn="1"/>
        </p:nvSpPr>
        <p:spPr bwMode="auto">
          <a:xfrm>
            <a:off x="0" y="4049486"/>
            <a:ext cx="32918400" cy="39841714"/>
          </a:xfrm>
          <a:prstGeom prst="rect">
            <a:avLst/>
          </a:prstGeom>
          <a:solidFill>
            <a:srgbClr val="FFFFFF"/>
          </a:solidFill>
          <a:ln w="19050">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sp>
        <p:nvSpPr>
          <p:cNvPr id="4" name="Rectangle 4"/>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6" name="Rectangle 6"/>
          <p:cNvSpPr>
            <a:spLocks noChangeArrowheads="1"/>
          </p:cNvSpPr>
          <p:nvPr userDrawn="1"/>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effectLst/>
              <a:latin typeface="+mn-lt"/>
            </a:endParaRPr>
          </a:p>
        </p:txBody>
      </p:sp>
      <p:sp>
        <p:nvSpPr>
          <p:cNvPr id="7" name="Rectangle 10"/>
          <p:cNvSpPr>
            <a:spLocks noChangeArrowheads="1"/>
          </p:cNvSpPr>
          <p:nvPr userDrawn="1"/>
        </p:nvSpPr>
        <p:spPr bwMode="auto">
          <a:xfrm>
            <a:off x="0" y="-407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8" name="Rectangle 11"/>
          <p:cNvSpPr>
            <a:spLocks noChangeArrowheads="1"/>
          </p:cNvSpPr>
          <p:nvPr userDrawn="1"/>
        </p:nvSpPr>
        <p:spPr bwMode="auto">
          <a:xfrm>
            <a:off x="0" y="12821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effectLst/>
              <a:latin typeface="+mn-lt"/>
            </a:endParaRPr>
          </a:p>
        </p:txBody>
      </p:sp>
      <p:sp>
        <p:nvSpPr>
          <p:cNvPr id="9" name="Rectangle 13"/>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10" name="Rectangle 15"/>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30" name="Rectangle 29"/>
          <p:cNvSpPr/>
          <p:nvPr userDrawn="1"/>
        </p:nvSpPr>
        <p:spPr bwMode="auto">
          <a:xfrm>
            <a:off x="16626512" y="4441372"/>
            <a:ext cx="15967493" cy="39101486"/>
          </a:xfrm>
          <a:prstGeom prst="rect">
            <a:avLst/>
          </a:prstGeom>
          <a:solidFill>
            <a:srgbClr val="FFFFFF"/>
          </a:solidFill>
          <a:ln w="1016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cxnSp>
        <p:nvCxnSpPr>
          <p:cNvPr id="36" name="Straight Connector 35"/>
          <p:cNvCxnSpPr/>
          <p:nvPr userDrawn="1"/>
        </p:nvCxnSpPr>
        <p:spPr bwMode="auto">
          <a:xfrm>
            <a:off x="0" y="4005943"/>
            <a:ext cx="32918400" cy="43543"/>
          </a:xfrm>
          <a:prstGeom prst="line">
            <a:avLst/>
          </a:prstGeom>
          <a:solidFill>
            <a:schemeClr val="accent1"/>
          </a:solidFill>
          <a:ln w="254000" cap="flat" cmpd="sng" algn="ctr">
            <a:solidFill>
              <a:schemeClr val="tx1"/>
            </a:solidFill>
            <a:prstDash val="solid"/>
            <a:round/>
            <a:headEnd type="none" w="med" len="med"/>
            <a:tailEnd type="none" w="med" len="med"/>
          </a:ln>
          <a:effectLst/>
        </p:spPr>
      </p:cxnSp>
      <p:cxnSp>
        <p:nvCxnSpPr>
          <p:cNvPr id="38" name="Straight Connector 37"/>
          <p:cNvCxnSpPr/>
          <p:nvPr userDrawn="1"/>
        </p:nvCxnSpPr>
        <p:spPr bwMode="auto">
          <a:xfrm>
            <a:off x="0" y="66930"/>
            <a:ext cx="32918400" cy="43543"/>
          </a:xfrm>
          <a:prstGeom prst="line">
            <a:avLst/>
          </a:prstGeom>
          <a:solidFill>
            <a:schemeClr val="accent1"/>
          </a:solidFill>
          <a:ln w="254000" cap="flat" cmpd="sng" algn="ctr">
            <a:solidFill>
              <a:schemeClr val="tx1"/>
            </a:solidFill>
            <a:prstDash val="solid"/>
            <a:round/>
            <a:headEnd type="none" w="med" len="med"/>
            <a:tailEnd type="none" w="med" len="med"/>
          </a:ln>
          <a:effectLst/>
        </p:spPr>
      </p:cxnSp>
      <p:sp>
        <p:nvSpPr>
          <p:cNvPr id="27" name="Rectangle 26"/>
          <p:cNvSpPr/>
          <p:nvPr userDrawn="1"/>
        </p:nvSpPr>
        <p:spPr bwMode="auto">
          <a:xfrm>
            <a:off x="358902" y="4441372"/>
            <a:ext cx="15908709" cy="39101485"/>
          </a:xfrm>
          <a:prstGeom prst="rect">
            <a:avLst/>
          </a:prstGeom>
          <a:noFill/>
          <a:ln w="1016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303039" y="1697039"/>
            <a:ext cx="7860506" cy="4123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0329" y="1697039"/>
            <a:ext cx="23468409" cy="4123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039"/>
            <a:ext cx="27979688" cy="9407525"/>
          </a:xfrm>
        </p:spPr>
        <p:txBody>
          <a:bodyPr/>
          <a:lstStyle/>
          <a:p>
            <a:r>
              <a:rPr lang="en-US"/>
              <a:t>Click to edit Master title style</a:t>
            </a:r>
          </a:p>
        </p:txBody>
      </p:sp>
      <p:sp>
        <p:nvSpPr>
          <p:cNvPr id="3" name="Subtitle 2"/>
          <p:cNvSpPr>
            <a:spLocks noGrp="1"/>
          </p:cNvSpPr>
          <p:nvPr>
            <p:ph type="subTitle" idx="1"/>
          </p:nvPr>
        </p:nvSpPr>
        <p:spPr>
          <a:xfrm>
            <a:off x="4937523" y="24871364"/>
            <a:ext cx="23043356" cy="11217275"/>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2469" y="6407151"/>
            <a:ext cx="3682604"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373" y="6407151"/>
            <a:ext cx="3683794"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98276" y="1697039"/>
            <a:ext cx="7865269" cy="41240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2469" y="1697039"/>
            <a:ext cx="23481506" cy="41240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039"/>
            <a:ext cx="27979688" cy="9407525"/>
          </a:xfrm>
        </p:spPr>
        <p:txBody>
          <a:bodyPr/>
          <a:lstStyle/>
          <a:p>
            <a:r>
              <a:rPr lang="en-US"/>
              <a:t>Click to edit Master title style</a:t>
            </a:r>
          </a:p>
        </p:txBody>
      </p:sp>
      <p:sp>
        <p:nvSpPr>
          <p:cNvPr id="3" name="Subtitle 2"/>
          <p:cNvSpPr>
            <a:spLocks noGrp="1"/>
          </p:cNvSpPr>
          <p:nvPr>
            <p:ph type="subTitle" idx="1"/>
          </p:nvPr>
        </p:nvSpPr>
        <p:spPr>
          <a:xfrm>
            <a:off x="4937523" y="24871364"/>
            <a:ext cx="23043356" cy="11217275"/>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0304" y="6407151"/>
            <a:ext cx="15763875"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398480" y="6407151"/>
            <a:ext cx="15765065"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031" y="1697039"/>
            <a:ext cx="7910513" cy="41240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0305" y="1697039"/>
            <a:ext cx="23618428" cy="41240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329" y="6394452"/>
            <a:ext cx="5000625" cy="365363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5253" y="6394452"/>
            <a:ext cx="5000625" cy="365363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86041" name="Rectangle 25"/>
          <p:cNvSpPr>
            <a:spLocks noChangeArrowheads="1"/>
          </p:cNvSpPr>
          <p:nvPr userDrawn="1"/>
        </p:nvSpPr>
        <p:spPr bwMode="auto">
          <a:xfrm>
            <a:off x="0" y="0"/>
            <a:ext cx="32918400" cy="43891200"/>
          </a:xfrm>
          <a:prstGeom prst="rect">
            <a:avLst/>
          </a:prstGeom>
          <a:solidFill>
            <a:schemeClr val="accent1"/>
          </a:solidFill>
          <a:ln w="3175">
            <a:solidFill>
              <a:schemeClr val="tx2"/>
            </a:solidFill>
            <a:miter lim="800000"/>
            <a:headEnd/>
            <a:tailEnd/>
          </a:ln>
          <a:effectLst/>
        </p:spPr>
        <p:txBody>
          <a:bodyPr wrap="none" anchor="ctr"/>
          <a:lstStyle/>
          <a:p>
            <a:pPr>
              <a:defRPr/>
            </a:pPr>
            <a:endParaRPr lang="en-US" sz="3867"/>
          </a:p>
        </p:txBody>
      </p:sp>
      <p:sp>
        <p:nvSpPr>
          <p:cNvPr id="86052" name="Rectangle 36"/>
          <p:cNvSpPr>
            <a:spLocks noChangeArrowheads="1"/>
          </p:cNvSpPr>
          <p:nvPr userDrawn="1"/>
        </p:nvSpPr>
        <p:spPr bwMode="auto">
          <a:xfrm>
            <a:off x="0" y="0"/>
            <a:ext cx="32918400" cy="5427133"/>
          </a:xfrm>
          <a:prstGeom prst="rect">
            <a:avLst/>
          </a:prstGeom>
          <a:solidFill>
            <a:srgbClr val="E19C1E"/>
          </a:solidFill>
          <a:ln w="9525">
            <a:solidFill>
              <a:schemeClr val="tx1"/>
            </a:solidFill>
            <a:miter lim="800000"/>
            <a:headEnd/>
            <a:tailEnd/>
          </a:ln>
          <a:effectLst/>
        </p:spPr>
        <p:txBody>
          <a:bodyPr wrap="none" anchor="ctr"/>
          <a:lstStyle/>
          <a:p>
            <a:pPr>
              <a:defRPr/>
            </a:pPr>
            <a:endParaRPr lang="en-US" sz="3867"/>
          </a:p>
        </p:txBody>
      </p:sp>
      <p:sp>
        <p:nvSpPr>
          <p:cNvPr id="86049" name="Rectangle 33"/>
          <p:cNvSpPr>
            <a:spLocks noChangeArrowheads="1"/>
          </p:cNvSpPr>
          <p:nvPr userDrawn="1"/>
        </p:nvSpPr>
        <p:spPr bwMode="auto">
          <a:xfrm>
            <a:off x="701279"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30" name="Text Box 14"/>
          <p:cNvSpPr txBox="1">
            <a:spLocks noChangeArrowheads="1"/>
          </p:cNvSpPr>
          <p:nvPr userDrawn="1"/>
        </p:nvSpPr>
        <p:spPr bwMode="auto">
          <a:xfrm>
            <a:off x="701279" y="43260434"/>
            <a:ext cx="2163365"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TEMPLATE DESIGN © 2008</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1029" name="Rectangle 15"/>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dirty="0"/>
              <a:t>Click to edit Master title style</a:t>
            </a:r>
          </a:p>
        </p:txBody>
      </p:sp>
      <p:sp>
        <p:nvSpPr>
          <p:cNvPr id="1030" name="Rectangle 16"/>
          <p:cNvSpPr>
            <a:spLocks noGrp="1" noChangeArrowheads="1"/>
          </p:cNvSpPr>
          <p:nvPr>
            <p:ph type="body" idx="1"/>
          </p:nvPr>
        </p:nvSpPr>
        <p:spPr bwMode="auto">
          <a:xfrm>
            <a:off x="720329" y="6394451"/>
            <a:ext cx="10115550" cy="3653578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86056" name="Rectangle 40"/>
          <p:cNvSpPr>
            <a:spLocks noChangeArrowheads="1"/>
          </p:cNvSpPr>
          <p:nvPr userDrawn="1"/>
        </p:nvSpPr>
        <p:spPr bwMode="auto">
          <a:xfrm>
            <a:off x="22028944"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57" name="Rectangle 41"/>
          <p:cNvSpPr>
            <a:spLocks noChangeArrowheads="1"/>
          </p:cNvSpPr>
          <p:nvPr userDrawn="1"/>
        </p:nvSpPr>
        <p:spPr bwMode="auto">
          <a:xfrm>
            <a:off x="11364516"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59" name="Line 43"/>
          <p:cNvSpPr>
            <a:spLocks noChangeShapeType="1"/>
          </p:cNvSpPr>
          <p:nvPr userDrawn="1"/>
        </p:nvSpPr>
        <p:spPr bwMode="auto">
          <a:xfrm>
            <a:off x="0" y="5550971"/>
            <a:ext cx="32918400" cy="0"/>
          </a:xfrm>
          <a:prstGeom prst="line">
            <a:avLst/>
          </a:prstGeom>
          <a:ln w="254000" cmpd="sng">
            <a:solidFill>
              <a:srgbClr val="001A31"/>
            </a:solidFill>
            <a:headEnd/>
            <a:tailEnd/>
          </a:ln>
        </p:spPr>
        <p:style>
          <a:lnRef idx="3">
            <a:schemeClr val="dk1"/>
          </a:lnRef>
          <a:fillRef idx="0">
            <a:schemeClr val="dk1"/>
          </a:fillRef>
          <a:effectRef idx="2">
            <a:schemeClr val="dk1"/>
          </a:effectRef>
          <a:fontRef idx="minor">
            <a:schemeClr val="tx1"/>
          </a:fontRef>
        </p:style>
        <p:txBody>
          <a:bodyPr/>
          <a:lstStyle/>
          <a:p>
            <a:pPr>
              <a:defRPr/>
            </a:pPr>
            <a:endParaRPr lang="en-US" sz="3867">
              <a:ln>
                <a:solidFill>
                  <a:srgbClr val="001A31"/>
                </a:solidFill>
              </a:ln>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11733">
          <a:solidFill>
            <a:srgbClr val="FFFFFF"/>
          </a:solidFill>
          <a:latin typeface="+mj-lt"/>
          <a:ea typeface="+mj-ea"/>
          <a:cs typeface="+mj-cs"/>
        </a:defRPr>
      </a:lvl1pPr>
      <a:lvl2pPr algn="ctr" rtl="0" eaLnBrk="0" fontAlgn="base" hangingPunct="0">
        <a:spcBef>
          <a:spcPct val="0"/>
        </a:spcBef>
        <a:spcAft>
          <a:spcPct val="0"/>
        </a:spcAft>
        <a:defRPr sz="11733">
          <a:solidFill>
            <a:srgbClr val="FFFFFF"/>
          </a:solidFill>
          <a:latin typeface="Arial Black" pitchFamily="34" charset="0"/>
        </a:defRPr>
      </a:lvl2pPr>
      <a:lvl3pPr algn="ctr" rtl="0" eaLnBrk="0" fontAlgn="base" hangingPunct="0">
        <a:spcBef>
          <a:spcPct val="0"/>
        </a:spcBef>
        <a:spcAft>
          <a:spcPct val="0"/>
        </a:spcAft>
        <a:defRPr sz="11733">
          <a:solidFill>
            <a:srgbClr val="FFFFFF"/>
          </a:solidFill>
          <a:latin typeface="Arial Black" pitchFamily="34" charset="0"/>
        </a:defRPr>
      </a:lvl3pPr>
      <a:lvl4pPr algn="ctr" rtl="0" eaLnBrk="0" fontAlgn="base" hangingPunct="0">
        <a:spcBef>
          <a:spcPct val="0"/>
        </a:spcBef>
        <a:spcAft>
          <a:spcPct val="0"/>
        </a:spcAft>
        <a:defRPr sz="11733">
          <a:solidFill>
            <a:srgbClr val="FFFFFF"/>
          </a:solidFill>
          <a:latin typeface="Arial Black" pitchFamily="34" charset="0"/>
        </a:defRPr>
      </a:lvl4pPr>
      <a:lvl5pPr algn="ctr" rtl="0" eaLnBrk="0" fontAlgn="base" hangingPunct="0">
        <a:spcBef>
          <a:spcPct val="0"/>
        </a:spcBef>
        <a:spcAft>
          <a:spcPct val="0"/>
        </a:spcAft>
        <a:defRPr sz="11733">
          <a:solidFill>
            <a:srgbClr val="FFFFFF"/>
          </a:solidFill>
          <a:latin typeface="Arial Black" pitchFamily="34" charset="0"/>
        </a:defRPr>
      </a:lvl5pPr>
      <a:lvl6pPr marL="609585" algn="ctr" rtl="0" fontAlgn="base">
        <a:spcBef>
          <a:spcPct val="0"/>
        </a:spcBef>
        <a:spcAft>
          <a:spcPct val="0"/>
        </a:spcAft>
        <a:defRPr sz="11733">
          <a:solidFill>
            <a:srgbClr val="FFFFFF"/>
          </a:solidFill>
          <a:latin typeface="Arial Black" pitchFamily="34" charset="0"/>
        </a:defRPr>
      </a:lvl6pPr>
      <a:lvl7pPr marL="1219170" algn="ctr" rtl="0" fontAlgn="base">
        <a:spcBef>
          <a:spcPct val="0"/>
        </a:spcBef>
        <a:spcAft>
          <a:spcPct val="0"/>
        </a:spcAft>
        <a:defRPr sz="11733">
          <a:solidFill>
            <a:srgbClr val="FFFFFF"/>
          </a:solidFill>
          <a:latin typeface="Arial Black" pitchFamily="34" charset="0"/>
        </a:defRPr>
      </a:lvl7pPr>
      <a:lvl8pPr marL="1828754" algn="ctr" rtl="0" fontAlgn="base">
        <a:spcBef>
          <a:spcPct val="0"/>
        </a:spcBef>
        <a:spcAft>
          <a:spcPct val="0"/>
        </a:spcAft>
        <a:defRPr sz="11733">
          <a:solidFill>
            <a:srgbClr val="FFFFFF"/>
          </a:solidFill>
          <a:latin typeface="Arial Black" pitchFamily="34" charset="0"/>
        </a:defRPr>
      </a:lvl8pPr>
      <a:lvl9pPr marL="2438339" algn="ctr" rtl="0" fontAlgn="base">
        <a:spcBef>
          <a:spcPct val="0"/>
        </a:spcBef>
        <a:spcAft>
          <a:spcPct val="0"/>
        </a:spcAft>
        <a:defRPr sz="11733">
          <a:solidFill>
            <a:srgbClr val="FFFFFF"/>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FFCC"/>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27" name="Rectangle 3"/>
          <p:cNvSpPr>
            <a:spLocks noChangeArrowheads="1"/>
          </p:cNvSpPr>
          <p:nvPr userDrawn="1"/>
        </p:nvSpPr>
        <p:spPr bwMode="auto">
          <a:xfrm>
            <a:off x="702469" y="6407152"/>
            <a:ext cx="7480697"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28" name="Rectangle 4"/>
          <p:cNvSpPr>
            <a:spLocks noChangeArrowheads="1"/>
          </p:cNvSpPr>
          <p:nvPr userDrawn="1"/>
        </p:nvSpPr>
        <p:spPr bwMode="auto">
          <a:xfrm>
            <a:off x="0" y="5613401"/>
            <a:ext cx="32918400" cy="173567"/>
          </a:xfrm>
          <a:prstGeom prst="rect">
            <a:avLst/>
          </a:prstGeom>
          <a:solidFill>
            <a:srgbClr val="660000"/>
          </a:solidFill>
          <a:ln w="9525">
            <a:noFill/>
            <a:miter lim="800000"/>
            <a:headEnd/>
            <a:tailEnd/>
          </a:ln>
          <a:effectLst/>
        </p:spPr>
        <p:txBody>
          <a:bodyPr wrap="none" anchor="ctr"/>
          <a:lstStyle/>
          <a:p>
            <a:pPr>
              <a:defRPr/>
            </a:pPr>
            <a:endParaRPr lang="en-US" sz="3867"/>
          </a:p>
        </p:txBody>
      </p:sp>
      <p:sp>
        <p:nvSpPr>
          <p:cNvPr id="180229" name="Text Box 5"/>
          <p:cNvSpPr txBox="1">
            <a:spLocks noChangeArrowheads="1"/>
          </p:cNvSpPr>
          <p:nvPr userDrawn="1"/>
        </p:nvSpPr>
        <p:spPr bwMode="auto">
          <a:xfrm>
            <a:off x="457200" y="43260433"/>
            <a:ext cx="1885950"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POSTER TEMPLATE BY:</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13318" name="Rectangle 6"/>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3319" name="Rectangle 7"/>
          <p:cNvSpPr>
            <a:spLocks noGrp="1" noChangeArrowheads="1"/>
          </p:cNvSpPr>
          <p:nvPr>
            <p:ph type="body" idx="1"/>
          </p:nvPr>
        </p:nvSpPr>
        <p:spPr bwMode="auto">
          <a:xfrm>
            <a:off x="702469" y="6407152"/>
            <a:ext cx="7480697" cy="3652943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a:effectLst/>
        </p:spPr>
        <p:txBody>
          <a:bodyPr wrap="none" anchor="ctr"/>
          <a:lstStyle/>
          <a:p>
            <a:pPr>
              <a:defRPr/>
            </a:pPr>
            <a:endParaRPr lang="en-US" sz="3867"/>
          </a:p>
        </p:txBody>
      </p:sp>
      <p:sp>
        <p:nvSpPr>
          <p:cNvPr id="180233" name="Rectangle 9"/>
          <p:cNvSpPr>
            <a:spLocks noChangeArrowheads="1"/>
          </p:cNvSpPr>
          <p:nvPr userDrawn="1"/>
        </p:nvSpPr>
        <p:spPr bwMode="auto">
          <a:xfrm>
            <a:off x="8617744" y="6407152"/>
            <a:ext cx="15573375"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35" name="Rectangle 11"/>
          <p:cNvSpPr>
            <a:spLocks noChangeArrowheads="1"/>
          </p:cNvSpPr>
          <p:nvPr userDrawn="1"/>
        </p:nvSpPr>
        <p:spPr bwMode="auto">
          <a:xfrm>
            <a:off x="24676894" y="6407152"/>
            <a:ext cx="7486650"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11466">
          <a:solidFill>
            <a:schemeClr val="tx2"/>
          </a:solidFill>
          <a:latin typeface="+mj-lt"/>
          <a:ea typeface="+mj-ea"/>
          <a:cs typeface="+mj-cs"/>
        </a:defRPr>
      </a:lvl1pPr>
      <a:lvl2pPr algn="ctr" rtl="0" eaLnBrk="0" fontAlgn="base" hangingPunct="0">
        <a:spcBef>
          <a:spcPct val="0"/>
        </a:spcBef>
        <a:spcAft>
          <a:spcPct val="0"/>
        </a:spcAft>
        <a:defRPr sz="11466">
          <a:solidFill>
            <a:schemeClr val="tx2"/>
          </a:solidFill>
          <a:latin typeface="Arial Black" pitchFamily="34" charset="0"/>
        </a:defRPr>
      </a:lvl2pPr>
      <a:lvl3pPr algn="ctr" rtl="0" eaLnBrk="0" fontAlgn="base" hangingPunct="0">
        <a:spcBef>
          <a:spcPct val="0"/>
        </a:spcBef>
        <a:spcAft>
          <a:spcPct val="0"/>
        </a:spcAft>
        <a:defRPr sz="11466">
          <a:solidFill>
            <a:schemeClr val="tx2"/>
          </a:solidFill>
          <a:latin typeface="Arial Black" pitchFamily="34" charset="0"/>
        </a:defRPr>
      </a:lvl3pPr>
      <a:lvl4pPr algn="ctr" rtl="0" eaLnBrk="0" fontAlgn="base" hangingPunct="0">
        <a:spcBef>
          <a:spcPct val="0"/>
        </a:spcBef>
        <a:spcAft>
          <a:spcPct val="0"/>
        </a:spcAft>
        <a:defRPr sz="11466">
          <a:solidFill>
            <a:schemeClr val="tx2"/>
          </a:solidFill>
          <a:latin typeface="Arial Black" pitchFamily="34" charset="0"/>
        </a:defRPr>
      </a:lvl4pPr>
      <a:lvl5pPr algn="ctr" rtl="0" eaLnBrk="0" fontAlgn="base" hangingPunct="0">
        <a:spcBef>
          <a:spcPct val="0"/>
        </a:spcBef>
        <a:spcAft>
          <a:spcPct val="0"/>
        </a:spcAft>
        <a:defRPr sz="11466">
          <a:solidFill>
            <a:schemeClr val="tx2"/>
          </a:solidFill>
          <a:latin typeface="Arial Black" pitchFamily="34" charset="0"/>
        </a:defRPr>
      </a:lvl5pPr>
      <a:lvl6pPr marL="609585" algn="ctr" rtl="0" fontAlgn="base">
        <a:spcBef>
          <a:spcPct val="0"/>
        </a:spcBef>
        <a:spcAft>
          <a:spcPct val="0"/>
        </a:spcAft>
        <a:defRPr sz="11466">
          <a:solidFill>
            <a:schemeClr val="tx2"/>
          </a:solidFill>
          <a:latin typeface="Arial Black" pitchFamily="34" charset="0"/>
        </a:defRPr>
      </a:lvl6pPr>
      <a:lvl7pPr marL="1219170" algn="ctr" rtl="0" fontAlgn="base">
        <a:spcBef>
          <a:spcPct val="0"/>
        </a:spcBef>
        <a:spcAft>
          <a:spcPct val="0"/>
        </a:spcAft>
        <a:defRPr sz="11466">
          <a:solidFill>
            <a:schemeClr val="tx2"/>
          </a:solidFill>
          <a:latin typeface="Arial Black" pitchFamily="34" charset="0"/>
        </a:defRPr>
      </a:lvl7pPr>
      <a:lvl8pPr marL="1828754" algn="ctr" rtl="0" fontAlgn="base">
        <a:spcBef>
          <a:spcPct val="0"/>
        </a:spcBef>
        <a:spcAft>
          <a:spcPct val="0"/>
        </a:spcAft>
        <a:defRPr sz="11466">
          <a:solidFill>
            <a:schemeClr val="tx2"/>
          </a:solidFill>
          <a:latin typeface="Arial Black" pitchFamily="34" charset="0"/>
        </a:defRPr>
      </a:lvl8pPr>
      <a:lvl9pPr marL="2438339" algn="ctr" rtl="0" fontAlgn="base">
        <a:spcBef>
          <a:spcPct val="0"/>
        </a:spcBef>
        <a:spcAft>
          <a:spcPct val="0"/>
        </a:spcAft>
        <a:defRPr sz="11466">
          <a:solidFill>
            <a:schemeClr val="tx2"/>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CFFCC"/>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1251" name="Rectangle 3"/>
          <p:cNvSpPr>
            <a:spLocks noChangeArrowheads="1"/>
          </p:cNvSpPr>
          <p:nvPr userDrawn="1"/>
        </p:nvSpPr>
        <p:spPr bwMode="auto">
          <a:xfrm>
            <a:off x="520304" y="6407152"/>
            <a:ext cx="31775400"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1252" name="Rectangle 4"/>
          <p:cNvSpPr>
            <a:spLocks noChangeArrowheads="1"/>
          </p:cNvSpPr>
          <p:nvPr userDrawn="1"/>
        </p:nvSpPr>
        <p:spPr bwMode="auto">
          <a:xfrm>
            <a:off x="0" y="5613401"/>
            <a:ext cx="32918400" cy="173567"/>
          </a:xfrm>
          <a:prstGeom prst="rect">
            <a:avLst/>
          </a:prstGeom>
          <a:solidFill>
            <a:srgbClr val="660000"/>
          </a:solidFill>
          <a:ln w="9525">
            <a:noFill/>
            <a:miter lim="800000"/>
            <a:headEnd/>
            <a:tailEnd/>
          </a:ln>
          <a:effectLst/>
        </p:spPr>
        <p:txBody>
          <a:bodyPr wrap="none" anchor="ctr"/>
          <a:lstStyle/>
          <a:p>
            <a:pPr>
              <a:defRPr/>
            </a:pPr>
            <a:endParaRPr lang="en-US" sz="3867"/>
          </a:p>
        </p:txBody>
      </p:sp>
      <p:sp>
        <p:nvSpPr>
          <p:cNvPr id="181253" name="Text Box 5"/>
          <p:cNvSpPr txBox="1">
            <a:spLocks noChangeArrowheads="1"/>
          </p:cNvSpPr>
          <p:nvPr userDrawn="1"/>
        </p:nvSpPr>
        <p:spPr bwMode="auto">
          <a:xfrm>
            <a:off x="457200" y="43260433"/>
            <a:ext cx="1885950"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POSTER TEMPLATE BY:</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25606" name="Rectangle 6"/>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25607" name="Rectangle 7"/>
          <p:cNvSpPr>
            <a:spLocks noGrp="1" noChangeArrowheads="1"/>
          </p:cNvSpPr>
          <p:nvPr>
            <p:ph type="body" idx="1"/>
          </p:nvPr>
        </p:nvSpPr>
        <p:spPr bwMode="auto">
          <a:xfrm>
            <a:off x="520304" y="6407152"/>
            <a:ext cx="31643240" cy="3652943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a:effectLst/>
        </p:spPr>
        <p:txBody>
          <a:bodyPr wrap="none" anchor="ctr"/>
          <a:lstStyle/>
          <a:p>
            <a:pPr>
              <a:defRPr/>
            </a:pPr>
            <a:endParaRPr lang="en-US" sz="3867"/>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11466">
          <a:solidFill>
            <a:schemeClr val="tx2"/>
          </a:solidFill>
          <a:latin typeface="+mj-lt"/>
          <a:ea typeface="+mj-ea"/>
          <a:cs typeface="+mj-cs"/>
        </a:defRPr>
      </a:lvl1pPr>
      <a:lvl2pPr algn="ctr" rtl="0" eaLnBrk="0" fontAlgn="base" hangingPunct="0">
        <a:spcBef>
          <a:spcPct val="0"/>
        </a:spcBef>
        <a:spcAft>
          <a:spcPct val="0"/>
        </a:spcAft>
        <a:defRPr sz="11466">
          <a:solidFill>
            <a:schemeClr val="tx2"/>
          </a:solidFill>
          <a:latin typeface="Arial Black" pitchFamily="34" charset="0"/>
        </a:defRPr>
      </a:lvl2pPr>
      <a:lvl3pPr algn="ctr" rtl="0" eaLnBrk="0" fontAlgn="base" hangingPunct="0">
        <a:spcBef>
          <a:spcPct val="0"/>
        </a:spcBef>
        <a:spcAft>
          <a:spcPct val="0"/>
        </a:spcAft>
        <a:defRPr sz="11466">
          <a:solidFill>
            <a:schemeClr val="tx2"/>
          </a:solidFill>
          <a:latin typeface="Arial Black" pitchFamily="34" charset="0"/>
        </a:defRPr>
      </a:lvl3pPr>
      <a:lvl4pPr algn="ctr" rtl="0" eaLnBrk="0" fontAlgn="base" hangingPunct="0">
        <a:spcBef>
          <a:spcPct val="0"/>
        </a:spcBef>
        <a:spcAft>
          <a:spcPct val="0"/>
        </a:spcAft>
        <a:defRPr sz="11466">
          <a:solidFill>
            <a:schemeClr val="tx2"/>
          </a:solidFill>
          <a:latin typeface="Arial Black" pitchFamily="34" charset="0"/>
        </a:defRPr>
      </a:lvl4pPr>
      <a:lvl5pPr algn="ctr" rtl="0" eaLnBrk="0" fontAlgn="base" hangingPunct="0">
        <a:spcBef>
          <a:spcPct val="0"/>
        </a:spcBef>
        <a:spcAft>
          <a:spcPct val="0"/>
        </a:spcAft>
        <a:defRPr sz="11466">
          <a:solidFill>
            <a:schemeClr val="tx2"/>
          </a:solidFill>
          <a:latin typeface="Arial Black" pitchFamily="34" charset="0"/>
        </a:defRPr>
      </a:lvl5pPr>
      <a:lvl6pPr marL="609585" algn="ctr" rtl="0" fontAlgn="base">
        <a:spcBef>
          <a:spcPct val="0"/>
        </a:spcBef>
        <a:spcAft>
          <a:spcPct val="0"/>
        </a:spcAft>
        <a:defRPr sz="11466">
          <a:solidFill>
            <a:schemeClr val="tx2"/>
          </a:solidFill>
          <a:latin typeface="Arial Black" pitchFamily="34" charset="0"/>
        </a:defRPr>
      </a:lvl6pPr>
      <a:lvl7pPr marL="1219170" algn="ctr" rtl="0" fontAlgn="base">
        <a:spcBef>
          <a:spcPct val="0"/>
        </a:spcBef>
        <a:spcAft>
          <a:spcPct val="0"/>
        </a:spcAft>
        <a:defRPr sz="11466">
          <a:solidFill>
            <a:schemeClr val="tx2"/>
          </a:solidFill>
          <a:latin typeface="Arial Black" pitchFamily="34" charset="0"/>
        </a:defRPr>
      </a:lvl7pPr>
      <a:lvl8pPr marL="1828754" algn="ctr" rtl="0" fontAlgn="base">
        <a:spcBef>
          <a:spcPct val="0"/>
        </a:spcBef>
        <a:spcAft>
          <a:spcPct val="0"/>
        </a:spcAft>
        <a:defRPr sz="11466">
          <a:solidFill>
            <a:schemeClr val="tx2"/>
          </a:solidFill>
          <a:latin typeface="Arial Black" pitchFamily="34" charset="0"/>
        </a:defRPr>
      </a:lvl8pPr>
      <a:lvl9pPr marL="2438339" algn="ctr" rtl="0" fontAlgn="base">
        <a:spcBef>
          <a:spcPct val="0"/>
        </a:spcBef>
        <a:spcAft>
          <a:spcPct val="0"/>
        </a:spcAft>
        <a:defRPr sz="11466">
          <a:solidFill>
            <a:schemeClr val="tx2"/>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8" name="Rectangle 5"/>
          <p:cNvSpPr>
            <a:spLocks noChangeArrowheads="1"/>
          </p:cNvSpPr>
          <p:nvPr/>
        </p:nvSpPr>
        <p:spPr bwMode="auto">
          <a:xfrm>
            <a:off x="383887" y="799155"/>
            <a:ext cx="32232126" cy="1861834"/>
          </a:xfrm>
          <a:prstGeom prst="rect">
            <a:avLst/>
          </a:prstGeom>
          <a:noFill/>
          <a:ln w="9525">
            <a:noFill/>
            <a:miter lim="800000"/>
            <a:headEnd/>
            <a:tailEnd/>
          </a:ln>
        </p:spPr>
        <p:txBody>
          <a:bodyPr wrap="square" lIns="91243" tIns="45614" rIns="91243" bIns="45614">
            <a:spAutoFit/>
          </a:bodyPr>
          <a:lstStyle/>
          <a:p>
            <a:pPr algn="ctr"/>
            <a:r>
              <a:rPr lang="en-US" sz="11500" dirty="0"/>
              <a:t>Autonomous Vocal and Backing Track Mixing </a:t>
            </a:r>
            <a:endParaRPr lang="en-US" sz="11500" dirty="0"/>
          </a:p>
        </p:txBody>
      </p:sp>
      <p:sp>
        <p:nvSpPr>
          <p:cNvPr id="91" name="Rectangle 5"/>
          <p:cNvSpPr>
            <a:spLocks noChangeArrowheads="1"/>
          </p:cNvSpPr>
          <p:nvPr/>
        </p:nvSpPr>
        <p:spPr bwMode="auto">
          <a:xfrm>
            <a:off x="383886" y="2496767"/>
            <a:ext cx="27818135" cy="830783"/>
          </a:xfrm>
          <a:prstGeom prst="rect">
            <a:avLst/>
          </a:prstGeom>
          <a:noFill/>
          <a:ln w="9525">
            <a:noFill/>
            <a:miter lim="800000"/>
            <a:headEnd/>
            <a:tailEnd/>
          </a:ln>
        </p:spPr>
        <p:txBody>
          <a:bodyPr wrap="square" lIns="91243" tIns="45614" rIns="91243" bIns="45614">
            <a:spAutoFit/>
          </a:bodyPr>
          <a:lstStyle/>
          <a:p>
            <a:pPr>
              <a:spcBef>
                <a:spcPts val="0"/>
              </a:spcBef>
            </a:pPr>
            <a:r>
              <a:rPr lang="en-US" sz="4800" dirty="0" err="1" smtClean="0">
                <a:latin typeface="Calibri Light" panose="020F0302020204030204" pitchFamily="34" charset="0"/>
                <a:cs typeface="Calibri Light" panose="020F0302020204030204" pitchFamily="34" charset="0"/>
              </a:rPr>
              <a:t>Kelian</a:t>
            </a:r>
            <a:r>
              <a:rPr lang="en-US" sz="4800" dirty="0" smtClean="0">
                <a:latin typeface="Calibri Light" panose="020F0302020204030204" pitchFamily="34" charset="0"/>
                <a:cs typeface="Calibri Light" panose="020F0302020204030204" pitchFamily="34" charset="0"/>
              </a:rPr>
              <a:t> (Mike) Li</a:t>
            </a:r>
            <a:endParaRPr lang="en-US" sz="4800" dirty="0">
              <a:latin typeface="Calibri Light" panose="020F0302020204030204" pitchFamily="34" charset="0"/>
              <a:cs typeface="Calibri Light" panose="020F0302020204030204" pitchFamily="34" charset="0"/>
            </a:endParaRPr>
          </a:p>
        </p:txBody>
      </p:sp>
      <p:sp>
        <p:nvSpPr>
          <p:cNvPr id="8" name="Rectangle 7"/>
          <p:cNvSpPr/>
          <p:nvPr/>
        </p:nvSpPr>
        <p:spPr bwMode="auto">
          <a:xfrm>
            <a:off x="346093" y="4441376"/>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Introduction</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100" name="Rectangle 99"/>
          <p:cNvSpPr/>
          <p:nvPr/>
        </p:nvSpPr>
        <p:spPr bwMode="auto">
          <a:xfrm>
            <a:off x="16652619" y="10318686"/>
            <a:ext cx="15965424"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Data-driven Level Balance</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109" name="Rectangle 108"/>
          <p:cNvSpPr/>
          <p:nvPr/>
        </p:nvSpPr>
        <p:spPr bwMode="auto">
          <a:xfrm>
            <a:off x="16605248" y="39090596"/>
            <a:ext cx="15965424"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a:solidFill>
                  <a:schemeClr val="tx2"/>
                </a:solidFill>
                <a:latin typeface="Calibri Light" panose="020F0302020204030204" pitchFamily="34" charset="0"/>
                <a:cs typeface="Calibri Light" panose="020F0302020204030204" pitchFamily="34" charset="0"/>
              </a:rPr>
              <a:t>CONTACT</a:t>
            </a:r>
          </a:p>
        </p:txBody>
      </p:sp>
      <p:sp>
        <p:nvSpPr>
          <p:cNvPr id="369" name="Rectangle 368">
            <a:extLst>
              <a:ext uri="{FF2B5EF4-FFF2-40B4-BE49-F238E27FC236}">
                <a16:creationId xmlns:a16="http://schemas.microsoft.com/office/drawing/2014/main" xmlns="" id="{B2E275C6-030E-3247-827E-CEEFB5C50A54}"/>
              </a:ext>
            </a:extLst>
          </p:cNvPr>
          <p:cNvSpPr/>
          <p:nvPr/>
        </p:nvSpPr>
        <p:spPr>
          <a:xfrm>
            <a:off x="708630" y="5372324"/>
            <a:ext cx="15386430" cy="4401205"/>
          </a:xfrm>
          <a:prstGeom prst="rect">
            <a:avLst/>
          </a:prstGeom>
        </p:spPr>
        <p:txBody>
          <a:bodyPr wrap="square">
            <a:spAutoFit/>
          </a:bodyPr>
          <a:lstStyle/>
          <a:p>
            <a:pPr algn="just"/>
            <a:r>
              <a:rPr lang="en-US" sz="4000" dirty="0"/>
              <a:t>The field of automatic mixing is growing over the years, and the approaches are moving from rule-based expert systems to deep learning. While most research focuses on automatic mixing on multi-tracks, the area of vocal and backing track mixing is largely ignored. A rule-based baseline implementation closes the gap by performing autonomous level balance, compression, equalization, and reverberation. A trial experiment of level balance by deep learning shows that the model is not yet learning. </a:t>
            </a:r>
            <a:endParaRPr lang="en-US" sz="4000" dirty="0"/>
          </a:p>
        </p:txBody>
      </p:sp>
      <p:sp>
        <p:nvSpPr>
          <p:cNvPr id="182" name="Rectangle 181">
            <a:extLst>
              <a:ext uri="{FF2B5EF4-FFF2-40B4-BE49-F238E27FC236}">
                <a16:creationId xmlns:a16="http://schemas.microsoft.com/office/drawing/2014/main" xmlns="" id="{1AD70D0C-9BC5-2240-BE31-34C6223517C0}"/>
              </a:ext>
            </a:extLst>
          </p:cNvPr>
          <p:cNvSpPr/>
          <p:nvPr/>
        </p:nvSpPr>
        <p:spPr>
          <a:xfrm>
            <a:off x="346093" y="40473490"/>
            <a:ext cx="15711173" cy="3539430"/>
          </a:xfrm>
          <a:prstGeom prst="rect">
            <a:avLst/>
          </a:prstGeom>
        </p:spPr>
        <p:txBody>
          <a:bodyPr wrap="square">
            <a:spAutoFit/>
          </a:bodyPr>
          <a:lstStyle/>
          <a:p>
            <a:r>
              <a:rPr lang="en-US" sz="3200" dirty="0" smtClean="0"/>
              <a:t>[1] S</a:t>
            </a:r>
            <a:r>
              <a:rPr lang="en-US" sz="3200" dirty="0"/>
              <a:t>. </a:t>
            </a:r>
            <a:r>
              <a:rPr lang="en-US" sz="3200" dirty="0" err="1"/>
              <a:t>Hafezi</a:t>
            </a:r>
            <a:r>
              <a:rPr lang="en-US" sz="3200" dirty="0"/>
              <a:t> and J. D. Reiss, “Autonomous multitrack equalization based on masking reduction,” </a:t>
            </a:r>
            <a:r>
              <a:rPr lang="en-US" sz="3200" i="1" dirty="0"/>
              <a:t>Journal of the Audio Engineering Society</a:t>
            </a:r>
            <a:r>
              <a:rPr lang="en-US" sz="3200" dirty="0"/>
              <a:t>, vol. 63, no. 5, 2015. </a:t>
            </a:r>
            <a:endParaRPr lang="en-US" sz="3200" dirty="0" smtClean="0"/>
          </a:p>
          <a:p>
            <a:r>
              <a:rPr lang="en-US" sz="3200" dirty="0" smtClean="0"/>
              <a:t>[2] D</a:t>
            </a:r>
            <a:r>
              <a:rPr lang="en-US" sz="3200" dirty="0"/>
              <a:t>. Moffat and M. Sandler, “An automated approach to the application of reverberation,” in </a:t>
            </a:r>
            <a:r>
              <a:rPr lang="en-US" sz="3200" i="1" dirty="0"/>
              <a:t>Audio Engineering Society Convention</a:t>
            </a:r>
            <a:r>
              <a:rPr lang="en-US" sz="3200" dirty="0"/>
              <a:t>, 2019. </a:t>
            </a:r>
            <a:endParaRPr lang="en-US" sz="3200" dirty="0"/>
          </a:p>
          <a:p>
            <a:r>
              <a:rPr lang="en-US" sz="3200" dirty="0" smtClean="0"/>
              <a:t>[3] B</a:t>
            </a:r>
            <a:r>
              <a:rPr lang="en-US" sz="3200" dirty="0"/>
              <a:t>. De Man, K. McNally, and J. D. Reiss, “Perceptual evaluation and analysis of reverberation in multitrack music production,” </a:t>
            </a:r>
            <a:r>
              <a:rPr lang="en-US" sz="3200" i="1" dirty="0"/>
              <a:t>Journal of the Audio Engineering Society</a:t>
            </a:r>
            <a:r>
              <a:rPr lang="en-US" sz="3200" dirty="0"/>
              <a:t>, vol. 65, no. 1/2, 2017. </a:t>
            </a:r>
            <a:endParaRPr lang="en-US" sz="3200" dirty="0"/>
          </a:p>
          <a:p>
            <a:endParaRPr lang="en-US" sz="3200" dirty="0"/>
          </a:p>
        </p:txBody>
      </p:sp>
      <p:sp>
        <p:nvSpPr>
          <p:cNvPr id="50" name="Rectangle 49">
            <a:extLst>
              <a:ext uri="{FF2B5EF4-FFF2-40B4-BE49-F238E27FC236}">
                <a16:creationId xmlns:a16="http://schemas.microsoft.com/office/drawing/2014/main" xmlns="" id="{BF8EAA1B-E857-1842-8E46-1855C847FFB1}"/>
              </a:ext>
            </a:extLst>
          </p:cNvPr>
          <p:cNvSpPr/>
          <p:nvPr/>
        </p:nvSpPr>
        <p:spPr bwMode="auto">
          <a:xfrm>
            <a:off x="383886" y="10152561"/>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Rule-based Method</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55" name="Rectangle 54">
            <a:extLst>
              <a:ext uri="{FF2B5EF4-FFF2-40B4-BE49-F238E27FC236}">
                <a16:creationId xmlns:a16="http://schemas.microsoft.com/office/drawing/2014/main" xmlns="" id="{84EC359C-80F4-934F-8675-4D58631E7CAE}"/>
              </a:ext>
            </a:extLst>
          </p:cNvPr>
          <p:cNvSpPr/>
          <p:nvPr/>
        </p:nvSpPr>
        <p:spPr>
          <a:xfrm>
            <a:off x="708630" y="10900100"/>
            <a:ext cx="15125202" cy="16466046"/>
          </a:xfrm>
          <a:prstGeom prst="rect">
            <a:avLst/>
          </a:prstGeom>
        </p:spPr>
        <p:txBody>
          <a:bodyPr wrap="square">
            <a:spAutoFit/>
          </a:bodyPr>
          <a:lstStyle/>
          <a:p>
            <a:pPr algn="ctr"/>
            <a:r>
              <a:rPr lang="en-US" sz="4800" b="1" dirty="0"/>
              <a:t>Level </a:t>
            </a:r>
            <a:r>
              <a:rPr lang="en-US" sz="4800" b="1" dirty="0" smtClean="0"/>
              <a:t>Balance</a:t>
            </a:r>
            <a:endParaRPr lang="en-US" sz="4000" b="1" dirty="0" smtClean="0"/>
          </a:p>
          <a:p>
            <a:pPr marL="571500" indent="-571500" algn="just">
              <a:buFont typeface="Arial" panose="020B0604020202020204" pitchFamily="34" charset="0"/>
              <a:buChar char="•"/>
            </a:pPr>
            <a:r>
              <a:rPr lang="en-US" sz="4000" dirty="0" smtClean="0"/>
              <a:t>The </a:t>
            </a:r>
            <a:r>
              <a:rPr lang="en-US" sz="4000" dirty="0">
                <a:solidFill>
                  <a:srgbClr val="7030A0"/>
                </a:solidFill>
              </a:rPr>
              <a:t>targeted related loudness </a:t>
            </a:r>
            <a:r>
              <a:rPr lang="en-US" sz="4000" dirty="0"/>
              <a:t>of the vocal and the backing track </a:t>
            </a:r>
            <a:r>
              <a:rPr lang="en-US" sz="4000" dirty="0" smtClean="0"/>
              <a:t>is </a:t>
            </a:r>
            <a:r>
              <a:rPr lang="en-US" sz="4000" b="1" dirty="0">
                <a:solidFill>
                  <a:srgbClr val="FF0000"/>
                </a:solidFill>
              </a:rPr>
              <a:t>-0.5 dB</a:t>
            </a:r>
            <a:r>
              <a:rPr lang="en-US" sz="4000" dirty="0"/>
              <a:t>, and the resulted relative loudness of the vocal track and the full mix falls near </a:t>
            </a:r>
            <a:r>
              <a:rPr lang="en-US" sz="4000" b="1" dirty="0">
                <a:solidFill>
                  <a:srgbClr val="FF0000"/>
                </a:solidFill>
              </a:rPr>
              <a:t>-3 </a:t>
            </a:r>
            <a:r>
              <a:rPr lang="en-US" sz="4000" b="1" dirty="0" err="1">
                <a:solidFill>
                  <a:srgbClr val="FF0000"/>
                </a:solidFill>
              </a:rPr>
              <a:t>dB</a:t>
            </a:r>
            <a:r>
              <a:rPr lang="en-US" sz="4000" dirty="0" err="1"/>
              <a:t>.</a:t>
            </a:r>
            <a:r>
              <a:rPr lang="en-US" sz="4000" dirty="0"/>
              <a:t> </a:t>
            </a:r>
            <a:endParaRPr lang="en-US" sz="4000" dirty="0" smtClean="0"/>
          </a:p>
          <a:p>
            <a:pPr marL="571500" indent="-571500" algn="just">
              <a:buFont typeface="Arial" panose="020B0604020202020204" pitchFamily="34" charset="0"/>
              <a:buChar char="•"/>
            </a:pPr>
            <a:endParaRPr lang="en-US" sz="4000" dirty="0" smtClean="0"/>
          </a:p>
          <a:p>
            <a:pPr algn="ctr"/>
            <a:r>
              <a:rPr lang="en-US" sz="4800" b="1" dirty="0" smtClean="0"/>
              <a:t>Compression</a:t>
            </a:r>
            <a:endParaRPr lang="en-US" sz="4000" b="1" dirty="0"/>
          </a:p>
          <a:p>
            <a:pPr marL="571500" indent="-571500" algn="just">
              <a:buFont typeface="Arial" panose="020B0604020202020204" pitchFamily="34" charset="0"/>
              <a:buChar char="•"/>
            </a:pPr>
            <a:r>
              <a:rPr lang="en-US" sz="4000" dirty="0" smtClean="0"/>
              <a:t>An </a:t>
            </a:r>
            <a:r>
              <a:rPr lang="en-US" sz="4000" dirty="0"/>
              <a:t>iterative process optimize the vocal </a:t>
            </a:r>
            <a:r>
              <a:rPr lang="en-US" sz="4000" dirty="0">
                <a:solidFill>
                  <a:srgbClr val="7030A0"/>
                </a:solidFill>
              </a:rPr>
              <a:t>loudness range </a:t>
            </a:r>
            <a:r>
              <a:rPr lang="en-US" sz="4000" dirty="0"/>
              <a:t>to </a:t>
            </a:r>
            <a:r>
              <a:rPr lang="en-US" sz="4000" b="1" dirty="0">
                <a:solidFill>
                  <a:srgbClr val="FF0000"/>
                </a:solidFill>
              </a:rPr>
              <a:t>15.7 dB ± 1 dB </a:t>
            </a:r>
            <a:r>
              <a:rPr lang="en-US" sz="4000" dirty="0"/>
              <a:t>by modifying the compression threshold and compression ratio. </a:t>
            </a:r>
            <a:endParaRPr lang="en-US" sz="4000" dirty="0" smtClean="0"/>
          </a:p>
          <a:p>
            <a:pPr marL="571500" indent="-571500" algn="just">
              <a:buFont typeface="Arial" panose="020B0604020202020204" pitchFamily="34" charset="0"/>
              <a:buChar char="•"/>
            </a:pPr>
            <a:r>
              <a:rPr lang="en-US" sz="4000" dirty="0"/>
              <a:t>The compression threshold and the compression ratio are initialized to 0 dB and 3:1. For each iteration, the compression threshold is reduced by 3 dB, and the </a:t>
            </a:r>
            <a:r>
              <a:rPr lang="en-US" sz="4000" dirty="0" smtClean="0"/>
              <a:t>compression </a:t>
            </a:r>
            <a:r>
              <a:rPr lang="en-US" sz="4000" dirty="0"/>
              <a:t>ratio is increased by 0.1. The process ends if the loudness range is below 16.7 dB, or the current compression threshold is less than -35 </a:t>
            </a:r>
            <a:r>
              <a:rPr lang="en-US" sz="4000" dirty="0" err="1"/>
              <a:t>dB.</a:t>
            </a:r>
            <a:r>
              <a:rPr lang="en-US" sz="4000" dirty="0"/>
              <a:t> </a:t>
            </a:r>
            <a:endParaRPr lang="en-US" sz="4000" dirty="0"/>
          </a:p>
          <a:p>
            <a:pPr algn="ctr"/>
            <a:r>
              <a:rPr lang="en-US" sz="4800" b="1" dirty="0" smtClean="0"/>
              <a:t>Equalization</a:t>
            </a:r>
            <a:endParaRPr lang="en-US" sz="4000" b="1" dirty="0"/>
          </a:p>
          <a:p>
            <a:pPr marL="571500" indent="-571500" algn="just">
              <a:buFont typeface="Arial" panose="020B0604020202020204" pitchFamily="34" charset="0"/>
              <a:buChar char="•"/>
            </a:pPr>
            <a:r>
              <a:rPr lang="en-US" sz="4000" dirty="0" smtClean="0"/>
              <a:t>The </a:t>
            </a:r>
            <a:r>
              <a:rPr lang="en-US" sz="4000" dirty="0"/>
              <a:t>automatic equalization is achieved by the frequency masking reduction method proposed by </a:t>
            </a:r>
            <a:r>
              <a:rPr lang="en-US" sz="4000" dirty="0" err="1"/>
              <a:t>Hafezi</a:t>
            </a:r>
            <a:r>
              <a:rPr lang="en-US" sz="4000" dirty="0"/>
              <a:t> and Reiss </a:t>
            </a:r>
            <a:r>
              <a:rPr lang="en-US" sz="4000" dirty="0" smtClean="0"/>
              <a:t>[</a:t>
            </a:r>
            <a:r>
              <a:rPr lang="en-US" sz="4000" dirty="0"/>
              <a:t>1</a:t>
            </a:r>
            <a:r>
              <a:rPr lang="en-US" sz="4000" dirty="0" smtClean="0"/>
              <a:t>]. </a:t>
            </a:r>
          </a:p>
          <a:p>
            <a:pPr marL="1028700" lvl="1" indent="-571500" algn="just">
              <a:buFont typeface="Arial" panose="020B0604020202020204" pitchFamily="34" charset="0"/>
              <a:buChar char="•"/>
            </a:pPr>
            <a:r>
              <a:rPr lang="en-US" sz="4000" dirty="0">
                <a:solidFill>
                  <a:srgbClr val="FF0000"/>
                </a:solidFill>
              </a:rPr>
              <a:t>(1)</a:t>
            </a:r>
            <a:r>
              <a:rPr lang="en-US" sz="4000" dirty="0"/>
              <a:t> the frequency band is the essential band of the </a:t>
            </a:r>
            <a:r>
              <a:rPr lang="en-US" sz="4000" dirty="0" err="1"/>
              <a:t>maskee</a:t>
            </a:r>
            <a:r>
              <a:rPr lang="en-US" sz="4000" dirty="0"/>
              <a:t> signal</a:t>
            </a:r>
            <a:r>
              <a:rPr lang="en-US" sz="4000" dirty="0" smtClean="0"/>
              <a:t>; </a:t>
            </a:r>
          </a:p>
          <a:p>
            <a:pPr marL="1028700" lvl="1" indent="-571500" algn="just">
              <a:buFont typeface="Arial" panose="020B0604020202020204" pitchFamily="34" charset="0"/>
              <a:buChar char="•"/>
            </a:pPr>
            <a:r>
              <a:rPr lang="en-US" sz="4000" dirty="0" smtClean="0">
                <a:solidFill>
                  <a:srgbClr val="FF0000"/>
                </a:solidFill>
              </a:rPr>
              <a:t>(</a:t>
            </a:r>
            <a:r>
              <a:rPr lang="en-US" sz="4000" dirty="0">
                <a:solidFill>
                  <a:srgbClr val="FF0000"/>
                </a:solidFill>
              </a:rPr>
              <a:t>2) </a:t>
            </a:r>
            <a:r>
              <a:rPr lang="en-US" sz="4000" dirty="0"/>
              <a:t>the frequency band is the nonessential band of the masker signal</a:t>
            </a:r>
            <a:r>
              <a:rPr lang="en-US" sz="4000" dirty="0" smtClean="0"/>
              <a:t>;</a:t>
            </a:r>
          </a:p>
          <a:p>
            <a:pPr marL="1028700" lvl="1" indent="-571500" algn="just">
              <a:buFont typeface="Arial" panose="020B0604020202020204" pitchFamily="34" charset="0"/>
              <a:buChar char="•"/>
            </a:pPr>
            <a:r>
              <a:rPr lang="en-US" sz="4000" dirty="0" smtClean="0">
                <a:solidFill>
                  <a:srgbClr val="FF0000"/>
                </a:solidFill>
              </a:rPr>
              <a:t>(3) </a:t>
            </a:r>
            <a:r>
              <a:rPr lang="en-US" sz="4000" dirty="0" smtClean="0"/>
              <a:t>the masker signal masks the </a:t>
            </a:r>
            <a:r>
              <a:rPr lang="en-US" sz="4000" dirty="0" err="1" smtClean="0"/>
              <a:t>maskee</a:t>
            </a:r>
            <a:r>
              <a:rPr lang="en-US" sz="4000" dirty="0" smtClean="0"/>
              <a:t> signal in this frequency band. </a:t>
            </a:r>
          </a:p>
          <a:p>
            <a:pPr marL="571500" indent="-571500" algn="just">
              <a:buFont typeface="Arial" panose="020B0604020202020204" pitchFamily="34" charset="0"/>
              <a:buChar char="•"/>
            </a:pPr>
            <a:r>
              <a:rPr lang="en-US" sz="4000" dirty="0"/>
              <a:t>When the vocal is the masker, the peak filter applies a negative gain (cut). When the vocal is the </a:t>
            </a:r>
            <a:r>
              <a:rPr lang="en-US" sz="4000" dirty="0" err="1"/>
              <a:t>maskee</a:t>
            </a:r>
            <a:r>
              <a:rPr lang="en-US" sz="4000" dirty="0"/>
              <a:t>, the peak filter applies a positive gain (boost). </a:t>
            </a:r>
            <a:endParaRPr lang="en-US" sz="4000" dirty="0"/>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endParaRPr lang="en-US" sz="4000" dirty="0" smtClean="0"/>
          </a:p>
          <a:p>
            <a:pPr marL="571500" indent="-571500" algn="just">
              <a:buFont typeface="Arial" panose="020B0604020202020204" pitchFamily="34" charset="0"/>
              <a:buChar char="•"/>
            </a:pPr>
            <a:endParaRPr lang="en-US" sz="4000" dirty="0" smtClean="0"/>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endParaRPr lang="en-US" sz="4000" dirty="0">
              <a:solidFill>
                <a:schemeClr val="bg2">
                  <a:lumMod val="50000"/>
                </a:schemeClr>
              </a:solidFill>
              <a:latin typeface="Calibri Light" panose="020F0302020204030204" pitchFamily="34" charset="0"/>
              <a:cs typeface="Calibri Light" panose="020F0302020204030204" pitchFamily="34" charset="0"/>
            </a:endParaRPr>
          </a:p>
        </p:txBody>
      </p:sp>
      <p:pic>
        <p:nvPicPr>
          <p:cNvPr id="53" name="Graphic 52">
            <a:extLst>
              <a:ext uri="{FF2B5EF4-FFF2-40B4-BE49-F238E27FC236}">
                <a16:creationId xmlns:a16="http://schemas.microsoft.com/office/drawing/2014/main" xmlns="" id="{3830C656-FAE8-C54D-8825-4AC4AA5B15C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8477779" y="3047600"/>
            <a:ext cx="4138233" cy="796859"/>
          </a:xfrm>
          <a:prstGeom prst="rect">
            <a:avLst/>
          </a:prstGeom>
        </p:spPr>
      </p:pic>
      <p:sp>
        <p:nvSpPr>
          <p:cNvPr id="54" name="Rectangle 53">
            <a:extLst>
              <a:ext uri="{FF2B5EF4-FFF2-40B4-BE49-F238E27FC236}">
                <a16:creationId xmlns:a16="http://schemas.microsoft.com/office/drawing/2014/main" xmlns="" id="{8978302C-EC78-FE40-AA20-449E879920CC}"/>
              </a:ext>
            </a:extLst>
          </p:cNvPr>
          <p:cNvSpPr/>
          <p:nvPr/>
        </p:nvSpPr>
        <p:spPr>
          <a:xfrm>
            <a:off x="16650588" y="40027214"/>
            <a:ext cx="6422573" cy="2616101"/>
          </a:xfrm>
          <a:prstGeom prst="rect">
            <a:avLst/>
          </a:prstGeom>
        </p:spPr>
        <p:txBody>
          <a:bodyPr wrap="square">
            <a:spAutoFit/>
          </a:bodyPr>
          <a:lstStyle/>
          <a:p>
            <a:r>
              <a:rPr lang="en-US" altLang="zh-CN" sz="3600" b="1" dirty="0" err="1" smtClean="0">
                <a:solidFill>
                  <a:srgbClr val="404040"/>
                </a:solidFill>
                <a:latin typeface="Calibri Light" panose="020F0302020204030204" pitchFamily="34" charset="0"/>
                <a:cs typeface="Calibri Light" panose="020F0302020204030204" pitchFamily="34" charset="0"/>
              </a:rPr>
              <a:t>Kelian</a:t>
            </a:r>
            <a:r>
              <a:rPr lang="en-US" altLang="zh-CN" sz="3600" b="1" dirty="0" smtClean="0">
                <a:solidFill>
                  <a:srgbClr val="404040"/>
                </a:solidFill>
                <a:latin typeface="Calibri Light" panose="020F0302020204030204" pitchFamily="34" charset="0"/>
                <a:cs typeface="Calibri Light" panose="020F0302020204030204" pitchFamily="34" charset="0"/>
              </a:rPr>
              <a:t> (Mike) Li</a:t>
            </a:r>
            <a:endParaRPr lang="en-US" altLang="zh-CN" sz="3600" b="1" dirty="0">
              <a:solidFill>
                <a:srgbClr val="404040"/>
              </a:solidFill>
              <a:latin typeface="Calibri Light" panose="020F0302020204030204" pitchFamily="34" charset="0"/>
              <a:cs typeface="Calibri Light" panose="020F0302020204030204" pitchFamily="34" charset="0"/>
            </a:endParaRPr>
          </a:p>
          <a:p>
            <a:r>
              <a:rPr lang="en-US" altLang="zh-CN" sz="3200" dirty="0">
                <a:solidFill>
                  <a:srgbClr val="404040"/>
                </a:solidFill>
                <a:latin typeface="Calibri Light" panose="020F0302020204030204" pitchFamily="34" charset="0"/>
                <a:cs typeface="Calibri Light" panose="020F0302020204030204" pitchFamily="34" charset="0"/>
              </a:rPr>
              <a:t>Music Informatics Group</a:t>
            </a:r>
            <a:endParaRPr lang="en-US" sz="3200" dirty="0">
              <a:solidFill>
                <a:srgbClr val="404040"/>
              </a:solidFill>
              <a:latin typeface="Calibri Light" panose="020F0302020204030204" pitchFamily="34" charset="0"/>
              <a:cs typeface="Calibri Light" panose="020F0302020204030204" pitchFamily="34" charset="0"/>
            </a:endParaRPr>
          </a:p>
          <a:p>
            <a:r>
              <a:rPr lang="en-US" altLang="zh-CN" sz="3200" dirty="0">
                <a:solidFill>
                  <a:srgbClr val="404040"/>
                </a:solidFill>
                <a:latin typeface="Calibri Light" panose="020F0302020204030204" pitchFamily="34" charset="0"/>
                <a:cs typeface="Calibri Light" panose="020F0302020204030204" pitchFamily="34" charset="0"/>
              </a:rPr>
              <a:t>Center for Music Technology</a:t>
            </a:r>
          </a:p>
          <a:p>
            <a:r>
              <a:rPr lang="en-US" sz="3200" dirty="0">
                <a:solidFill>
                  <a:srgbClr val="404040"/>
                </a:solidFill>
                <a:latin typeface="Calibri Light" panose="020F0302020204030204" pitchFamily="34" charset="0"/>
                <a:cs typeface="Calibri Light" panose="020F0302020204030204" pitchFamily="34" charset="0"/>
              </a:rPr>
              <a:t>Georgia Tech</a:t>
            </a:r>
          </a:p>
          <a:p>
            <a:r>
              <a:rPr lang="en-US" sz="3200" dirty="0" smtClean="0">
                <a:solidFill>
                  <a:srgbClr val="404040"/>
                </a:solidFill>
                <a:latin typeface="Calibri Light" panose="020F0302020204030204" pitchFamily="34" charset="0"/>
                <a:cs typeface="Calibri Light" panose="020F0302020204030204" pitchFamily="34" charset="0"/>
              </a:rPr>
              <a:t>kli421@gatech.edu</a:t>
            </a:r>
            <a:endParaRPr lang="en-US" sz="3200" dirty="0">
              <a:solidFill>
                <a:srgbClr val="404040"/>
              </a:solidFill>
              <a:latin typeface="Calibri Light" panose="020F0302020204030204" pitchFamily="34" charset="0"/>
              <a:cs typeface="Calibri Light" panose="020F0302020204030204" pitchFamily="34" charset="0"/>
            </a:endParaRPr>
          </a:p>
        </p:txBody>
      </p:sp>
      <p:sp>
        <p:nvSpPr>
          <p:cNvPr id="56" name="TextBox 55">
            <a:extLst>
              <a:ext uri="{FF2B5EF4-FFF2-40B4-BE49-F238E27FC236}">
                <a16:creationId xmlns:a16="http://schemas.microsoft.com/office/drawing/2014/main" xmlns="" id="{A224F2D6-DCD8-7946-AD12-E4D0C24B477B}"/>
              </a:ext>
            </a:extLst>
          </p:cNvPr>
          <p:cNvSpPr txBox="1"/>
          <p:nvPr/>
        </p:nvSpPr>
        <p:spPr>
          <a:xfrm>
            <a:off x="24910473" y="40473490"/>
            <a:ext cx="6943417" cy="1938992"/>
          </a:xfrm>
          <a:prstGeom prst="rect">
            <a:avLst/>
          </a:prstGeom>
          <a:noFill/>
        </p:spPr>
        <p:txBody>
          <a:bodyPr wrap="square" rtlCol="0" anchor="ctr">
            <a:spAutoFit/>
          </a:bodyPr>
          <a:lstStyle/>
          <a:p>
            <a:pPr algn="ctr"/>
            <a:r>
              <a:rPr lang="en-US" sz="3000" dirty="0">
                <a:latin typeface="Calibri Light" panose="020F0302020204030204" pitchFamily="34" charset="0"/>
                <a:cs typeface="Calibri Light" panose="020F0302020204030204" pitchFamily="34" charset="0"/>
              </a:rPr>
              <a:t>https://</a:t>
            </a:r>
            <a:r>
              <a:rPr lang="en-US" sz="3000" dirty="0" err="1" smtClean="0">
                <a:latin typeface="Calibri Light" panose="020F0302020204030204" pitchFamily="34" charset="0"/>
                <a:cs typeface="Calibri Light" panose="020F0302020204030204" pitchFamily="34" charset="0"/>
              </a:rPr>
              <a:t>github.com</a:t>
            </a:r>
            <a:r>
              <a:rPr lang="en-US" sz="3000" dirty="0" smtClean="0">
                <a:latin typeface="Calibri Light" panose="020F0302020204030204" pitchFamily="34" charset="0"/>
                <a:cs typeface="Calibri Light" panose="020F0302020204030204" pitchFamily="34" charset="0"/>
              </a:rPr>
              <a:t>/</a:t>
            </a:r>
            <a:r>
              <a:rPr lang="en-US" sz="3000" dirty="0" err="1" smtClean="0">
                <a:latin typeface="Calibri Light" panose="020F0302020204030204" pitchFamily="34" charset="0"/>
                <a:cs typeface="Calibri Light" panose="020F0302020204030204" pitchFamily="34" charset="0"/>
              </a:rPr>
              <a:t>likelian</a:t>
            </a:r>
            <a:r>
              <a:rPr lang="en-US" sz="3000" dirty="0" smtClean="0">
                <a:latin typeface="Calibri Light" panose="020F0302020204030204" pitchFamily="34" charset="0"/>
                <a:cs typeface="Calibri Light" panose="020F0302020204030204" pitchFamily="34" charset="0"/>
              </a:rPr>
              <a:t>/Lab_spring2022</a:t>
            </a:r>
            <a:endParaRPr lang="en-US" sz="3000" dirty="0">
              <a:latin typeface="Calibri Light" panose="020F0302020204030204" pitchFamily="34" charset="0"/>
              <a:cs typeface="Calibri Light" panose="020F0302020204030204" pitchFamily="34" charset="0"/>
            </a:endParaRPr>
          </a:p>
          <a:p>
            <a:pPr algn="ctr"/>
            <a:endParaRPr lang="en-US" sz="3000" dirty="0">
              <a:latin typeface="Calibri Light" panose="020F0302020204030204" pitchFamily="34" charset="0"/>
              <a:cs typeface="Calibri Light" panose="020F0302020204030204" pitchFamily="34" charset="0"/>
            </a:endParaRPr>
          </a:p>
          <a:p>
            <a:pPr algn="ctr"/>
            <a:endParaRPr lang="en-US" sz="3000" dirty="0">
              <a:latin typeface="Calibri Light" panose="020F0302020204030204" pitchFamily="34" charset="0"/>
              <a:cs typeface="Calibri Light" panose="020F0302020204030204" pitchFamily="34" charset="0"/>
            </a:endParaRPr>
          </a:p>
          <a:p>
            <a:pPr algn="ctr"/>
            <a:endParaRPr lang="en-US" sz="3000" dirty="0">
              <a:latin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xmlns="" id="{335EC798-D226-1448-A806-D5A3267A095E}"/>
              </a:ext>
            </a:extLst>
          </p:cNvPr>
          <p:cNvSpPr/>
          <p:nvPr/>
        </p:nvSpPr>
        <p:spPr>
          <a:xfrm>
            <a:off x="16650588" y="4441376"/>
            <a:ext cx="15386430" cy="6863417"/>
          </a:xfrm>
          <a:prstGeom prst="rect">
            <a:avLst/>
          </a:prstGeom>
        </p:spPr>
        <p:txBody>
          <a:bodyPr wrap="square">
            <a:spAutoFit/>
          </a:bodyPr>
          <a:lstStyle/>
          <a:p>
            <a:pPr algn="ctr"/>
            <a:r>
              <a:rPr lang="en-US" sz="4400" b="1" dirty="0" smtClean="0"/>
              <a:t>Reverberation</a:t>
            </a:r>
            <a:endParaRPr lang="en-US" sz="3600" b="1" dirty="0"/>
          </a:p>
          <a:p>
            <a:pPr marL="571500" indent="-571500" algn="just">
              <a:buFont typeface="Arial" panose="020B0604020202020204" pitchFamily="34" charset="0"/>
              <a:buChar char="•"/>
            </a:pPr>
            <a:r>
              <a:rPr lang="en-US" sz="3600" dirty="0" smtClean="0"/>
              <a:t>Moffat </a:t>
            </a:r>
            <a:r>
              <a:rPr lang="en-US" sz="3600" dirty="0"/>
              <a:t>and M. Sandler [</a:t>
            </a:r>
            <a:r>
              <a:rPr lang="en-US" sz="3600" dirty="0" smtClean="0"/>
              <a:t>2] </a:t>
            </a:r>
            <a:r>
              <a:rPr lang="en-US" sz="3600" dirty="0"/>
              <a:t>present a set </a:t>
            </a:r>
            <a:r>
              <a:rPr lang="en-US" sz="3600" dirty="0" smtClean="0"/>
              <a:t>of </a:t>
            </a:r>
            <a:r>
              <a:rPr lang="en-US" sz="3600" dirty="0"/>
              <a:t>mixing rules that maps audio features to reverb parameters. </a:t>
            </a:r>
            <a:r>
              <a:rPr lang="en-US" sz="3600" dirty="0" smtClean="0"/>
              <a:t>Our rule-based reverberation linearly maps </a:t>
            </a:r>
            <a:r>
              <a:rPr lang="en-US" sz="3600" dirty="0"/>
              <a:t>the tempo to the reverb time</a:t>
            </a:r>
            <a:r>
              <a:rPr lang="en-US" sz="3600" dirty="0" smtClean="0"/>
              <a:t>.</a:t>
            </a:r>
          </a:p>
          <a:p>
            <a:pPr marL="571500" indent="-571500" algn="just">
              <a:buFont typeface="Arial" panose="020B0604020202020204" pitchFamily="34" charset="0"/>
              <a:buChar char="•"/>
            </a:pPr>
            <a:endParaRPr lang="en-US" sz="3600" dirty="0"/>
          </a:p>
          <a:p>
            <a:pPr marL="571500" indent="-571500" algn="just">
              <a:buFont typeface="Arial" panose="020B0604020202020204" pitchFamily="34" charset="0"/>
              <a:buChar char="•"/>
            </a:pPr>
            <a:endParaRPr lang="en-US" sz="3600" dirty="0" smtClean="0"/>
          </a:p>
          <a:p>
            <a:pPr algn="just"/>
            <a:endParaRPr lang="en-US" sz="3600" dirty="0"/>
          </a:p>
          <a:p>
            <a:pPr algn="just"/>
            <a:r>
              <a:rPr lang="en-US" sz="3600" dirty="0" smtClean="0"/>
              <a:t>     </a:t>
            </a:r>
            <a:r>
              <a:rPr lang="en-US" sz="3600" dirty="0" smtClean="0">
                <a:solidFill>
                  <a:srgbClr val="7030A0"/>
                </a:solidFill>
              </a:rPr>
              <a:t>RT is the reverb time</a:t>
            </a:r>
            <a:r>
              <a:rPr lang="en-US" sz="3600" dirty="0" smtClean="0"/>
              <a:t>, and </a:t>
            </a:r>
            <a:r>
              <a:rPr lang="en-US" sz="3600" dirty="0" smtClean="0">
                <a:solidFill>
                  <a:srgbClr val="7030A0"/>
                </a:solidFill>
              </a:rPr>
              <a:t>T is the tempo</a:t>
            </a:r>
            <a:r>
              <a:rPr lang="en-US" sz="3600" dirty="0" smtClean="0"/>
              <a:t>.</a:t>
            </a:r>
            <a:endParaRPr lang="en-US" sz="3600" dirty="0"/>
          </a:p>
          <a:p>
            <a:pPr marL="571500" indent="-571500" algn="just">
              <a:buFont typeface="Arial" panose="020B0604020202020204" pitchFamily="34" charset="0"/>
              <a:buChar char="•"/>
            </a:pPr>
            <a:r>
              <a:rPr lang="en-US" sz="3600" dirty="0"/>
              <a:t>De Man et al. </a:t>
            </a:r>
            <a:r>
              <a:rPr lang="en-US" sz="3600" dirty="0" smtClean="0"/>
              <a:t>[</a:t>
            </a:r>
            <a:r>
              <a:rPr lang="en-US" sz="3600" dirty="0"/>
              <a:t>3</a:t>
            </a:r>
            <a:r>
              <a:rPr lang="en-US" sz="3600" dirty="0" smtClean="0"/>
              <a:t>] </a:t>
            </a:r>
            <a:r>
              <a:rPr lang="en-US" sz="3600" dirty="0"/>
              <a:t>show that the reverb loudness are typically -</a:t>
            </a:r>
            <a:r>
              <a:rPr lang="en-US" sz="3600" dirty="0" smtClean="0"/>
              <a:t>14 dB </a:t>
            </a:r>
            <a:r>
              <a:rPr lang="en-US" sz="3600" dirty="0"/>
              <a:t>lower than the full mix. In </a:t>
            </a:r>
            <a:r>
              <a:rPr lang="en-US" sz="3600" dirty="0" smtClean="0"/>
              <a:t>our implementation</a:t>
            </a:r>
            <a:r>
              <a:rPr lang="en-US" sz="3600" dirty="0"/>
              <a:t>, the </a:t>
            </a:r>
            <a:r>
              <a:rPr lang="en-US" sz="3600" dirty="0">
                <a:solidFill>
                  <a:srgbClr val="7030A0"/>
                </a:solidFill>
              </a:rPr>
              <a:t>dry/wet ratio </a:t>
            </a:r>
            <a:r>
              <a:rPr lang="en-US" sz="3600" dirty="0"/>
              <a:t>is set to </a:t>
            </a:r>
            <a:r>
              <a:rPr lang="en-US" sz="3600" dirty="0">
                <a:solidFill>
                  <a:srgbClr val="FF0000"/>
                </a:solidFill>
              </a:rPr>
              <a:t>60%</a:t>
            </a:r>
            <a:r>
              <a:rPr lang="en-US" sz="3600" dirty="0"/>
              <a:t>. </a:t>
            </a:r>
            <a:endParaRPr lang="en-US" sz="3600" dirty="0"/>
          </a:p>
          <a:p>
            <a:pPr marL="571500" indent="-571500" algn="just">
              <a:buFont typeface="Arial" panose="020B0604020202020204" pitchFamily="34" charset="0"/>
              <a:buChar char="•"/>
            </a:pPr>
            <a:endParaRPr lang="en-US" sz="3600" dirty="0" smtClean="0"/>
          </a:p>
          <a:p>
            <a:pPr marL="571500" indent="-571500" algn="just">
              <a:buFont typeface="Arial" panose="020B0604020202020204" pitchFamily="34" charset="0"/>
              <a:buChar char="•"/>
            </a:pPr>
            <a:endParaRPr lang="en-US" sz="36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438" y="24407977"/>
            <a:ext cx="10884616" cy="16027896"/>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74795" y="6677270"/>
            <a:ext cx="5130732" cy="1456380"/>
          </a:xfrm>
          <a:prstGeom prst="rect">
            <a:avLst/>
          </a:prstGeom>
        </p:spPr>
      </p:pic>
      <p:sp>
        <p:nvSpPr>
          <p:cNvPr id="24" name="Rectangle 23">
            <a:extLst>
              <a:ext uri="{FF2B5EF4-FFF2-40B4-BE49-F238E27FC236}">
                <a16:creationId xmlns:a16="http://schemas.microsoft.com/office/drawing/2014/main" xmlns="" id="{B2E275C6-030E-3247-827E-CEEFB5C50A54}"/>
              </a:ext>
            </a:extLst>
          </p:cNvPr>
          <p:cNvSpPr/>
          <p:nvPr/>
        </p:nvSpPr>
        <p:spPr>
          <a:xfrm>
            <a:off x="16650588" y="11062797"/>
            <a:ext cx="15386430" cy="1323439"/>
          </a:xfrm>
          <a:prstGeom prst="rect">
            <a:avLst/>
          </a:prstGeom>
        </p:spPr>
        <p:txBody>
          <a:bodyPr wrap="square">
            <a:spAutoFit/>
          </a:bodyPr>
          <a:lstStyle/>
          <a:p>
            <a:r>
              <a:rPr lang="en-US" sz="4000" dirty="0"/>
              <a:t>The data-driven approach aims to train a regression model which is able to predict the ideal mixing parameters based on the raw audio features of the input signal</a:t>
            </a:r>
            <a:r>
              <a:rPr lang="en-US" sz="4000" dirty="0" smtClean="0"/>
              <a:t>.</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0588" y="12873998"/>
            <a:ext cx="15503867" cy="8710694"/>
          </a:xfrm>
          <a:prstGeom prst="rect">
            <a:avLst/>
          </a:prstGeom>
        </p:spPr>
      </p:pic>
      <p:sp>
        <p:nvSpPr>
          <p:cNvPr id="27" name="Rectangle 26">
            <a:extLst>
              <a:ext uri="{FF2B5EF4-FFF2-40B4-BE49-F238E27FC236}">
                <a16:creationId xmlns:a16="http://schemas.microsoft.com/office/drawing/2014/main" xmlns="" id="{B2E275C6-030E-3247-827E-CEEFB5C50A54}"/>
              </a:ext>
            </a:extLst>
          </p:cNvPr>
          <p:cNvSpPr/>
          <p:nvPr/>
        </p:nvSpPr>
        <p:spPr>
          <a:xfrm>
            <a:off x="16942115" y="21517802"/>
            <a:ext cx="15386430" cy="3785652"/>
          </a:xfrm>
          <a:prstGeom prst="rect">
            <a:avLst/>
          </a:prstGeom>
        </p:spPr>
        <p:txBody>
          <a:bodyPr wrap="square">
            <a:spAutoFit/>
          </a:bodyPr>
          <a:lstStyle/>
          <a:p>
            <a:r>
              <a:rPr lang="en-US" sz="4000" dirty="0" smtClean="0"/>
              <a:t>The input feature is the </a:t>
            </a:r>
            <a:r>
              <a:rPr lang="en-US" sz="4000" dirty="0" err="1" smtClean="0"/>
              <a:t>mel</a:t>
            </a:r>
            <a:r>
              <a:rPr lang="en-US" sz="4000" dirty="0" smtClean="0"/>
              <a:t>-spectrogram of the mono vocal and the backing track. each block represents around 1.51 seconds. The size of the input block is (2, 128, 64). The ground truth target is the relative loudness of the two tracks over the full song. </a:t>
            </a:r>
            <a:r>
              <a:rPr lang="en-US" sz="4000" dirty="0"/>
              <a:t>The training and validation data is the professional produced vocal tracks and backing tracks from MUSDB18HQ dataset </a:t>
            </a:r>
            <a:endParaRPr lang="en-US" sz="4000" dirty="0"/>
          </a:p>
          <a:p>
            <a:endParaRPr lang="en-US" sz="4000"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0473" y="25069871"/>
            <a:ext cx="7394816" cy="7167077"/>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20625" y="25260707"/>
            <a:ext cx="9166592" cy="6874944"/>
          </a:xfrm>
          <a:prstGeom prst="rect">
            <a:avLst/>
          </a:prstGeom>
        </p:spPr>
      </p:pic>
      <p:sp>
        <p:nvSpPr>
          <p:cNvPr id="32" name="Rectangle 31">
            <a:extLst>
              <a:ext uri="{FF2B5EF4-FFF2-40B4-BE49-F238E27FC236}">
                <a16:creationId xmlns:a16="http://schemas.microsoft.com/office/drawing/2014/main" xmlns="" id="{B2E275C6-030E-3247-827E-CEEFB5C50A54}"/>
              </a:ext>
            </a:extLst>
          </p:cNvPr>
          <p:cNvSpPr/>
          <p:nvPr/>
        </p:nvSpPr>
        <p:spPr>
          <a:xfrm>
            <a:off x="16942115" y="32421925"/>
            <a:ext cx="15386430" cy="7478970"/>
          </a:xfrm>
          <a:prstGeom prst="rect">
            <a:avLst/>
          </a:prstGeom>
        </p:spPr>
        <p:txBody>
          <a:bodyPr wrap="square">
            <a:spAutoFit/>
          </a:bodyPr>
          <a:lstStyle/>
          <a:p>
            <a:r>
              <a:rPr lang="en-US" sz="4000" dirty="0"/>
              <a:t>The absolute error is 1.14 dB and 3.80 dB for training and validation after 100 epochs. </a:t>
            </a:r>
            <a:r>
              <a:rPr lang="en-US" sz="4000" dirty="0"/>
              <a:t>T</a:t>
            </a:r>
            <a:r>
              <a:rPr lang="en-US" sz="4000" dirty="0" smtClean="0"/>
              <a:t>he </a:t>
            </a:r>
            <a:r>
              <a:rPr lang="en-US" sz="4000" dirty="0"/>
              <a:t>validation loss indicates that </a:t>
            </a:r>
            <a:r>
              <a:rPr lang="en-US" sz="4000" dirty="0">
                <a:solidFill>
                  <a:srgbClr val="FF0000"/>
                </a:solidFill>
              </a:rPr>
              <a:t>the model is not learning at all</a:t>
            </a:r>
            <a:r>
              <a:rPr lang="en-US" sz="4000" dirty="0"/>
              <a:t>. </a:t>
            </a:r>
            <a:endParaRPr lang="en-US" sz="4000" dirty="0" smtClean="0"/>
          </a:p>
          <a:p>
            <a:endParaRPr lang="en-US" sz="4000" dirty="0"/>
          </a:p>
          <a:p>
            <a:r>
              <a:rPr lang="en-US" sz="4000" dirty="0"/>
              <a:t>The failure of the trial experiment may be due to the following reasons: </a:t>
            </a:r>
            <a:endParaRPr lang="en-US" sz="4000" dirty="0" smtClean="0"/>
          </a:p>
          <a:p>
            <a:pPr marL="1200150" lvl="1" indent="-742950">
              <a:buAutoNum type="arabicParenBoth"/>
            </a:pPr>
            <a:r>
              <a:rPr lang="en-US" sz="4000" dirty="0" smtClean="0"/>
              <a:t>the </a:t>
            </a:r>
            <a:r>
              <a:rPr lang="en-US" sz="4000" dirty="0"/>
              <a:t>lack of generalization ability of this model; </a:t>
            </a:r>
            <a:endParaRPr lang="en-US" sz="4000" dirty="0" smtClean="0"/>
          </a:p>
          <a:p>
            <a:pPr marL="1200150" lvl="1" indent="-742950">
              <a:buAutoNum type="arabicParenBoth"/>
            </a:pPr>
            <a:r>
              <a:rPr lang="en-US" sz="4000" dirty="0" smtClean="0"/>
              <a:t>not </a:t>
            </a:r>
            <a:r>
              <a:rPr lang="en-US" sz="4000" dirty="0"/>
              <a:t>enough training data; </a:t>
            </a:r>
            <a:endParaRPr lang="en-US" sz="4000" dirty="0" smtClean="0"/>
          </a:p>
          <a:p>
            <a:pPr marL="1200150" lvl="1" indent="-742950">
              <a:buAutoNum type="arabicParenBoth"/>
            </a:pPr>
            <a:r>
              <a:rPr lang="en-US" sz="4000" dirty="0" smtClean="0"/>
              <a:t>improper </a:t>
            </a:r>
            <a:r>
              <a:rPr lang="en-US" sz="4000" dirty="0"/>
              <a:t>input features; </a:t>
            </a:r>
            <a:endParaRPr lang="en-US" sz="4000" dirty="0" smtClean="0"/>
          </a:p>
          <a:p>
            <a:pPr marL="1200150" lvl="1" indent="-742950">
              <a:buAutoNum type="arabicParenBoth"/>
            </a:pPr>
            <a:r>
              <a:rPr lang="en-US" sz="4000" dirty="0" smtClean="0"/>
              <a:t>improper </a:t>
            </a:r>
            <a:r>
              <a:rPr lang="en-US" sz="4000" dirty="0"/>
              <a:t>ground truth representation; </a:t>
            </a:r>
            <a:endParaRPr lang="en-US" sz="4000" dirty="0" smtClean="0"/>
          </a:p>
          <a:p>
            <a:pPr marL="1200150" lvl="1" indent="-742950">
              <a:buAutoNum type="arabicParenBoth"/>
            </a:pPr>
            <a:r>
              <a:rPr lang="en-US" sz="4000" dirty="0" smtClean="0"/>
              <a:t>the </a:t>
            </a:r>
            <a:r>
              <a:rPr lang="en-US" sz="4000" dirty="0"/>
              <a:t>challenge of the task itself; </a:t>
            </a:r>
            <a:endParaRPr lang="en-US" sz="4000" dirty="0" smtClean="0"/>
          </a:p>
          <a:p>
            <a:pPr marL="1200150" lvl="1" indent="-742950">
              <a:buAutoNum type="arabicParenBoth"/>
            </a:pPr>
            <a:r>
              <a:rPr lang="en-US" sz="4000" dirty="0" smtClean="0"/>
              <a:t>code </a:t>
            </a:r>
            <a:r>
              <a:rPr lang="en-US" sz="4000" dirty="0"/>
              <a:t>errors. </a:t>
            </a:r>
            <a:endParaRPr lang="en-US" sz="4000" dirty="0"/>
          </a:p>
          <a:p>
            <a:endParaRPr lang="en-US" sz="4000" dirty="0"/>
          </a:p>
          <a:p>
            <a:endParaRPr lang="en-US" sz="4000" dirty="0"/>
          </a:p>
        </p:txBody>
      </p:sp>
    </p:spTree>
    <p:extLst>
      <p:ext uri="{BB962C8B-B14F-4D97-AF65-F5344CB8AC3E}">
        <p14:creationId xmlns:p14="http://schemas.microsoft.com/office/powerpoint/2010/main" val="3242825436"/>
      </p:ext>
    </p:extLst>
  </p:cSld>
  <p:clrMapOvr>
    <a:masterClrMapping/>
  </p:clrMapOvr>
</p:sld>
</file>

<file path=ppt/theme/theme1.xml><?xml version="1.0" encoding="utf-8"?>
<a:theme xmlns:a="http://schemas.openxmlformats.org/drawingml/2006/main" name="Custom Design">
  <a:themeElements>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rgbClr val="E16969">
                <a:tint val="66000"/>
                <a:satMod val="160000"/>
              </a:srgbClr>
            </a:gs>
            <a:gs pos="50000">
              <a:srgbClr val="E16969">
                <a:tint val="44500"/>
                <a:satMod val="160000"/>
              </a:srgbClr>
            </a:gs>
            <a:gs pos="100000">
              <a:srgbClr val="E16969">
                <a:tint val="23500"/>
                <a:satMod val="160000"/>
              </a:srgbClr>
            </a:gs>
          </a:gsLst>
          <a:lin ang="16200000" scaled="1"/>
          <a:tileRect/>
        </a:gradFill>
        <a:ln w="19050">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sz="2500" b="1" i="1" dirty="0" smtClean="0">
            <a:solidFill>
              <a:schemeClr val="tx2"/>
            </a:solidFill>
            <a:latin typeface="Arial Narrow" pitchFamily="34" charset="0"/>
          </a:defRPr>
        </a:defPPr>
      </a:lstStyle>
      <a:style>
        <a:lnRef idx="1">
          <a:schemeClr val="accent2"/>
        </a:lnRef>
        <a:fillRef idx="2">
          <a:schemeClr val="accent2"/>
        </a:fillRef>
        <a:effectRef idx="1">
          <a:schemeClr val="accent2"/>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21FCDD20048F4187EE8EF1144DDF36" ma:contentTypeVersion="11" ma:contentTypeDescription="Create a new document." ma:contentTypeScope="" ma:versionID="3621bed4dbcdb671ba55364389ab5142">
  <xsd:schema xmlns:xsd="http://www.w3.org/2001/XMLSchema" xmlns:xs="http://www.w3.org/2001/XMLSchema" xmlns:p="http://schemas.microsoft.com/office/2006/metadata/properties" xmlns:ns2="cdefae41-a4fc-4941-a5ac-f70332fa56c2" xmlns:ns3="4d1b8e18-bda0-4082-bf91-b7d91669d102" targetNamespace="http://schemas.microsoft.com/office/2006/metadata/properties" ma:root="true" ma:fieldsID="e37daa5895a56464625d90b27b75a2f7" ns2:_="" ns3:_="">
    <xsd:import namespace="cdefae41-a4fc-4941-a5ac-f70332fa56c2"/>
    <xsd:import namespace="4d1b8e18-bda0-4082-bf91-b7d91669d1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fae41-a4fc-4941-a5ac-f70332fa56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b8e18-bda0-4082-bf91-b7d91669d10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4CD6FD-DDDA-4B52-9887-8D35AF220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fae41-a4fc-4941-a5ac-f70332fa56c2"/>
    <ds:schemaRef ds:uri="4d1b8e18-bda0-4082-bf91-b7d91669d1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2A33E9-61F0-4A68-841C-98CAD91931E5}">
  <ds:schemaRefs>
    <ds:schemaRef ds:uri="http://schemas.microsoft.com/sharepoint/v3/contenttype/forms"/>
  </ds:schemaRefs>
</ds:datastoreItem>
</file>

<file path=customXml/itemProps3.xml><?xml version="1.0" encoding="utf-8"?>
<ds:datastoreItem xmlns:ds="http://schemas.openxmlformats.org/officeDocument/2006/customXml" ds:itemID="{A0BB17F4-86FA-467A-BD64-0BD9106396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25646</TotalTime>
  <Words>718</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 Black</vt:lpstr>
      <vt:lpstr>Arial Narrow</vt:lpstr>
      <vt:lpstr>Calibri Light</vt:lpstr>
      <vt:lpstr>Arial</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Poster Template</dc:title>
  <dc:subject>Free PowerPoint poster templates</dc:subject>
  <dc:creator>Fernando Garcia Menendez</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kli11</cp:lastModifiedBy>
  <cp:revision>1162</cp:revision>
  <cp:lastPrinted>2022-04-30T05:29:56Z</cp:lastPrinted>
  <dcterms:created xsi:type="dcterms:W3CDTF">2005-05-18T01:24:28Z</dcterms:created>
  <dcterms:modified xsi:type="dcterms:W3CDTF">2022-04-30T05:29:57Z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0x0101008921FCDD20048F4187EE8EF1144DDF36</vt:lpwstr>
  </property>
</Properties>
</file>