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7" r:id="rId7"/>
    <p:sldId id="266" r:id="rId8"/>
    <p:sldId id="265" r:id="rId9"/>
    <p:sldId id="268" r:id="rId10"/>
    <p:sldId id="269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1"/>
  </p:normalViewPr>
  <p:slideViewPr>
    <p:cSldViewPr snapToGrid="0" snapToObjects="1">
      <p:cViewPr varScale="1">
        <p:scale>
          <a:sx n="115" d="100"/>
          <a:sy n="115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E3B-77A8-0C47-8F66-D1990C75632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679E-6681-114D-A135-D3C4AE86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E3B-77A8-0C47-8F66-D1990C75632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679E-6681-114D-A135-D3C4AE86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3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E3B-77A8-0C47-8F66-D1990C75632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679E-6681-114D-A135-D3C4AE86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4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E3B-77A8-0C47-8F66-D1990C75632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679E-6681-114D-A135-D3C4AE86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9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E3B-77A8-0C47-8F66-D1990C75632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679E-6681-114D-A135-D3C4AE86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E3B-77A8-0C47-8F66-D1990C75632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679E-6681-114D-A135-D3C4AE86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0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E3B-77A8-0C47-8F66-D1990C75632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679E-6681-114D-A135-D3C4AE86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E3B-77A8-0C47-8F66-D1990C75632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679E-6681-114D-A135-D3C4AE86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9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E3B-77A8-0C47-8F66-D1990C75632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679E-6681-114D-A135-D3C4AE86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E3B-77A8-0C47-8F66-D1990C75632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679E-6681-114D-A135-D3C4AE86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E3B-77A8-0C47-8F66-D1990C75632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679E-6681-114D-A135-D3C4AE86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0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EE3B-77A8-0C47-8F66-D1990C75632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6679E-6681-114D-A135-D3C4AE86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2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igsep/open-unmix-pytorch" TargetMode="External"/><Relationship Id="rId3" Type="http://schemas.openxmlformats.org/officeDocument/2006/relationships/hyperlink" Target="https://hal.inria.fr/hal-02293689/documen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igsep/open-unmix-pytorch/blob/master/docs/training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igsep/open-unmix-pytorch/blob/master/docs/extensions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Open-</a:t>
            </a:r>
            <a:r>
              <a:rPr lang="en-US" dirty="0" err="1" smtClean="0"/>
              <a:t>unmix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https://github.com/sigsep/open-unmix-pytorch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https://hal.inria.fr/hal-02293689/document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10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184400"/>
            <a:ext cx="106299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1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447740"/>
              </p:ext>
            </p:extLst>
          </p:nvPr>
        </p:nvGraphicFramePr>
        <p:xfrm>
          <a:off x="838200" y="2721134"/>
          <a:ext cx="105156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target</a:t>
                      </a:r>
                      <a:endParaRPr lang="en-US" b="1">
                        <a:effectLst/>
                      </a:endParaRP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SDR</a:t>
                      </a:r>
                      <a:endParaRPr lang="en-US" b="1">
                        <a:effectLst/>
                      </a:endParaRP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SDR</a:t>
                      </a:r>
                      <a:endParaRPr lang="en-US" b="1">
                        <a:effectLst/>
                      </a:endParaRP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SDR</a:t>
                      </a:r>
                      <a:endParaRPr lang="en-US" b="1">
                        <a:effectLst/>
                      </a:endParaRPr>
                    </a:p>
                  </a:txBody>
                  <a:tcPr marL="165100" marR="165100" marT="76200" marB="762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model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UMX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UMXHQ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UMXL</a:t>
                      </a:r>
                    </a:p>
                  </a:txBody>
                  <a:tcPr marL="165100" marR="165100" marT="76200" marB="762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vocals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6.32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6.25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7.21</a:t>
                      </a:r>
                    </a:p>
                  </a:txBody>
                  <a:tcPr marL="165100" marR="165100" marT="76200" marB="762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bass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</a:rPr>
                        <a:t>5.23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5.07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6.02</a:t>
                      </a:r>
                    </a:p>
                  </a:txBody>
                  <a:tcPr marL="165100" marR="165100" marT="76200" marB="762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drums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5.73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6.04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7.15</a:t>
                      </a:r>
                    </a:p>
                  </a:txBody>
                  <a:tcPr marL="165100" marR="165100" marT="76200" marB="762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other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4.02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4.28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</a:rPr>
                        <a:t>4.89</a:t>
                      </a:r>
                    </a:p>
                  </a:txBody>
                  <a:tcPr marL="165100" marR="1651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27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 in the link:</a:t>
            </a:r>
          </a:p>
          <a:p>
            <a:pPr lvl="1"/>
            <a:r>
              <a:rPr lang="en-US" dirty="0" smtClean="0">
                <a:hlinkClick r:id="rId2"/>
              </a:rPr>
              <a:t>https://github.com/sigsep/open-unmix-pytorch/blob/master/docs/training.md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Examaple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python </a:t>
            </a:r>
            <a:r>
              <a:rPr lang="en-US" sz="2000" dirty="0" err="1" smtClean="0"/>
              <a:t>train.py</a:t>
            </a:r>
            <a:r>
              <a:rPr lang="en-US" sz="2000" dirty="0" smtClean="0"/>
              <a:t> --root /data --dataset </a:t>
            </a:r>
            <a:r>
              <a:rPr lang="en-US" sz="2000" dirty="0" err="1" smtClean="0"/>
              <a:t>trackfolder_var</a:t>
            </a:r>
            <a:r>
              <a:rPr lang="en-US" sz="2000" dirty="0" smtClean="0"/>
              <a:t> --target-file </a:t>
            </a:r>
            <a:r>
              <a:rPr lang="en-US" sz="2000" dirty="0" err="1" smtClean="0"/>
              <a:t>vocals.flac</a:t>
            </a:r>
            <a:r>
              <a:rPr lang="en-US" sz="2000" dirty="0" smtClean="0"/>
              <a:t> --</a:t>
            </a:r>
            <a:r>
              <a:rPr lang="en-US" sz="2000" dirty="0" err="1" smtClean="0"/>
              <a:t>ext</a:t>
            </a:r>
            <a:r>
              <a:rPr lang="en-US" sz="2000" dirty="0" smtClean="0"/>
              <a:t> .wav</a:t>
            </a:r>
            <a:endParaRPr lang="en-US" sz="2000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 in the link:</a:t>
            </a:r>
          </a:p>
          <a:p>
            <a:pPr lvl="1"/>
            <a:r>
              <a:rPr lang="en-US" dirty="0" smtClean="0">
                <a:hlinkClick r:id="rId2"/>
              </a:rPr>
              <a:t>https://github.com/sigsep/open-unmix-pytorch/blob/master/docs/extensions.md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7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893"/>
            <a:ext cx="12192000" cy="444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8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1" y="937941"/>
            <a:ext cx="10997270" cy="52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917700"/>
            <a:ext cx="11988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9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effectLst/>
              </a:rPr>
              <a:t>Open-</a:t>
            </a:r>
            <a:r>
              <a:rPr lang="en-US" sz="3200" b="1" dirty="0" err="1" smtClean="0">
                <a:effectLst/>
              </a:rPr>
              <a:t>Unmix</a:t>
            </a:r>
            <a:r>
              <a:rPr lang="en-US" sz="3200" dirty="0" smtClean="0"/>
              <a:t> </a:t>
            </a:r>
            <a:r>
              <a:rPr lang="en-US" sz="3200" dirty="0" smtClean="0">
                <a:effectLst/>
              </a:rPr>
              <a:t>operates in the time-frequency domain to perform its prediction. The </a:t>
            </a:r>
            <a:r>
              <a:rPr lang="en-US" sz="3200" dirty="0" smtClean="0">
                <a:solidFill>
                  <a:srgbClr val="FF0000"/>
                </a:solidFill>
                <a:effectLst/>
              </a:rPr>
              <a:t>input of the model </a:t>
            </a:r>
            <a:r>
              <a:rPr lang="en-US" sz="3200" dirty="0" smtClean="0">
                <a:effectLst/>
              </a:rPr>
              <a:t>is either: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effectLst/>
              </a:rPr>
              <a:t>models.Separator</a:t>
            </a:r>
            <a:r>
              <a:rPr lang="en-US" b="1" dirty="0" smtClean="0">
                <a:effectLst/>
              </a:rPr>
              <a:t>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A time domain signal tensor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/>
              </a:rPr>
              <a:t>of shape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/>
              </a:rPr>
              <a:t>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effectLst/>
              </a:rPr>
              <a:t>nb_samples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/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effectLst/>
              </a:rPr>
              <a:t>nb_channels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/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effectLst/>
              </a:rPr>
              <a:t>nb_timesteps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/>
              </a:rPr>
              <a:t>), where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effectLst/>
              </a:rPr>
              <a:t>nb_samples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/>
              </a:rPr>
              <a:t>are the samples in a batch,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effectLst/>
              </a:rPr>
              <a:t>nb_channels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/>
              </a:rPr>
              <a:t>is 1 or 2 for mono or stereo audio, respectively, and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effectLst/>
              </a:rPr>
              <a:t>nb_timesteps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/>
              </a:rPr>
              <a:t>is the number of audio samples in the recording. In this case, the model computes STFTs with either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/>
              </a:rPr>
              <a:t>torch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/>
              </a:rPr>
              <a:t>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effectLst/>
              </a:rPr>
              <a:t>asteroid_filteranks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/>
              </a:rPr>
              <a:t>on the fly.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effectLst/>
              </a:rPr>
              <a:t>models.OpenUnmix</a:t>
            </a:r>
            <a:r>
              <a:rPr lang="en-US" b="1" dirty="0" smtClean="0">
                <a:effectLst/>
              </a:rPr>
              <a:t>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The core open-</a:t>
            </a:r>
            <a:r>
              <a:rPr lang="en-US" dirty="0" err="1" smtClean="0">
                <a:effectLst/>
              </a:rPr>
              <a:t>unmix</a:t>
            </a:r>
            <a:r>
              <a:rPr lang="en-US" dirty="0" smtClean="0">
                <a:effectLst/>
              </a:rPr>
              <a:t> takes</a:t>
            </a:r>
            <a:r>
              <a:rPr lang="en-US" dirty="0" smtClean="0"/>
              <a:t> </a:t>
            </a:r>
            <a:r>
              <a:rPr lang="en-US" b="1" dirty="0" smtClean="0">
                <a:effectLst/>
              </a:rPr>
              <a:t>magnitude spectrograms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directly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/>
              </a:rPr>
              <a:t>(e.g. when pre-computed and loaded from disk). In that case, the input is of shape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/>
              </a:rPr>
              <a:t>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effectLst/>
              </a:rPr>
              <a:t>nb_frames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/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effectLst/>
              </a:rPr>
              <a:t>nb_samples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/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effectLst/>
              </a:rPr>
              <a:t>nb_channels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/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effectLst/>
              </a:rPr>
              <a:t>nb_bins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/>
              </a:rPr>
              <a:t>), where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effectLst/>
              </a:rPr>
              <a:t>nb_frames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/>
              </a:rPr>
              <a:t>and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effectLst/>
              </a:rPr>
              <a:t>nb_bins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/>
              </a:rPr>
              <a:t>are the time and frequency-dimensions of a Short-Time-Fourier-Transform.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3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LSTM is not operating on the original input spectrogram resolution. Instead, in the first step after the normalization, </a:t>
            </a:r>
            <a:r>
              <a:rPr lang="en-US" dirty="0" smtClean="0"/>
              <a:t>the network learns to compresses the frequency and channel axis of the model to reduce redundancy and make the model converge faster.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6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The input spectrogram is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  <a:effectLst/>
              </a:rPr>
              <a:t>standardized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effectLst/>
              </a:rPr>
              <a:t>using the global mean and standard deviation for every frequency bin across all frames.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Furthermore, we apply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batch normalization</a:t>
            </a:r>
            <a:r>
              <a:rPr lang="en-US" dirty="0" smtClean="0">
                <a:effectLst/>
              </a:rPr>
              <a:t> in multiple stages of the model to make the training more robust against gain variation.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smtClean="0">
                <a:effectLst/>
              </a:rPr>
              <a:t>Open-</a:t>
            </a:r>
            <a:r>
              <a:rPr lang="en-US" i="1" dirty="0" err="1" smtClean="0">
                <a:effectLst/>
              </a:rPr>
              <a:t>unmix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comprises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multiple models that are trained for each particular target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/>
          </a:p>
          <a:p>
            <a:r>
              <a:rPr lang="en-US" dirty="0" smtClean="0">
                <a:effectLst/>
              </a:rPr>
              <a:t>Each</a:t>
            </a:r>
            <a:r>
              <a:rPr lang="en-US" dirty="0" smtClean="0"/>
              <a:t> </a:t>
            </a:r>
            <a:r>
              <a:rPr lang="en-US" i="1" dirty="0" smtClean="0">
                <a:effectLst/>
              </a:rPr>
              <a:t>Open-</a:t>
            </a:r>
            <a:r>
              <a:rPr lang="en-US" i="1" dirty="0" err="1" smtClean="0">
                <a:effectLst/>
              </a:rPr>
              <a:t>Unmix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source model is based on a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three-layer bidirectional deep LSTM</a:t>
            </a:r>
            <a:r>
              <a:rPr lang="en-US" dirty="0" smtClean="0">
                <a:effectLst/>
              </a:rPr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Internally, the prediction is obtained by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applying a mask on the input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/>
          </a:p>
          <a:p>
            <a:r>
              <a:rPr lang="en-US" dirty="0" smtClean="0">
                <a:effectLst/>
              </a:rPr>
              <a:t>The model is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optimized in the magnitude domain using mean squared error</a:t>
            </a:r>
            <a:r>
              <a:rPr lang="en-US" dirty="0" smtClean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Wiener Filter?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models.Separator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puts together Open-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unmix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spectrogram model for each desired target, and </a:t>
            </a:r>
            <a:r>
              <a:rPr lang="en-US" dirty="0"/>
              <a:t>combines their output through a multichannel generalized Wiener filter, before application of inverse STFTs using </a:t>
            </a:r>
            <a:r>
              <a:rPr lang="en-US" dirty="0" err="1"/>
              <a:t>torchaudio</a:t>
            </a:r>
            <a:r>
              <a:rPr lang="en-US" dirty="0"/>
              <a:t>.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filtering is differentiable (but parameter-free) version of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norbert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en-US" dirty="0"/>
              <a:t>The separator is currently currently only used during inference.</a:t>
            </a:r>
          </a:p>
        </p:txBody>
      </p:sp>
    </p:spTree>
    <p:extLst>
      <p:ext uri="{BB962C8B-B14F-4D97-AF65-F5344CB8AC3E}">
        <p14:creationId xmlns:p14="http://schemas.microsoft.com/office/powerpoint/2010/main" val="134159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353</Words>
  <Application>Microsoft Macintosh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Open-unmix</vt:lpstr>
      <vt:lpstr>PowerPoint Presentation</vt:lpstr>
      <vt:lpstr>PowerPoint Presentation</vt:lpstr>
      <vt:lpstr>PowerPoint Presentation</vt:lpstr>
      <vt:lpstr>Open-Unmix operates in the time-frequency domain to perform its prediction. The input of the model is either:</vt:lpstr>
      <vt:lpstr>Dimensionality reduction</vt:lpstr>
      <vt:lpstr>PowerPoint Presentation</vt:lpstr>
      <vt:lpstr>PowerPoint Presentation</vt:lpstr>
      <vt:lpstr>Wiener Filter?</vt:lpstr>
      <vt:lpstr>Metric</vt:lpstr>
      <vt:lpstr>Results</vt:lpstr>
      <vt:lpstr>Training API</vt:lpstr>
      <vt:lpstr>Changing the Model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Open-unmix</dc:title>
  <dc:creator>kli11</dc:creator>
  <cp:lastModifiedBy>kli11</cp:lastModifiedBy>
  <cp:revision>41</cp:revision>
  <dcterms:created xsi:type="dcterms:W3CDTF">2022-04-15T05:24:05Z</dcterms:created>
  <dcterms:modified xsi:type="dcterms:W3CDTF">2022-04-15T05:54:31Z</dcterms:modified>
</cp:coreProperties>
</file>