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2" r:id="rId3"/>
    <p:sldId id="278" r:id="rId4"/>
    <p:sldId id="274" r:id="rId5"/>
    <p:sldId id="275" r:id="rId6"/>
    <p:sldId id="279" r:id="rId7"/>
    <p:sldId id="280" r:id="rId8"/>
    <p:sldId id="281" r:id="rId9"/>
    <p:sldId id="284" r:id="rId10"/>
    <p:sldId id="286" r:id="rId11"/>
    <p:sldId id="287" r:id="rId12"/>
    <p:sldId id="288" r:id="rId13"/>
    <p:sldId id="269" r:id="rId14"/>
    <p:sldId id="271" r:id="rId15"/>
    <p:sldId id="28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2"/>
  </p:normalViewPr>
  <p:slideViewPr>
    <p:cSldViewPr snapToGrid="0" snapToObjects="1">
      <p:cViewPr varScale="1">
        <p:scale>
          <a:sx n="115" d="100"/>
          <a:sy n="115" d="100"/>
        </p:scale>
        <p:origin x="3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9F7EE3B-77A8-0C47-8F66-D1990C756325}" type="datetimeFigureOut">
              <a:rPr lang="en-US" smtClean="0"/>
              <a:t>4/15/22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66679E-6681-114D-A135-D3C4AE86DA45}" type="slidenum">
              <a:rPr lang="en-US" smtClean="0"/>
              <a:t>‹#›</a:t>
            </a:fld>
            <a:endParaRPr lang="en-US"/>
          </a:p>
        </p:txBody>
      </p:sp>
    </p:spTree>
    <p:extLst>
      <p:ext uri="{BB962C8B-B14F-4D97-AF65-F5344CB8AC3E}">
        <p14:creationId xmlns:p14="http://schemas.microsoft.com/office/powerpoint/2010/main" val="1388628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F7EE3B-77A8-0C47-8F66-D1990C756325}" type="datetimeFigureOut">
              <a:rPr lang="en-US" smtClean="0"/>
              <a:t>4/15/22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66679E-6681-114D-A135-D3C4AE86DA45}" type="slidenum">
              <a:rPr lang="en-US" smtClean="0"/>
              <a:t>‹#›</a:t>
            </a:fld>
            <a:endParaRPr lang="en-US"/>
          </a:p>
        </p:txBody>
      </p:sp>
    </p:spTree>
    <p:extLst>
      <p:ext uri="{BB962C8B-B14F-4D97-AF65-F5344CB8AC3E}">
        <p14:creationId xmlns:p14="http://schemas.microsoft.com/office/powerpoint/2010/main" val="472234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F7EE3B-77A8-0C47-8F66-D1990C756325}" type="datetimeFigureOut">
              <a:rPr lang="en-US" smtClean="0"/>
              <a:t>4/15/22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66679E-6681-114D-A135-D3C4AE86DA45}" type="slidenum">
              <a:rPr lang="en-US" smtClean="0"/>
              <a:t>‹#›</a:t>
            </a:fld>
            <a:endParaRPr lang="en-US"/>
          </a:p>
        </p:txBody>
      </p:sp>
    </p:spTree>
    <p:extLst>
      <p:ext uri="{BB962C8B-B14F-4D97-AF65-F5344CB8AC3E}">
        <p14:creationId xmlns:p14="http://schemas.microsoft.com/office/powerpoint/2010/main" val="1896947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F7EE3B-77A8-0C47-8F66-D1990C756325}" type="datetimeFigureOut">
              <a:rPr lang="en-US" smtClean="0"/>
              <a:t>4/15/22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66679E-6681-114D-A135-D3C4AE86DA45}" type="slidenum">
              <a:rPr lang="en-US" smtClean="0"/>
              <a:t>‹#›</a:t>
            </a:fld>
            <a:endParaRPr lang="en-US"/>
          </a:p>
        </p:txBody>
      </p:sp>
    </p:spTree>
    <p:extLst>
      <p:ext uri="{BB962C8B-B14F-4D97-AF65-F5344CB8AC3E}">
        <p14:creationId xmlns:p14="http://schemas.microsoft.com/office/powerpoint/2010/main" val="1791094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F7EE3B-77A8-0C47-8F66-D1990C756325}" type="datetimeFigureOut">
              <a:rPr lang="en-US" smtClean="0"/>
              <a:t>4/15/22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66679E-6681-114D-A135-D3C4AE86DA45}" type="slidenum">
              <a:rPr lang="en-US" smtClean="0"/>
              <a:t>‹#›</a:t>
            </a:fld>
            <a:endParaRPr lang="en-US"/>
          </a:p>
        </p:txBody>
      </p:sp>
    </p:spTree>
    <p:extLst>
      <p:ext uri="{BB962C8B-B14F-4D97-AF65-F5344CB8AC3E}">
        <p14:creationId xmlns:p14="http://schemas.microsoft.com/office/powerpoint/2010/main" val="1644124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9F7EE3B-77A8-0C47-8F66-D1990C756325}" type="datetimeFigureOut">
              <a:rPr lang="en-US" smtClean="0"/>
              <a:t>4/15/22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66679E-6681-114D-A135-D3C4AE86DA45}" type="slidenum">
              <a:rPr lang="en-US" smtClean="0"/>
              <a:t>‹#›</a:t>
            </a:fld>
            <a:endParaRPr lang="en-US"/>
          </a:p>
        </p:txBody>
      </p:sp>
    </p:spTree>
    <p:extLst>
      <p:ext uri="{BB962C8B-B14F-4D97-AF65-F5344CB8AC3E}">
        <p14:creationId xmlns:p14="http://schemas.microsoft.com/office/powerpoint/2010/main" val="1125209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9F7EE3B-77A8-0C47-8F66-D1990C756325}" type="datetimeFigureOut">
              <a:rPr lang="en-US" smtClean="0"/>
              <a:t>4/15/22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66679E-6681-114D-A135-D3C4AE86DA45}" type="slidenum">
              <a:rPr lang="en-US" smtClean="0"/>
              <a:t>‹#›</a:t>
            </a:fld>
            <a:endParaRPr lang="en-US"/>
          </a:p>
        </p:txBody>
      </p:sp>
    </p:spTree>
    <p:extLst>
      <p:ext uri="{BB962C8B-B14F-4D97-AF65-F5344CB8AC3E}">
        <p14:creationId xmlns:p14="http://schemas.microsoft.com/office/powerpoint/2010/main" val="647138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9F7EE3B-77A8-0C47-8F66-D1990C756325}" type="datetimeFigureOut">
              <a:rPr lang="en-US" smtClean="0"/>
              <a:t>4/15/22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66679E-6681-114D-A135-D3C4AE86DA45}" type="slidenum">
              <a:rPr lang="en-US" smtClean="0"/>
              <a:t>‹#›</a:t>
            </a:fld>
            <a:endParaRPr lang="en-US"/>
          </a:p>
        </p:txBody>
      </p:sp>
    </p:spTree>
    <p:extLst>
      <p:ext uri="{BB962C8B-B14F-4D97-AF65-F5344CB8AC3E}">
        <p14:creationId xmlns:p14="http://schemas.microsoft.com/office/powerpoint/2010/main" val="1593093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F7EE3B-77A8-0C47-8F66-D1990C756325}" type="datetimeFigureOut">
              <a:rPr lang="en-US" smtClean="0"/>
              <a:t>4/15/22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66679E-6681-114D-A135-D3C4AE86DA45}" type="slidenum">
              <a:rPr lang="en-US" smtClean="0"/>
              <a:t>‹#›</a:t>
            </a:fld>
            <a:endParaRPr lang="en-US"/>
          </a:p>
        </p:txBody>
      </p:sp>
    </p:spTree>
    <p:extLst>
      <p:ext uri="{BB962C8B-B14F-4D97-AF65-F5344CB8AC3E}">
        <p14:creationId xmlns:p14="http://schemas.microsoft.com/office/powerpoint/2010/main" val="297856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F7EE3B-77A8-0C47-8F66-D1990C756325}" type="datetimeFigureOut">
              <a:rPr lang="en-US" smtClean="0"/>
              <a:t>4/15/22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66679E-6681-114D-A135-D3C4AE86DA45}" type="slidenum">
              <a:rPr lang="en-US" smtClean="0"/>
              <a:t>‹#›</a:t>
            </a:fld>
            <a:endParaRPr lang="en-US"/>
          </a:p>
        </p:txBody>
      </p:sp>
    </p:spTree>
    <p:extLst>
      <p:ext uri="{BB962C8B-B14F-4D97-AF65-F5344CB8AC3E}">
        <p14:creationId xmlns:p14="http://schemas.microsoft.com/office/powerpoint/2010/main" val="287024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F7EE3B-77A8-0C47-8F66-D1990C756325}" type="datetimeFigureOut">
              <a:rPr lang="en-US" smtClean="0"/>
              <a:t>4/15/22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66679E-6681-114D-A135-D3C4AE86DA45}" type="slidenum">
              <a:rPr lang="en-US" smtClean="0"/>
              <a:t>‹#›</a:t>
            </a:fld>
            <a:endParaRPr lang="en-US"/>
          </a:p>
        </p:txBody>
      </p:sp>
    </p:spTree>
    <p:extLst>
      <p:ext uri="{BB962C8B-B14F-4D97-AF65-F5344CB8AC3E}">
        <p14:creationId xmlns:p14="http://schemas.microsoft.com/office/powerpoint/2010/main" val="77050030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F7EE3B-77A8-0C47-8F66-D1990C756325}" type="datetimeFigureOut">
              <a:rPr lang="en-US" smtClean="0"/>
              <a:t>4/15/22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66679E-6681-114D-A135-D3C4AE86DA45}" type="slidenum">
              <a:rPr lang="en-US" smtClean="0"/>
              <a:t>‹#›</a:t>
            </a:fld>
            <a:endParaRPr lang="en-US"/>
          </a:p>
        </p:txBody>
      </p:sp>
    </p:spTree>
    <p:extLst>
      <p:ext uri="{BB962C8B-B14F-4D97-AF65-F5344CB8AC3E}">
        <p14:creationId xmlns:p14="http://schemas.microsoft.com/office/powerpoint/2010/main" val="15281219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github.com/f90/Wave-U-Net-Pytorch" TargetMode="External"/><Relationship Id="rId3" Type="http://schemas.openxmlformats.org/officeDocument/2006/relationships/hyperlink" Target="http://ismir2018.ircam.fr/doc/pdfs/205_Paper.pdf"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Wave-U-Net</a:t>
            </a:r>
            <a:endParaRPr lang="en-US" dirty="0"/>
          </a:p>
        </p:txBody>
      </p:sp>
      <p:sp>
        <p:nvSpPr>
          <p:cNvPr id="3" name="Subtitle 2"/>
          <p:cNvSpPr>
            <a:spLocks noGrp="1"/>
          </p:cNvSpPr>
          <p:nvPr>
            <p:ph type="subTitle" idx="1"/>
          </p:nvPr>
        </p:nvSpPr>
        <p:spPr/>
        <p:txBody>
          <a:bodyPr/>
          <a:lstStyle/>
          <a:p>
            <a:r>
              <a:rPr lang="en-US" dirty="0">
                <a:hlinkClick r:id="rId2"/>
              </a:rPr>
              <a:t>https://</a:t>
            </a:r>
            <a:r>
              <a:rPr lang="en-US" dirty="0" smtClean="0">
                <a:hlinkClick r:id="rId2"/>
              </a:rPr>
              <a:t>github.com/f90/Wave-U-Net-Pytorch</a:t>
            </a:r>
            <a:endParaRPr lang="en-US" dirty="0" smtClean="0"/>
          </a:p>
          <a:p>
            <a:endParaRPr lang="en-US" dirty="0"/>
          </a:p>
          <a:p>
            <a:r>
              <a:rPr lang="en-US" dirty="0">
                <a:hlinkClick r:id="rId3"/>
              </a:rPr>
              <a:t>http://</a:t>
            </a:r>
            <a:r>
              <a:rPr lang="en-US" dirty="0" smtClean="0">
                <a:hlinkClick r:id="rId3"/>
              </a:rPr>
              <a:t>ismir2018.ircam.fr/doc/pdfs/205_Paper.pdf</a:t>
            </a:r>
            <a:endParaRPr lang="en-US" dirty="0" smtClean="0"/>
          </a:p>
          <a:p>
            <a:endParaRPr lang="en-US" dirty="0"/>
          </a:p>
        </p:txBody>
      </p:sp>
    </p:spTree>
    <p:extLst>
      <p:ext uri="{BB962C8B-B14F-4D97-AF65-F5344CB8AC3E}">
        <p14:creationId xmlns:p14="http://schemas.microsoft.com/office/powerpoint/2010/main" val="1978710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a:t>
            </a:r>
            <a:endParaRPr lang="en-US" dirty="0"/>
          </a:p>
        </p:txBody>
      </p:sp>
      <p:sp>
        <p:nvSpPr>
          <p:cNvPr id="3" name="Content Placeholder 2"/>
          <p:cNvSpPr>
            <a:spLocks noGrp="1"/>
          </p:cNvSpPr>
          <p:nvPr>
            <p:ph idx="1"/>
          </p:nvPr>
        </p:nvSpPr>
        <p:spPr/>
        <p:txBody>
          <a:bodyPr>
            <a:normAutofit lnSpcReduction="10000"/>
          </a:bodyPr>
          <a:lstStyle/>
          <a:p>
            <a:r>
              <a:rPr lang="en-US" dirty="0">
                <a:solidFill>
                  <a:schemeClr val="bg1">
                    <a:lumMod val="75000"/>
                  </a:schemeClr>
                </a:solidFill>
              </a:rPr>
              <a:t>75 tracks from the training partition of the MUSDB [17] multi-track database are randomly assigned to our training set, and the remaining 25 tracks form the validation set, which is used for early stopping. Final performance is evaluated on the MUSDB test partition comprised of 50 songs. For singing voice separation, we also add the whole </a:t>
            </a:r>
            <a:r>
              <a:rPr lang="en-US" dirty="0" err="1">
                <a:solidFill>
                  <a:schemeClr val="bg1">
                    <a:lumMod val="75000"/>
                  </a:schemeClr>
                </a:solidFill>
              </a:rPr>
              <a:t>CCMixter</a:t>
            </a:r>
            <a:r>
              <a:rPr lang="en-US" dirty="0">
                <a:solidFill>
                  <a:schemeClr val="bg1">
                    <a:lumMod val="75000"/>
                  </a:schemeClr>
                </a:solidFill>
              </a:rPr>
              <a:t> database [9] to the training set. </a:t>
            </a:r>
            <a:endParaRPr lang="en-US" dirty="0" smtClean="0">
              <a:solidFill>
                <a:schemeClr val="bg1">
                  <a:lumMod val="75000"/>
                </a:schemeClr>
              </a:solidFill>
            </a:endParaRPr>
          </a:p>
          <a:p>
            <a:r>
              <a:rPr lang="en-US" dirty="0" smtClean="0">
                <a:solidFill>
                  <a:schemeClr val="bg1">
                    <a:lumMod val="75000"/>
                  </a:schemeClr>
                </a:solidFill>
              </a:rPr>
              <a:t>As </a:t>
            </a:r>
            <a:r>
              <a:rPr lang="en-US" dirty="0">
                <a:solidFill>
                  <a:schemeClr val="bg1">
                    <a:lumMod val="75000"/>
                  </a:schemeClr>
                </a:solidFill>
              </a:rPr>
              <a:t>data augmentation for both tasks, we multiply source signals with a factor chosen uniformly from the interval [0.7, 1.0] and set the input mixture as the sum of source signals. No further data preprocessing is performed, only a conversion to mono (except for stereo models) and </a:t>
            </a:r>
            <a:r>
              <a:rPr lang="en-US" dirty="0" err="1"/>
              <a:t>downsampling</a:t>
            </a:r>
            <a:r>
              <a:rPr lang="en-US" dirty="0"/>
              <a:t> to 22050 Hz</a:t>
            </a:r>
            <a:r>
              <a:rPr lang="en-US" dirty="0">
                <a:solidFill>
                  <a:schemeClr val="bg1">
                    <a:lumMod val="75000"/>
                  </a:schemeClr>
                </a:solidFill>
              </a:rPr>
              <a:t>.</a:t>
            </a:r>
          </a:p>
        </p:txBody>
      </p:sp>
    </p:spTree>
    <p:extLst>
      <p:ext uri="{BB962C8B-B14F-4D97-AF65-F5344CB8AC3E}">
        <p14:creationId xmlns:p14="http://schemas.microsoft.com/office/powerpoint/2010/main" val="2016031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a:t>
            </a:r>
            <a:endParaRPr lang="en-US" dirty="0"/>
          </a:p>
        </p:txBody>
      </p:sp>
      <p:sp>
        <p:nvSpPr>
          <p:cNvPr id="3" name="Content Placeholder 2"/>
          <p:cNvSpPr>
            <a:spLocks noGrp="1"/>
          </p:cNvSpPr>
          <p:nvPr>
            <p:ph idx="1"/>
          </p:nvPr>
        </p:nvSpPr>
        <p:spPr/>
        <p:txBody>
          <a:bodyPr/>
          <a:lstStyle/>
          <a:p>
            <a:r>
              <a:rPr lang="en-US" dirty="0">
                <a:solidFill>
                  <a:schemeClr val="bg1">
                    <a:lumMod val="75000"/>
                  </a:schemeClr>
                </a:solidFill>
              </a:rPr>
              <a:t>During training, audio excerpts are sampled randomly and inputs padded accordingly for models with input context. As loss, we use the </a:t>
            </a:r>
            <a:r>
              <a:rPr lang="en-US" dirty="0"/>
              <a:t>mean squared error (MSE)</a:t>
            </a:r>
            <a:r>
              <a:rPr lang="en-US" dirty="0">
                <a:solidFill>
                  <a:schemeClr val="bg1">
                    <a:lumMod val="75000"/>
                  </a:schemeClr>
                </a:solidFill>
              </a:rPr>
              <a:t> over all source output samples in a batch. We use the ADAM optimizer with learning rate 0.0001, decay rates β1 = 0.9 and β2 = 0.999 and a batch size of 16. We define 2000 iterations as one epoch, and perform early stopping after 20 epochs of no improvement on the validation set, measured by the MSE loss. Afterwards, the last model is fine-tuned further, with the batch size doubled and the learning rate lowered to 0.00001, again until 20 epochs without improvement in validation loss. Finally, the model with the best validation loss is selected.</a:t>
            </a:r>
          </a:p>
        </p:txBody>
      </p:sp>
    </p:spTree>
    <p:extLst>
      <p:ext uri="{BB962C8B-B14F-4D97-AF65-F5344CB8AC3E}">
        <p14:creationId xmlns:p14="http://schemas.microsoft.com/office/powerpoint/2010/main" val="1594688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a:t>
            </a:r>
            <a:endParaRPr lang="en-US" dirty="0"/>
          </a:p>
        </p:txBody>
      </p:sp>
      <p:sp>
        <p:nvSpPr>
          <p:cNvPr id="3" name="Content Placeholder 2"/>
          <p:cNvSpPr>
            <a:spLocks noGrp="1"/>
          </p:cNvSpPr>
          <p:nvPr>
            <p:ph idx="1"/>
          </p:nvPr>
        </p:nvSpPr>
        <p:spPr/>
        <p:txBody>
          <a:bodyPr/>
          <a:lstStyle/>
          <a:p>
            <a:r>
              <a:rPr lang="en-US" dirty="0" smtClean="0"/>
              <a:t>7 models with variation are trained. Details in the paper. Unorganized.</a:t>
            </a:r>
            <a:endParaRPr lang="en-US" dirty="0"/>
          </a:p>
        </p:txBody>
      </p:sp>
    </p:spTree>
    <p:extLst>
      <p:ext uri="{BB962C8B-B14F-4D97-AF65-F5344CB8AC3E}">
        <p14:creationId xmlns:p14="http://schemas.microsoft.com/office/powerpoint/2010/main" val="313290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Metric</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700" y="2184400"/>
            <a:ext cx="10629900" cy="2489200"/>
          </a:xfrm>
          <a:prstGeom prst="rect">
            <a:avLst/>
          </a:prstGeom>
        </p:spPr>
      </p:pic>
    </p:spTree>
    <p:extLst>
      <p:ext uri="{BB962C8B-B14F-4D97-AF65-F5344CB8AC3E}">
        <p14:creationId xmlns:p14="http://schemas.microsoft.com/office/powerpoint/2010/main" val="1942213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24398" y="1101018"/>
            <a:ext cx="6943203" cy="5756982"/>
          </a:xfrm>
        </p:spPr>
      </p:pic>
    </p:spTree>
    <p:extLst>
      <p:ext uri="{BB962C8B-B14F-4D97-AF65-F5344CB8AC3E}">
        <p14:creationId xmlns:p14="http://schemas.microsoft.com/office/powerpoint/2010/main" val="475275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a:t>
            </a:r>
            <a:endParaRPr lang="en-US" dirty="0"/>
          </a:p>
        </p:txBody>
      </p:sp>
      <p:sp>
        <p:nvSpPr>
          <p:cNvPr id="3" name="Content Placeholder 2"/>
          <p:cNvSpPr>
            <a:spLocks noGrp="1"/>
          </p:cNvSpPr>
          <p:nvPr>
            <p:ph idx="1"/>
          </p:nvPr>
        </p:nvSpPr>
        <p:spPr/>
        <p:txBody>
          <a:bodyPr/>
          <a:lstStyle/>
          <a:p>
            <a:r>
              <a:rPr lang="en-US" dirty="0"/>
              <a:t>python3.6 </a:t>
            </a:r>
            <a:r>
              <a:rPr lang="en-US" dirty="0" err="1"/>
              <a:t>train.py</a:t>
            </a:r>
            <a:r>
              <a:rPr lang="en-US" dirty="0"/>
              <a:t> --</a:t>
            </a:r>
            <a:r>
              <a:rPr lang="en-US" dirty="0" err="1"/>
              <a:t>dataset_dir</a:t>
            </a:r>
            <a:r>
              <a:rPr lang="en-US" dirty="0"/>
              <a:t> /PATH/TO/MUSDB18HQ </a:t>
            </a:r>
          </a:p>
        </p:txBody>
      </p:sp>
    </p:spTree>
    <p:extLst>
      <p:ext uri="{BB962C8B-B14F-4D97-AF65-F5344CB8AC3E}">
        <p14:creationId xmlns:p14="http://schemas.microsoft.com/office/powerpoint/2010/main" val="1907181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500" y="0"/>
            <a:ext cx="6453994" cy="6858000"/>
          </a:xfrm>
          <a:prstGeom prst="rect">
            <a:avLst/>
          </a:prstGeom>
        </p:spPr>
      </p:pic>
    </p:spTree>
    <p:extLst>
      <p:ext uri="{BB962C8B-B14F-4D97-AF65-F5344CB8AC3E}">
        <p14:creationId xmlns:p14="http://schemas.microsoft.com/office/powerpoint/2010/main" val="283707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network has L levels in total, with each successive level operating at half the time resolution as the previous one</a:t>
            </a:r>
            <a:r>
              <a:rPr lang="en-US" dirty="0" smtClean="0"/>
              <a:t>.</a:t>
            </a:r>
            <a:r>
              <a:rPr lang="en-US" dirty="0"/>
              <a:t/>
            </a:r>
            <a:br>
              <a:rPr lang="en-US" dirty="0"/>
            </a:br>
            <a:endParaRPr lang="en-US" dirty="0"/>
          </a:p>
          <a:p>
            <a:r>
              <a:rPr lang="en-US" dirty="0"/>
              <a:t>For K sources to be estimated, the model returns predictions in the interval (−1, 1), one for each source audio sample. </a:t>
            </a:r>
          </a:p>
          <a:p>
            <a:endParaRPr lang="en-US" dirty="0"/>
          </a:p>
        </p:txBody>
      </p:sp>
    </p:spTree>
    <p:extLst>
      <p:ext uri="{BB962C8B-B14F-4D97-AF65-F5344CB8AC3E}">
        <p14:creationId xmlns:p14="http://schemas.microsoft.com/office/powerpoint/2010/main" val="1291612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1875"/>
          </a:xfrm>
        </p:spPr>
        <p:txBody>
          <a:bodyPr/>
          <a:lstStyle/>
          <a:p>
            <a:r>
              <a:rPr lang="en-US" dirty="0" err="1" smtClean="0"/>
              <a:t>Downsample</a:t>
            </a:r>
            <a:r>
              <a:rPr lang="en-US" dirty="0" smtClean="0"/>
              <a:t> (DS), </a:t>
            </a:r>
            <a:r>
              <a:rPr lang="en-US" dirty="0" err="1" smtClean="0"/>
              <a:t>Upsample</a:t>
            </a:r>
            <a:r>
              <a:rPr lang="en-US" dirty="0" smtClean="0"/>
              <a:t>(US)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0513" y="1397000"/>
            <a:ext cx="7874000" cy="5461000"/>
          </a:xfrm>
          <a:prstGeom prst="rect">
            <a:avLst/>
          </a:prstGeom>
        </p:spPr>
      </p:pic>
    </p:spTree>
    <p:extLst>
      <p:ext uri="{BB962C8B-B14F-4D97-AF65-F5344CB8AC3E}">
        <p14:creationId xmlns:p14="http://schemas.microsoft.com/office/powerpoint/2010/main" val="1928214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Downsample</a:t>
            </a:r>
            <a:r>
              <a:rPr lang="en-US" dirty="0"/>
              <a:t> (</a:t>
            </a:r>
            <a:r>
              <a:rPr lang="en-US" dirty="0" smtClean="0"/>
              <a:t>DS)</a:t>
            </a:r>
            <a:endParaRPr lang="en-US" dirty="0"/>
          </a:p>
        </p:txBody>
      </p:sp>
      <p:sp>
        <p:nvSpPr>
          <p:cNvPr id="3" name="Content Placeholder 2"/>
          <p:cNvSpPr>
            <a:spLocks noGrp="1"/>
          </p:cNvSpPr>
          <p:nvPr>
            <p:ph idx="1"/>
          </p:nvPr>
        </p:nvSpPr>
        <p:spPr/>
        <p:txBody>
          <a:bodyPr/>
          <a:lstStyle/>
          <a:p>
            <a:r>
              <a:rPr lang="en-US" dirty="0"/>
              <a:t>Conv1D(</a:t>
            </a:r>
            <a:r>
              <a:rPr lang="en-US" dirty="0" err="1"/>
              <a:t>x,y</a:t>
            </a:r>
            <a:r>
              <a:rPr lang="en-US" dirty="0"/>
              <a:t>) denotes a 1D convolution with x filters of size y. It includes zero-padding for the base architecture, and is followed by a </a:t>
            </a:r>
            <a:r>
              <a:rPr lang="en-US" dirty="0" err="1"/>
              <a:t>LeakyReLU</a:t>
            </a:r>
            <a:r>
              <a:rPr lang="en-US" dirty="0"/>
              <a:t> activation (except for the final one, which uses </a:t>
            </a:r>
            <a:r>
              <a:rPr lang="en-US" dirty="0" err="1"/>
              <a:t>tanh</a:t>
            </a:r>
            <a:r>
              <a:rPr lang="en-US" dirty="0"/>
              <a:t>). </a:t>
            </a:r>
            <a:endParaRPr lang="en-US" dirty="0" smtClean="0"/>
          </a:p>
          <a:p>
            <a:endParaRPr lang="en-US" dirty="0">
              <a:effectLst/>
            </a:endParaRPr>
          </a:p>
          <a:p>
            <a:r>
              <a:rPr lang="en-US" dirty="0"/>
              <a:t>Decimate discards features for every other time step to halve the time resolution.</a:t>
            </a:r>
            <a:endParaRPr lang="en-US" dirty="0">
              <a:effectLst/>
            </a:endParaRPr>
          </a:p>
        </p:txBody>
      </p:sp>
    </p:spTree>
    <p:extLst>
      <p:ext uri="{BB962C8B-B14F-4D97-AF65-F5344CB8AC3E}">
        <p14:creationId xmlns:p14="http://schemas.microsoft.com/office/powerpoint/2010/main" val="1815993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Upsample</a:t>
            </a:r>
            <a:r>
              <a:rPr lang="en-US" dirty="0"/>
              <a:t>(US)</a:t>
            </a:r>
          </a:p>
        </p:txBody>
      </p:sp>
      <p:sp>
        <p:nvSpPr>
          <p:cNvPr id="3" name="Content Placeholder 2"/>
          <p:cNvSpPr>
            <a:spLocks noGrp="1"/>
          </p:cNvSpPr>
          <p:nvPr>
            <p:ph idx="1"/>
          </p:nvPr>
        </p:nvSpPr>
        <p:spPr/>
        <p:txBody>
          <a:bodyPr>
            <a:normAutofit/>
          </a:bodyPr>
          <a:lstStyle/>
          <a:p>
            <a:r>
              <a:rPr lang="en-US" dirty="0" err="1"/>
              <a:t>Upsample</a:t>
            </a:r>
            <a:r>
              <a:rPr lang="en-US" dirty="0"/>
              <a:t> performs </a:t>
            </a:r>
            <a:r>
              <a:rPr lang="en-US" dirty="0" err="1"/>
              <a:t>upsampling</a:t>
            </a:r>
            <a:r>
              <a:rPr lang="en-US" dirty="0"/>
              <a:t> in the time direction by a factor of two, for which we use linear interpolation. </a:t>
            </a:r>
            <a:br>
              <a:rPr lang="en-US" dirty="0"/>
            </a:br>
            <a:endParaRPr lang="en-US" dirty="0"/>
          </a:p>
          <a:p>
            <a:r>
              <a:rPr lang="en-US" dirty="0" smtClean="0"/>
              <a:t>??? </a:t>
            </a:r>
            <a:r>
              <a:rPr lang="en-US" dirty="0" err="1" smtClean="0"/>
              <a:t>Concat</a:t>
            </a:r>
            <a:r>
              <a:rPr lang="en-US" dirty="0" smtClean="0"/>
              <a:t>(x</a:t>
            </a:r>
            <a:r>
              <a:rPr lang="en-US" dirty="0"/>
              <a:t>) concatenates the current, high-level features with more local features </a:t>
            </a:r>
            <a:r>
              <a:rPr lang="en-US" dirty="0" smtClean="0"/>
              <a:t>x</a:t>
            </a:r>
            <a:r>
              <a:rPr lang="en-US" dirty="0"/>
              <a:t>.</a:t>
            </a:r>
          </a:p>
          <a:p>
            <a:endParaRPr lang="en-US" dirty="0"/>
          </a:p>
        </p:txBody>
      </p:sp>
    </p:spTree>
    <p:extLst>
      <p:ext uri="{BB962C8B-B14F-4D97-AF65-F5344CB8AC3E}">
        <p14:creationId xmlns:p14="http://schemas.microsoft.com/office/powerpoint/2010/main" val="1593407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9600" y="0"/>
            <a:ext cx="5870222" cy="6858000"/>
          </a:xfrm>
          <a:prstGeom prst="rect">
            <a:avLst/>
          </a:prstGeom>
        </p:spPr>
      </p:pic>
    </p:spTree>
    <p:extLst>
      <p:ext uri="{BB962C8B-B14F-4D97-AF65-F5344CB8AC3E}">
        <p14:creationId xmlns:p14="http://schemas.microsoft.com/office/powerpoint/2010/main" val="713216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In extensions of the base </a:t>
            </a:r>
            <a:r>
              <a:rPr lang="en-US" dirty="0" smtClean="0"/>
              <a:t>architecture, where </a:t>
            </a:r>
            <a:r>
              <a:rPr lang="en-US" dirty="0"/>
              <a:t>Conv1D does not involve zero-padding, x is </a:t>
            </a:r>
            <a:r>
              <a:rPr lang="en-US" dirty="0" err="1"/>
              <a:t>centre</a:t>
            </a:r>
            <a:r>
              <a:rPr lang="en-US" dirty="0"/>
              <a:t>-cropped first so it has the same number of time steps as the current layer. </a:t>
            </a:r>
            <a:endParaRPr lang="en-US" dirty="0" smtClean="0"/>
          </a:p>
          <a:p>
            <a:endParaRPr lang="en-US" dirty="0"/>
          </a:p>
          <a:p>
            <a:r>
              <a:rPr lang="en-US" dirty="0" smtClean="0"/>
              <a:t>We </a:t>
            </a:r>
            <a:r>
              <a:rPr lang="en-US" dirty="0"/>
              <a:t>employ convolutions without implicit padding and instead provide a mixture input larger than the size of the output prediction, so that the convolutions are computed on the correct audio context (see Figure 2b). Since this reduces the feature map sizes, we constrain the possible output sizes of the network so that feature maps are always large enough for the following convolution.</a:t>
            </a:r>
          </a:p>
          <a:p>
            <a:endParaRPr lang="en-US" dirty="0"/>
          </a:p>
        </p:txBody>
      </p:sp>
    </p:spTree>
    <p:extLst>
      <p:ext uri="{BB962C8B-B14F-4D97-AF65-F5344CB8AC3E}">
        <p14:creationId xmlns:p14="http://schemas.microsoft.com/office/powerpoint/2010/main" val="592606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Learned </a:t>
            </a:r>
            <a:r>
              <a:rPr lang="en-US" dirty="0" err="1"/>
              <a:t>upsampling</a:t>
            </a:r>
            <a:r>
              <a:rPr lang="en-US" dirty="0"/>
              <a:t/>
            </a:r>
            <a:br>
              <a:rPr lang="en-US"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748" y="3009450"/>
            <a:ext cx="11022052" cy="1038441"/>
          </a:xfrm>
          <a:prstGeom prst="rect">
            <a:avLst/>
          </a:prstGeom>
        </p:spPr>
      </p:pic>
    </p:spTree>
    <p:extLst>
      <p:ext uri="{BB962C8B-B14F-4D97-AF65-F5344CB8AC3E}">
        <p14:creationId xmlns:p14="http://schemas.microsoft.com/office/powerpoint/2010/main" val="12793051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513</Words>
  <Application>Microsoft Macintosh PowerPoint</Application>
  <PresentationFormat>Widescreen</PresentationFormat>
  <Paragraphs>29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Calibri</vt:lpstr>
      <vt:lpstr>Calibri Light</vt:lpstr>
      <vt:lpstr>Arial</vt:lpstr>
      <vt:lpstr>Office Theme</vt:lpstr>
      <vt:lpstr>Wave-U-Net</vt:lpstr>
      <vt:lpstr>PowerPoint Presentation</vt:lpstr>
      <vt:lpstr>PowerPoint Presentation</vt:lpstr>
      <vt:lpstr>Downsample (DS), Upsample(US)</vt:lpstr>
      <vt:lpstr>Downsample (DS)</vt:lpstr>
      <vt:lpstr>Upsample(US)</vt:lpstr>
      <vt:lpstr>PowerPoint Presentation</vt:lpstr>
      <vt:lpstr>PowerPoint Presentation</vt:lpstr>
      <vt:lpstr>Learned upsampling </vt:lpstr>
      <vt:lpstr>Training</vt:lpstr>
      <vt:lpstr>Training</vt:lpstr>
      <vt:lpstr>Training</vt:lpstr>
      <vt:lpstr>Metric</vt:lpstr>
      <vt:lpstr>Results</vt:lpstr>
      <vt:lpstr>Train</vt:lpstr>
    </vt:vector>
  </TitlesOfParts>
  <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Open-unmix</dc:title>
  <dc:creator>kli11</dc:creator>
  <cp:lastModifiedBy>kli11</cp:lastModifiedBy>
  <cp:revision>75</cp:revision>
  <cp:lastPrinted>2022-04-15T07:02:30Z</cp:lastPrinted>
  <dcterms:created xsi:type="dcterms:W3CDTF">2022-04-15T05:24:05Z</dcterms:created>
  <dcterms:modified xsi:type="dcterms:W3CDTF">2022-04-15T07:02:30Z</dcterms:modified>
</cp:coreProperties>
</file>