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9"/>
  </p:notesMasterIdLst>
  <p:sldIdLst>
    <p:sldId id="256" r:id="rId2"/>
    <p:sldId id="337" r:id="rId3"/>
    <p:sldId id="348" r:id="rId4"/>
    <p:sldId id="338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7" r:id="rId13"/>
    <p:sldId id="358" r:id="rId14"/>
    <p:sldId id="359" r:id="rId15"/>
    <p:sldId id="362" r:id="rId16"/>
    <p:sldId id="363" r:id="rId17"/>
    <p:sldId id="364" r:id="rId18"/>
    <p:sldId id="366" r:id="rId19"/>
    <p:sldId id="367" r:id="rId20"/>
    <p:sldId id="368" r:id="rId21"/>
    <p:sldId id="370" r:id="rId22"/>
    <p:sldId id="373" r:id="rId23"/>
    <p:sldId id="374" r:id="rId24"/>
    <p:sldId id="376" r:id="rId25"/>
    <p:sldId id="378" r:id="rId26"/>
    <p:sldId id="372" r:id="rId27"/>
    <p:sldId id="380" r:id="rId28"/>
    <p:sldId id="379" r:id="rId29"/>
    <p:sldId id="381" r:id="rId30"/>
    <p:sldId id="382" r:id="rId31"/>
    <p:sldId id="341" r:id="rId32"/>
    <p:sldId id="336" r:id="rId33"/>
    <p:sldId id="339" r:id="rId34"/>
    <p:sldId id="260" r:id="rId35"/>
    <p:sldId id="261" r:id="rId36"/>
    <p:sldId id="262" r:id="rId37"/>
    <p:sldId id="263" r:id="rId38"/>
  </p:sldIdLst>
  <p:sldSz cx="12192000" cy="6858000"/>
  <p:notesSz cx="6858000" cy="9144000"/>
  <p:embeddedFontLst>
    <p:embeddedFont>
      <p:font typeface="맑은 고딕" panose="020B0503020000020004" pitchFamily="50" charset="-127"/>
      <p:regular r:id="rId40"/>
      <p:bold r:id="rId41"/>
    </p:embeddedFont>
    <p:embeddedFont>
      <p:font typeface="배달의민족 도현" panose="020B0600000101010101" pitchFamily="50" charset="-127"/>
      <p:regular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354"/>
    <a:srgbClr val="F7EEE7"/>
    <a:srgbClr val="FCC3C0"/>
    <a:srgbClr val="8C8E8D"/>
    <a:srgbClr val="D0D1D6"/>
    <a:srgbClr val="D9DA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30D94F-BEBB-4AD3-8A26-98BB0A49DA36}" v="284" dt="2019-05-16T11:15:57.3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42ECB-2442-47C5-8BC9-75C3BEAFDB61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B750B-45A9-4C85-9CF8-FDB014454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701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40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16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13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80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68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03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13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07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1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12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24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97030-A255-4496-A3A2-90AA255ACC1E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01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kelionskhu7th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339873" y="1890867"/>
            <a:ext cx="649197" cy="144000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 rot="16200000">
            <a:off x="10183356" y="171839"/>
            <a:ext cx="487680" cy="144000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 rot="16200000">
            <a:off x="8395449" y="4543205"/>
            <a:ext cx="822018" cy="14215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72804" y="2204720"/>
            <a:ext cx="3246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장고</a:t>
            </a:r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…</a:t>
            </a: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어렵다</a:t>
            </a:r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…</a:t>
            </a:r>
            <a:endParaRPr lang="ko-KR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-1" y="4185747"/>
            <a:ext cx="516255" cy="144000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162170" y="4203274"/>
            <a:ext cx="1515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멋쟁이사자처럼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7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01212" y="2850928"/>
            <a:ext cx="26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8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주차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강의 되돌아보기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06D3CA-58CD-43C4-BB25-C64ADFF920C0}"/>
              </a:ext>
            </a:extLst>
          </p:cNvPr>
          <p:cNvSpPr txBox="1"/>
          <p:nvPr/>
        </p:nvSpPr>
        <p:spPr>
          <a:xfrm>
            <a:off x="7410635" y="4480273"/>
            <a:ext cx="1266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성공회대 운영진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16C121-735C-408F-8979-58A0C5B111A7}"/>
              </a:ext>
            </a:extLst>
          </p:cNvPr>
          <p:cNvSpPr txBox="1"/>
          <p:nvPr/>
        </p:nvSpPr>
        <p:spPr>
          <a:xfrm>
            <a:off x="8050233" y="4757272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함진경</a:t>
            </a:r>
          </a:p>
        </p:txBody>
      </p:sp>
    </p:spTree>
    <p:extLst>
      <p:ext uri="{BB962C8B-B14F-4D97-AF65-F5344CB8AC3E}">
        <p14:creationId xmlns:p14="http://schemas.microsoft.com/office/powerpoint/2010/main" val="1498247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rot="16200000">
            <a:off x="5953084" y="-158799"/>
            <a:ext cx="285832" cy="16672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398273" y="1006258"/>
            <a:ext cx="3395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어떻게 만들었을까</a:t>
            </a:r>
            <a:r>
              <a:rPr lang="en-US" altLang="ko-KR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28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72051" y="516972"/>
            <a:ext cx="1194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REVIEW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980881" y="2218690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455466" y="1614369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01. </a:t>
            </a:r>
            <a:r>
              <a:rPr lang="ko-KR" altLang="en-US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가상환경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8859C4-B69E-4D29-A386-CC5A5DC3B613}"/>
              </a:ext>
            </a:extLst>
          </p:cNvPr>
          <p:cNvSpPr/>
          <p:nvPr/>
        </p:nvSpPr>
        <p:spPr>
          <a:xfrm>
            <a:off x="1759744" y="2555376"/>
            <a:ext cx="86725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가상환경을 끄고 싶어요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</a:p>
          <a:p>
            <a:endParaRPr lang="en-US" altLang="ko-KR" sz="24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$ deactivate</a:t>
            </a:r>
          </a:p>
          <a:p>
            <a:endParaRPr lang="en-US" altLang="ko-KR" sz="24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가상환경을 아예 제거하고 싶어요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</a:p>
          <a:p>
            <a:endParaRPr lang="en-US" altLang="ko-KR" sz="24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$ rm -rf [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가상환경이름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8132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rot="16200000">
            <a:off x="5953084" y="-158799"/>
            <a:ext cx="285832" cy="16672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398273" y="1006258"/>
            <a:ext cx="3395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어떻게 만들었을까</a:t>
            </a:r>
            <a:r>
              <a:rPr lang="en-US" altLang="ko-KR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28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72051" y="516972"/>
            <a:ext cx="1194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REVIEW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980881" y="2218690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438633" y="1614369"/>
            <a:ext cx="1314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02. </a:t>
            </a:r>
            <a:r>
              <a:rPr lang="ko-KR" altLang="en-US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장고설치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8859C4-B69E-4D29-A386-CC5A5DC3B613}"/>
              </a:ext>
            </a:extLst>
          </p:cNvPr>
          <p:cNvSpPr/>
          <p:nvPr/>
        </p:nvSpPr>
        <p:spPr>
          <a:xfrm>
            <a:off x="1759744" y="2555376"/>
            <a:ext cx="86725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가상환경이 켜진 상태에서 장고를 설치합니다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endParaRPr lang="en-US" altLang="ko-KR" sz="24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$ pip install </a:t>
            </a:r>
            <a:r>
              <a:rPr lang="en-US" altLang="ko-KR" sz="2400" dirty="0" err="1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django</a:t>
            </a:r>
            <a:endParaRPr lang="en-US" altLang="ko-KR" sz="24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4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pip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파이썬 관련 패키지</a:t>
            </a:r>
            <a:endParaRPr lang="en-US" altLang="ko-KR" sz="24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install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설치해라</a:t>
            </a:r>
            <a:endParaRPr lang="en-US" altLang="ko-KR" sz="24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6798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rot="16200000">
            <a:off x="5953084" y="-158799"/>
            <a:ext cx="285832" cy="16672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398273" y="1006258"/>
            <a:ext cx="3395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어떻게 만들었을까</a:t>
            </a:r>
            <a:r>
              <a:rPr lang="en-US" altLang="ko-KR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28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72051" y="516972"/>
            <a:ext cx="1194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REVIEW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980881" y="2218690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438633" y="1614369"/>
            <a:ext cx="1314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02. </a:t>
            </a:r>
            <a:r>
              <a:rPr lang="ko-KR" altLang="en-US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장고설치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8859C4-B69E-4D29-A386-CC5A5DC3B613}"/>
              </a:ext>
            </a:extLst>
          </p:cNvPr>
          <p:cNvSpPr/>
          <p:nvPr/>
        </p:nvSpPr>
        <p:spPr>
          <a:xfrm>
            <a:off x="1759744" y="2555376"/>
            <a:ext cx="86725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특정버전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(2.1.3)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장고를 설치하고 싶어요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</a:p>
          <a:p>
            <a:endParaRPr lang="en-US" altLang="ko-KR" sz="24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$ pip install </a:t>
            </a:r>
            <a:r>
              <a:rPr lang="en-US" altLang="ko-KR" sz="2400" dirty="0" err="1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django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==2.1.3</a:t>
            </a:r>
          </a:p>
          <a:p>
            <a:endParaRPr lang="en-US" altLang="ko-KR" sz="24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설치한 장고를 삭제하고 싶어요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</a:p>
          <a:p>
            <a:endParaRPr lang="en-US" altLang="ko-KR" sz="24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$ pip uninstall </a:t>
            </a:r>
            <a:r>
              <a:rPr lang="en-US" altLang="ko-KR" sz="2400" dirty="0" err="1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django</a:t>
            </a:r>
            <a:endParaRPr lang="en-US" altLang="ko-KR" sz="24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1222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rot="16200000">
            <a:off x="5953084" y="-158799"/>
            <a:ext cx="285832" cy="16672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398273" y="1006258"/>
            <a:ext cx="3395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어떻게 만들었을까</a:t>
            </a:r>
            <a:r>
              <a:rPr lang="en-US" altLang="ko-KR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28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72051" y="516972"/>
            <a:ext cx="1194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REVIEW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980881" y="2218690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215818" y="1614369"/>
            <a:ext cx="1760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 </a:t>
            </a:r>
            <a:r>
              <a:rPr lang="ko-KR" altLang="en-US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생성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8859C4-B69E-4D29-A386-CC5A5DC3B613}"/>
              </a:ext>
            </a:extLst>
          </p:cNvPr>
          <p:cNvSpPr/>
          <p:nvPr/>
        </p:nvSpPr>
        <p:spPr>
          <a:xfrm>
            <a:off x="1759744" y="2555376"/>
            <a:ext cx="86725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프로젝트를 생성하는 명령어는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</a:p>
          <a:p>
            <a:endParaRPr lang="en-US" altLang="ko-KR" sz="24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$ </a:t>
            </a:r>
            <a:r>
              <a:rPr lang="en-US" altLang="ko-KR" sz="2400" dirty="0" err="1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django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-admin </a:t>
            </a:r>
            <a:r>
              <a:rPr lang="en-US" altLang="ko-KR" sz="2400" dirty="0" err="1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startproject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[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프로젝트이름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]</a:t>
            </a:r>
          </a:p>
          <a:p>
            <a:endParaRPr lang="en-US" altLang="ko-KR" sz="24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위 명령어를 치면 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프로젝트이름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]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폴더가 생기고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</a:p>
          <a:p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 안에 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프로젝트이름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]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가진 폴더와 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manage.py 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파일이 들어있어요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748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rot="16200000">
            <a:off x="5953084" y="-158799"/>
            <a:ext cx="285832" cy="16672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398273" y="1006258"/>
            <a:ext cx="3395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어떻게 만들었을까</a:t>
            </a:r>
            <a:r>
              <a:rPr lang="en-US" altLang="ko-KR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28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72051" y="516972"/>
            <a:ext cx="1194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REVIEW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980881" y="2218690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215818" y="1614369"/>
            <a:ext cx="1760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 </a:t>
            </a:r>
            <a:r>
              <a:rPr lang="ko-KR" altLang="en-US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생성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8859C4-B69E-4D29-A386-CC5A5DC3B613}"/>
              </a:ext>
            </a:extLst>
          </p:cNvPr>
          <p:cNvSpPr/>
          <p:nvPr/>
        </p:nvSpPr>
        <p:spPr>
          <a:xfrm>
            <a:off x="1759744" y="2555376"/>
            <a:ext cx="86725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프로젝트를 생성하는 명령어는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</a:p>
          <a:p>
            <a:endParaRPr lang="en-US" altLang="ko-KR" sz="24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$ </a:t>
            </a:r>
            <a:r>
              <a:rPr lang="en-US" altLang="ko-KR" sz="2400" dirty="0" err="1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django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-admin </a:t>
            </a:r>
            <a:r>
              <a:rPr lang="en-US" altLang="ko-KR" sz="2400" dirty="0" err="1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startproject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 err="1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myproject</a:t>
            </a:r>
            <a:endParaRPr lang="en-US" altLang="ko-KR" sz="24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4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위 명령어를 치면 </a:t>
            </a:r>
            <a:r>
              <a:rPr lang="en-US" altLang="ko-KR" sz="2400" dirty="0" err="1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myproject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폴더가 생기고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</a:p>
          <a:p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 안에 </a:t>
            </a:r>
            <a:r>
              <a:rPr lang="en-US" altLang="ko-KR" sz="2400" dirty="0" err="1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myproject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폴더와 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manage.py 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파일이 들어있어요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endParaRPr lang="en-US" altLang="ko-KR" sz="24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프로젝트와 관련된 모든 파일이나 폴더는 가장 밖에 있는 </a:t>
            </a:r>
            <a:r>
              <a:rPr lang="en-US" altLang="ko-KR" sz="2400" dirty="0" err="1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myproject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안에 있어야 되겠죠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98737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rot="16200000">
            <a:off x="5953084" y="-158799"/>
            <a:ext cx="285832" cy="16672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398273" y="1006258"/>
            <a:ext cx="3395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어떻게 만들었을까</a:t>
            </a:r>
            <a:r>
              <a:rPr lang="en-US" altLang="ko-KR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28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72051" y="516972"/>
            <a:ext cx="1194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REVIEW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980881" y="2218690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494739" y="1614369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 </a:t>
            </a:r>
            <a:r>
              <a:rPr lang="ko-KR" altLang="en-US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앱 생성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8859C4-B69E-4D29-A386-CC5A5DC3B613}"/>
              </a:ext>
            </a:extLst>
          </p:cNvPr>
          <p:cNvSpPr/>
          <p:nvPr/>
        </p:nvSpPr>
        <p:spPr>
          <a:xfrm>
            <a:off x="1759744" y="2555376"/>
            <a:ext cx="86725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프로젝트의 작은 구성단위인 앱을 만듭니다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endParaRPr lang="en-US" altLang="ko-KR" sz="24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앱은 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manage.py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 있는 경로에 만드는게 좋아요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</a:t>
            </a:r>
          </a:p>
          <a:p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경로 이동하는 명령어는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</a:p>
          <a:p>
            <a:endParaRPr lang="en-US" altLang="ko-KR" sz="24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$ cd 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경로</a:t>
            </a:r>
            <a:endParaRPr lang="en-US" altLang="ko-KR" sz="24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4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cd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change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directory (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경로변경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endParaRPr lang="en-US" altLang="ko-KR" sz="24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2188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rot="16200000">
            <a:off x="5953084" y="-158799"/>
            <a:ext cx="285832" cy="16672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398273" y="1006258"/>
            <a:ext cx="3395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어떻게 만들었을까</a:t>
            </a:r>
            <a:r>
              <a:rPr lang="en-US" altLang="ko-KR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28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72051" y="516972"/>
            <a:ext cx="1194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REVIEW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980881" y="2218690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494739" y="1614369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 </a:t>
            </a:r>
            <a:r>
              <a:rPr lang="ko-KR" altLang="en-US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앱 생성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8859C4-B69E-4D29-A386-CC5A5DC3B613}"/>
              </a:ext>
            </a:extLst>
          </p:cNvPr>
          <p:cNvSpPr/>
          <p:nvPr/>
        </p:nvSpPr>
        <p:spPr>
          <a:xfrm>
            <a:off x="1759744" y="2555376"/>
            <a:ext cx="867251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프로젝트의 작은 구성단위인 앱을 만듭니다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endParaRPr lang="en-US" altLang="ko-KR" sz="24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앱은 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manage.py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 있는 경로에 만드는게 좋아요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</a:t>
            </a:r>
          </a:p>
          <a:p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manage.py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 있는 경로는 </a:t>
            </a:r>
            <a:r>
              <a:rPr lang="en-US" altLang="ko-KR" sz="2400" dirty="0" err="1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myproject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이니깐</a:t>
            </a:r>
            <a:endParaRPr lang="en-US" altLang="ko-KR" sz="24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4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$ cd </a:t>
            </a:r>
            <a:r>
              <a:rPr lang="en-US" altLang="ko-KR" sz="2400" dirty="0" err="1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myproject</a:t>
            </a:r>
            <a:endParaRPr lang="en-US" altLang="ko-KR" sz="24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4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400" dirty="0" err="1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myproject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 경로를 변경해라</a:t>
            </a:r>
            <a:endParaRPr lang="en-US" altLang="ko-KR" sz="24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4008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rot="16200000">
            <a:off x="5953084" y="-158799"/>
            <a:ext cx="285832" cy="16672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398273" y="1006258"/>
            <a:ext cx="3395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어떻게 만들었을까</a:t>
            </a:r>
            <a:r>
              <a:rPr lang="en-US" altLang="ko-KR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28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72051" y="516972"/>
            <a:ext cx="1194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REVIEW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980881" y="2218690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494739" y="1614369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 </a:t>
            </a:r>
            <a:r>
              <a:rPr lang="ko-KR" altLang="en-US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앱 생성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8859C4-B69E-4D29-A386-CC5A5DC3B613}"/>
              </a:ext>
            </a:extLst>
          </p:cNvPr>
          <p:cNvSpPr/>
          <p:nvPr/>
        </p:nvSpPr>
        <p:spPr>
          <a:xfrm>
            <a:off x="1759744" y="2555376"/>
            <a:ext cx="86725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manage.py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 있는 경로로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이동했다면 앱을 생성해주세요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endParaRPr lang="en-US" altLang="ko-KR" sz="24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$ python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manage.py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 err="1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startapp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</a:t>
            </a:r>
            <a:r>
              <a:rPr lang="ko-KR" altLang="en-US" sz="2400" dirty="0" err="1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앱이름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15781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rot="16200000">
            <a:off x="5953084" y="-158799"/>
            <a:ext cx="285832" cy="16672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398273" y="1006258"/>
            <a:ext cx="3395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어떻게 만들었을까</a:t>
            </a:r>
            <a:r>
              <a:rPr lang="en-US" altLang="ko-KR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28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72051" y="516972"/>
            <a:ext cx="1194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REVIEW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980881" y="2218690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494739" y="1614369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 </a:t>
            </a:r>
            <a:r>
              <a:rPr lang="ko-KR" altLang="en-US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앱 생성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8859C4-B69E-4D29-A386-CC5A5DC3B613}"/>
              </a:ext>
            </a:extLst>
          </p:cNvPr>
          <p:cNvSpPr/>
          <p:nvPr/>
        </p:nvSpPr>
        <p:spPr>
          <a:xfrm>
            <a:off x="1759744" y="2555376"/>
            <a:ext cx="86725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manage.py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 있는 경로로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이동했다면 앱을 생성해주세요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endParaRPr lang="en-US" altLang="ko-KR" sz="24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$ python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manage.py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 err="1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startapp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 err="1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myapp</a:t>
            </a:r>
            <a:endParaRPr lang="en-US" altLang="ko-KR" sz="24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4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400" dirty="0" err="1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myapp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이라는 이름을 가진 앱을 만들어라</a:t>
            </a:r>
            <a:endParaRPr lang="en-US" altLang="ko-KR" sz="24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7289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rot="16200000">
            <a:off x="5953084" y="-158799"/>
            <a:ext cx="285832" cy="16672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398273" y="1006258"/>
            <a:ext cx="3395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어떻게 만들었을까</a:t>
            </a:r>
            <a:r>
              <a:rPr lang="en-US" altLang="ko-KR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28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72051" y="516972"/>
            <a:ext cx="1194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REVIEW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980881" y="2218690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494739" y="1614369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 </a:t>
            </a:r>
            <a:r>
              <a:rPr lang="ko-KR" altLang="en-US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앱 생성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8859C4-B69E-4D29-A386-CC5A5DC3B613}"/>
              </a:ext>
            </a:extLst>
          </p:cNvPr>
          <p:cNvSpPr/>
          <p:nvPr/>
        </p:nvSpPr>
        <p:spPr>
          <a:xfrm>
            <a:off x="1759744" y="2555376"/>
            <a:ext cx="86725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앱을 만들었으면 프로젝트에 </a:t>
            </a:r>
            <a:r>
              <a:rPr lang="ko-KR" altLang="en-US" sz="2400" dirty="0" err="1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알려줘야해요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</a:t>
            </a:r>
          </a:p>
          <a:p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폴더 안에 있는 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settings.py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앱을 추가해주세요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8DFDAF-6A2D-43B4-A691-FC66C37FF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542" y="3727667"/>
            <a:ext cx="42195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1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11422425" y="2424674"/>
            <a:ext cx="529590" cy="144000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0" y="5227595"/>
            <a:ext cx="529590" cy="144000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D02BFB-5AAE-4388-9221-34CD29A694CE}"/>
              </a:ext>
            </a:extLst>
          </p:cNvPr>
          <p:cNvSpPr txBox="1"/>
          <p:nvPr/>
        </p:nvSpPr>
        <p:spPr>
          <a:xfrm>
            <a:off x="2660965" y="2905016"/>
            <a:ext cx="68700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https://github.com/likelionskhu7th</a:t>
            </a:r>
            <a:r>
              <a:rPr lang="ko-KR" altLang="en-US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</a:t>
            </a:r>
            <a:endParaRPr lang="en-US" altLang="ko-KR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제가 미리 만들어 둔 </a:t>
            </a:r>
            <a:r>
              <a:rPr lang="en-US" altLang="ko-KR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Hashtags </a:t>
            </a:r>
            <a:r>
              <a:rPr lang="ko-KR" altLang="en-US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실습 파일을 올려놓았어요</a:t>
            </a:r>
            <a:r>
              <a:rPr lang="en-US" altLang="ko-KR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</a:t>
            </a:r>
          </a:p>
          <a:p>
            <a:endParaRPr lang="en-US" altLang="ko-KR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 프로젝트는 다음과 같이 설정되어 있습니다</a:t>
            </a:r>
            <a:r>
              <a:rPr lang="en-US" altLang="ko-KR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endParaRPr lang="en-US" altLang="ko-KR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가상환경명 </a:t>
            </a:r>
            <a:r>
              <a:rPr lang="en-US" altLang="ko-KR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en-US" altLang="ko-KR" dirty="0" err="1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myvenv</a:t>
            </a:r>
            <a:endParaRPr lang="en-US" altLang="ko-KR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프로젝트이름 </a:t>
            </a:r>
            <a:r>
              <a:rPr lang="en-US" altLang="ko-KR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앱이름</a:t>
            </a:r>
            <a:r>
              <a:rPr lang="ko-KR" altLang="en-US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CRUD </a:t>
            </a:r>
            <a:r>
              <a:rPr lang="ko-KR" altLang="en-US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기능까지 구현완료</a:t>
            </a:r>
            <a:r>
              <a:rPr lang="en-US" altLang="ko-KR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</a:t>
            </a:r>
          </a:p>
          <a:p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6DCFE82-D839-4BA1-94D5-FC27BACDF769}"/>
              </a:ext>
            </a:extLst>
          </p:cNvPr>
          <p:cNvSpPr/>
          <p:nvPr/>
        </p:nvSpPr>
        <p:spPr>
          <a:xfrm rot="16200000">
            <a:off x="5953084" y="-158799"/>
            <a:ext cx="285832" cy="16672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FEF949-D5E0-41EF-85C5-EF2EF994B5C3}"/>
              </a:ext>
            </a:extLst>
          </p:cNvPr>
          <p:cNvSpPr txBox="1"/>
          <p:nvPr/>
        </p:nvSpPr>
        <p:spPr>
          <a:xfrm>
            <a:off x="4192297" y="1006258"/>
            <a:ext cx="3807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차근차근 다시 봅시다</a:t>
            </a:r>
            <a:r>
              <a:rPr lang="en-US" altLang="ko-KR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</a:t>
            </a:r>
            <a:endParaRPr lang="ko-KR" altLang="en-US" sz="28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8E4E86-2068-4203-91FE-78C3035A2CCE}"/>
              </a:ext>
            </a:extLst>
          </p:cNvPr>
          <p:cNvSpPr txBox="1"/>
          <p:nvPr/>
        </p:nvSpPr>
        <p:spPr>
          <a:xfrm>
            <a:off x="5472052" y="516972"/>
            <a:ext cx="1194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REVIEW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03E86AC-5832-4961-8FAB-48B2A2B202C9}"/>
              </a:ext>
            </a:extLst>
          </p:cNvPr>
          <p:cNvCxnSpPr/>
          <p:nvPr/>
        </p:nvCxnSpPr>
        <p:spPr>
          <a:xfrm>
            <a:off x="3980881" y="2218690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28CBE25-C889-4DA9-8D9B-34A51BFD74CC}"/>
              </a:ext>
            </a:extLst>
          </p:cNvPr>
          <p:cNvSpPr txBox="1"/>
          <p:nvPr/>
        </p:nvSpPr>
        <p:spPr>
          <a:xfrm>
            <a:off x="4435955" y="1614369"/>
            <a:ext cx="3320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제가 여러분들을 위해 </a:t>
            </a:r>
            <a:r>
              <a:rPr lang="ko-KR" altLang="en-US" sz="1400" spc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준비해놨어요</a:t>
            </a:r>
            <a:r>
              <a:rPr lang="en-US" altLang="ko-KR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~</a:t>
            </a:r>
            <a:endParaRPr lang="ko-KR" altLang="en-US" sz="1400" spc="1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0244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rot="16200000">
            <a:off x="5953084" y="-158799"/>
            <a:ext cx="285832" cy="16672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398273" y="1006258"/>
            <a:ext cx="3395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어떻게 만들었을까</a:t>
            </a:r>
            <a:r>
              <a:rPr lang="en-US" altLang="ko-KR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28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72051" y="516972"/>
            <a:ext cx="1194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REVIEW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980881" y="2218690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18409" y="1614369"/>
            <a:ext cx="1555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04. Template</a:t>
            </a:r>
            <a:endParaRPr lang="ko-KR" altLang="en-US" sz="1400" spc="1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8859C4-B69E-4D29-A386-CC5A5DC3B613}"/>
              </a:ext>
            </a:extLst>
          </p:cNvPr>
          <p:cNvSpPr/>
          <p:nvPr/>
        </p:nvSpPr>
        <p:spPr>
          <a:xfrm>
            <a:off x="1759744" y="2555376"/>
            <a:ext cx="86725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사용자에게 보여질 화면을 </a:t>
            </a:r>
            <a:r>
              <a:rPr lang="ko-KR" altLang="en-US" sz="2400" dirty="0" err="1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만들어야겠죠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</a:p>
          <a:p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보여주는 역할을 담당하는 녀석이 바로 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Template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에요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endParaRPr lang="en-US" altLang="ko-KR" sz="24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앱 폴더 안에 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templates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라는 폴더를 만들고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</a:p>
          <a:p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여러 앱이 있을 수 있으니 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templates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안에 </a:t>
            </a:r>
            <a:r>
              <a:rPr lang="ko-KR" altLang="en-US" sz="2400" dirty="0" err="1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앱이름과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같은 폴더를 하나 더 만들어주세요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그래야 나중에 </a:t>
            </a:r>
            <a:r>
              <a:rPr lang="en-US" altLang="ko-KR" sz="2400" dirty="0" err="1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url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설정할 때 안 헷갈려요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). 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그리고 그 안에 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html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파일들을 넣어주면 됩니다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03795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rot="16200000">
            <a:off x="5953084" y="-158799"/>
            <a:ext cx="285832" cy="16672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398273" y="1006258"/>
            <a:ext cx="3395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어떻게 만들었을까</a:t>
            </a:r>
            <a:r>
              <a:rPr lang="en-US" altLang="ko-KR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28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72051" y="516972"/>
            <a:ext cx="1194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REVIEW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980881" y="2218690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18409" y="1614369"/>
            <a:ext cx="1555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04. Template</a:t>
            </a:r>
            <a:endParaRPr lang="ko-KR" altLang="en-US" sz="1400" spc="1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8859C4-B69E-4D29-A386-CC5A5DC3B613}"/>
              </a:ext>
            </a:extLst>
          </p:cNvPr>
          <p:cNvSpPr/>
          <p:nvPr/>
        </p:nvSpPr>
        <p:spPr>
          <a:xfrm>
            <a:off x="1759744" y="2555376"/>
            <a:ext cx="8672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저는 </a:t>
            </a:r>
            <a:r>
              <a:rPr lang="en-US" altLang="ko-KR" sz="2400" dirty="0" err="1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Startbootstrap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Clean Blog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테마를 가져왔어요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~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8B28F1-3D7D-48FF-AB9C-74746926CF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68" t="12958" r="17816"/>
          <a:stretch/>
        </p:blipFill>
        <p:spPr>
          <a:xfrm>
            <a:off x="1759744" y="3353726"/>
            <a:ext cx="4192901" cy="2930170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F55E5E79-65E8-44EF-821E-676F76B45BC7}"/>
              </a:ext>
            </a:extLst>
          </p:cNvPr>
          <p:cNvSpPr/>
          <p:nvPr/>
        </p:nvSpPr>
        <p:spPr>
          <a:xfrm rot="5400000">
            <a:off x="6042332" y="4594693"/>
            <a:ext cx="609520" cy="788894"/>
          </a:xfrm>
          <a:prstGeom prst="downArrow">
            <a:avLst/>
          </a:prstGeom>
          <a:solidFill>
            <a:srgbClr val="FCC3C0"/>
          </a:solidFill>
          <a:ln>
            <a:solidFill>
              <a:srgbClr val="FCC3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50114F-94C3-4D25-A610-E4E9C601AD00}"/>
              </a:ext>
            </a:extLst>
          </p:cNvPr>
          <p:cNvSpPr txBox="1"/>
          <p:nvPr/>
        </p:nvSpPr>
        <p:spPr>
          <a:xfrm>
            <a:off x="6741539" y="4789085"/>
            <a:ext cx="3797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원하는 테마를 골라 다운로드</a:t>
            </a:r>
            <a:r>
              <a:rPr lang="en-US" altLang="ko-KR" sz="20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~</a:t>
            </a:r>
            <a:r>
              <a:rPr lang="ko-KR" altLang="en-US" sz="20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418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rot="16200000">
            <a:off x="5953084" y="-158799"/>
            <a:ext cx="285832" cy="16672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398273" y="1006258"/>
            <a:ext cx="3395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어떻게 만들었을까</a:t>
            </a:r>
            <a:r>
              <a:rPr lang="en-US" altLang="ko-KR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28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72051" y="516972"/>
            <a:ext cx="1194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REVIEW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980881" y="2218690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18409" y="1614369"/>
            <a:ext cx="1555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04. Template</a:t>
            </a:r>
            <a:endParaRPr lang="ko-KR" altLang="en-US" sz="1400" spc="1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8859C4-B69E-4D29-A386-CC5A5DC3B613}"/>
              </a:ext>
            </a:extLst>
          </p:cNvPr>
          <p:cNvSpPr/>
          <p:nvPr/>
        </p:nvSpPr>
        <p:spPr>
          <a:xfrm>
            <a:off x="1759744" y="2555376"/>
            <a:ext cx="86725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저는 </a:t>
            </a:r>
            <a:r>
              <a:rPr lang="en-US" altLang="ko-KR" sz="2400" dirty="0" err="1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Startbootstrap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Clean Blog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테마를 가져왔어요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~</a:t>
            </a:r>
          </a:p>
          <a:p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다운받은 압축파일을 풀어줍니다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 안에 있는 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index.html 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파일을 그대로 가져왔어요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~</a:t>
            </a:r>
          </a:p>
          <a:p>
            <a:endParaRPr lang="en-US" altLang="ko-KR" sz="24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앱 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templates &gt;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400" dirty="0" err="1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앱이름과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같은 폴더 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index.html</a:t>
            </a:r>
          </a:p>
        </p:txBody>
      </p:sp>
    </p:spTree>
    <p:extLst>
      <p:ext uri="{BB962C8B-B14F-4D97-AF65-F5344CB8AC3E}">
        <p14:creationId xmlns:p14="http://schemas.microsoft.com/office/powerpoint/2010/main" val="54312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rot="16200000">
            <a:off x="5953084" y="-158799"/>
            <a:ext cx="285832" cy="16672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398273" y="1006258"/>
            <a:ext cx="3395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어떻게 만들었을까</a:t>
            </a:r>
            <a:r>
              <a:rPr lang="en-US" altLang="ko-KR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28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72051" y="516972"/>
            <a:ext cx="1194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REVIEW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980881" y="2218690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18409" y="1614369"/>
            <a:ext cx="1555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04. Template</a:t>
            </a:r>
            <a:endParaRPr lang="ko-KR" altLang="en-US" sz="1400" spc="1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8859C4-B69E-4D29-A386-CC5A5DC3B613}"/>
              </a:ext>
            </a:extLst>
          </p:cNvPr>
          <p:cNvSpPr/>
          <p:nvPr/>
        </p:nvSpPr>
        <p:spPr>
          <a:xfrm>
            <a:off x="1759744" y="2555376"/>
            <a:ext cx="86725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저는 </a:t>
            </a:r>
            <a:r>
              <a:rPr lang="en-US" altLang="ko-KR" sz="2400" dirty="0" err="1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Startbootstrap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Clean Blog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테마를 가져왔어요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~</a:t>
            </a:r>
          </a:p>
          <a:p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다운받은 압축파일을 풀어줍니다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 안에 있는 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index.html 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파일을 그대로 가져왔어요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~</a:t>
            </a:r>
          </a:p>
          <a:p>
            <a:endParaRPr lang="en-US" altLang="ko-KR" sz="24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400" dirty="0" err="1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myapp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templates &gt;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 err="1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myapp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index.html</a:t>
            </a:r>
          </a:p>
        </p:txBody>
      </p:sp>
    </p:spTree>
    <p:extLst>
      <p:ext uri="{BB962C8B-B14F-4D97-AF65-F5344CB8AC3E}">
        <p14:creationId xmlns:p14="http://schemas.microsoft.com/office/powerpoint/2010/main" val="25706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rot="16200000">
            <a:off x="5953084" y="-158799"/>
            <a:ext cx="285832" cy="16672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398273" y="1006258"/>
            <a:ext cx="3395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어떻게 만들었을까</a:t>
            </a:r>
            <a:r>
              <a:rPr lang="en-US" altLang="ko-KR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28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72051" y="516972"/>
            <a:ext cx="1194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REVIEW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980881" y="2218690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18409" y="1614369"/>
            <a:ext cx="1555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04. Template</a:t>
            </a:r>
            <a:endParaRPr lang="ko-KR" altLang="en-US" sz="1400" spc="1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8859C4-B69E-4D29-A386-CC5A5DC3B613}"/>
              </a:ext>
            </a:extLst>
          </p:cNvPr>
          <p:cNvSpPr/>
          <p:nvPr/>
        </p:nvSpPr>
        <p:spPr>
          <a:xfrm>
            <a:off x="1759744" y="2555376"/>
            <a:ext cx="86725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저는 </a:t>
            </a:r>
            <a:r>
              <a:rPr lang="en-US" altLang="ko-KR" sz="2400" dirty="0" err="1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Startbootstrap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Clean Blog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테마를 가져왔어요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~</a:t>
            </a:r>
          </a:p>
          <a:p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다운받은 압축파일을 풀어줍니다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endParaRPr lang="en-US" altLang="ko-KR" sz="24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테마를 적용하기 위해서는 </a:t>
            </a:r>
            <a:r>
              <a:rPr lang="ko-KR" altLang="en-US" sz="2400" dirty="0" err="1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앱폴더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안에 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static 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폴더를 만들고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24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400" dirty="0" err="1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css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en-US" altLang="ko-KR" sz="2400" dirty="0" err="1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img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en-US" altLang="ko-KR" sz="2400" dirty="0" err="1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js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vendor 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등등의 폴더를 </a:t>
            </a:r>
            <a:r>
              <a:rPr lang="ko-KR" altLang="en-US" sz="2400" dirty="0" err="1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넣어줘야해요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이때도 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templates 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폴더와 마찬가지로 </a:t>
            </a:r>
            <a:r>
              <a:rPr lang="ko-KR" altLang="en-US" sz="2400" dirty="0" err="1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앱이름과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같은 폴더를 하나 더 만들어주는게 좋아요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endParaRPr lang="en-US" altLang="ko-KR" sz="24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400" dirty="0" err="1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myapp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static &gt;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 err="1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myapp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en-US" altLang="ko-KR" sz="2400" dirty="0" err="1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css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en-US" altLang="ko-KR" sz="2400" dirty="0" err="1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img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en-US" altLang="ko-KR" sz="2400" dirty="0" err="1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js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vendor 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등등</a:t>
            </a:r>
            <a:endParaRPr lang="en-US" altLang="ko-KR" sz="24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2782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rot="16200000">
            <a:off x="5953084" y="-158799"/>
            <a:ext cx="285832" cy="16672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398273" y="1006258"/>
            <a:ext cx="3395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어떻게 만들었을까</a:t>
            </a:r>
            <a:r>
              <a:rPr lang="en-US" altLang="ko-KR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28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72051" y="516972"/>
            <a:ext cx="1194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REVIEW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980881" y="2218690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18409" y="1614369"/>
            <a:ext cx="1555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04. Template</a:t>
            </a:r>
            <a:endParaRPr lang="ko-KR" altLang="en-US" sz="1400" spc="1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9FCDC5-DA8D-4108-B2B8-8C40651F2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620" y="2468992"/>
            <a:ext cx="4333533" cy="40841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0390F2A-3A78-4143-940E-9191AA794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847" y="2468991"/>
            <a:ext cx="4333534" cy="4084162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CD43B7CC-C98F-49FF-A89D-209F837C9901}"/>
              </a:ext>
            </a:extLst>
          </p:cNvPr>
          <p:cNvSpPr/>
          <p:nvPr/>
        </p:nvSpPr>
        <p:spPr>
          <a:xfrm>
            <a:off x="5555425" y="3908553"/>
            <a:ext cx="1081149" cy="730757"/>
          </a:xfrm>
          <a:prstGeom prst="rightArrow">
            <a:avLst/>
          </a:prstGeom>
          <a:solidFill>
            <a:srgbClr val="FCC3C0"/>
          </a:solidFill>
          <a:ln>
            <a:solidFill>
              <a:srgbClr val="FCC3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088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DAEB2BFB-2B83-4767-800A-161749572B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96" t="34607" r="25585" b="42353"/>
          <a:stretch/>
        </p:blipFill>
        <p:spPr>
          <a:xfrm>
            <a:off x="2351231" y="3552057"/>
            <a:ext cx="7436198" cy="2506049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 rot="16200000">
            <a:off x="5953084" y="-158799"/>
            <a:ext cx="285832" cy="16672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398273" y="1006258"/>
            <a:ext cx="3395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어떻게 만들었을까</a:t>
            </a:r>
            <a:r>
              <a:rPr lang="en-US" altLang="ko-KR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28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72051" y="516972"/>
            <a:ext cx="1194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REVIEW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980881" y="2218690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18409" y="1614369"/>
            <a:ext cx="1555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04. Template</a:t>
            </a:r>
            <a:endParaRPr lang="ko-KR" altLang="en-US" sz="1400" spc="1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8859C4-B69E-4D29-A386-CC5A5DC3B613}"/>
              </a:ext>
            </a:extLst>
          </p:cNvPr>
          <p:cNvSpPr/>
          <p:nvPr/>
        </p:nvSpPr>
        <p:spPr>
          <a:xfrm>
            <a:off x="1759744" y="2555376"/>
            <a:ext cx="86725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static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사용하기 위해서는 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settings.py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다음과 같이 설정해 주어야해요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이거에 대한 설명은 다음시간에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…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457703-9CCF-472D-B461-8EFFB184EC9D}"/>
              </a:ext>
            </a:extLst>
          </p:cNvPr>
          <p:cNvSpPr/>
          <p:nvPr/>
        </p:nvSpPr>
        <p:spPr>
          <a:xfrm>
            <a:off x="5952565" y="4358625"/>
            <a:ext cx="977054" cy="394447"/>
          </a:xfrm>
          <a:prstGeom prst="rect">
            <a:avLst/>
          </a:prstGeom>
          <a:noFill/>
          <a:ln w="38100">
            <a:solidFill>
              <a:srgbClr val="FCC3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F00ADA-98C7-415A-817B-E9B5EDBE4585}"/>
              </a:ext>
            </a:extLst>
          </p:cNvPr>
          <p:cNvSpPr txBox="1"/>
          <p:nvPr/>
        </p:nvSpPr>
        <p:spPr>
          <a:xfrm>
            <a:off x="5952565" y="4794665"/>
            <a:ext cx="97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7EEE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↑</a:t>
            </a:r>
            <a:r>
              <a:rPr lang="ko-KR" altLang="en-US" dirty="0" err="1">
                <a:solidFill>
                  <a:srgbClr val="F7EEE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앱이름</a:t>
            </a:r>
            <a:endParaRPr lang="ko-KR" altLang="en-US" dirty="0">
              <a:solidFill>
                <a:srgbClr val="F7EEE7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6979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rot="16200000">
            <a:off x="5953084" y="-158799"/>
            <a:ext cx="285832" cy="16672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398273" y="1006258"/>
            <a:ext cx="3395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어떻게 만들었을까</a:t>
            </a:r>
            <a:r>
              <a:rPr lang="en-US" altLang="ko-KR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28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72051" y="516972"/>
            <a:ext cx="1194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REVIEW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980881" y="2218690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18409" y="1614369"/>
            <a:ext cx="1555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04. Template</a:t>
            </a:r>
            <a:endParaRPr lang="ko-KR" altLang="en-US" sz="1400" spc="1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8859C4-B69E-4D29-A386-CC5A5DC3B613}"/>
              </a:ext>
            </a:extLst>
          </p:cNvPr>
          <p:cNvSpPr/>
          <p:nvPr/>
        </p:nvSpPr>
        <p:spPr>
          <a:xfrm>
            <a:off x="1759744" y="2555376"/>
            <a:ext cx="8800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그리고 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index.html 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맨 위에 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{% load </a:t>
            </a:r>
            <a:r>
              <a:rPr lang="en-US" altLang="ko-KR" sz="2400" dirty="0" err="1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staticfiles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%}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적어주고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static 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폴더에 있는 </a:t>
            </a:r>
            <a:r>
              <a:rPr lang="en-US" altLang="ko-KR" sz="2400" dirty="0" err="1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css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en-US" altLang="ko-KR" sz="2400" dirty="0" err="1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img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en-US" altLang="ko-KR" sz="2400" dirty="0" err="1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js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vendor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모든 경로를 </a:t>
            </a:r>
            <a:endParaRPr lang="en-US" altLang="ko-KR" sz="24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{% static ‘</a:t>
            </a:r>
            <a:r>
              <a:rPr lang="en-US" altLang="ko-KR" sz="2400" dirty="0" err="1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myapp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en-US" altLang="ko-KR" sz="2400" dirty="0" err="1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css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/…’ %}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 같은 형태로 </a:t>
            </a:r>
            <a:r>
              <a:rPr lang="ko-KR" altLang="en-US" sz="2400" dirty="0" err="1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바꿔주어야해요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0F7D1C-B239-43D1-815C-FD9D77AFCA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92" t="37263" r="10039" b="36862"/>
          <a:stretch/>
        </p:blipFill>
        <p:spPr>
          <a:xfrm>
            <a:off x="2171049" y="3842239"/>
            <a:ext cx="7796561" cy="230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82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rot="16200000">
            <a:off x="5953084" y="-158799"/>
            <a:ext cx="285832" cy="16672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398273" y="1006258"/>
            <a:ext cx="3395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어떻게 만들었을까</a:t>
            </a:r>
            <a:r>
              <a:rPr lang="en-US" altLang="ko-KR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28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72051" y="516972"/>
            <a:ext cx="1194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REVIEW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980881" y="2218690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556456" y="1614369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05. View</a:t>
            </a:r>
            <a:endParaRPr lang="ko-KR" altLang="en-US" sz="1400" spc="1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8859C4-B69E-4D29-A386-CC5A5DC3B613}"/>
              </a:ext>
            </a:extLst>
          </p:cNvPr>
          <p:cNvSpPr/>
          <p:nvPr/>
        </p:nvSpPr>
        <p:spPr>
          <a:xfrm>
            <a:off x="1759744" y="2555376"/>
            <a:ext cx="86725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기능을 구현하는 곳은 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views.py 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입니다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endParaRPr lang="en-US" altLang="ko-KR" sz="24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request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 들어오면 </a:t>
            </a:r>
            <a:r>
              <a:rPr lang="en-US" altLang="ko-KR" sz="2400" dirty="0" err="1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myapp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폴더에 있는 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index.html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열어주는 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index 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함수를 만들어줍니다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EB6D15-C31B-41B9-B4FC-F53C822CCE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93" t="7756" r="35351" b="78823"/>
          <a:stretch/>
        </p:blipFill>
        <p:spPr>
          <a:xfrm>
            <a:off x="3085908" y="4304773"/>
            <a:ext cx="6020183" cy="148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062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rot="16200000">
            <a:off x="5953084" y="-158799"/>
            <a:ext cx="285832" cy="16672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398273" y="1006258"/>
            <a:ext cx="3395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어떻게 만들었을까</a:t>
            </a:r>
            <a:r>
              <a:rPr lang="en-US" altLang="ko-KR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28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72051" y="516972"/>
            <a:ext cx="1194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REVIEW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980881" y="2218690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647827" y="1614369"/>
            <a:ext cx="896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06. </a:t>
            </a:r>
            <a:r>
              <a:rPr lang="en-US" altLang="ko-KR" sz="1400" spc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Url</a:t>
            </a:r>
            <a:endParaRPr lang="ko-KR" altLang="en-US" sz="1400" spc="1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8859C4-B69E-4D29-A386-CC5A5DC3B613}"/>
              </a:ext>
            </a:extLst>
          </p:cNvPr>
          <p:cNvSpPr/>
          <p:nvPr/>
        </p:nvSpPr>
        <p:spPr>
          <a:xfrm>
            <a:off x="1759744" y="2555376"/>
            <a:ext cx="86725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url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설정도 </a:t>
            </a:r>
            <a:r>
              <a:rPr lang="ko-KR" altLang="en-US" sz="2400" dirty="0" err="1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해줘야겠죠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</a:p>
          <a:p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Urls.py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에서 </a:t>
            </a:r>
            <a:r>
              <a:rPr lang="en-US" altLang="ko-KR" sz="2400" dirty="0" err="1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url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 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views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연결해 주는 겁니다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12BE03-BB71-44F9-AFA3-C4AFFDC66D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93" t="34510" r="36148" b="42222"/>
          <a:stretch/>
        </p:blipFill>
        <p:spPr>
          <a:xfrm>
            <a:off x="3199247" y="3773877"/>
            <a:ext cx="5793506" cy="253999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1B137B5-8FD8-4210-8748-6ACF0DF52A94}"/>
              </a:ext>
            </a:extLst>
          </p:cNvPr>
          <p:cNvSpPr/>
          <p:nvPr/>
        </p:nvSpPr>
        <p:spPr>
          <a:xfrm>
            <a:off x="3738282" y="4401672"/>
            <a:ext cx="2142565" cy="331629"/>
          </a:xfrm>
          <a:prstGeom prst="rect">
            <a:avLst/>
          </a:prstGeom>
          <a:noFill/>
          <a:ln w="38100">
            <a:solidFill>
              <a:srgbClr val="FCC3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FDB488-D21D-46C0-BC42-10BDD91C64CE}"/>
              </a:ext>
            </a:extLst>
          </p:cNvPr>
          <p:cNvSpPr/>
          <p:nvPr/>
        </p:nvSpPr>
        <p:spPr>
          <a:xfrm>
            <a:off x="4132730" y="5460865"/>
            <a:ext cx="4742330" cy="331629"/>
          </a:xfrm>
          <a:prstGeom prst="rect">
            <a:avLst/>
          </a:prstGeom>
          <a:noFill/>
          <a:ln w="38100">
            <a:solidFill>
              <a:srgbClr val="FCC3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12F6CC-A50B-43D0-AFD5-37E3285F0F5D}"/>
              </a:ext>
            </a:extLst>
          </p:cNvPr>
          <p:cNvSpPr txBox="1"/>
          <p:nvPr/>
        </p:nvSpPr>
        <p:spPr>
          <a:xfrm>
            <a:off x="4132731" y="5899293"/>
            <a:ext cx="4625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7EEE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path(‘</a:t>
            </a:r>
            <a:r>
              <a:rPr lang="ko-KR" altLang="en-US" sz="1400" dirty="0">
                <a:solidFill>
                  <a:srgbClr val="F7EEE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도메인 뒤에 붙는 </a:t>
            </a:r>
            <a:r>
              <a:rPr lang="en-US" altLang="ko-KR" sz="1400" dirty="0">
                <a:solidFill>
                  <a:srgbClr val="F7EEE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URL’, views</a:t>
            </a:r>
            <a:r>
              <a:rPr lang="ko-KR" altLang="en-US" sz="1400" dirty="0">
                <a:solidFill>
                  <a:srgbClr val="F7EEE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있는 함수</a:t>
            </a:r>
            <a:r>
              <a:rPr lang="en-US" altLang="ko-KR" sz="1400" dirty="0">
                <a:solidFill>
                  <a:srgbClr val="F7EEE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F7EEE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이름</a:t>
            </a:r>
            <a:r>
              <a:rPr lang="en-US" altLang="ko-KR" sz="1400" dirty="0">
                <a:solidFill>
                  <a:srgbClr val="F7EEE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1400" dirty="0">
              <a:solidFill>
                <a:srgbClr val="F7EEE7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7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656074" y="527957"/>
            <a:ext cx="4879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직접 프로젝트를 열어봅시다</a:t>
            </a:r>
            <a:r>
              <a:rPr lang="en-US" altLang="ko-KR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</a:t>
            </a:r>
            <a:endParaRPr lang="ko-KR" altLang="en-US" sz="28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958808" y="1708089"/>
            <a:ext cx="274384" cy="72949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51433" y="1369535"/>
            <a:ext cx="1289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01. </a:t>
            </a:r>
            <a:r>
              <a:rPr lang="ko-KR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깃 클론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78815" y="1877366"/>
            <a:ext cx="6864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clone https://github.com/likelionskhu7th/Hashtags.git</a:t>
            </a:r>
            <a:endParaRPr lang="ko-KR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958808" y="3042109"/>
            <a:ext cx="274384" cy="72949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117209" y="2703555"/>
            <a:ext cx="1957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02. </a:t>
            </a:r>
            <a:r>
              <a:rPr lang="ko-KR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가상환경 실행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26328" y="3211386"/>
            <a:ext cx="3969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source </a:t>
            </a:r>
            <a:r>
              <a:rPr lang="en-US" altLang="ko-KR" sz="1600" spc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myvenv</a:t>
            </a:r>
            <a:r>
              <a:rPr lang="en-US" altLang="ko-KR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/Scripts/activate</a:t>
            </a:r>
            <a:endParaRPr lang="ko-KR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958808" y="4376129"/>
            <a:ext cx="274384" cy="72949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154077" y="4037575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 </a:t>
            </a:r>
            <a:r>
              <a:rPr lang="ko-KR" altLang="en-US" sz="1600" spc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마이그레이트</a:t>
            </a:r>
            <a:endParaRPr lang="ko-KR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64564" y="4545406"/>
            <a:ext cx="3292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python manage.py migrate</a:t>
            </a:r>
            <a:endParaRPr lang="ko-KR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958808" y="5710149"/>
            <a:ext cx="274384" cy="72949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566850" y="5371595"/>
            <a:ext cx="1058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04. </a:t>
            </a:r>
            <a:r>
              <a:rPr lang="ko-KR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실행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29110" y="5879426"/>
            <a:ext cx="3563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python manage.py </a:t>
            </a:r>
            <a:r>
              <a:rPr lang="en-US" altLang="ko-KR" sz="1600" spc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runserver</a:t>
            </a:r>
            <a:endParaRPr lang="ko-KR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 rot="16200000">
            <a:off x="2676434" y="1229994"/>
            <a:ext cx="541020" cy="156373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11422425" y="2424674"/>
            <a:ext cx="529590" cy="144000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0" y="5227595"/>
            <a:ext cx="529590" cy="144000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5268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5567423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4455373" y="3429000"/>
            <a:ext cx="3281253" cy="2455998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352059" y="4247912"/>
            <a:ext cx="1487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1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좀 쉬자</a:t>
            </a:r>
            <a:r>
              <a:rPr lang="en-US" altLang="ko-KR" sz="2400" spc="1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...</a:t>
            </a:r>
            <a:endParaRPr lang="ko-KR" altLang="en-US" sz="2400" spc="1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 rot="16200000">
            <a:off x="5953084" y="3071282"/>
            <a:ext cx="285832" cy="16672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472052" y="3747053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REVIEW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109196" y="4794072"/>
            <a:ext cx="197361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1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힘들다</a:t>
            </a:r>
            <a:r>
              <a:rPr lang="en-US" altLang="ko-KR" sz="1400" spc="1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..</a:t>
            </a:r>
            <a:r>
              <a:rPr lang="ko-KR" altLang="en-US" sz="1400" spc="1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너무 힘들어</a:t>
            </a:r>
            <a:r>
              <a:rPr lang="en-US" altLang="ko-KR" sz="1400" spc="1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..</a:t>
            </a:r>
            <a:endParaRPr lang="ko-KR" altLang="en-US" sz="1400" spc="1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431892" y="6148408"/>
            <a:ext cx="1328215" cy="3336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583680" y="6125258"/>
            <a:ext cx="1024640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spc="1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쉬는시간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8375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61860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rot="16200000">
            <a:off x="5953084" y="-158799"/>
            <a:ext cx="285832" cy="16672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12886" y="1006258"/>
            <a:ext cx="3166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우리가 원하는 건</a:t>
            </a:r>
            <a:r>
              <a:rPr lang="en-US" altLang="ko-KR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28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42583" y="516972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02 </a:t>
            </a:r>
            <a:r>
              <a:rPr lang="ko-KR" altLang="en-US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실습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3980881" y="2218690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164240" y="1614369"/>
            <a:ext cx="3863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M:N </a:t>
            </a:r>
            <a:r>
              <a:rPr lang="ko-KR" altLang="en-US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관계를 이용한 해시태그 기능 구현하기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8859C4-B69E-4D29-A386-CC5A5DC3B613}"/>
              </a:ext>
            </a:extLst>
          </p:cNvPr>
          <p:cNvSpPr/>
          <p:nvPr/>
        </p:nvSpPr>
        <p:spPr>
          <a:xfrm>
            <a:off x="1771650" y="2857411"/>
            <a:ext cx="86725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실제 인☆그램처럼 본문의 해시태그 문자열을 링크 처리하고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</a:p>
          <a:p>
            <a:b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해당 링크를 클릭하면 태그 내용이 포함된 모든 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blog list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검색 결과로 보여주는 기능을 구현해보자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r>
              <a:rPr lang="en-US" altLang="ko-KR" sz="48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”</a:t>
            </a:r>
            <a:endParaRPr lang="ko-KR" altLang="en-US" sz="24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DC8601-60AB-4889-A61C-32A88B1F1ECF}"/>
              </a:ext>
            </a:extLst>
          </p:cNvPr>
          <p:cNvSpPr txBox="1"/>
          <p:nvPr/>
        </p:nvSpPr>
        <p:spPr>
          <a:xfrm>
            <a:off x="5626818" y="5296021"/>
            <a:ext cx="4817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trike="sngStrike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너무 많은 걸 바라는 건가</a:t>
            </a:r>
            <a:r>
              <a:rPr lang="en-US" altLang="ko-KR" sz="1400" strike="sngStrike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..? </a:t>
            </a:r>
            <a:r>
              <a:rPr lang="ko-KR" altLang="en-US" sz="1400" strike="sngStrike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내가 과연 할 수 있을까</a:t>
            </a:r>
            <a:r>
              <a:rPr lang="en-US" altLang="ko-KR" sz="1400" strike="sngStrike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..?</a:t>
            </a:r>
            <a:endParaRPr lang="ko-KR" altLang="en-US" sz="1400" strike="sngStrike" spc="1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33733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856719" y="527957"/>
            <a:ext cx="2478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실습해봅시다</a:t>
            </a:r>
            <a:r>
              <a:rPr lang="en-US" altLang="ko-KR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</a:t>
            </a:r>
            <a:endParaRPr lang="ko-KR" altLang="en-US" sz="28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958808" y="1708089"/>
            <a:ext cx="274384" cy="72949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51433" y="1369535"/>
            <a:ext cx="1289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01. </a:t>
            </a:r>
            <a:r>
              <a:rPr lang="ko-KR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깃 클론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78815" y="1877366"/>
            <a:ext cx="6864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clone https://github.com/likelionskhu7th/Hashtags.git</a:t>
            </a:r>
            <a:endParaRPr lang="ko-KR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958808" y="3042109"/>
            <a:ext cx="274384" cy="72949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117209" y="2703555"/>
            <a:ext cx="1957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02. </a:t>
            </a:r>
            <a:r>
              <a:rPr lang="ko-KR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가상환경 실행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26328" y="3211386"/>
            <a:ext cx="3969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source </a:t>
            </a:r>
            <a:r>
              <a:rPr lang="en-US" altLang="ko-KR" sz="1600" spc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myvenv</a:t>
            </a:r>
            <a:r>
              <a:rPr lang="en-US" altLang="ko-KR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/Scripts/activate</a:t>
            </a:r>
            <a:endParaRPr lang="ko-KR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958808" y="4376129"/>
            <a:ext cx="274384" cy="72949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154077" y="4037575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 </a:t>
            </a:r>
            <a:r>
              <a:rPr lang="ko-KR" altLang="en-US" sz="1600" spc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마이그레이트</a:t>
            </a:r>
            <a:endParaRPr lang="ko-KR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64564" y="4545406"/>
            <a:ext cx="3292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python manage.py migrate</a:t>
            </a:r>
            <a:endParaRPr lang="ko-KR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958808" y="5710149"/>
            <a:ext cx="274384" cy="72949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566850" y="5371595"/>
            <a:ext cx="1058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04. </a:t>
            </a:r>
            <a:r>
              <a:rPr lang="ko-KR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실행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29110" y="5879426"/>
            <a:ext cx="3563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python manage.py </a:t>
            </a:r>
            <a:r>
              <a:rPr lang="en-US" altLang="ko-KR" sz="1600" spc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runserver</a:t>
            </a:r>
            <a:endParaRPr lang="ko-KR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 rot="16200000">
            <a:off x="2676434" y="1229994"/>
            <a:ext cx="541020" cy="156373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11422425" y="2424674"/>
            <a:ext cx="529590" cy="144000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0" y="5227595"/>
            <a:ext cx="529590" cy="144000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92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rot="16200000">
            <a:off x="5953084" y="-158799"/>
            <a:ext cx="285832" cy="16672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130293" y="1006258"/>
            <a:ext cx="5931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세번째 목차를 여기다가 적어주세요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34619" y="516972"/>
            <a:ext cx="1869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03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980881" y="2218690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432186" y="1614369"/>
            <a:ext cx="7327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 여기다가 슬라이드 요약하는 글귀를 깔끔하게 적어주고 시작을 </a:t>
            </a:r>
            <a:r>
              <a:rPr lang="ko-KR" altLang="en-US" sz="1400" spc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해보자구요</a:t>
            </a:r>
            <a:r>
              <a:rPr lang="ko-KR" altLang="en-US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400" spc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알겟쬬</a:t>
            </a:r>
            <a:endParaRPr lang="ko-KR" altLang="en-US" sz="1400" spc="1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직각 삼각형 3"/>
          <p:cNvSpPr/>
          <p:nvPr/>
        </p:nvSpPr>
        <p:spPr>
          <a:xfrm rot="18873212">
            <a:off x="3268704" y="4917939"/>
            <a:ext cx="177566" cy="177566"/>
          </a:xfrm>
          <a:prstGeom prst="rtTriangle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막힌 원호 41"/>
          <p:cNvSpPr/>
          <p:nvPr/>
        </p:nvSpPr>
        <p:spPr>
          <a:xfrm rot="18129213">
            <a:off x="2364726" y="2787817"/>
            <a:ext cx="1944000" cy="1944000"/>
          </a:xfrm>
          <a:prstGeom prst="blockArc">
            <a:avLst>
              <a:gd name="adj1" fmla="val 6576436"/>
              <a:gd name="adj2" fmla="val 21511206"/>
              <a:gd name="adj3" fmla="val 4370"/>
            </a:avLst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막힌 원호 1"/>
          <p:cNvSpPr/>
          <p:nvPr/>
        </p:nvSpPr>
        <p:spPr>
          <a:xfrm rot="8456940">
            <a:off x="2329871" y="2755653"/>
            <a:ext cx="2001891" cy="2001891"/>
          </a:xfrm>
          <a:prstGeom prst="blockArc">
            <a:avLst>
              <a:gd name="adj1" fmla="val 6846689"/>
              <a:gd name="adj2" fmla="val 79346"/>
              <a:gd name="adj3" fmla="val 6447"/>
            </a:avLst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0930" y="3861472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1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76%</a:t>
            </a:r>
            <a:endParaRPr lang="ko-KR" altLang="en-US" sz="2800" spc="1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75057" y="3591642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10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컨텐츠</a:t>
            </a:r>
            <a:r>
              <a:rPr lang="ko-KR" altLang="en-US" sz="1600" spc="1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하나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8006" y="3127138"/>
            <a:ext cx="407279" cy="407279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416474" y="5441147"/>
            <a:ext cx="1882023" cy="885605"/>
            <a:chOff x="5154988" y="5652355"/>
            <a:chExt cx="1882023" cy="885605"/>
          </a:xfrm>
        </p:grpSpPr>
        <p:sp>
          <p:nvSpPr>
            <p:cNvPr id="8" name="직사각형 7"/>
            <p:cNvSpPr/>
            <p:nvPr/>
          </p:nvSpPr>
          <p:spPr>
            <a:xfrm>
              <a:off x="5154988" y="6412439"/>
              <a:ext cx="297063" cy="125521"/>
            </a:xfrm>
            <a:prstGeom prst="rect">
              <a:avLst/>
            </a:prstGeom>
            <a:solidFill>
              <a:srgbClr val="8C8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154988" y="6222418"/>
              <a:ext cx="297063" cy="125521"/>
            </a:xfrm>
            <a:prstGeom prst="rect">
              <a:avLst/>
            </a:prstGeom>
            <a:solidFill>
              <a:srgbClr val="8C8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154988" y="6032397"/>
              <a:ext cx="297063" cy="125521"/>
            </a:xfrm>
            <a:prstGeom prst="rect">
              <a:avLst/>
            </a:prstGeom>
            <a:solidFill>
              <a:srgbClr val="8C8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154988" y="5842376"/>
              <a:ext cx="297063" cy="125521"/>
            </a:xfrm>
            <a:prstGeom prst="rect">
              <a:avLst/>
            </a:prstGeom>
            <a:solidFill>
              <a:srgbClr val="8C8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154988" y="5652355"/>
              <a:ext cx="297063" cy="125521"/>
            </a:xfrm>
            <a:prstGeom prst="rect">
              <a:avLst/>
            </a:prstGeom>
            <a:solidFill>
              <a:srgbClr val="8C8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551228" y="6412439"/>
              <a:ext cx="297063" cy="125521"/>
            </a:xfrm>
            <a:prstGeom prst="rect">
              <a:avLst/>
            </a:prstGeom>
            <a:solidFill>
              <a:srgbClr val="8C8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551228" y="6222418"/>
              <a:ext cx="297063" cy="125521"/>
            </a:xfrm>
            <a:prstGeom prst="rect">
              <a:avLst/>
            </a:prstGeom>
            <a:solidFill>
              <a:srgbClr val="8C8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551228" y="6032397"/>
              <a:ext cx="297063" cy="125521"/>
            </a:xfrm>
            <a:prstGeom prst="rect">
              <a:avLst/>
            </a:prstGeom>
            <a:solidFill>
              <a:srgbClr val="8C8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551228" y="5842376"/>
              <a:ext cx="297063" cy="125521"/>
            </a:xfrm>
            <a:prstGeom prst="rect">
              <a:avLst/>
            </a:prstGeom>
            <a:solidFill>
              <a:srgbClr val="8C8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947468" y="6412439"/>
              <a:ext cx="297063" cy="125521"/>
            </a:xfrm>
            <a:prstGeom prst="rect">
              <a:avLst/>
            </a:prstGeom>
            <a:solidFill>
              <a:srgbClr val="8C8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947468" y="6222418"/>
              <a:ext cx="297063" cy="125521"/>
            </a:xfrm>
            <a:prstGeom prst="rect">
              <a:avLst/>
            </a:prstGeom>
            <a:solidFill>
              <a:srgbClr val="8C8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947468" y="6032397"/>
              <a:ext cx="297063" cy="125521"/>
            </a:xfrm>
            <a:prstGeom prst="rect">
              <a:avLst/>
            </a:prstGeom>
            <a:solidFill>
              <a:srgbClr val="8C8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6343708" y="6412439"/>
              <a:ext cx="297063" cy="125521"/>
            </a:xfrm>
            <a:prstGeom prst="rect">
              <a:avLst/>
            </a:prstGeom>
            <a:solidFill>
              <a:srgbClr val="FCC3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343708" y="6222418"/>
              <a:ext cx="297063" cy="125521"/>
            </a:xfrm>
            <a:prstGeom prst="rect">
              <a:avLst/>
            </a:prstGeom>
            <a:solidFill>
              <a:srgbClr val="FCC3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343708" y="6032397"/>
              <a:ext cx="297063" cy="125521"/>
            </a:xfrm>
            <a:prstGeom prst="rect">
              <a:avLst/>
            </a:prstGeom>
            <a:solidFill>
              <a:srgbClr val="FCC3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343708" y="5842376"/>
              <a:ext cx="297063" cy="125521"/>
            </a:xfrm>
            <a:prstGeom prst="rect">
              <a:avLst/>
            </a:prstGeom>
            <a:solidFill>
              <a:srgbClr val="FCC3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739948" y="6412439"/>
              <a:ext cx="297063" cy="125521"/>
            </a:xfrm>
            <a:prstGeom prst="rect">
              <a:avLst/>
            </a:prstGeom>
            <a:solidFill>
              <a:srgbClr val="8C8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6739948" y="6222418"/>
              <a:ext cx="297063" cy="125521"/>
            </a:xfrm>
            <a:prstGeom prst="rect">
              <a:avLst/>
            </a:prstGeom>
            <a:solidFill>
              <a:srgbClr val="8C8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0" name="직각 삼각형 79"/>
          <p:cNvSpPr/>
          <p:nvPr/>
        </p:nvSpPr>
        <p:spPr>
          <a:xfrm rot="18873212">
            <a:off x="6033887" y="4917941"/>
            <a:ext cx="177566" cy="177566"/>
          </a:xfrm>
          <a:prstGeom prst="rtTriangle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막힌 원호 81"/>
          <p:cNvSpPr/>
          <p:nvPr/>
        </p:nvSpPr>
        <p:spPr>
          <a:xfrm rot="18129213">
            <a:off x="5129909" y="2787819"/>
            <a:ext cx="1944000" cy="1944000"/>
          </a:xfrm>
          <a:prstGeom prst="blockArc">
            <a:avLst>
              <a:gd name="adj1" fmla="val 6576436"/>
              <a:gd name="adj2" fmla="val 21511206"/>
              <a:gd name="adj3" fmla="val 4370"/>
            </a:avLst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막힌 원호 82"/>
          <p:cNvSpPr/>
          <p:nvPr/>
        </p:nvSpPr>
        <p:spPr>
          <a:xfrm rot="6366928">
            <a:off x="5095054" y="2755655"/>
            <a:ext cx="2001891" cy="2001891"/>
          </a:xfrm>
          <a:prstGeom prst="blockArc">
            <a:avLst>
              <a:gd name="adj1" fmla="val 10159052"/>
              <a:gd name="adj2" fmla="val 79346"/>
              <a:gd name="adj3" fmla="val 6447"/>
            </a:avLst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586914" y="3861474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1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56%</a:t>
            </a:r>
            <a:endParaRPr lang="ko-KR" altLang="en-US" sz="2800" spc="1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440240" y="3591644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100" dirty="0" err="1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컨텐츠</a:t>
            </a:r>
            <a:r>
              <a:rPr lang="ko-KR" altLang="en-US" sz="1600" spc="1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600" spc="100" dirty="0" err="1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두울</a:t>
            </a:r>
            <a:endParaRPr lang="ko-KR" altLang="en-US" sz="1600" spc="1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181657" y="6201233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5181657" y="6011212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5577897" y="6201233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5577897" y="6011212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5577897" y="5821191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5974137" y="6201233"/>
            <a:ext cx="297063" cy="125521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5974137" y="6011212"/>
            <a:ext cx="297063" cy="125521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5974137" y="5821191"/>
            <a:ext cx="297063" cy="125521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6370377" y="6201233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6370377" y="6011212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6370377" y="5821191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6766617" y="6201233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6766617" y="6011212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각 삼각형 130"/>
          <p:cNvSpPr/>
          <p:nvPr/>
        </p:nvSpPr>
        <p:spPr>
          <a:xfrm rot="18873212">
            <a:off x="8799070" y="4917943"/>
            <a:ext cx="177566" cy="177566"/>
          </a:xfrm>
          <a:prstGeom prst="rtTriangle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막힌 원호 132"/>
          <p:cNvSpPr/>
          <p:nvPr/>
        </p:nvSpPr>
        <p:spPr>
          <a:xfrm rot="18129213">
            <a:off x="7895092" y="2787821"/>
            <a:ext cx="1944000" cy="1944000"/>
          </a:xfrm>
          <a:prstGeom prst="blockArc">
            <a:avLst>
              <a:gd name="adj1" fmla="val 6576436"/>
              <a:gd name="adj2" fmla="val 21511206"/>
              <a:gd name="adj3" fmla="val 4370"/>
            </a:avLst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4" name="막힌 원호 133"/>
          <p:cNvSpPr/>
          <p:nvPr/>
        </p:nvSpPr>
        <p:spPr>
          <a:xfrm rot="5400000">
            <a:off x="7860237" y="2755657"/>
            <a:ext cx="2001891" cy="2001891"/>
          </a:xfrm>
          <a:prstGeom prst="blockArc">
            <a:avLst>
              <a:gd name="adj1" fmla="val 10546067"/>
              <a:gd name="adj2" fmla="val 79346"/>
              <a:gd name="adj3" fmla="val 6447"/>
            </a:avLst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8400187" y="3861476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1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51%</a:t>
            </a:r>
            <a:endParaRPr lang="ko-KR" altLang="en-US" sz="2800" spc="1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8205423" y="3591646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100" err="1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컨텐츠</a:t>
            </a:r>
            <a:r>
              <a:rPr lang="ko-KR" altLang="en-US" sz="1600" spc="1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600" spc="100" dirty="0" err="1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세엣</a:t>
            </a:r>
            <a:endParaRPr lang="ko-KR" altLang="en-US" sz="1600" spc="1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7946840" y="6201235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>
            <a:off x="7946840" y="6011214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7946840" y="5821193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8343080" y="6201235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8343080" y="6011214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8343080" y="5821193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8343080" y="5631172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8739320" y="6201235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>
            <a:off x="8739320" y="6011214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>
            <a:off x="8739320" y="5821193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>
            <a:off x="9135560" y="6201235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9135560" y="6011214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9531800" y="6201235"/>
            <a:ext cx="297063" cy="125521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9531800" y="6011214"/>
            <a:ext cx="297063" cy="125521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4944" y="3079722"/>
            <a:ext cx="502111" cy="50211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71645" y="3141240"/>
            <a:ext cx="379074" cy="379074"/>
          </a:xfrm>
          <a:prstGeom prst="rect">
            <a:avLst/>
          </a:prstGeom>
        </p:spPr>
      </p:pic>
      <p:sp>
        <p:nvSpPr>
          <p:cNvPr id="158" name="직사각형 157"/>
          <p:cNvSpPr/>
          <p:nvPr/>
        </p:nvSpPr>
        <p:spPr>
          <a:xfrm>
            <a:off x="5976617" y="5628754"/>
            <a:ext cx="297063" cy="125521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5979097" y="5436317"/>
            <a:ext cx="297063" cy="125521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8739320" y="5628753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9531800" y="5821189"/>
            <a:ext cx="297063" cy="125521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9531800" y="5631164"/>
            <a:ext cx="297063" cy="125521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>
            <a:off x="9531800" y="5441139"/>
            <a:ext cx="297063" cy="125521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0496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rot="16200000">
            <a:off x="5953084" y="-158799"/>
            <a:ext cx="285832" cy="16672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130293" y="1006258"/>
            <a:ext cx="5931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네번째</a:t>
            </a:r>
            <a:r>
              <a:rPr lang="ko-KR" altLang="en-US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목차를 여기다가 적어주세요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27406" y="516972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04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980881" y="2218690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432186" y="1614369"/>
            <a:ext cx="7327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 여기다가 슬라이드 요약하는 글귀를 깔끔하게 적어주고 시작을 </a:t>
            </a:r>
            <a:r>
              <a:rPr lang="ko-KR" altLang="en-US" sz="1400" spc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해보자구요</a:t>
            </a:r>
            <a:r>
              <a:rPr lang="ko-KR" altLang="en-US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400" spc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알겟쬬</a:t>
            </a:r>
            <a:endParaRPr lang="ko-KR" altLang="en-US" sz="1400" spc="1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791554" y="2827403"/>
            <a:ext cx="6608891" cy="3325886"/>
            <a:chOff x="2791554" y="2959483"/>
            <a:chExt cx="6608891" cy="3325886"/>
          </a:xfrm>
        </p:grpSpPr>
        <p:sp>
          <p:nvSpPr>
            <p:cNvPr id="138" name="직사각형 137"/>
            <p:cNvSpPr/>
            <p:nvPr/>
          </p:nvSpPr>
          <p:spPr>
            <a:xfrm>
              <a:off x="2791554" y="2959483"/>
              <a:ext cx="3271108" cy="1625607"/>
            </a:xfrm>
            <a:prstGeom prst="rect">
              <a:avLst/>
            </a:prstGeom>
            <a:solidFill>
              <a:srgbClr val="8C8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2791554" y="4659764"/>
              <a:ext cx="3271108" cy="1625605"/>
            </a:xfrm>
            <a:prstGeom prst="rect">
              <a:avLst/>
            </a:prstGeom>
            <a:solidFill>
              <a:srgbClr val="FCC3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6129337" y="2959483"/>
              <a:ext cx="3271108" cy="1625607"/>
            </a:xfrm>
            <a:prstGeom prst="rect">
              <a:avLst/>
            </a:prstGeom>
            <a:solidFill>
              <a:srgbClr val="FCC3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6129337" y="4659764"/>
              <a:ext cx="3271108" cy="1625605"/>
            </a:xfrm>
            <a:prstGeom prst="rect">
              <a:avLst/>
            </a:prstGeom>
            <a:solidFill>
              <a:srgbClr val="8C8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791554" y="2997583"/>
              <a:ext cx="12618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1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P</a:t>
              </a:r>
              <a:r>
                <a:rPr lang="en-US" altLang="ko-KR" sz="1400" spc="1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RODUCT</a:t>
              </a:r>
              <a:endParaRPr lang="ko-KR" altLang="en-US" sz="14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6129337" y="2997583"/>
              <a:ext cx="9220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1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P</a:t>
              </a:r>
              <a:r>
                <a:rPr lang="en-US" altLang="ko-KR" sz="1400" spc="1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RICE</a:t>
              </a:r>
              <a:endParaRPr lang="ko-KR" altLang="en-US" sz="14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6129336" y="4659764"/>
              <a:ext cx="9877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1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P</a:t>
              </a:r>
              <a:r>
                <a:rPr lang="en-US" altLang="ko-KR" sz="1400" spc="1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LACE</a:t>
              </a:r>
              <a:endParaRPr lang="ko-KR" altLang="en-US" sz="14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791554" y="4659764"/>
              <a:ext cx="14734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1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P</a:t>
              </a:r>
              <a:r>
                <a:rPr lang="en-US" altLang="ko-KR" sz="1400" spc="1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ROMOTION</a:t>
              </a:r>
              <a:endParaRPr lang="ko-KR" altLang="en-US" sz="14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9" name="직각 삼각형 18"/>
            <p:cNvSpPr/>
            <p:nvPr/>
          </p:nvSpPr>
          <p:spPr>
            <a:xfrm flipH="1">
              <a:off x="5731668" y="4258095"/>
              <a:ext cx="242888" cy="24288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직각 삼각형 166"/>
            <p:cNvSpPr/>
            <p:nvPr/>
          </p:nvSpPr>
          <p:spPr>
            <a:xfrm flipH="1">
              <a:off x="9061725" y="4258198"/>
              <a:ext cx="242888" cy="24288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직각 삼각형 168"/>
            <p:cNvSpPr/>
            <p:nvPr/>
          </p:nvSpPr>
          <p:spPr>
            <a:xfrm flipH="1">
              <a:off x="9061725" y="5942218"/>
              <a:ext cx="242888" cy="24288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직각 삼각형 169"/>
            <p:cNvSpPr/>
            <p:nvPr/>
          </p:nvSpPr>
          <p:spPr>
            <a:xfrm flipH="1">
              <a:off x="5731668" y="5942218"/>
              <a:ext cx="242888" cy="24288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2791554" y="3443861"/>
              <a:ext cx="2606804" cy="49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100" spc="1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4P</a:t>
              </a:r>
              <a:r>
                <a:rPr lang="ko-KR" altLang="en-US" sz="1100" spc="1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분석을 하든 </a:t>
              </a:r>
              <a:r>
                <a:rPr lang="en-US" altLang="ko-KR" sz="1100" spc="1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SWOT </a:t>
              </a:r>
              <a:r>
                <a:rPr lang="ko-KR" altLang="en-US" sz="1100" spc="1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분석을 하든</a:t>
              </a:r>
              <a:endParaRPr lang="en-US" altLang="ko-KR" sz="11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sz="1100" spc="1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뭔 분석을 하든 여기다 </a:t>
              </a:r>
              <a:r>
                <a:rPr lang="ko-KR" altLang="en-US" sz="1100" spc="100" dirty="0" err="1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요약하셈</a:t>
              </a:r>
              <a:endParaRPr lang="ko-KR" altLang="en-US" sz="11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6133717" y="3443861"/>
              <a:ext cx="2606804" cy="49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100" spc="1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4P</a:t>
              </a:r>
              <a:r>
                <a:rPr lang="ko-KR" altLang="en-US" sz="1100" spc="1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분석을 하든 </a:t>
              </a:r>
              <a:r>
                <a:rPr lang="en-US" altLang="ko-KR" sz="1100" spc="1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SWOT </a:t>
              </a:r>
              <a:r>
                <a:rPr lang="ko-KR" altLang="en-US" sz="1100" spc="1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분석을 하든</a:t>
              </a:r>
              <a:endParaRPr lang="en-US" altLang="ko-KR" sz="11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sz="1100" spc="1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뭔 분석을 하든 여기다 </a:t>
              </a:r>
              <a:r>
                <a:rPr lang="ko-KR" altLang="en-US" sz="1100" spc="100" dirty="0" err="1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요약하셈</a:t>
              </a:r>
              <a:endParaRPr lang="ko-KR" altLang="en-US" sz="11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791554" y="5108968"/>
              <a:ext cx="2606804" cy="49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100" spc="1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4P</a:t>
              </a:r>
              <a:r>
                <a:rPr lang="ko-KR" altLang="en-US" sz="1100" spc="1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분석을 하든 </a:t>
              </a:r>
              <a:r>
                <a:rPr lang="en-US" altLang="ko-KR" sz="1100" spc="1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SWOT </a:t>
              </a:r>
              <a:r>
                <a:rPr lang="ko-KR" altLang="en-US" sz="1100" spc="1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분석을 하든</a:t>
              </a:r>
              <a:endParaRPr lang="en-US" altLang="ko-KR" sz="11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sz="1100" spc="1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뭔 분석을 하든 여기다 </a:t>
              </a:r>
              <a:r>
                <a:rPr lang="ko-KR" altLang="en-US" sz="1100" spc="100" dirty="0" err="1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요약하셈</a:t>
              </a:r>
              <a:endParaRPr lang="ko-KR" altLang="en-US" sz="11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6133717" y="5108968"/>
              <a:ext cx="2606804" cy="49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100" spc="1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4P</a:t>
              </a:r>
              <a:r>
                <a:rPr lang="ko-KR" altLang="en-US" sz="1100" spc="1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분석을 하든 </a:t>
              </a:r>
              <a:r>
                <a:rPr lang="en-US" altLang="ko-KR" sz="1100" spc="1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SWOT </a:t>
              </a:r>
              <a:r>
                <a:rPr lang="ko-KR" altLang="en-US" sz="1100" spc="1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분석을 하든</a:t>
              </a:r>
              <a:endParaRPr lang="en-US" altLang="ko-KR" sz="11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sz="1100" spc="1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뭔 분석을 하든 여기다 </a:t>
              </a:r>
              <a:r>
                <a:rPr lang="ko-KR" altLang="en-US" sz="1100" spc="100" dirty="0" err="1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요약하셈</a:t>
              </a:r>
              <a:endParaRPr lang="ko-KR" altLang="en-US" sz="11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83518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4576" y="2808874"/>
            <a:ext cx="2193705" cy="14637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2864" y="2808875"/>
            <a:ext cx="2193705" cy="14637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3720" y="2808874"/>
            <a:ext cx="2193705" cy="14637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55431" y="2808873"/>
            <a:ext cx="2193705" cy="1463771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 rot="16200000">
            <a:off x="5953084" y="-158799"/>
            <a:ext cx="285832" cy="16672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73152" y="1006258"/>
            <a:ext cx="5445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사진 슬라이드를 만들어보겠어요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32215" y="516972"/>
            <a:ext cx="1874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05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3980881" y="2218690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432186" y="1614369"/>
            <a:ext cx="7327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 여기다가 슬라이드 요약하는 글귀를 깔끔하게 적어주고 시작을 </a:t>
            </a:r>
            <a:r>
              <a:rPr lang="ko-KR" altLang="en-US" sz="1400" spc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해보자구요</a:t>
            </a:r>
            <a:r>
              <a:rPr lang="ko-KR" altLang="en-US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400" spc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알겟쬬</a:t>
            </a:r>
            <a:endParaRPr lang="ko-KR" altLang="en-US" sz="1400" spc="1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42864" y="4272645"/>
            <a:ext cx="2193705" cy="1345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713720" y="4272645"/>
            <a:ext cx="2193706" cy="1345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284576" y="4272645"/>
            <a:ext cx="2193706" cy="1345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855430" y="4272645"/>
            <a:ext cx="2193706" cy="1345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748259" y="5455242"/>
            <a:ext cx="982915" cy="336636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319114" y="5455242"/>
            <a:ext cx="982915" cy="336636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889969" y="5455242"/>
            <a:ext cx="982915" cy="336636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9460824" y="5455242"/>
            <a:ext cx="982915" cy="336636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868461" y="4341373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커피를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439316" y="4341373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010171" y="4341373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싶은데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581026" y="4341373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리얼로</a:t>
            </a:r>
            <a:endParaRPr lang="ko-KR" altLang="en-US" sz="14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352294" y="4683513"/>
            <a:ext cx="17748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달달하게</a:t>
            </a:r>
            <a:r>
              <a:rPr lang="ko-KR" altLang="en-US" sz="11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커피를 마시자</a:t>
            </a:r>
            <a:endParaRPr lang="en-US" altLang="ko-KR" sz="1100" spc="1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이거 완성해야 하는데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70628" y="4683513"/>
            <a:ext cx="14798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갑자기 졸려버리네</a:t>
            </a:r>
            <a:endParaRPr lang="en-US" altLang="ko-KR" sz="1100" spc="1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이거 완성하자 </a:t>
            </a:r>
            <a:r>
              <a:rPr lang="ko-KR" altLang="en-US" sz="1100" spc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리얼</a:t>
            </a:r>
            <a:endParaRPr lang="ko-KR" altLang="en-US" sz="1100" spc="1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465151" y="4683513"/>
            <a:ext cx="18325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포기하지 말자 아우 졸려</a:t>
            </a:r>
            <a:endParaRPr lang="en-US" altLang="ko-KR" sz="1100" spc="1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아냐 정신차려라 만들어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109743" y="4683513"/>
            <a:ext cx="16850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빨리 떠올려 디자인 해</a:t>
            </a:r>
            <a:endParaRPr lang="en-US" altLang="ko-KR" sz="1100" spc="1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포기하지마 </a:t>
            </a:r>
            <a:r>
              <a:rPr lang="ko-KR" altLang="en-US" sz="1100" spc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이자식아</a:t>
            </a:r>
            <a:endParaRPr lang="ko-KR" altLang="en-US" sz="1100" spc="1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4" name="직각 삼각형 53"/>
          <p:cNvSpPr/>
          <p:nvPr/>
        </p:nvSpPr>
        <p:spPr>
          <a:xfrm rot="2748131" flipH="1">
            <a:off x="2197419" y="5166278"/>
            <a:ext cx="84595" cy="8459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각 삼각형 54"/>
          <p:cNvSpPr/>
          <p:nvPr/>
        </p:nvSpPr>
        <p:spPr>
          <a:xfrm rot="2748131" flipH="1">
            <a:off x="4768274" y="5166279"/>
            <a:ext cx="84595" cy="8459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직각 삼각형 55"/>
          <p:cNvSpPr/>
          <p:nvPr/>
        </p:nvSpPr>
        <p:spPr>
          <a:xfrm rot="2748131" flipH="1">
            <a:off x="7339129" y="5166280"/>
            <a:ext cx="84595" cy="8459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직각 삼각형 56"/>
          <p:cNvSpPr/>
          <p:nvPr/>
        </p:nvSpPr>
        <p:spPr>
          <a:xfrm rot="2748131" flipH="1">
            <a:off x="9909984" y="5166281"/>
            <a:ext cx="84595" cy="8459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933382" y="5437727"/>
            <a:ext cx="612668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42%</a:t>
            </a:r>
            <a:endParaRPr lang="ko-KR" altLang="en-US" sz="14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05840" y="5437727"/>
            <a:ext cx="609462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53%</a:t>
            </a:r>
            <a:endParaRPr lang="ko-KR" altLang="en-US" sz="14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75093" y="5437727"/>
            <a:ext cx="612668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24%</a:t>
            </a:r>
            <a:endParaRPr lang="ko-KR" altLang="en-US" sz="14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662780" y="5437727"/>
            <a:ext cx="579005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61%</a:t>
            </a:r>
            <a:endParaRPr lang="ko-KR" altLang="en-US" sz="14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91836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5567423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4455373" y="3429000"/>
            <a:ext cx="3281253" cy="2455998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871156" y="4247912"/>
            <a:ext cx="2449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1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이미지 슬라이드</a:t>
            </a:r>
          </a:p>
        </p:txBody>
      </p:sp>
      <p:sp>
        <p:nvSpPr>
          <p:cNvPr id="49" name="직사각형 48"/>
          <p:cNvSpPr/>
          <p:nvPr/>
        </p:nvSpPr>
        <p:spPr>
          <a:xfrm rot="16200000">
            <a:off x="5953084" y="3071282"/>
            <a:ext cx="285832" cy="16672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128206" y="3747053"/>
            <a:ext cx="1882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06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724473" y="4794072"/>
            <a:ext cx="2743059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1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 이미지에 대한 설명을 적어</a:t>
            </a:r>
            <a:endParaRPr lang="en-US" altLang="ko-KR" sz="1400" spc="1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1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간단하고 깔끔하게 요약하시오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5431892" y="6148408"/>
            <a:ext cx="1328215" cy="3336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544406" y="6125258"/>
            <a:ext cx="1103187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그럼 이만</a:t>
            </a:r>
          </a:p>
        </p:txBody>
      </p:sp>
    </p:spTree>
    <p:extLst>
      <p:ext uri="{BB962C8B-B14F-4D97-AF65-F5344CB8AC3E}">
        <p14:creationId xmlns:p14="http://schemas.microsoft.com/office/powerpoint/2010/main" val="4215117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rot="16200000">
            <a:off x="5953084" y="-158799"/>
            <a:ext cx="285832" cy="16672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97253" y="1006258"/>
            <a:ext cx="6197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CRUD</a:t>
            </a:r>
            <a:r>
              <a:rPr lang="ko-KR" altLang="en-US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기능 잘 되는지 확인해보세요</a:t>
            </a:r>
            <a:r>
              <a:rPr lang="en-US" altLang="ko-KR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</a:t>
            </a:r>
            <a:endParaRPr lang="ko-KR" altLang="en-US" sz="28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72052" y="516972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REVIEW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980881" y="2218690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073150" y="1614369"/>
            <a:ext cx="2045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어떻게 만들었을까요</a:t>
            </a:r>
            <a:r>
              <a:rPr lang="en-US" altLang="ko-KR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1400" spc="1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C89360-BECE-4679-9A7C-9C6A0DDB8B95}"/>
              </a:ext>
            </a:extLst>
          </p:cNvPr>
          <p:cNvSpPr/>
          <p:nvPr/>
        </p:nvSpPr>
        <p:spPr>
          <a:xfrm>
            <a:off x="1142864" y="4272645"/>
            <a:ext cx="2193705" cy="1345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AFAF70-DA34-4D5B-BC2C-E341EA5941EA}"/>
              </a:ext>
            </a:extLst>
          </p:cNvPr>
          <p:cNvSpPr/>
          <p:nvPr/>
        </p:nvSpPr>
        <p:spPr>
          <a:xfrm>
            <a:off x="3713720" y="4272645"/>
            <a:ext cx="2193706" cy="1345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67A9CB4-8ED3-4F66-83BE-0FA94A33229F}"/>
              </a:ext>
            </a:extLst>
          </p:cNvPr>
          <p:cNvSpPr/>
          <p:nvPr/>
        </p:nvSpPr>
        <p:spPr>
          <a:xfrm>
            <a:off x="6284576" y="4272645"/>
            <a:ext cx="2193706" cy="1345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D7A692-AC00-40DC-B873-453E1540CC55}"/>
              </a:ext>
            </a:extLst>
          </p:cNvPr>
          <p:cNvSpPr/>
          <p:nvPr/>
        </p:nvSpPr>
        <p:spPr>
          <a:xfrm>
            <a:off x="8855430" y="4272645"/>
            <a:ext cx="2193706" cy="1345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A8C8A52-BF8F-4478-9342-2BEBCA7C3212}"/>
              </a:ext>
            </a:extLst>
          </p:cNvPr>
          <p:cNvSpPr/>
          <p:nvPr/>
        </p:nvSpPr>
        <p:spPr>
          <a:xfrm>
            <a:off x="1748259" y="5455242"/>
            <a:ext cx="982915" cy="336636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A2FBD3-3E4C-4764-BF1E-41697D04ACC0}"/>
              </a:ext>
            </a:extLst>
          </p:cNvPr>
          <p:cNvSpPr/>
          <p:nvPr/>
        </p:nvSpPr>
        <p:spPr>
          <a:xfrm>
            <a:off x="4319114" y="5455242"/>
            <a:ext cx="982915" cy="336636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238EF8-02ED-44AF-9A2F-B8EBCB9FCFAA}"/>
              </a:ext>
            </a:extLst>
          </p:cNvPr>
          <p:cNvSpPr/>
          <p:nvPr/>
        </p:nvSpPr>
        <p:spPr>
          <a:xfrm>
            <a:off x="6889969" y="5455242"/>
            <a:ext cx="982915" cy="336636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EA2E247-517B-4AC8-A480-988768C40839}"/>
              </a:ext>
            </a:extLst>
          </p:cNvPr>
          <p:cNvSpPr/>
          <p:nvPr/>
        </p:nvSpPr>
        <p:spPr>
          <a:xfrm>
            <a:off x="9460824" y="5455242"/>
            <a:ext cx="982915" cy="336636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591D33-A999-47E6-B28D-5B8BADFF5315}"/>
              </a:ext>
            </a:extLst>
          </p:cNvPr>
          <p:cNvSpPr txBox="1"/>
          <p:nvPr/>
        </p:nvSpPr>
        <p:spPr>
          <a:xfrm>
            <a:off x="1171962" y="4683513"/>
            <a:ext cx="21355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오른쪽 위에 </a:t>
            </a:r>
            <a:r>
              <a:rPr lang="en-US" altLang="ko-KR" sz="11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NEW </a:t>
            </a:r>
            <a:r>
              <a:rPr lang="ko-KR" altLang="en-US" sz="11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메뉴를</a:t>
            </a:r>
            <a:endParaRPr lang="en-US" altLang="ko-KR" sz="1100" spc="1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눌러 게시글을 작성해보세요</a:t>
            </a:r>
            <a:r>
              <a:rPr lang="en-US" altLang="ko-KR" sz="11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</a:t>
            </a:r>
            <a:endParaRPr lang="ko-KR" altLang="en-US" sz="1100" spc="1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48DD8C-9DFC-44BC-8363-474937C46D1E}"/>
              </a:ext>
            </a:extLst>
          </p:cNvPr>
          <p:cNvSpPr txBox="1"/>
          <p:nvPr/>
        </p:nvSpPr>
        <p:spPr>
          <a:xfrm>
            <a:off x="3787700" y="4683513"/>
            <a:ext cx="20457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글 제목이나 내용을 누르면</a:t>
            </a:r>
            <a:endParaRPr lang="en-US" altLang="ko-KR" sz="1100" spc="1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상세페이지를 볼 수 있어요</a:t>
            </a:r>
            <a:r>
              <a:rPr lang="en-US" altLang="ko-KR" sz="11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</a:t>
            </a:r>
            <a:endParaRPr lang="ko-KR" altLang="en-US" sz="1100" spc="1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8D884B-3F35-480D-8FF3-E8303C59ACBC}"/>
              </a:ext>
            </a:extLst>
          </p:cNvPr>
          <p:cNvSpPr txBox="1"/>
          <p:nvPr/>
        </p:nvSpPr>
        <p:spPr>
          <a:xfrm>
            <a:off x="6489999" y="4683513"/>
            <a:ext cx="1782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아래 수정버튼을 눌러</a:t>
            </a:r>
            <a:endParaRPr lang="en-US" altLang="ko-KR" sz="1100" spc="1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게시글을 수정해보세요</a:t>
            </a:r>
            <a:r>
              <a:rPr lang="en-US" altLang="ko-KR" sz="11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5086A0-1A2B-4778-87D0-536D89B4DFC1}"/>
              </a:ext>
            </a:extLst>
          </p:cNvPr>
          <p:cNvSpPr txBox="1"/>
          <p:nvPr/>
        </p:nvSpPr>
        <p:spPr>
          <a:xfrm>
            <a:off x="8855670" y="4683513"/>
            <a:ext cx="21932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아래 삭제버튼을 눌러</a:t>
            </a:r>
            <a:endParaRPr lang="en-US" altLang="ko-KR" sz="1100" spc="1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게시글을 삭제할 수도 있어요</a:t>
            </a:r>
            <a:r>
              <a:rPr lang="en-US" altLang="ko-KR" sz="11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</a:t>
            </a:r>
            <a:endParaRPr lang="ko-KR" altLang="en-US" sz="1100" spc="1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5" name="직각 삼각형 34">
            <a:extLst>
              <a:ext uri="{FF2B5EF4-FFF2-40B4-BE49-F238E27FC236}">
                <a16:creationId xmlns:a16="http://schemas.microsoft.com/office/drawing/2014/main" id="{71F6811B-317C-4EF2-B51F-C2F27125FE03}"/>
              </a:ext>
            </a:extLst>
          </p:cNvPr>
          <p:cNvSpPr/>
          <p:nvPr/>
        </p:nvSpPr>
        <p:spPr>
          <a:xfrm rot="2748131" flipH="1">
            <a:off x="2197419" y="5166278"/>
            <a:ext cx="84595" cy="8459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각 삼각형 36">
            <a:extLst>
              <a:ext uri="{FF2B5EF4-FFF2-40B4-BE49-F238E27FC236}">
                <a16:creationId xmlns:a16="http://schemas.microsoft.com/office/drawing/2014/main" id="{1A94EA8F-E15B-4D83-82DE-4D1453DE6D5B}"/>
              </a:ext>
            </a:extLst>
          </p:cNvPr>
          <p:cNvSpPr/>
          <p:nvPr/>
        </p:nvSpPr>
        <p:spPr>
          <a:xfrm rot="2748131" flipH="1">
            <a:off x="4768274" y="5166279"/>
            <a:ext cx="84595" cy="8459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각 삼각형 37">
            <a:extLst>
              <a:ext uri="{FF2B5EF4-FFF2-40B4-BE49-F238E27FC236}">
                <a16:creationId xmlns:a16="http://schemas.microsoft.com/office/drawing/2014/main" id="{6AE38104-B091-499B-8236-C1BC57A3AC22}"/>
              </a:ext>
            </a:extLst>
          </p:cNvPr>
          <p:cNvSpPr/>
          <p:nvPr/>
        </p:nvSpPr>
        <p:spPr>
          <a:xfrm rot="2748131" flipH="1">
            <a:off x="7339129" y="5166280"/>
            <a:ext cx="84595" cy="8459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각 삼각형 38">
            <a:extLst>
              <a:ext uri="{FF2B5EF4-FFF2-40B4-BE49-F238E27FC236}">
                <a16:creationId xmlns:a16="http://schemas.microsoft.com/office/drawing/2014/main" id="{CE301648-8D38-4459-8500-1F3F0F570B13}"/>
              </a:ext>
            </a:extLst>
          </p:cNvPr>
          <p:cNvSpPr/>
          <p:nvPr/>
        </p:nvSpPr>
        <p:spPr>
          <a:xfrm rot="2748131" flipH="1">
            <a:off x="9909984" y="5166281"/>
            <a:ext cx="84595" cy="8459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D0AD43-7A57-43DD-ADC8-5C79EAFBC0A2}"/>
              </a:ext>
            </a:extLst>
          </p:cNvPr>
          <p:cNvSpPr txBox="1"/>
          <p:nvPr/>
        </p:nvSpPr>
        <p:spPr>
          <a:xfrm>
            <a:off x="2079255" y="5437727"/>
            <a:ext cx="320922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</a:t>
            </a:r>
            <a:endParaRPr lang="ko-KR" altLang="en-US" sz="14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7BC4AB-DC4E-425D-A5C2-4137DB09C0D9}"/>
              </a:ext>
            </a:extLst>
          </p:cNvPr>
          <p:cNvSpPr txBox="1"/>
          <p:nvPr/>
        </p:nvSpPr>
        <p:spPr>
          <a:xfrm>
            <a:off x="4648507" y="5437727"/>
            <a:ext cx="324128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</a:t>
            </a:r>
            <a:endParaRPr lang="ko-KR" altLang="en-US" sz="14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F45AED-F778-4DEB-ADF1-62A8D60D5EF9}"/>
              </a:ext>
            </a:extLst>
          </p:cNvPr>
          <p:cNvSpPr txBox="1"/>
          <p:nvPr/>
        </p:nvSpPr>
        <p:spPr>
          <a:xfrm>
            <a:off x="7219363" y="5437727"/>
            <a:ext cx="324128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</a:t>
            </a:r>
            <a:endParaRPr lang="ko-KR" altLang="en-US" sz="14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8848C7D-F3E7-4D1F-9BBB-E22E056BADCD}"/>
              </a:ext>
            </a:extLst>
          </p:cNvPr>
          <p:cNvSpPr txBox="1"/>
          <p:nvPr/>
        </p:nvSpPr>
        <p:spPr>
          <a:xfrm>
            <a:off x="9789417" y="5437727"/>
            <a:ext cx="325730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</a:t>
            </a:r>
            <a:endParaRPr lang="ko-KR" altLang="en-US" sz="14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29E284-F014-40EF-92E8-A9EF0374D9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" t="13627" r="2771" b="6536"/>
          <a:stretch/>
        </p:blipFill>
        <p:spPr>
          <a:xfrm>
            <a:off x="1139614" y="2726551"/>
            <a:ext cx="2192400" cy="19315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411927F-1104-4B80-93EE-9D55C4A849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74" r="3189" b="5709"/>
          <a:stretch/>
        </p:blipFill>
        <p:spPr>
          <a:xfrm>
            <a:off x="3718127" y="2725676"/>
            <a:ext cx="2192400" cy="19315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2D30F6A-ACD5-4B0F-A7CF-E1C81221D7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73" r="2922" b="6536"/>
          <a:stretch/>
        </p:blipFill>
        <p:spPr>
          <a:xfrm>
            <a:off x="6292085" y="2728790"/>
            <a:ext cx="2192400" cy="19062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8694FA5-D00E-4194-8EEF-9A05F82AB0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673" r="2923" b="6536"/>
          <a:stretch/>
        </p:blipFill>
        <p:spPr>
          <a:xfrm>
            <a:off x="8859840" y="2724066"/>
            <a:ext cx="2192400" cy="190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105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rot="16200000">
            <a:off x="5953084" y="-158799"/>
            <a:ext cx="285832" cy="16672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398273" y="1006258"/>
            <a:ext cx="3395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어떻게 만들었을까</a:t>
            </a:r>
            <a:r>
              <a:rPr lang="en-US" altLang="ko-KR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28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72051" y="516972"/>
            <a:ext cx="1194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REVIEW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980881" y="2218690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455466" y="1614369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01. </a:t>
            </a:r>
            <a:r>
              <a:rPr lang="ko-KR" altLang="en-US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가상환경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8859C4-B69E-4D29-A386-CC5A5DC3B613}"/>
              </a:ext>
            </a:extLst>
          </p:cNvPr>
          <p:cNvSpPr/>
          <p:nvPr/>
        </p:nvSpPr>
        <p:spPr>
          <a:xfrm>
            <a:off x="1759744" y="2555376"/>
            <a:ext cx="86725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가상환경부터 만들어주세요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endParaRPr lang="en-US" altLang="ko-KR" sz="24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가상환경은 말그대로 가상의 환경이에요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다른 프로젝트와 별개로 이 프로젝트 내에서 필요한 것들을 설치하고 관리하기 위한 이 프로젝트 만의 공간이죠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endParaRPr lang="en-US" altLang="ko-KR" sz="24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예를 들어 예전에 내가 만들었던 프로젝트는 장고 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1.0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버전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…</a:t>
            </a:r>
          </a:p>
          <a:p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지금 새로 만들 프로젝트는 장고 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2.2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버전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…</a:t>
            </a:r>
          </a:p>
          <a:p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이렇게 서로 필요로 하는 환경이 다를 때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</a:t>
            </a:r>
          </a:p>
          <a:p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우리는 가상환경을 사용합니다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53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rot="16200000">
            <a:off x="5953084" y="-158799"/>
            <a:ext cx="285832" cy="16672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398273" y="1006258"/>
            <a:ext cx="3395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어떻게 만들었을까</a:t>
            </a:r>
            <a:r>
              <a:rPr lang="en-US" altLang="ko-KR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28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72051" y="516972"/>
            <a:ext cx="1194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REVIEW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980881" y="2218690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455466" y="1614369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01. </a:t>
            </a:r>
            <a:r>
              <a:rPr lang="ko-KR" altLang="en-US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가상환경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8859C4-B69E-4D29-A386-CC5A5DC3B613}"/>
              </a:ext>
            </a:extLst>
          </p:cNvPr>
          <p:cNvSpPr/>
          <p:nvPr/>
        </p:nvSpPr>
        <p:spPr>
          <a:xfrm>
            <a:off x="1759744" y="2555376"/>
            <a:ext cx="86725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가상환경을 생성하는 명령어는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</a:p>
          <a:p>
            <a:endParaRPr lang="en-US" altLang="ko-KR" sz="24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$ python -m </a:t>
            </a:r>
            <a:r>
              <a:rPr lang="en-US" altLang="ko-KR" sz="2400" dirty="0" err="1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venv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[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가상환경이름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]</a:t>
            </a:r>
          </a:p>
          <a:p>
            <a:endParaRPr lang="en-US" altLang="ko-KR" sz="24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-m : 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만들어라</a:t>
            </a:r>
            <a:endParaRPr lang="en-US" altLang="ko-KR" sz="24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400" dirty="0" err="1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venv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: 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가상환경을</a:t>
            </a:r>
            <a:endParaRPr lang="en-US" altLang="ko-KR" sz="24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0580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rot="16200000">
            <a:off x="5953084" y="-158799"/>
            <a:ext cx="285832" cy="16672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398273" y="1006258"/>
            <a:ext cx="3395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어떻게 만들었을까</a:t>
            </a:r>
            <a:r>
              <a:rPr lang="en-US" altLang="ko-KR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28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72051" y="516972"/>
            <a:ext cx="1194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REVIEW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980881" y="2218690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455466" y="1614369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01. </a:t>
            </a:r>
            <a:r>
              <a:rPr lang="ko-KR" altLang="en-US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가상환경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8859C4-B69E-4D29-A386-CC5A5DC3B613}"/>
              </a:ext>
            </a:extLst>
          </p:cNvPr>
          <p:cNvSpPr/>
          <p:nvPr/>
        </p:nvSpPr>
        <p:spPr>
          <a:xfrm>
            <a:off x="1759744" y="2555376"/>
            <a:ext cx="86725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가상환경을 생성하는 명령어는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</a:p>
          <a:p>
            <a:endParaRPr lang="en-US" altLang="ko-KR" sz="24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$ python -m </a:t>
            </a:r>
            <a:r>
              <a:rPr lang="en-US" altLang="ko-KR" sz="2400" dirty="0" err="1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venv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 err="1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myvenv</a:t>
            </a:r>
            <a:endParaRPr lang="en-US" altLang="ko-KR" sz="24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4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400" dirty="0" err="1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myvenv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라는 이름의 가상환경을 만들어라</a:t>
            </a:r>
            <a:endParaRPr lang="en-US" altLang="ko-KR" sz="24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0633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rot="16200000">
            <a:off x="5953084" y="-158799"/>
            <a:ext cx="285832" cy="16672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398273" y="1006258"/>
            <a:ext cx="3395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어떻게 만들었을까</a:t>
            </a:r>
            <a:r>
              <a:rPr lang="en-US" altLang="ko-KR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28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72051" y="516972"/>
            <a:ext cx="1194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REVIEW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980881" y="2218690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455466" y="1614369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01. </a:t>
            </a:r>
            <a:r>
              <a:rPr lang="ko-KR" altLang="en-US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가상환경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8859C4-B69E-4D29-A386-CC5A5DC3B613}"/>
              </a:ext>
            </a:extLst>
          </p:cNvPr>
          <p:cNvSpPr/>
          <p:nvPr/>
        </p:nvSpPr>
        <p:spPr>
          <a:xfrm>
            <a:off x="1759744" y="2555376"/>
            <a:ext cx="86725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가상환경을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실행하는 명령어는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</a:p>
          <a:p>
            <a:endParaRPr lang="en-US" altLang="ko-KR" sz="24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$ source [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가상환경이름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]/Scripts/activate</a:t>
            </a:r>
          </a:p>
          <a:p>
            <a:endParaRPr lang="en-US" altLang="ko-KR" sz="24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Mac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↓</a:t>
            </a:r>
            <a:endParaRPr lang="en-US" altLang="ko-KR" sz="24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$ source [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가상환경이름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]/bin/activate</a:t>
            </a:r>
          </a:p>
        </p:txBody>
      </p:sp>
    </p:spTree>
    <p:extLst>
      <p:ext uri="{BB962C8B-B14F-4D97-AF65-F5344CB8AC3E}">
        <p14:creationId xmlns:p14="http://schemas.microsoft.com/office/powerpoint/2010/main" val="1235574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rot="16200000">
            <a:off x="5953084" y="-158799"/>
            <a:ext cx="285832" cy="16672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398273" y="1006258"/>
            <a:ext cx="3395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어떻게 만들었을까</a:t>
            </a:r>
            <a:r>
              <a:rPr lang="en-US" altLang="ko-KR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28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72051" y="516972"/>
            <a:ext cx="1194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REVIEW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980881" y="2218690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455466" y="1614369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01. </a:t>
            </a:r>
            <a:r>
              <a:rPr lang="ko-KR" altLang="en-US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가상환경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8859C4-B69E-4D29-A386-CC5A5DC3B613}"/>
              </a:ext>
            </a:extLst>
          </p:cNvPr>
          <p:cNvSpPr/>
          <p:nvPr/>
        </p:nvSpPr>
        <p:spPr>
          <a:xfrm>
            <a:off x="1759744" y="2555376"/>
            <a:ext cx="86725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가상환경을 실행하는 명령어는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</a:p>
          <a:p>
            <a:endParaRPr lang="en-US" altLang="ko-KR" sz="24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$ source </a:t>
            </a:r>
            <a:r>
              <a:rPr lang="en-US" altLang="ko-KR" sz="2400" dirty="0" err="1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myvenv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/Scripts/activate</a:t>
            </a:r>
          </a:p>
          <a:p>
            <a:endParaRPr lang="en-US" altLang="ko-KR" sz="24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Mac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↓</a:t>
            </a:r>
            <a:endParaRPr lang="en-US" altLang="ko-KR" sz="24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$ source </a:t>
            </a:r>
            <a:r>
              <a:rPr lang="en-US" altLang="ko-KR" sz="2400" dirty="0" err="1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myvenv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/bin/activate</a:t>
            </a:r>
          </a:p>
          <a:p>
            <a:endParaRPr lang="en-US" altLang="ko-KR" sz="24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우리가 만든 가상환경이름이 </a:t>
            </a:r>
            <a:r>
              <a:rPr lang="en-US" altLang="ko-KR" sz="2400" dirty="0" err="1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myvenv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이니깐</a:t>
            </a:r>
            <a:endParaRPr lang="en-US" altLang="ko-KR" sz="24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이렇게 치면 되겠죠</a:t>
            </a:r>
            <a:r>
              <a:rPr lang="en-US" altLang="ko-KR" sz="24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02687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1305</Words>
  <Application>Microsoft Office PowerPoint</Application>
  <PresentationFormat>와이드스크린</PresentationFormat>
  <Paragraphs>312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1" baseType="lpstr">
      <vt:lpstr>배달의민족 도현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Ham JinKyoung</cp:lastModifiedBy>
  <cp:revision>69</cp:revision>
  <dcterms:created xsi:type="dcterms:W3CDTF">2017-10-09T06:18:45Z</dcterms:created>
  <dcterms:modified xsi:type="dcterms:W3CDTF">2019-05-21T20:51:32Z</dcterms:modified>
</cp:coreProperties>
</file>