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1" r:id="rId2"/>
    <p:sldId id="272" r:id="rId3"/>
    <p:sldId id="273" r:id="rId4"/>
    <p:sldId id="274" r:id="rId5"/>
    <p:sldId id="256" r:id="rId6"/>
    <p:sldId id="266" r:id="rId7"/>
    <p:sldId id="257" r:id="rId8"/>
    <p:sldId id="258" r:id="rId9"/>
    <p:sldId id="268" r:id="rId10"/>
    <p:sldId id="269" r:id="rId11"/>
    <p:sldId id="259" r:id="rId12"/>
    <p:sldId id="270" r:id="rId13"/>
    <p:sldId id="260" r:id="rId14"/>
    <p:sldId id="261" r:id="rId15"/>
    <p:sldId id="262" r:id="rId16"/>
    <p:sldId id="263" r:id="rId17"/>
    <p:sldId id="265" r:id="rId18"/>
    <p:sldId id="267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F2EA"/>
    <a:srgbClr val="E6E6E6"/>
    <a:srgbClr val="B9CDE5"/>
    <a:srgbClr val="38352C"/>
    <a:srgbClr val="262B33"/>
    <a:srgbClr val="323839"/>
    <a:srgbClr val="1421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114" autoAdjust="0"/>
  </p:normalViewPr>
  <p:slideViewPr>
    <p:cSldViewPr snapToGrid="0">
      <p:cViewPr varScale="1">
        <p:scale>
          <a:sx n="95" d="100"/>
          <a:sy n="95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8DB74-2314-4E87-853B-A0EF234CA4E0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35483-DF51-4F66-A021-057FB6E8D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36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任何傻瓜都能寫出電腦能懂的程式碼。而只有好的程 式設計師才能寫出人能懂的程式碼 </a:t>
            </a:r>
            <a:r>
              <a:rPr lang="en-US" altLang="zh-TW" dirty="0" smtClean="0"/>
              <a:t>- Martin Fowler.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35483-DF51-4F66-A021-057FB6E8D2B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915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重寫</a:t>
            </a:r>
            <a:r>
              <a:rPr lang="en-US" altLang="zh-TW" dirty="0" smtClean="0"/>
              <a:t>!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35483-DF51-4F66-A021-057FB6E8D2B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65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重寫</a:t>
            </a:r>
            <a:r>
              <a:rPr lang="en-US" altLang="zh-TW" dirty="0" smtClean="0"/>
              <a:t>!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35483-DF51-4F66-A021-057FB6E8D2B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885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重寫</a:t>
            </a:r>
            <a:r>
              <a:rPr lang="en-US" altLang="zh-TW" dirty="0" smtClean="0"/>
              <a:t>!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35483-DF51-4F66-A021-057FB6E8D2B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180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35483-DF51-4F66-A021-057FB6E8D2B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344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三次法則 第一次做某件事你就單純去做他  第二次作類似的事會產生反感 但還是做了 第三次在做類似的事 你就應該要重購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35483-DF51-4F66-A021-057FB6E8D2B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11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795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28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319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952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811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922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479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11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62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78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167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53073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8000" dirty="0" smtClean="0">
                <a:solidFill>
                  <a:srgbClr val="52F2EA"/>
                </a:solidFill>
              </a:rPr>
              <a:t>Coding Standard</a:t>
            </a:r>
            <a:endParaRPr lang="zh-TW" altLang="en-US" sz="8000" dirty="0">
              <a:solidFill>
                <a:srgbClr val="52F2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4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Long Method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82" y="1323784"/>
            <a:ext cx="10214791" cy="538573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410" y="1323784"/>
            <a:ext cx="678923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7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Large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1166" t="1587" r="1391" b="1124"/>
          <a:stretch/>
        </p:blipFill>
        <p:spPr>
          <a:xfrm>
            <a:off x="896645" y="1890944"/>
            <a:ext cx="4882718" cy="400383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l="1174" t="861" r="1999" b="735"/>
          <a:stretch/>
        </p:blipFill>
        <p:spPr>
          <a:xfrm>
            <a:off x="6702640" y="1731146"/>
            <a:ext cx="3959442" cy="432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8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387" y="1604388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3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Long Parameter List(Data Clumps)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711" t="1307" r="1" b="443"/>
          <a:stretch/>
        </p:blipFill>
        <p:spPr>
          <a:xfrm>
            <a:off x="852256" y="2246050"/>
            <a:ext cx="4958688" cy="3275861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6373427" y="2760955"/>
            <a:ext cx="4882719" cy="2246050"/>
            <a:chOff x="6418555" y="2743200"/>
            <a:chExt cx="4882719" cy="224605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4"/>
            <a:srcRect l="1320" t="1936" r="1051" b="2222"/>
            <a:stretch/>
          </p:blipFill>
          <p:spPr>
            <a:xfrm>
              <a:off x="6418555" y="2743200"/>
              <a:ext cx="4882719" cy="224605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9171373" y="3506679"/>
              <a:ext cx="2129901" cy="14825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064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 Envy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997" t="1886" r="1160" b="1944"/>
          <a:stretch/>
        </p:blipFill>
        <p:spPr>
          <a:xfrm>
            <a:off x="887767" y="2840854"/>
            <a:ext cx="4856086" cy="2006354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6098959" y="3027284"/>
            <a:ext cx="4927108" cy="1722269"/>
            <a:chOff x="6098959" y="3027284"/>
            <a:chExt cx="4927108" cy="172226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/>
            <a:srcRect l="1184" t="14570" r="1778" b="3253"/>
            <a:stretch/>
          </p:blipFill>
          <p:spPr>
            <a:xfrm>
              <a:off x="6098959" y="3027284"/>
              <a:ext cx="4927108" cy="1722269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9028590" y="3027284"/>
              <a:ext cx="1997477" cy="8167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644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Unsuitable Naming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634" t="1942" r="1391" b="1751"/>
          <a:stretch/>
        </p:blipFill>
        <p:spPr>
          <a:xfrm>
            <a:off x="870012" y="2459115"/>
            <a:ext cx="4909351" cy="2743200"/>
          </a:xfrm>
          <a:prstGeom prst="rect">
            <a:avLst/>
          </a:prstGeom>
          <a:ln>
            <a:solidFill>
              <a:srgbClr val="B9CDE5"/>
            </a:solidFill>
          </a:ln>
        </p:spPr>
      </p:pic>
      <p:grpSp>
        <p:nvGrpSpPr>
          <p:cNvPr id="9" name="群組 8"/>
          <p:cNvGrpSpPr/>
          <p:nvPr/>
        </p:nvGrpSpPr>
        <p:grpSpPr>
          <a:xfrm>
            <a:off x="6232124" y="2450236"/>
            <a:ext cx="4909352" cy="2752079"/>
            <a:chOff x="6232124" y="2450236"/>
            <a:chExt cx="4909352" cy="275207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/>
            <a:srcRect l="676" t="1640" r="789" b="1090"/>
            <a:stretch/>
          </p:blipFill>
          <p:spPr>
            <a:xfrm>
              <a:off x="6232124" y="2450236"/>
              <a:ext cx="4909352" cy="2752079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9161755" y="2450236"/>
              <a:ext cx="1979721" cy="6480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55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Literal Constants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799" t="4051" r="1472" b="5701"/>
          <a:stretch/>
        </p:blipFill>
        <p:spPr>
          <a:xfrm>
            <a:off x="838200" y="3342444"/>
            <a:ext cx="5133610" cy="84337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586" t="5419" r="1642" b="3662"/>
          <a:stretch/>
        </p:blipFill>
        <p:spPr>
          <a:xfrm>
            <a:off x="6320901" y="3231473"/>
            <a:ext cx="4927108" cy="10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5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Messages Chains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632" t="2283"/>
          <a:stretch/>
        </p:blipFill>
        <p:spPr>
          <a:xfrm>
            <a:off x="838200" y="2387354"/>
            <a:ext cx="4950781" cy="24854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951" t="2472" r="1233" b="2046"/>
          <a:stretch/>
        </p:blipFill>
        <p:spPr>
          <a:xfrm>
            <a:off x="6243290" y="1473628"/>
            <a:ext cx="4963218" cy="2256008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6243290" y="4068760"/>
            <a:ext cx="4963218" cy="2265215"/>
            <a:chOff x="6257580" y="3000651"/>
            <a:chExt cx="4963218" cy="226521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4"/>
            <a:srcRect l="596" t="3074"/>
            <a:stretch/>
          </p:blipFill>
          <p:spPr>
            <a:xfrm>
              <a:off x="6258757" y="3000651"/>
              <a:ext cx="4962041" cy="1514279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5"/>
            <a:srcRect t="3870"/>
            <a:stretch/>
          </p:blipFill>
          <p:spPr>
            <a:xfrm>
              <a:off x="6257580" y="4514931"/>
              <a:ext cx="4963218" cy="7509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279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Temporary Field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770366"/>
              </p:ext>
            </p:extLst>
          </p:nvPr>
        </p:nvGraphicFramePr>
        <p:xfrm>
          <a:off x="1361983" y="2716565"/>
          <a:ext cx="4062274" cy="1462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408">
                  <a:extLst>
                    <a:ext uri="{9D8B030D-6E8A-4147-A177-3AD203B41FA5}">
                      <a16:colId xmlns:a16="http://schemas.microsoft.com/office/drawing/2014/main" val="2993779396"/>
                    </a:ext>
                  </a:extLst>
                </a:gridCol>
                <a:gridCol w="3710866">
                  <a:extLst>
                    <a:ext uri="{9D8B030D-6E8A-4147-A177-3AD203B41FA5}">
                      <a16:colId xmlns:a16="http://schemas.microsoft.com/office/drawing/2014/main" val="4109739251"/>
                    </a:ext>
                  </a:extLst>
                </a:gridCol>
              </a:tblGrid>
              <a:tr h="365608"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 </a:t>
                      </a: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 = 2 * (_height + _width);</a:t>
                      </a:r>
                      <a:endParaRPr lang="zh-TW" altLang="en-US" sz="1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532648"/>
                  </a:ext>
                </a:extLst>
              </a:tr>
              <a:tr h="365608"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System.out.println(temp);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993895"/>
                  </a:ext>
                </a:extLst>
              </a:tr>
              <a:tr h="365608"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 = _height * _width;</a:t>
                      </a:r>
                      <a:endParaRPr lang="zh-TW" altLang="en-US" sz="1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051309"/>
                  </a:ext>
                </a:extLst>
              </a:tr>
              <a:tr h="365608"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System.out.println(temp);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301826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165576"/>
              </p:ext>
            </p:extLst>
          </p:nvPr>
        </p:nvGraphicFramePr>
        <p:xfrm>
          <a:off x="6334957" y="2716565"/>
          <a:ext cx="4062274" cy="1462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408">
                  <a:extLst>
                    <a:ext uri="{9D8B030D-6E8A-4147-A177-3AD203B41FA5}">
                      <a16:colId xmlns:a16="http://schemas.microsoft.com/office/drawing/2014/main" val="2993779396"/>
                    </a:ext>
                  </a:extLst>
                </a:gridCol>
                <a:gridCol w="3710866">
                  <a:extLst>
                    <a:ext uri="{9D8B030D-6E8A-4147-A177-3AD203B41FA5}">
                      <a16:colId xmlns:a16="http://schemas.microsoft.com/office/drawing/2014/main" val="4109739251"/>
                    </a:ext>
                  </a:extLst>
                </a:gridCol>
              </a:tblGrid>
              <a:tr h="365608"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double </a:t>
                      </a: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perimeter = 2 * (_height + _width);</a:t>
                      </a:r>
                      <a:endParaRPr lang="zh-TW" altLang="en-US" sz="1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532648"/>
                  </a:ext>
                </a:extLst>
              </a:tr>
              <a:tr h="365608"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System.out.println(perimeter);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993895"/>
                  </a:ext>
                </a:extLst>
              </a:tr>
              <a:tr h="365608"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double</a:t>
                      </a:r>
                      <a:r>
                        <a:rPr lang="en-US" altLang="zh-TW" sz="1400" b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</a:t>
                      </a:r>
                      <a:r>
                        <a:rPr lang="en-US" altLang="zh-TW" sz="1400" b="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_height * _width;</a:t>
                      </a:r>
                      <a:endParaRPr lang="zh-TW" altLang="en-US" sz="1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051309"/>
                  </a:ext>
                </a:extLst>
              </a:tr>
              <a:tr h="365608"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System.out.println(area);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301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47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一個檔案一個類別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Header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，副檔名一律使用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.h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socket.h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，副檔名一律使用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cpp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socket.cpp)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528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成員變數以</a:t>
            </a:r>
            <a:r>
              <a:rPr lang="zh-TW" altLang="en-US" dirty="0">
                <a:solidFill>
                  <a:srgbClr val="52F2E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底線開始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，底線後</a:t>
            </a:r>
            <a:r>
              <a:rPr lang="zh-TW" altLang="en-US" dirty="0">
                <a:solidFill>
                  <a:srgbClr val="52F2E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第一個子母小寫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，若由多個單字組成，從第二個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單字開始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，每個單字的第一個字母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大寫。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ool _isPermissionState</a:t>
            </a:r>
          </a:p>
          <a:p>
            <a:pPr marL="457200" lvl="1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全域變數、區域變數及函式參數命名規格與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成員變數相似，僅差</a:t>
            </a:r>
            <a:r>
              <a:rPr lang="zh-TW" altLang="en-US" dirty="0">
                <a:solidFill>
                  <a:srgbClr val="52F2E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不以底線開始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ouble calculateArea()</a:t>
            </a:r>
          </a:p>
          <a:p>
            <a:pPr marL="457200" lvl="1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星號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(*)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及參考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(&amp;)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符號緊跟於</a:t>
            </a:r>
            <a:r>
              <a:rPr lang="zh-TW" altLang="en-US" dirty="0">
                <a:solidFill>
                  <a:srgbClr val="52F2E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r>
              <a:rPr lang="zh-TW" altLang="en-US" dirty="0" smtClean="0">
                <a:solidFill>
                  <a:srgbClr val="52F2E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double* _length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778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每個函式</a:t>
            </a:r>
            <a:r>
              <a:rPr lang="zh-TW" altLang="en-US" dirty="0">
                <a:solidFill>
                  <a:srgbClr val="52F2E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表示一種操作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，因此一律使用</a:t>
            </a:r>
            <a:r>
              <a:rPr lang="zh-TW" altLang="en-US" dirty="0">
                <a:solidFill>
                  <a:srgbClr val="52F2E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動詞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作為第一個單字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 calculateCompanySize()</a:t>
            </a:r>
          </a:p>
          <a:p>
            <a:r>
              <a:rPr lang="en-US" altLang="zh-TW" dirty="0">
                <a:solidFill>
                  <a:srgbClr val="52F2E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Getter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除了取得 </a:t>
            </a:r>
            <a:r>
              <a:rPr lang="en-US" altLang="zh-TW" dirty="0">
                <a:solidFill>
                  <a:srgbClr val="52F2E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bool </a:t>
            </a:r>
            <a:r>
              <a:rPr lang="zh-TW" altLang="en-US" dirty="0">
                <a:solidFill>
                  <a:srgbClr val="52F2E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IsXXX()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之外，其餘一律使用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GetXXX()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bool isPrimeNumber()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nt getCompanySize()</a:t>
            </a:r>
          </a:p>
          <a:p>
            <a:r>
              <a:rPr lang="en-US" altLang="zh-TW" dirty="0">
                <a:solidFill>
                  <a:srgbClr val="52F2E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Setter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一律使用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SetXXX()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oid setCompanyName(String name)</a:t>
            </a:r>
          </a:p>
        </p:txBody>
      </p:sp>
    </p:spTree>
    <p:extLst>
      <p:ext uri="{BB962C8B-B14F-4D97-AF65-F5344CB8AC3E}">
        <p14:creationId xmlns:p14="http://schemas.microsoft.com/office/powerpoint/2010/main" val="146566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53073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8000" dirty="0" smtClean="0">
                <a:solidFill>
                  <a:srgbClr val="52F2EA"/>
                </a:solidFill>
              </a:rPr>
              <a:t>Code Smell</a:t>
            </a:r>
            <a:endParaRPr lang="zh-TW" altLang="en-US" sz="8000" dirty="0">
              <a:solidFill>
                <a:srgbClr val="52F2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5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2341628" cy="777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52404" y="2781504"/>
            <a:ext cx="7093999" cy="15269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Any fool can write code that a computer can understand. Good programmers write code that humans can understand. </a:t>
            </a:r>
          </a:p>
          <a:p>
            <a:pPr marL="0" indent="0" algn="r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Martin Fowler</a:t>
            </a:r>
          </a:p>
        </p:txBody>
      </p:sp>
      <p:pic>
        <p:nvPicPr>
          <p:cNvPr id="1026" name="Picture 2" descr="Image result for martin fowl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7" b="100000" l="0" r="39600">
                        <a14:foregroundMark x1="15200" y1="6270" x2="15200" y2="6270"/>
                        <a14:foregroundMark x1="13600" y1="8150" x2="13600" y2="8150"/>
                        <a14:foregroundMark x1="14200" y1="6897" x2="14200" y2="6897"/>
                        <a14:foregroundMark x1="9000" y1="21317" x2="9000" y2="21317"/>
                        <a14:foregroundMark x1="9000" y1="23824" x2="9000" y2="23824"/>
                        <a14:foregroundMark x1="8400" y1="28213" x2="8400" y2="282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574"/>
          <a:stretch/>
        </p:blipFill>
        <p:spPr bwMode="auto">
          <a:xfrm>
            <a:off x="-43594" y="2139518"/>
            <a:ext cx="4526817" cy="561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2414727" y="811727"/>
            <a:ext cx="8265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品質不是動作，是一種習慣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852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3920" y="355981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Duplicate Code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24" r="1764" b="1588"/>
          <a:stretch/>
        </p:blipFill>
        <p:spPr>
          <a:xfrm>
            <a:off x="1112520" y="2263806"/>
            <a:ext cx="4342214" cy="30894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660" t="441" r="870"/>
          <a:stretch/>
        </p:blipFill>
        <p:spPr>
          <a:xfrm>
            <a:off x="6374167" y="2263806"/>
            <a:ext cx="4305670" cy="309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5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Long Method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984" t="885" r="1118" b="625"/>
          <a:stretch/>
        </p:blipFill>
        <p:spPr>
          <a:xfrm>
            <a:off x="4403324" y="745724"/>
            <a:ext cx="4074850" cy="579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4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Long Method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00" y="1323784"/>
            <a:ext cx="10214791" cy="5385737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1386840" y="365125"/>
            <a:ext cx="10518648" cy="6476634"/>
            <a:chOff x="1386840" y="365125"/>
            <a:chExt cx="10518648" cy="6476634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16258" y="365125"/>
              <a:ext cx="6789230" cy="28098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86840" y="3142980"/>
              <a:ext cx="5505450" cy="118110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86840" y="4324080"/>
              <a:ext cx="6981825" cy="742950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86840" y="5174884"/>
              <a:ext cx="9906000" cy="1666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012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369</Words>
  <Application>Microsoft Office PowerPoint</Application>
  <PresentationFormat>寬螢幕</PresentationFormat>
  <Paragraphs>64</Paragraphs>
  <Slides>18</Slides>
  <Notes>6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Coding Standard</vt:lpstr>
      <vt:lpstr>檔案</vt:lpstr>
      <vt:lpstr>變數</vt:lpstr>
      <vt:lpstr>函式</vt:lpstr>
      <vt:lpstr>Code Smell</vt:lpstr>
      <vt:lpstr>PowerPoint 簡報</vt:lpstr>
      <vt:lpstr>Duplicate Code</vt:lpstr>
      <vt:lpstr>Long Method</vt:lpstr>
      <vt:lpstr>Long Method</vt:lpstr>
      <vt:lpstr>Long Method</vt:lpstr>
      <vt:lpstr>Large Class</vt:lpstr>
      <vt:lpstr>PowerPoint 簡報</vt:lpstr>
      <vt:lpstr>Long Parameter List(Data Clumps)</vt:lpstr>
      <vt:lpstr>Feature Envy</vt:lpstr>
      <vt:lpstr>Unsuitable Naming</vt:lpstr>
      <vt:lpstr>Literal Constants</vt:lpstr>
      <vt:lpstr>Messages Chains</vt:lpstr>
      <vt:lpstr>Temporary Field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Smell</dc:title>
  <dc:creator>J T</dc:creator>
  <cp:lastModifiedBy>J T</cp:lastModifiedBy>
  <cp:revision>16</cp:revision>
  <dcterms:created xsi:type="dcterms:W3CDTF">2019-08-22T10:52:22Z</dcterms:created>
  <dcterms:modified xsi:type="dcterms:W3CDTF">2019-08-23T14:13:38Z</dcterms:modified>
</cp:coreProperties>
</file>