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76" r:id="rId5"/>
    <p:sldId id="277" r:id="rId6"/>
    <p:sldId id="278" r:id="rId7"/>
    <p:sldId id="279" r:id="rId8"/>
    <p:sldId id="280" r:id="rId9"/>
    <p:sldId id="269" r:id="rId10"/>
    <p:sldId id="267" r:id="rId11"/>
    <p:sldId id="268" r:id="rId12"/>
    <p:sldId id="264" r:id="rId13"/>
    <p:sldId id="258" r:id="rId14"/>
    <p:sldId id="259" r:id="rId15"/>
    <p:sldId id="270" r:id="rId16"/>
    <p:sldId id="271" r:id="rId17"/>
    <p:sldId id="261" r:id="rId18"/>
    <p:sldId id="272" r:id="rId19"/>
    <p:sldId id="26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네트워크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RIP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199860"/>
            <a:ext cx="975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Hop Count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Metric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 사용하여 최적의 경로 선택 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매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30 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초 마다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Routing Update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이웃 </a:t>
            </a:r>
            <a:r>
              <a:rPr lang="ko-KR" altLang="en-US" sz="24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라우터에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전송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최대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16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개의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hop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지원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(16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개가 넘는 정보는 삭제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OSPF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2199860"/>
            <a:ext cx="975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Shortest Path First(SPF)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알고리즘을 사용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Link – State </a:t>
            </a:r>
            <a:r>
              <a:rPr lang="en-US" altLang="ko-KR" sz="24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routring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protocol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RIP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보다 큰 규모가 큰 네트워크에서 사용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비교적 자세한 제어와 관리 정보의 </a:t>
            </a:r>
            <a:r>
              <a:rPr lang="ko-KR" altLang="en-US" sz="24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트래픽</a:t>
            </a:r>
            <a:r>
              <a:rPr lang="ko-KR" altLang="en-US" sz="24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절감</a:t>
            </a:r>
            <a:endParaRPr lang="en-US" altLang="ko-KR" sz="24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RIP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OSPF</a:t>
            </a:r>
            <a:r>
              <a:rPr lang="ko-KR" altLang="en-US" dirty="0" smtClean="0"/>
              <a:t>의 차이점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071175"/>
              </p:ext>
            </p:extLst>
          </p:nvPr>
        </p:nvGraphicFramePr>
        <p:xfrm>
          <a:off x="2438400" y="2553210"/>
          <a:ext cx="9337431" cy="335406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514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723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RIP</a:t>
                      </a:r>
                      <a:endParaRPr lang="ko-KR" altLang="en-US" sz="2000" dirty="0" smtClean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OSPF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6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정보 전달 주기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30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초 마다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새로운 장비가 추가 될 때마다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경로 결정 방법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지나가는 홉이 적은 쪽으로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빠른쪽으로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보내는 정보의 양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모든 </a:t>
                      </a: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라우팅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 테이블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변경된 부분만 </a:t>
                      </a: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멀티케스팅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7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특징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최대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16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홉까지 가능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사용자 선호에 따라 특정 </a:t>
                      </a:r>
                      <a:r>
                        <a:rPr lang="ko-KR" altLang="en-US" sz="1800" b="1" dirty="0" err="1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라우터에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강B"/>
                        </a:rPr>
                        <a:t> 우선권 부여 가능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견고딕" pitchFamily="18" charset="-127"/>
                        <a:ea typeface="HY강B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4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38400" y="2133600"/>
            <a:ext cx="9550400" cy="723900"/>
          </a:xfrm>
        </p:spPr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24" y="2985735"/>
            <a:ext cx="3839111" cy="2600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455" y="2985735"/>
            <a:ext cx="3358722" cy="26037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897" y="2985735"/>
            <a:ext cx="393103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4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 </a:t>
            </a:r>
            <a:r>
              <a:rPr lang="ko-KR" altLang="en-US" dirty="0"/>
              <a:t>설정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38400" y="2133600"/>
            <a:ext cx="9550400" cy="103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각 라우터의 </a:t>
            </a:r>
            <a:r>
              <a:rPr lang="en-US" altLang="ko-KR" b="0" dirty="0" smtClean="0"/>
              <a:t>serial, </a:t>
            </a:r>
            <a:r>
              <a:rPr lang="en-US" altLang="ko-KR" b="0" dirty="0" err="1" smtClean="0"/>
              <a:t>fastethernet</a:t>
            </a:r>
            <a:r>
              <a:rPr lang="en-US" altLang="ko-KR" b="0" dirty="0" smtClean="0"/>
              <a:t> port</a:t>
            </a:r>
            <a:r>
              <a:rPr lang="ko-KR" altLang="en-US" b="0" dirty="0" smtClean="0"/>
              <a:t>에 </a:t>
            </a:r>
            <a:r>
              <a:rPr lang="en-US" altLang="ko-KR" b="0" dirty="0" err="1" smtClean="0"/>
              <a:t>ip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할당</a:t>
            </a:r>
            <a:endParaRPr lang="en-US" altLang="ko-KR" b="0" dirty="0" smtClean="0"/>
          </a:p>
          <a:p>
            <a:r>
              <a:rPr lang="ko-KR" altLang="en-US" b="0" dirty="0" smtClean="0"/>
              <a:t>각 라우터에 </a:t>
            </a:r>
            <a:r>
              <a:rPr lang="en-US" altLang="ko-KR" b="0" dirty="0" smtClean="0"/>
              <a:t>static routing </a:t>
            </a:r>
            <a:r>
              <a:rPr lang="ko-KR" altLang="en-US" b="0" dirty="0" smtClean="0"/>
              <a:t>실행</a:t>
            </a:r>
            <a:endParaRPr lang="ko-KR" altLang="en-US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09899"/>
            <a:ext cx="4551485" cy="2717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440" y="4098694"/>
            <a:ext cx="4510454" cy="5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 </a:t>
            </a:r>
            <a:r>
              <a:rPr lang="ko-KR" altLang="en-US" dirty="0" smtClean="0"/>
              <a:t>테이블 확인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38400" y="2133600"/>
            <a:ext cx="9550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각 라우터의 연결 상태 확인</a:t>
            </a:r>
            <a:endParaRPr lang="en-US" altLang="ko-KR" b="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86" y="2857500"/>
            <a:ext cx="5023827" cy="31950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01686" y="5354320"/>
            <a:ext cx="4178154" cy="3759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 + default gateway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438400" y="2133600"/>
            <a:ext cx="95504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0" dirty="0" smtClean="0"/>
              <a:t>해당 </a:t>
            </a:r>
            <a:r>
              <a:rPr lang="en-US" altLang="ko-KR" b="0" dirty="0" smtClean="0"/>
              <a:t>Routing Protocol</a:t>
            </a:r>
            <a:r>
              <a:rPr lang="ko-KR" altLang="en-US" b="0" dirty="0" smtClean="0"/>
              <a:t>로는 저장 되지 않은 경로로 가는 방법 제시</a:t>
            </a:r>
            <a:endParaRPr lang="en-US" altLang="ko-KR" b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910" y="4018085"/>
            <a:ext cx="5497667" cy="3772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60" y="2611303"/>
            <a:ext cx="4553585" cy="3258005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7355065" y="5194011"/>
            <a:ext cx="409135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0" dirty="0" smtClean="0"/>
              <a:t>모든 </a:t>
            </a:r>
            <a:r>
              <a:rPr lang="en-US" altLang="ko-KR" b="0" dirty="0" err="1" smtClean="0"/>
              <a:t>ip</a:t>
            </a:r>
            <a:r>
              <a:rPr lang="ko-KR" altLang="en-US" b="0" dirty="0" smtClean="0"/>
              <a:t>주소를 가리키는 방식</a:t>
            </a:r>
            <a:endParaRPr lang="en-US" altLang="ko-KR" b="0" dirty="0" smtClean="0"/>
          </a:p>
        </p:txBody>
      </p:sp>
      <p:sp>
        <p:nvSpPr>
          <p:cNvPr id="8" name="아래쪽 화살표 7"/>
          <p:cNvSpPr/>
          <p:nvPr/>
        </p:nvSpPr>
        <p:spPr bwMode="auto">
          <a:xfrm>
            <a:off x="9093011" y="4535320"/>
            <a:ext cx="615461" cy="51874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0877" y="5635869"/>
            <a:ext cx="3666392" cy="2462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47" y="2885439"/>
            <a:ext cx="5297187" cy="25196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987" y="2862840"/>
            <a:ext cx="5251892" cy="25648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76" y="2840242"/>
            <a:ext cx="5227463" cy="256487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routing – RIP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38400" y="2133600"/>
            <a:ext cx="9550400" cy="599440"/>
          </a:xfrm>
        </p:spPr>
        <p:txBody>
          <a:bodyPr/>
          <a:lstStyle/>
          <a:p>
            <a:r>
              <a:rPr lang="ko-KR" altLang="en-US" dirty="0"/>
              <a:t>각 라우터의 </a:t>
            </a:r>
            <a:r>
              <a:rPr lang="en-US" altLang="ko-KR" dirty="0"/>
              <a:t>serial, </a:t>
            </a:r>
            <a:r>
              <a:rPr lang="en-US" altLang="ko-KR" dirty="0" err="1"/>
              <a:t>fastethernet</a:t>
            </a:r>
            <a:r>
              <a:rPr lang="en-US" altLang="ko-KR" dirty="0"/>
              <a:t> port</a:t>
            </a:r>
            <a:r>
              <a:rPr lang="ko-KR" altLang="en-US" dirty="0"/>
              <a:t>에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할당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0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routing – RIP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38400" y="2133600"/>
            <a:ext cx="9550400" cy="599440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smtClean="0"/>
              <a:t>라우터에 </a:t>
            </a:r>
            <a:r>
              <a:rPr lang="en-US" altLang="ko-KR" dirty="0" smtClean="0"/>
              <a:t>RIP routing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Classless</a:t>
            </a:r>
            <a:r>
              <a:rPr lang="ko-KR" altLang="en-US" dirty="0" smtClean="0"/>
              <a:t>의 형태로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 설정 </a:t>
            </a:r>
            <a:r>
              <a:rPr lang="en-US" altLang="ko-KR" dirty="0" smtClean="0"/>
              <a:t>=&gt; no auto-summary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445" y="3230880"/>
            <a:ext cx="7036309" cy="25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6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– RIP </a:t>
            </a:r>
            <a:r>
              <a:rPr lang="ko-KR" altLang="en-US" dirty="0" smtClean="0"/>
              <a:t>라우팅 테이블 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36800"/>
            <a:ext cx="8692566" cy="3394819"/>
          </a:xfrm>
        </p:spPr>
      </p:pic>
      <p:sp>
        <p:nvSpPr>
          <p:cNvPr id="5" name="TextBox 4"/>
          <p:cNvSpPr txBox="1"/>
          <p:nvPr/>
        </p:nvSpPr>
        <p:spPr>
          <a:xfrm>
            <a:off x="2438400" y="4663440"/>
            <a:ext cx="7569200" cy="2743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5156199"/>
            <a:ext cx="7569200" cy="2743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4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네트워크란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서로 다른 정보통신기기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서버나 클라이언트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스마트폰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연결하는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한 장비에서 다른 장비를 유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무선 통신망으로 연결하여 정보나 자료를 전달하는 조직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혹은 망을 의미함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– </a:t>
            </a:r>
            <a:r>
              <a:rPr lang="en-US" altLang="ko-KR" dirty="0" smtClean="0"/>
              <a:t>OSPF </a:t>
            </a:r>
            <a:r>
              <a:rPr lang="ko-KR" altLang="en-US" dirty="0"/>
              <a:t>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79" y="2126010"/>
            <a:ext cx="6563641" cy="3772426"/>
          </a:xfrm>
        </p:spPr>
      </p:pic>
    </p:spTree>
    <p:extLst>
      <p:ext uri="{BB962C8B-B14F-4D97-AF65-F5344CB8AC3E}">
        <p14:creationId xmlns:p14="http://schemas.microsoft.com/office/powerpoint/2010/main" val="97077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– </a:t>
            </a:r>
            <a:r>
              <a:rPr lang="en-US" altLang="ko-KR" dirty="0" smtClean="0"/>
              <a:t>OSPF </a:t>
            </a:r>
            <a:r>
              <a:rPr lang="ko-KR" altLang="en-US" dirty="0"/>
              <a:t>설정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67" y="2790235"/>
            <a:ext cx="9404666" cy="1869687"/>
          </a:xfrm>
        </p:spPr>
      </p:pic>
    </p:spTree>
    <p:extLst>
      <p:ext uri="{BB962C8B-B14F-4D97-AF65-F5344CB8AC3E}">
        <p14:creationId xmlns:p14="http://schemas.microsoft.com/office/powerpoint/2010/main" val="2799160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routing – </a:t>
            </a:r>
            <a:r>
              <a:rPr lang="en-US" altLang="ko-KR" dirty="0" smtClean="0"/>
              <a:t>OSPF </a:t>
            </a:r>
            <a:r>
              <a:rPr lang="ko-KR" altLang="en-US" dirty="0"/>
              <a:t>라우팅 테이블 확인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46" y="2164209"/>
            <a:ext cx="8868508" cy="3783070"/>
          </a:xfrm>
        </p:spPr>
      </p:pic>
      <p:sp>
        <p:nvSpPr>
          <p:cNvPr id="5" name="TextBox 4"/>
          <p:cNvSpPr txBox="1"/>
          <p:nvPr/>
        </p:nvSpPr>
        <p:spPr>
          <a:xfrm>
            <a:off x="2880946" y="4733780"/>
            <a:ext cx="7569200" cy="2743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0946" y="5013500"/>
            <a:ext cx="7569200" cy="2743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80946" y="5460295"/>
            <a:ext cx="7569200" cy="27432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306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 Layers,</a:t>
            </a:r>
            <a:r>
              <a:rPr lang="en-US" altLang="ko-KR" dirty="0"/>
              <a:t> TCP/IP Layers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28" y="2435632"/>
            <a:ext cx="5273497" cy="2994920"/>
          </a:xfrm>
        </p:spPr>
      </p:pic>
      <p:sp>
        <p:nvSpPr>
          <p:cNvPr id="6" name="TextBox 5"/>
          <p:cNvSpPr txBox="1"/>
          <p:nvPr/>
        </p:nvSpPr>
        <p:spPr>
          <a:xfrm>
            <a:off x="6258866" y="2435632"/>
            <a:ext cx="608553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OSI 7</a:t>
            </a: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계층은 네트워크 전송 시 데이터 표준을 위해 정립한 개념</a:t>
            </a:r>
            <a:endParaRPr lang="en-US" altLang="ko-KR" sz="2000" b="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초기 여러 네트워크 망이 혼재되어 하나의 표준으로 지정한 것</a:t>
            </a:r>
            <a:endParaRPr lang="en-US" altLang="ko-KR" sz="2000" b="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하지만 실제 네트워크에서는 </a:t>
            </a:r>
            <a:r>
              <a:rPr lang="en-US" altLang="ko-KR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계층으로 정확하게 분리 하지 않음</a:t>
            </a:r>
            <a:endParaRPr lang="en-US" altLang="ko-KR" sz="2000" b="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실제로는 </a:t>
            </a:r>
            <a:r>
              <a:rPr lang="en-US" altLang="ko-KR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TCP/IP</a:t>
            </a:r>
            <a:r>
              <a:rPr lang="ko-KR" altLang="en-US" sz="2000" b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ko-KR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  <a:r>
              <a:rPr lang="ko-KR" altLang="en-US" sz="2000" b="0" dirty="0" smtClean="0">
                <a:solidFill>
                  <a:srgbClr val="000000"/>
                </a:solidFill>
                <a:cs typeface="Arial" panose="020B0604020202020204" pitchFamily="34" charset="0"/>
              </a:rPr>
              <a:t>계층으로 설계되어 있음</a:t>
            </a:r>
            <a:endParaRPr lang="en-US" altLang="ko-KR" sz="2000" b="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OSI 7 Layers, TCP/IP </a:t>
            </a:r>
            <a:r>
              <a:rPr lang="en-US" altLang="ko-KR" dirty="0"/>
              <a:t>Layers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- 1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네트워크 장비들 간의 물리적인 연결을 담당하는 계층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상위층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데이터링크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으로부터 받은 데이터를 통신회선을 통해 비트 단위로 전송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케이블이나 연결 장치 등과 같은 기계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전기적 항목들을 정하고 네트워크상의 두 노드를 물리적으로 연결시켜 주는 계층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Frame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Bit Pattern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Encode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하여 물리적 신호로 매체에 전송함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01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계층에서의 주요 기술 </a:t>
            </a:r>
            <a:r>
              <a:rPr lang="en-US" altLang="ko-KR" dirty="0" smtClean="0"/>
              <a:t>- Ethernet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이더넷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(Ethernet)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가장 광범위하게 설치된 근거리통신망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CSMA/CD(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이더넷의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동작방식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으로 주변 매체와 통신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모든 장치들은 케이블에 접속됨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해당 기술들을 통해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형성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60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계층에서의 주요 장비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허브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혹은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멀티포트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리피터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포트가 여러 개 탑재되어 있고 한 포트로 들어온 데이터를 나머지 포트로 전송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입력된 신호를 증폭하는 기능이 있음</a:t>
            </a: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리피터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플러딩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기능을 사용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충돌 제어 기능이 없음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038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계층에서의 주요 장비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UTP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케이블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커넥터와 함께 각각의 장비를 연결하는 데 사용한다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조립 상태에 의해서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T568A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T568B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 나뉘어 진다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T568A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로는 주로 서로 다른 장비들을 연결한다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T568B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는 주로 서로 같은 장비들을 연결한다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26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계층에서의 주요 장비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2199860"/>
            <a:ext cx="975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 광케이블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주로 여러 광섬유를 묶어서 케이블로 제작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160443"/>
              </p:ext>
            </p:extLst>
          </p:nvPr>
        </p:nvGraphicFramePr>
        <p:xfrm>
          <a:off x="2438400" y="3301632"/>
          <a:ext cx="9753599" cy="157151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305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8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단일 경로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(SINGLE</a:t>
                      </a:r>
                      <a:r>
                        <a:rPr lang="en-US" altLang="ko-KR" sz="2000" baseline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– MODE)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다중경로</a:t>
                      </a:r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(MULT</a:t>
                      </a:r>
                      <a:r>
                        <a:rPr lang="en-US" altLang="ko-KR" sz="2000" baseline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– MODE)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68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큰 정밀도</a:t>
                      </a:r>
                      <a:endParaRPr lang="en-US" altLang="ko-KR" sz="1800" b="1" dirty="0" smtClean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가격이 비싸다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속도가 비교적 빠르다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정밀도가 상대적으로 떨어진다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가격이 싼 편이다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속도가 비교적 느리다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.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9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Static routing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Dynamic routing</a:t>
            </a:r>
            <a:r>
              <a:rPr lang="ko-KR" altLang="en-US" dirty="0" smtClean="0"/>
              <a:t>의 장단점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325217" y="2544418"/>
          <a:ext cx="10681254" cy="264570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2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1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82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Static</a:t>
                      </a:r>
                      <a:r>
                        <a:rPr lang="en-US" altLang="ko-KR" sz="2000" baseline="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 routing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rgbClr val="000000"/>
                          </a:solidFill>
                          <a:latin typeface="HY견고딕" pitchFamily="18" charset="-127"/>
                          <a:ea typeface="HY견고딕" pitchFamily="18" charset="-127"/>
                        </a:rPr>
                        <a:t>Dynamic routing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7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장점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네트워크 변화에 대한 대처가 빠름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관리자가 직접 경로 설정 </a:t>
                      </a: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=&gt;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경로관리 효율적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1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단점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주기적인 경로 계산</a:t>
                      </a:r>
                      <a:r>
                        <a:rPr lang="en-US" altLang="ko-KR" sz="1800" b="1" baseline="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=&gt; CPU</a:t>
                      </a:r>
                      <a:r>
                        <a:rPr lang="ko-KR" altLang="en-US" sz="1800" b="1" baseline="0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사용량 증가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0000"/>
                          </a:solidFill>
                          <a:latin typeface="HY강B" pitchFamily="18" charset="-127"/>
                          <a:ea typeface="HY강B" pitchFamily="18" charset="-127"/>
                        </a:rPr>
                        <a:t>네트워크 변화에 대한 대처가 느림</a:t>
                      </a:r>
                      <a:endParaRPr lang="ko-KR" altLang="en-US" sz="1800" b="1" dirty="0">
                        <a:solidFill>
                          <a:srgbClr val="000000"/>
                        </a:solidFill>
                        <a:latin typeface="HY강B" pitchFamily="18" charset="-127"/>
                        <a:ea typeface="HY강B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276</TotalTime>
  <Words>570</Words>
  <Application>Microsoft Office PowerPoint</Application>
  <PresentationFormat>와이드스크린</PresentationFormat>
  <Paragraphs>95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HY강B</vt:lpstr>
      <vt:lpstr>HY견고딕</vt:lpstr>
      <vt:lpstr>굴림</vt:lpstr>
      <vt:lpstr>Arial</vt:lpstr>
      <vt:lpstr>Verdana</vt:lpstr>
      <vt:lpstr>Wingdings</vt:lpstr>
      <vt:lpstr>테마1</vt:lpstr>
      <vt:lpstr>네트워크</vt:lpstr>
      <vt:lpstr>네트워크란?</vt:lpstr>
      <vt:lpstr>OSI 7 Layers, TCP/IP Layers 개요</vt:lpstr>
      <vt:lpstr>OSI 7 Layers, TCP/IP Layers 개요 - 1계층</vt:lpstr>
      <vt:lpstr>1계층에서의 주요 기술 - Ethernet </vt:lpstr>
      <vt:lpstr>1계층에서의 주요 장비 </vt:lpstr>
      <vt:lpstr>1계층에서의 주요 장비 </vt:lpstr>
      <vt:lpstr>1계층에서의 주요 장비 </vt:lpstr>
      <vt:lpstr>Static routing과 Dynamic routing의 장단점</vt:lpstr>
      <vt:lpstr>RIP 정의</vt:lpstr>
      <vt:lpstr>OSPF 정의</vt:lpstr>
      <vt:lpstr>RIP 과 OSPF의 차이점</vt:lpstr>
      <vt:lpstr>Static routing 설정</vt:lpstr>
      <vt:lpstr>Static routing 설정</vt:lpstr>
      <vt:lpstr>Static routing 테이블 확인</vt:lpstr>
      <vt:lpstr>Static routing + default gateway</vt:lpstr>
      <vt:lpstr>Dynamic routing – RIP 설정</vt:lpstr>
      <vt:lpstr>Dynamic routing – RIP 설정</vt:lpstr>
      <vt:lpstr>Dynamic routing – RIP 라우팅 테이블 확인</vt:lpstr>
      <vt:lpstr>Dynamic routing – OSPF 설정</vt:lpstr>
      <vt:lpstr>Dynamic routing – OSPF 설정</vt:lpstr>
      <vt:lpstr>Dynamic routing – OSPF 라우팅 테이블 확인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33</cp:revision>
  <dcterms:created xsi:type="dcterms:W3CDTF">2016-11-23T11:24:50Z</dcterms:created>
  <dcterms:modified xsi:type="dcterms:W3CDTF">2017-07-28T09:36:35Z</dcterms:modified>
</cp:coreProperties>
</file>