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6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26" autoAdjust="0"/>
    <p:restoredTop sz="94660"/>
  </p:normalViewPr>
  <p:slideViewPr>
    <p:cSldViewPr snapToGrid="0">
      <p:cViewPr varScale="1">
        <p:scale>
          <a:sx n="87" d="100"/>
          <a:sy n="87" d="100"/>
        </p:scale>
        <p:origin x="302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stu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0" y="6613526"/>
            <a:ext cx="12192000" cy="2444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www.company.com</a:t>
            </a:r>
            <a:endParaRPr lang="fr-FR" altLang="en-US" sz="100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5029200"/>
            <a:ext cx="7620000" cy="609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클릭하여 마스터 부제목 스타일 편집</a:t>
            </a:r>
            <a:endParaRPr lang="en-US" altLang="en-US" noProof="0" smtClean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3581401"/>
            <a:ext cx="7620000" cy="1470025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anchor="t"/>
          <a:lstStyle>
            <a:lvl1pPr algn="ctr">
              <a:spcBef>
                <a:spcPct val="20000"/>
              </a:spcBef>
              <a:defRPr sz="4000" b="1">
                <a:solidFill>
                  <a:srgbClr val="FCAB1A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72456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16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3600" y="1400176"/>
            <a:ext cx="2438400" cy="47720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38400" y="1400176"/>
            <a:ext cx="7112000" cy="47720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387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400176"/>
            <a:ext cx="9753600" cy="581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438400" y="2133600"/>
            <a:ext cx="9550400" cy="4038600"/>
          </a:xfrm>
        </p:spPr>
        <p:txBody>
          <a:bodyPr/>
          <a:lstStyle/>
          <a:p>
            <a:pPr lvl="0"/>
            <a:r>
              <a:rPr lang="ko-KR" altLang="en-US" noProof="0" smtClean="0"/>
              <a:t>차트를 추가하려면 아이콘을 클릭하십시오</a:t>
            </a:r>
            <a:endParaRPr lang="en-GB" noProof="0" smtClean="0"/>
          </a:p>
        </p:txBody>
      </p:sp>
    </p:spTree>
    <p:extLst>
      <p:ext uri="{BB962C8B-B14F-4D97-AF65-F5344CB8AC3E}">
        <p14:creationId xmlns:p14="http://schemas.microsoft.com/office/powerpoint/2010/main" val="2907213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400176"/>
            <a:ext cx="9753600" cy="581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438400" y="2133600"/>
            <a:ext cx="4673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0" y="2133600"/>
            <a:ext cx="4673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05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01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7453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2133600"/>
            <a:ext cx="4673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0" y="2133600"/>
            <a:ext cx="4673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59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52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04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49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1805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5797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 descr="stuff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3"/>
          <p:cNvSpPr>
            <a:spLocks noChangeArrowheads="1"/>
          </p:cNvSpPr>
          <p:nvPr/>
        </p:nvSpPr>
        <p:spPr bwMode="auto">
          <a:xfrm>
            <a:off x="1727200" y="1752600"/>
            <a:ext cx="10464800" cy="3505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1400176"/>
            <a:ext cx="9753600" cy="58102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fr-FR" altLang="en-US" smtClean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38400" y="2133600"/>
            <a:ext cx="9550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fr-FR" altLang="en-US" smtClean="0"/>
          </a:p>
        </p:txBody>
      </p:sp>
      <p:sp>
        <p:nvSpPr>
          <p:cNvPr id="1030" name="Rectangle 19"/>
          <p:cNvSpPr>
            <a:spLocks noChangeArrowheads="1"/>
          </p:cNvSpPr>
          <p:nvPr/>
        </p:nvSpPr>
        <p:spPr bwMode="auto">
          <a:xfrm>
            <a:off x="0" y="6613526"/>
            <a:ext cx="12192000" cy="2444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www.company.com</a:t>
            </a:r>
            <a:endParaRPr lang="fr-FR" altLang="en-US" sz="1000"/>
          </a:p>
        </p:txBody>
      </p:sp>
      <p:sp>
        <p:nvSpPr>
          <p:cNvPr id="1031" name="Oval 23"/>
          <p:cNvSpPr>
            <a:spLocks noChangeArrowheads="1"/>
          </p:cNvSpPr>
          <p:nvPr/>
        </p:nvSpPr>
        <p:spPr bwMode="auto">
          <a:xfrm>
            <a:off x="1911351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2" name="Oval 24"/>
          <p:cNvSpPr>
            <a:spLocks noChangeArrowheads="1"/>
          </p:cNvSpPr>
          <p:nvPr/>
        </p:nvSpPr>
        <p:spPr bwMode="auto">
          <a:xfrm>
            <a:off x="2925233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3" name="Oval 25"/>
          <p:cNvSpPr>
            <a:spLocks noChangeArrowheads="1"/>
          </p:cNvSpPr>
          <p:nvPr/>
        </p:nvSpPr>
        <p:spPr bwMode="auto">
          <a:xfrm>
            <a:off x="3939118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4" name="Oval 26"/>
          <p:cNvSpPr>
            <a:spLocks noChangeArrowheads="1"/>
          </p:cNvSpPr>
          <p:nvPr/>
        </p:nvSpPr>
        <p:spPr bwMode="auto">
          <a:xfrm>
            <a:off x="4953000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5" name="Oval 27"/>
          <p:cNvSpPr>
            <a:spLocks noChangeArrowheads="1"/>
          </p:cNvSpPr>
          <p:nvPr/>
        </p:nvSpPr>
        <p:spPr bwMode="auto">
          <a:xfrm>
            <a:off x="5966885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6" name="Oval 28"/>
          <p:cNvSpPr>
            <a:spLocks noChangeArrowheads="1"/>
          </p:cNvSpPr>
          <p:nvPr/>
        </p:nvSpPr>
        <p:spPr bwMode="auto">
          <a:xfrm>
            <a:off x="6982884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7" name="Oval 29"/>
          <p:cNvSpPr>
            <a:spLocks noChangeArrowheads="1"/>
          </p:cNvSpPr>
          <p:nvPr/>
        </p:nvSpPr>
        <p:spPr bwMode="auto">
          <a:xfrm>
            <a:off x="7996767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8" name="Oval 30"/>
          <p:cNvSpPr>
            <a:spLocks noChangeArrowheads="1"/>
          </p:cNvSpPr>
          <p:nvPr/>
        </p:nvSpPr>
        <p:spPr bwMode="auto">
          <a:xfrm>
            <a:off x="9010651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9" name="Oval 31"/>
          <p:cNvSpPr>
            <a:spLocks noChangeArrowheads="1"/>
          </p:cNvSpPr>
          <p:nvPr/>
        </p:nvSpPr>
        <p:spPr bwMode="auto">
          <a:xfrm>
            <a:off x="10024533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40" name="Oval 32"/>
          <p:cNvSpPr>
            <a:spLocks noChangeArrowheads="1"/>
          </p:cNvSpPr>
          <p:nvPr/>
        </p:nvSpPr>
        <p:spPr bwMode="auto">
          <a:xfrm>
            <a:off x="11040533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</p:spTree>
    <p:extLst>
      <p:ext uri="{BB962C8B-B14F-4D97-AF65-F5344CB8AC3E}">
        <p14:creationId xmlns:p14="http://schemas.microsoft.com/office/powerpoint/2010/main" val="163812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0" y="3581402"/>
            <a:ext cx="7620000" cy="818320"/>
          </a:xfrm>
        </p:spPr>
        <p:txBody>
          <a:bodyPr/>
          <a:lstStyle/>
          <a:p>
            <a:r>
              <a:rPr lang="ko-KR" altLang="en-US" dirty="0" smtClean="0">
                <a:ea typeface="굴림" charset="-127"/>
              </a:rPr>
              <a:t>네트워크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57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서브넷</a:t>
            </a:r>
            <a:r>
              <a:rPr lang="ko-KR" altLang="en-US" dirty="0" smtClean="0"/>
              <a:t> 마스크 예제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6" t="42692" r="1378" b="26795"/>
          <a:stretch/>
        </p:blipFill>
        <p:spPr>
          <a:xfrm>
            <a:off x="2438400" y="2233246"/>
            <a:ext cx="9308316" cy="223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89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서브넷</a:t>
            </a:r>
            <a:r>
              <a:rPr lang="ko-KR" altLang="en-US" dirty="0" smtClean="0"/>
              <a:t> 마스크 예제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6" t="42692" r="1378" b="26795"/>
          <a:stretch/>
        </p:blipFill>
        <p:spPr>
          <a:xfrm>
            <a:off x="2438400" y="2233246"/>
            <a:ext cx="9308316" cy="223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89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VLSM (Variable Length Subnet Mask)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4643206"/>
            <a:ext cx="69048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subnet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의 길이가 서로 다른 여러 개의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subnet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을 의미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subnet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과 비슷한 개념으로 주소 길이에 차이를 두고 있음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효율적인 </a:t>
            </a:r>
            <a:r>
              <a:rPr lang="en-US" altLang="ko-KR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ip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주소 배분을 위해 활용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981201"/>
            <a:ext cx="4328535" cy="28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4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CIDR (Classless Inter-network Domain Routing)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1981201"/>
            <a:ext cx="9753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기존의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IP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주소 체계와는 달리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Class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구조를 따르지 않음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32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bit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전체에 대해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network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와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host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를 재 정의 할 수 있음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기존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Class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기반 구조에 비해 주소 손실을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줄여줌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Routing Table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을 줄여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packet Delay(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트래픽 과부화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)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를 줄임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283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IP</a:t>
            </a:r>
            <a:r>
              <a:rPr lang="ko-KR" altLang="en-US" sz="3200" dirty="0" smtClean="0"/>
              <a:t>관련 프로토콜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1981201"/>
            <a:ext cx="9753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ARP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=&gt; PC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장비가 수신자의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MAC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주소를 알기 위해 사용하는 프로토콜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ICMP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IP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는 신뢰성을 보장하지 않음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그러므로 네트워크 장애나 라우터 등의 에러에 대처 할 수 없음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해당 프로토콜을 통해 연결이 확립 되었는지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에러가 없는지 확인 가능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IGMP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멀티캐스팅에 사용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멀티캐스트 그룹을 관리하는 라우터와 메시지를 주고 받으며 주소 정보를 확보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692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IP </a:t>
            </a:r>
            <a:r>
              <a:rPr lang="ko-KR" altLang="en-US" dirty="0" smtClean="0"/>
              <a:t>주소의 특성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2100253"/>
            <a:ext cx="9753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3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계층에서 각 장비를 구분하기 위한 주소 체계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32 bit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으로 구성되고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8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자리 마다 점을 찍음</a:t>
            </a: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=&gt;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이것을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옥텟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(octet)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이라고 부른다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각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옥텟마다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최대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255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까지 표현 가능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할당 가능한 주소의 수가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2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의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32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제곱으로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42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억개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하지만 증가하는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pc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장비로 인해 부족현상이 발생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ipv6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로 대체하는 중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600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IP </a:t>
            </a:r>
            <a:r>
              <a:rPr lang="ko-KR" altLang="en-US" dirty="0" smtClean="0"/>
              <a:t>주소의 특성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2100253"/>
            <a:ext cx="9753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ip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주소는 네트워크 부분과 호스트 부분으로 나눠진다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네트워크 부분은 해당 주소의 네트워크 주소를 구분할 수 있는 영역을 의미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호스트 부분은 각 장비를 구분할 수 있는 영역을 의미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기존의 </a:t>
            </a:r>
            <a:r>
              <a:rPr lang="en-US" altLang="ko-KR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ip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주소는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5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개의 클래스로 </a:t>
            </a:r>
            <a:r>
              <a:rPr lang="en-US" altLang="ko-KR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ip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주소를 분류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해놓음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ip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주소에서 맨 앞 </a:t>
            </a:r>
            <a:r>
              <a:rPr lang="ko-KR" altLang="en-US" sz="200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주소는 해당 네트워크를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대표하는 주소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ip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주소에서 맨 뒤 주소는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브로드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캐스트를 대표하는 주소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348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IP </a:t>
            </a:r>
            <a:r>
              <a:rPr lang="ko-KR" altLang="en-US" dirty="0" smtClean="0"/>
              <a:t>주소의 특성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classful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2100253"/>
            <a:ext cx="975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클래스는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5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개로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A, B, C, D, E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로 구분되어 있음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A, B, C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는 일반 사용자들에게 널리 통용되지만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D, E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는 사용하지 않음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D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는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멀티캐스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전용으로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E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는 연구용으로 사용됨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577580"/>
            <a:ext cx="7459579" cy="303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05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IP </a:t>
            </a:r>
            <a:r>
              <a:rPr lang="ko-KR" altLang="en-US" dirty="0" smtClean="0"/>
              <a:t>주소의 특성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classful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67" t="20470" r="39744" b="7351"/>
          <a:stretch/>
        </p:blipFill>
        <p:spPr>
          <a:xfrm rot="16200000">
            <a:off x="4418554" y="2282318"/>
            <a:ext cx="1698711" cy="565902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218593"/>
            <a:ext cx="5659315" cy="204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IP </a:t>
            </a:r>
            <a:r>
              <a:rPr lang="ko-KR" altLang="en-US" dirty="0" smtClean="0"/>
              <a:t>주소의 특성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classful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76" r="21624" b="2222"/>
          <a:stretch/>
        </p:blipFill>
        <p:spPr>
          <a:xfrm rot="16200000">
            <a:off x="5437879" y="-845365"/>
            <a:ext cx="2655277" cy="865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7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IP </a:t>
            </a:r>
            <a:r>
              <a:rPr lang="ko-KR" altLang="en-US" dirty="0" smtClean="0"/>
              <a:t>주소의 특성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classful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49" b="26923"/>
          <a:stretch/>
        </p:blipFill>
        <p:spPr>
          <a:xfrm>
            <a:off x="2438400" y="2215660"/>
            <a:ext cx="9144000" cy="309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45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서브넷</a:t>
            </a:r>
            <a:r>
              <a:rPr lang="ko-KR" altLang="en-US" dirty="0" smtClean="0"/>
              <a:t> 마스크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2100253"/>
            <a:ext cx="9753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하나의 큰 네트워크를 사용자가 원하는 형태로 작게 나눈 것을 </a:t>
            </a:r>
            <a:r>
              <a:rPr lang="ko-KR" altLang="en-US" sz="2000" dirty="0" err="1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서브넷이라고</a:t>
            </a:r>
            <a:r>
              <a:rPr lang="ko-KR" altLang="en-US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함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그렇게 나눠진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서브넷에서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네트워크 부분과 호스트 부분을 구분하기 위해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서브넷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마스크를 사용한다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서브넷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마스크는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1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과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0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으로 이뤄지며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2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진법으로만 구분할 수 있음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1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부분은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서브넷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마스크 부분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0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은 호스트 부분으로 구분한다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651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서브넷</a:t>
            </a:r>
            <a:r>
              <a:rPr lang="ko-KR" altLang="en-US" dirty="0" smtClean="0"/>
              <a:t> 마스크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2100253"/>
            <a:ext cx="9753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하나의 큰 네트워크를 사용자가 원하는 형태로 작게 나눈 것을 </a:t>
            </a:r>
            <a:r>
              <a:rPr lang="ko-KR" altLang="en-US" sz="2000" dirty="0" err="1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서브넷이라고</a:t>
            </a:r>
            <a:r>
              <a:rPr lang="ko-KR" altLang="en-US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함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그렇게 나눠진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서브넷에서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네트워크 부분과 호스트 부분을 구분하기 위해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서브넷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마스크를 사용한다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서브넷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마스크는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1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과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0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으로 이뤄지며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2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진법으로만 구분할 수 있음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1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부분은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서브넷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마스크 부분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0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은 호스트 부분으로 구분한다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" t="47564" r="1186" b="36026"/>
          <a:stretch/>
        </p:blipFill>
        <p:spPr>
          <a:xfrm>
            <a:off x="2549769" y="4500910"/>
            <a:ext cx="8642840" cy="112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0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">
      <a:dk1>
        <a:srgbClr val="183883"/>
      </a:dk1>
      <a:lt1>
        <a:srgbClr val="FFFFFF"/>
      </a:lt1>
      <a:dk2>
        <a:srgbClr val="183883"/>
      </a:dk2>
      <a:lt2>
        <a:srgbClr val="808080"/>
      </a:lt2>
      <a:accent1>
        <a:srgbClr val="D4E3F7"/>
      </a:accent1>
      <a:accent2>
        <a:srgbClr val="0067AF"/>
      </a:accent2>
      <a:accent3>
        <a:srgbClr val="FFFFFF"/>
      </a:accent3>
      <a:accent4>
        <a:srgbClr val="132E6F"/>
      </a:accent4>
      <a:accent5>
        <a:srgbClr val="E6EFFA"/>
      </a:accent5>
      <a:accent6>
        <a:srgbClr val="005D9E"/>
      </a:accent6>
      <a:hlink>
        <a:srgbClr val="365B91"/>
      </a:hlink>
      <a:folHlink>
        <a:srgbClr val="0099A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n-U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n-U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0067AF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005D9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테마1" id="{23D4FC7D-8250-49D1-9CB3-1A0CCAD8FDD6}" vid="{36B15294-4BC8-4F2D-97E3-3F41A1A07B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574</TotalTime>
  <Words>452</Words>
  <Application>Microsoft Office PowerPoint</Application>
  <PresentationFormat>와이드스크린</PresentationFormat>
  <Paragraphs>52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HY강B</vt:lpstr>
      <vt:lpstr>굴림</vt:lpstr>
      <vt:lpstr>Arial</vt:lpstr>
      <vt:lpstr>Symbol</vt:lpstr>
      <vt:lpstr>Verdana</vt:lpstr>
      <vt:lpstr>테마1</vt:lpstr>
      <vt:lpstr>네트워크</vt:lpstr>
      <vt:lpstr>IP 주소의 특성</vt:lpstr>
      <vt:lpstr>IP 주소의 특성</vt:lpstr>
      <vt:lpstr>IP 주소의 특성 - classful</vt:lpstr>
      <vt:lpstr>IP 주소의 특성 - classful</vt:lpstr>
      <vt:lpstr>IP 주소의 특성 - classful</vt:lpstr>
      <vt:lpstr>IP 주소의 특성 – classful 예제</vt:lpstr>
      <vt:lpstr>서브넷 마스크</vt:lpstr>
      <vt:lpstr>서브넷 마스크</vt:lpstr>
      <vt:lpstr>서브넷 마스크 예제</vt:lpstr>
      <vt:lpstr>서브넷 마스크 예제</vt:lpstr>
      <vt:lpstr>VLSM (Variable Length Subnet Mask)</vt:lpstr>
      <vt:lpstr>CIDR (Classless Inter-network Domain Routing)</vt:lpstr>
      <vt:lpstr>IP관련 프로토콜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Protocol 설정</dc:title>
  <dc:creator>likethis33</dc:creator>
  <cp:lastModifiedBy>likethis33</cp:lastModifiedBy>
  <cp:revision>58</cp:revision>
  <dcterms:created xsi:type="dcterms:W3CDTF">2016-11-23T11:24:50Z</dcterms:created>
  <dcterms:modified xsi:type="dcterms:W3CDTF">2017-08-25T03:33:44Z</dcterms:modified>
</cp:coreProperties>
</file>