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66" r:id="rId8"/>
    <p:sldId id="257" r:id="rId9"/>
    <p:sldId id="276" r:id="rId10"/>
    <p:sldId id="277" r:id="rId11"/>
    <p:sldId id="278" r:id="rId12"/>
    <p:sldId id="279" r:id="rId13"/>
    <p:sldId id="280" r:id="rId14"/>
    <p:sldId id="269" r:id="rId15"/>
    <p:sldId id="267" r:id="rId16"/>
    <p:sldId id="268" r:id="rId17"/>
    <p:sldId id="264" r:id="rId18"/>
    <p:sldId id="258" r:id="rId19"/>
    <p:sldId id="259" r:id="rId20"/>
    <p:sldId id="270" r:id="rId21"/>
    <p:sldId id="271" r:id="rId22"/>
    <p:sldId id="261" r:id="rId23"/>
    <p:sldId id="272" r:id="rId24"/>
    <p:sldId id="26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기술 </a:t>
            </a:r>
            <a:r>
              <a:rPr lang="en-US" altLang="ko-KR" dirty="0" smtClean="0"/>
              <a:t>- Ethernet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이더넷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(Ethernet)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가장 광범위하게 설치된 근거리통신망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CSMA/CD(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이더넷의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동작방식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주변 매체와 통신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장치들은 케이블에 접속됨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해당 기술들을 통해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형성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0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허브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혹은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멀티포트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리피터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포트가 여러 개 탑재되어 있고 한 포트로 들어온 데이터를 나머지 포트로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입력된 신호를 증폭하는 기능이 있음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리피터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플러딩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기능을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충돌 제어 기능이 없음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3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UTP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케이블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커넥터와 함께 각각의 장비를 연결하는 데 사용한다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조립 상태에 의해서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T568A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T568B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나뉘어 진다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T568A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로는 주로 서로 다른 장비들을 연결한다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T568B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주로 서로 같은 장비들을 연결한다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광케이블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주로 여러 광섬유를 묶어서 케이블로 제작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160443"/>
              </p:ext>
            </p:extLst>
          </p:nvPr>
        </p:nvGraphicFramePr>
        <p:xfrm>
          <a:off x="2438400" y="3301632"/>
          <a:ext cx="9753599" cy="157151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30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단일 경로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(SINGLE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– MODE)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다중경로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(MULT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– MODE)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68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큰 정밀도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가격이 비싸다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속도가 비교적 빠르다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정밀도가 상대적으로 떨어진다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가격이 싼 편이다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속도가 비교적 느리다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Dynamic routing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325217" y="2544418"/>
          <a:ext cx="10681254" cy="264570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1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Static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routing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Dynamic routing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장점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네트워크 변화에 대한 대처가 빠름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관리자가 직접 경로 설정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=&gt;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경로관리 효율적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단점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주기적인 경로 계산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=&gt; CPU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사용량 증가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네트워크 변화에 대한 대처가 느림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199860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Hop Count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Metric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사용하여 최적의 경로 선택 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매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30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 마다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Update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이웃 </a:t>
            </a:r>
            <a:r>
              <a:rPr lang="ko-KR" altLang="en-US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라우터에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전송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최대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16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hop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지원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(16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개가 넘는 정보는 삭제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199860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Shortest Path First(SPF)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알고리즘을 사용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Link – State </a:t>
            </a:r>
            <a:r>
              <a:rPr lang="en-US" altLang="ko-KR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routring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protocol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RIP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보다 큰 규모가 큰 네트워크에서 사용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비교적 자세한 제어와 관리 정보의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트래픽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절감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OSPF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71175"/>
              </p:ext>
            </p:extLst>
          </p:nvPr>
        </p:nvGraphicFramePr>
        <p:xfrm>
          <a:off x="2438400" y="2553210"/>
          <a:ext cx="9337431" cy="335406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72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RIP</a:t>
                      </a:r>
                      <a:endParaRPr lang="ko-KR" altLang="en-US" sz="2000" dirty="0" smtClean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OSPF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정보 전달 주기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30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초 마다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새로운 장비가 추가 될 때마다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경로 결정 방법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지나가는 홉이 적은 쪽으로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빠른쪽으로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보내는 정보의 양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모든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라우팅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 테이블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변경된 부분만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멀티케스팅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특징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최대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16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홉까지 가능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사용자 선호에 따라 특정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라우터에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 우선권 부여 가능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72390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4" y="2985735"/>
            <a:ext cx="3839111" cy="2600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55" y="2985735"/>
            <a:ext cx="3358722" cy="2603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97" y="2985735"/>
            <a:ext cx="393103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/>
              <a:t>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각 라우터의 </a:t>
            </a:r>
            <a:r>
              <a:rPr lang="en-US" altLang="ko-KR" b="0" dirty="0" smtClean="0"/>
              <a:t>serial, </a:t>
            </a:r>
            <a:r>
              <a:rPr lang="en-US" altLang="ko-KR" b="0" dirty="0" err="1" smtClean="0"/>
              <a:t>fastethernet</a:t>
            </a:r>
            <a:r>
              <a:rPr lang="en-US" altLang="ko-KR" b="0" dirty="0" smtClean="0"/>
              <a:t> port</a:t>
            </a:r>
            <a:r>
              <a:rPr lang="ko-KR" altLang="en-US" b="0" dirty="0" smtClean="0"/>
              <a:t>에 </a:t>
            </a:r>
            <a:r>
              <a:rPr lang="en-US" altLang="ko-KR" b="0" dirty="0" err="1" smtClean="0"/>
              <a:t>ip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할당</a:t>
            </a:r>
            <a:endParaRPr lang="en-US" altLang="ko-KR" b="0" dirty="0" smtClean="0"/>
          </a:p>
          <a:p>
            <a:r>
              <a:rPr lang="ko-KR" altLang="en-US" b="0" dirty="0" smtClean="0"/>
              <a:t>각 라우터에 </a:t>
            </a:r>
            <a:r>
              <a:rPr lang="en-US" altLang="ko-KR" b="0" dirty="0" smtClean="0"/>
              <a:t>static routing </a:t>
            </a:r>
            <a:r>
              <a:rPr lang="ko-KR" altLang="en-US" b="0" dirty="0" smtClean="0"/>
              <a:t>실행</a:t>
            </a:r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899"/>
            <a:ext cx="4551485" cy="2717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40" y="4098694"/>
            <a:ext cx="4510454" cy="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STP(Spanning-Tree Protocol)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 장비 스위치에서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Loop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방지하기 위한 프로토콜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네트워크에서는 가용성과 지속성이 중요함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그러므로 스위치에서는 기존의 회선이 파손 될 시 대비책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폴트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톨러런트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스위치에서의 경로를 분산 시키는 방법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밸런싱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사용하고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이와 같은 조건에서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Loop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방지하고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경로를 분산하는 방법을 제시함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8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테이블 확인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각 라우터의 연결 상태 확인</a:t>
            </a:r>
            <a:endParaRPr lang="en-US" altLang="ko-KR" b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86" y="2857500"/>
            <a:ext cx="5023827" cy="3195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1686" y="5354320"/>
            <a:ext cx="4178154" cy="3759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+ default gateway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해당 </a:t>
            </a:r>
            <a:r>
              <a:rPr lang="en-US" altLang="ko-KR" b="0" dirty="0" smtClean="0"/>
              <a:t>Routing Protocol</a:t>
            </a:r>
            <a:r>
              <a:rPr lang="ko-KR" altLang="en-US" b="0" dirty="0" smtClean="0"/>
              <a:t>로는 저장 되지 않은 경로로 가는 방법 제시</a:t>
            </a:r>
            <a:endParaRPr lang="en-US" altLang="ko-KR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10" y="4018085"/>
            <a:ext cx="5497667" cy="377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0" y="2611303"/>
            <a:ext cx="4553585" cy="325800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355065" y="5194011"/>
            <a:ext cx="409135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 smtClean="0"/>
              <a:t>모든 </a:t>
            </a:r>
            <a:r>
              <a:rPr lang="en-US" altLang="ko-KR" b="0" dirty="0" err="1" smtClean="0"/>
              <a:t>ip</a:t>
            </a:r>
            <a:r>
              <a:rPr lang="ko-KR" altLang="en-US" b="0" dirty="0" smtClean="0"/>
              <a:t>주소를 가리키는 방식</a:t>
            </a:r>
            <a:endParaRPr lang="en-US" altLang="ko-KR" b="0" dirty="0" smtClean="0"/>
          </a:p>
        </p:txBody>
      </p:sp>
      <p:sp>
        <p:nvSpPr>
          <p:cNvPr id="8" name="아래쪽 화살표 7"/>
          <p:cNvSpPr/>
          <p:nvPr/>
        </p:nvSpPr>
        <p:spPr bwMode="auto">
          <a:xfrm>
            <a:off x="9093011" y="4535320"/>
            <a:ext cx="615461" cy="51874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0877" y="5635869"/>
            <a:ext cx="3666392" cy="2462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47" y="2885439"/>
            <a:ext cx="5297187" cy="2519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87" y="2862840"/>
            <a:ext cx="5251892" cy="2564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76" y="2840242"/>
            <a:ext cx="5227463" cy="25648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– RIP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599440"/>
          </a:xfrm>
        </p:spPr>
        <p:txBody>
          <a:bodyPr/>
          <a:lstStyle/>
          <a:p>
            <a:r>
              <a:rPr lang="ko-KR" altLang="en-US" dirty="0"/>
              <a:t>각 라우터의 </a:t>
            </a:r>
            <a:r>
              <a:rPr lang="en-US" altLang="ko-KR" dirty="0"/>
              <a:t>serial, </a:t>
            </a:r>
            <a:r>
              <a:rPr lang="en-US" altLang="ko-KR" dirty="0" err="1"/>
              <a:t>fastethernet</a:t>
            </a:r>
            <a:r>
              <a:rPr lang="en-US" altLang="ko-KR" dirty="0"/>
              <a:t> port</a:t>
            </a:r>
            <a:r>
              <a:rPr lang="ko-KR" altLang="en-US" dirty="0"/>
              <a:t>에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– RIP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599440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smtClean="0"/>
              <a:t>라우터에 </a:t>
            </a:r>
            <a:r>
              <a:rPr lang="en-US" altLang="ko-KR" dirty="0" smtClean="0"/>
              <a:t>RIP routing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Classless</a:t>
            </a:r>
            <a:r>
              <a:rPr lang="ko-KR" altLang="en-US" dirty="0" smtClean="0"/>
              <a:t>의 형태로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설정 </a:t>
            </a:r>
            <a:r>
              <a:rPr lang="en-US" altLang="ko-KR" dirty="0" smtClean="0"/>
              <a:t>=&gt; no auto-summary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45" y="3230880"/>
            <a:ext cx="7036309" cy="25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RIP </a:t>
            </a:r>
            <a:r>
              <a:rPr lang="ko-KR" altLang="en-US" dirty="0" smtClean="0"/>
              <a:t>라우팅 테이블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36800"/>
            <a:ext cx="8692566" cy="3394819"/>
          </a:xfrm>
        </p:spPr>
      </p:pic>
      <p:sp>
        <p:nvSpPr>
          <p:cNvPr id="5" name="TextBox 4"/>
          <p:cNvSpPr txBox="1"/>
          <p:nvPr/>
        </p:nvSpPr>
        <p:spPr>
          <a:xfrm>
            <a:off x="2438400" y="466344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156199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4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79" y="2126010"/>
            <a:ext cx="6563641" cy="3772426"/>
          </a:xfrm>
        </p:spPr>
      </p:pic>
    </p:spTree>
    <p:extLst>
      <p:ext uri="{BB962C8B-B14F-4D97-AF65-F5344CB8AC3E}">
        <p14:creationId xmlns:p14="http://schemas.microsoft.com/office/powerpoint/2010/main" val="97077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67" y="2790235"/>
            <a:ext cx="9404666" cy="1869687"/>
          </a:xfrm>
        </p:spPr>
      </p:pic>
    </p:spTree>
    <p:extLst>
      <p:ext uri="{BB962C8B-B14F-4D97-AF65-F5344CB8AC3E}">
        <p14:creationId xmlns:p14="http://schemas.microsoft.com/office/powerpoint/2010/main" val="279916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라우팅 테이블 확인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46" y="2164209"/>
            <a:ext cx="8868508" cy="3783070"/>
          </a:xfrm>
        </p:spPr>
      </p:pic>
      <p:sp>
        <p:nvSpPr>
          <p:cNvPr id="5" name="TextBox 4"/>
          <p:cNvSpPr txBox="1"/>
          <p:nvPr/>
        </p:nvSpPr>
        <p:spPr>
          <a:xfrm>
            <a:off x="2880946" y="473378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946" y="501350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0946" y="5460295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0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발생의 가능성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27" y="2992315"/>
            <a:ext cx="5186573" cy="2242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4" y="2136300"/>
            <a:ext cx="5826094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해결 전략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네트워크에는 하나의 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브릿지를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선정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브릿지는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다른 네트워크에서의 데이터를 제일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먼저 받고 전파함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Non – Root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브릿지에서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포트를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브릿지와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통신할 수 있는 포트는 선정하는 과정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세그먼트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회선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마다 하나의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Designeated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포트를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차단 시킬 회선을 선정 할 때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루트 </a:t>
            </a:r>
            <a:r>
              <a:rPr lang="ko-KR" altLang="en-US" dirty="0" err="1" smtClean="0"/>
              <a:t>브릿지</a:t>
            </a:r>
            <a:r>
              <a:rPr lang="ko-KR" altLang="en-US" dirty="0" smtClean="0"/>
              <a:t> 선정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716" y="3246145"/>
            <a:ext cx="7142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스위치 마다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priority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값과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갖고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값을 합성하여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Bridge-ID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생성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Bridge-ID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낮은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Bridge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선출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34" y="2053975"/>
            <a:ext cx="3287935" cy="3861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7546" y="3349869"/>
            <a:ext cx="15914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34" y="2053975"/>
            <a:ext cx="3287935" cy="38616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ko-KR" altLang="en-US" dirty="0" smtClean="0"/>
              <a:t>루트 포트 선정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716" y="3246145"/>
            <a:ext cx="7142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Non-Root 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다음 조건은 통해 하향식으로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Path Cost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연결된 상대방의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Bridge 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Port 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097" y="3349869"/>
            <a:ext cx="15914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954" y="5116333"/>
            <a:ext cx="2334551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서로 다른 정보통신기기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서버나 클라이언트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스마트폰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연결하는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 장비에서 다른 장비를 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무선 통신망으로 연결하여 정보나 자료를 전달하는 조직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혹은 망을 의미함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 Layers,</a:t>
            </a:r>
            <a:r>
              <a:rPr lang="en-US" altLang="ko-KR" dirty="0"/>
              <a:t> TCP/IP Layers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8" y="2435632"/>
            <a:ext cx="5273497" cy="2994920"/>
          </a:xfrm>
        </p:spPr>
      </p:pic>
      <p:sp>
        <p:nvSpPr>
          <p:cNvPr id="6" name="TextBox 5"/>
          <p:cNvSpPr txBox="1"/>
          <p:nvPr/>
        </p:nvSpPr>
        <p:spPr>
          <a:xfrm>
            <a:off x="6258866" y="2435632"/>
            <a:ext cx="60855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OSI 7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계층은 네트워크 전송 시 데이터 표준을 위해 정립한 개념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초기 여러 네트워크 망이 혼재되어 하나의 표준으로 지정한 것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하지만 실제 네트워크에서는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계층으로 정확하게 분리 하지 않음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실제로는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TCP/IP</a:t>
            </a:r>
            <a:r>
              <a:rPr lang="ko-KR" altLang="en-US" sz="200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계층으로 설계되어 있음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 Layers, TCP/IP </a:t>
            </a:r>
            <a:r>
              <a:rPr lang="en-US" altLang="ko-KR" dirty="0"/>
              <a:t>Layers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네트워크 장비들 간의 물리적인 연결을 담당하는 계층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상위층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데이터링크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으로부터 받은 데이터를 통신회선을 통해 비트 단위로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케이블이나 연결 장치 등과 같은 기계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전기적 항목들을 정하고 네트워크상의 두 노드를 물리적으로 연결시켜 주는 계층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Frame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Bit Pattern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Encode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하여 물리적 신호로 매체에 전송함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0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357</TotalTime>
  <Words>755</Words>
  <Application>Microsoft Office PowerPoint</Application>
  <PresentationFormat>와이드스크린</PresentationFormat>
  <Paragraphs>119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HY강B</vt:lpstr>
      <vt:lpstr>HY견고딕</vt:lpstr>
      <vt:lpstr>굴림</vt:lpstr>
      <vt:lpstr>Arial</vt:lpstr>
      <vt:lpstr>Verdana</vt:lpstr>
      <vt:lpstr>Wingdings</vt:lpstr>
      <vt:lpstr>테마1</vt:lpstr>
      <vt:lpstr>네트워크</vt:lpstr>
      <vt:lpstr>STP(Spanning-Tree Protocol)</vt:lpstr>
      <vt:lpstr>Loop 발생의 가능성</vt:lpstr>
      <vt:lpstr>Loop 해결 전략</vt:lpstr>
      <vt:lpstr>루트 브릿지 선정</vt:lpstr>
      <vt:lpstr>루트 포트 선정</vt:lpstr>
      <vt:lpstr>네트워크란?</vt:lpstr>
      <vt:lpstr>OSI 7 Layers, TCP/IP Layers 개요</vt:lpstr>
      <vt:lpstr>OSI 7 Layers, TCP/IP Layers 개요 - 1계층</vt:lpstr>
      <vt:lpstr>1계층에서의 주요 기술 - Ethernet </vt:lpstr>
      <vt:lpstr>1계층에서의 주요 장비 </vt:lpstr>
      <vt:lpstr>1계층에서의 주요 장비 </vt:lpstr>
      <vt:lpstr>1계층에서의 주요 장비 </vt:lpstr>
      <vt:lpstr>Static routing과 Dynamic routing의 장단점</vt:lpstr>
      <vt:lpstr>RIP 정의</vt:lpstr>
      <vt:lpstr>OSPF 정의</vt:lpstr>
      <vt:lpstr>RIP 과 OSPF의 차이점</vt:lpstr>
      <vt:lpstr>Static routing 설정</vt:lpstr>
      <vt:lpstr>Static routing 설정</vt:lpstr>
      <vt:lpstr>Static routing 테이블 확인</vt:lpstr>
      <vt:lpstr>Static routing + default gateway</vt:lpstr>
      <vt:lpstr>Dynamic routing – RIP 설정</vt:lpstr>
      <vt:lpstr>Dynamic routing – RIP 설정</vt:lpstr>
      <vt:lpstr>Dynamic routing – RIP 라우팅 테이블 확인</vt:lpstr>
      <vt:lpstr>Dynamic routing – OSPF 설정</vt:lpstr>
      <vt:lpstr>Dynamic routing – OSPF 설정</vt:lpstr>
      <vt:lpstr>Dynamic routing – OSPF 라우팅 테이블 확인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38</cp:revision>
  <dcterms:created xsi:type="dcterms:W3CDTF">2016-11-23T11:24:50Z</dcterms:created>
  <dcterms:modified xsi:type="dcterms:W3CDTF">2017-08-19T07:52:15Z</dcterms:modified>
</cp:coreProperties>
</file>