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0" r:id="rId4"/>
    <p:sldId id="269" r:id="rId5"/>
    <p:sldId id="283" r:id="rId6"/>
    <p:sldId id="281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7" r:id="rId19"/>
    <p:sldId id="275" r:id="rId20"/>
    <p:sldId id="294" r:id="rId21"/>
    <p:sldId id="295" r:id="rId2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산정 기법 </a:t>
            </a:r>
            <a:r>
              <a:rPr lang="en-US" altLang="ko-KR" dirty="0" smtClean="0"/>
              <a:t>– COCOMO </a:t>
            </a:r>
            <a:r>
              <a:rPr lang="ko-KR" altLang="en-US" dirty="0" smtClean="0"/>
              <a:t>모형의 종류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879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비용 산정 단계 및 적용 변수의 구체화 정도에 따라 기본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중간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발전형으로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구분 할 수 있다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기본형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COCOMO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크기와 개발 유형만을 이용하여 비용을 산정하는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중간형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COCOMO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기본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COCOMO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공식을 토대로 사용하나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제품의 특성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컴퓨터의 특성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요원의 특성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특성에 의해 비용을 산정하는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발전형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COCOMO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중간형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COCOMO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보완하여 만들어진 방법으로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공정 별로 보다 자세하고 정확하게 노력을 산출하여 비용을 산정하는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일정 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브룩스 </a:t>
            </a:r>
            <a:r>
              <a:rPr lang="en-US" altLang="ko-KR" dirty="0" smtClean="0"/>
              <a:t>/ PERT / CPM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8796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브룩스 법칙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진행중에 새로운 인력을 투입할 경우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작업 적응 기간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부작용으로 인해 일정을 더욱 지연시키고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프로젝트에 혼란을 가져오게 된다는 법칙이다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PERT/CPM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프로젝트의 지연을 방지하고 계획대로 진행되게 하기 위한 일정을 계획하는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대단위 계획의 조직적인 추진을 위해 자원의 제약하에 비용을 적게 사용하면서 최단기간 내 계획 완성을 위한 프로젝트 일정 방법이다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개발 기간을 결정하는 임계 경로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(Critical Path)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제공한다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통계적 모델을 적용해서 개별 작업에 대한 가장 근접한 시간 특정의 기준이 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작업에 대한 시작 시간을 정의하여 작업들 간의 경계 시간을 계산할 수 있게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 계획 </a:t>
            </a:r>
            <a:r>
              <a:rPr lang="en-US" altLang="ko-KR" dirty="0"/>
              <a:t>– </a:t>
            </a:r>
            <a:r>
              <a:rPr lang="ko-KR" altLang="en-US" dirty="0"/>
              <a:t>브룩스 </a:t>
            </a:r>
            <a:r>
              <a:rPr lang="en-US" altLang="ko-KR" dirty="0"/>
              <a:t>/ PERT / CPM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2995"/>
              </p:ext>
            </p:extLst>
          </p:nvPr>
        </p:nvGraphicFramePr>
        <p:xfrm>
          <a:off x="2476988" y="1981201"/>
          <a:ext cx="967642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50802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934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PERT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프로젝트에 필요한 전체 작업의 상호 관계를 표시하는 네트워크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각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작업별로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 낙관적인 경우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가능성이 있는 경우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비관적인 경우로 나누어 단계별 종료 시기를 결정하는 방법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노드와 간선으로 구성되며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원 노드에는 작업을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간선에는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낙관치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기대치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비관치를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 표시함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작업에 대한 경계 시간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작업 간의 상호 관련성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작업의 결정 경로를 확인할 수 있다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934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CPM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프로젝트 완성에 필요한 작업을 나열하고 작업에 필요한 소요 기간을 예측하는 데 사용하는 기법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CPM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은 노드와 간선으로 구성된 네트워크로 노드는 작업을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간선은 작업 사이의 전후 의존 관계를 나타냄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원형 노드는 각 작업을 의미하며 각 작업 이름과 소요기간을 표시하고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박스 노드는 이정표를 의미하며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박스노드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위에는 예상 완료 시간을 표시함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한 이정표에서 다른 이정표에 도달하려면 이전의 작업이 모두 완료 되어야함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프로젝트 내에서 각 작업이 수행되는 시간과 각 작업 사이의 관계를 파악할 수 있음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 계획 </a:t>
            </a:r>
            <a:r>
              <a:rPr lang="en-US" altLang="ko-KR" dirty="0"/>
              <a:t>– </a:t>
            </a:r>
            <a:r>
              <a:rPr lang="ko-KR" altLang="en-US" dirty="0"/>
              <a:t>브룩스 </a:t>
            </a:r>
            <a:r>
              <a:rPr lang="en-US" altLang="ko-KR" dirty="0"/>
              <a:t>/ PERT / CPM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1"/>
            <a:ext cx="7878058" cy="46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879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프로젝트의 각 작업들이 언제 시작하고 종료되는지에 대한 작업 일정을 막대 도표를 이용하여 표시하는 프로젝트 일정표로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시간선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(Time – Line)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차트라고도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막대로 표시하며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수평 막대의 길이는 각 작업의 기간을 나타낸다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중간 목표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미달성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시 이유와 기간을 예측할 수 있게 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사용자와의 문제점이나 예산의 초과 지출 등도 관리할 수 있게 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자원 배치와 인원 계획에 유용하게 사용된다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다양한 형태로 변경하여 사용할 수 있다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작업 경로는 표시할 수 없으며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계획의 변화에 대한 적응성이 약하다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이정표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작업 일정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작업 기간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산출물로 구성되어 있다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1"/>
            <a:ext cx="8850923" cy="4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팀 구성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027240"/>
                  </p:ext>
                </p:extLst>
              </p:nvPr>
            </p:nvGraphicFramePr>
            <p:xfrm>
              <a:off x="2438399" y="1981201"/>
              <a:ext cx="9557239" cy="4630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324">
                      <a:extLst>
                        <a:ext uri="{9D8B030D-6E8A-4147-A177-3AD203B41FA5}">
                          <a16:colId xmlns:a16="http://schemas.microsoft.com/office/drawing/2014/main" val="1284745695"/>
                        </a:ext>
                      </a:extLst>
                    </a:gridCol>
                    <a:gridCol w="7792915">
                      <a:extLst>
                        <a:ext uri="{9D8B030D-6E8A-4147-A177-3AD203B41FA5}">
                          <a16:colId xmlns:a16="http://schemas.microsoft.com/office/drawing/2014/main" val="838909146"/>
                        </a:ext>
                      </a:extLst>
                    </a:gridCol>
                  </a:tblGrid>
                  <a:tr h="19727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dirty="0" err="1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분산형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 팀</a:t>
                          </a:r>
                          <a:endParaRPr lang="ko-KR" altLang="en-US" sz="1400" b="0" dirty="0">
                            <a:solidFill>
                              <a:srgbClr val="000000"/>
                            </a:solidFill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팀원 모두가 의사 결정에 참여하는 비 이기적인</a:t>
                          </a:r>
                          <a:r>
                            <a:rPr lang="en-US" altLang="ko-KR" sz="1400" b="0" dirty="0" smtClean="0">
                              <a:solidFill>
                                <a:srgbClr val="000000"/>
                              </a:solidFill>
                            </a:rPr>
                            <a:t>(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민주적</a:t>
                          </a:r>
                          <a:r>
                            <a:rPr lang="en-US" altLang="ko-KR" sz="1400" b="0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 구성 방식</a:t>
                          </a:r>
                          <a:endParaRPr lang="en-US" altLang="ko-KR" sz="1400" b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의사 결정을 민주주의식으로 하며 팀 구성원의 참여도와 만족도를 높이고 이직률을 낮게 함</a:t>
                          </a:r>
                          <a:endParaRPr lang="en-US" altLang="ko-KR" sz="1400" b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팀 구성원 각자가 서로의 일을 검토하고 다른 구성원이 일한 결과에 대하여 같은 그룹의 일원을 책임을 지며</a:t>
                          </a:r>
                          <a:r>
                            <a:rPr lang="en-US" altLang="ko-KR" sz="1400" b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장기 프로젝트 개발에 적합함</a:t>
                          </a:r>
                          <a:endParaRPr lang="en-US" altLang="ko-KR" sz="1400" b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다양한 의사 교류로 인해 의사 결정 시간이 늦어지고</a:t>
                          </a:r>
                          <a:r>
                            <a:rPr lang="en-US" altLang="ko-KR" sz="1400" b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개개인의 생산성 및 책임감이 낮아질 수 있음</a:t>
                          </a:r>
                          <a:endParaRPr lang="en-US" altLang="ko-KR" sz="1400" b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</a:rPr>
                            <a:t>의사소통 경로의 수 </a:t>
                          </a:r>
                          <a:r>
                            <a:rPr lang="en-US" altLang="ko-KR" sz="1400" b="0" dirty="0" smtClean="0">
                              <a:solidFill>
                                <a:srgbClr val="000000"/>
                              </a:solidFill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−1)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altLang="ko-KR" sz="1400" b="0" dirty="0" smtClean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903626"/>
                      </a:ext>
                    </a:extLst>
                  </a:tr>
                  <a:tr h="26578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중앙 </a:t>
                          </a:r>
                          <a:r>
                            <a:rPr lang="ko-KR" altLang="en-US" sz="1400" b="0" dirty="0" err="1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집중형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 팀</a:t>
                          </a:r>
                          <a:endParaRPr lang="ko-KR" altLang="en-US" sz="1400" b="0" dirty="0">
                            <a:solidFill>
                              <a:srgbClr val="000000"/>
                            </a:solidFill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dirty="0" smtClean="0">
                              <a:solidFill>
                                <a:srgbClr val="000000"/>
                              </a:solidFill>
                            </a:rPr>
                            <a:t>한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관리자가 의사결정을 하고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팀 구성원들은 그 결정을 따르는 구성 방식으로 책임 프로그래머 팀이라고 함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프로젝트 수행에 따른 모든 권한과 책임을 한 관리자에게 위임하고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기술 및 관리 지원을 위해 인력을 투입하는 형태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의사결정이 빠르고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의사 교환 경로를 줄일 수 있음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한 사함에 의하여 통제할 수 있는 비교적 소규모 문제에 적합함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책임 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요구 분석 및 설계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중요한 기술적 판단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작업 지시 및 배분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채임 프로그래머의 지시에 따른 원시 코드 작성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테스트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디버깅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프로그램 사서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프로그램 리스트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설계 문서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테스트 계획 등을 관리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보조 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책임 프로그래머의 업무 지원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여러가지 기술적인 문제에 대한 자문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94170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027240"/>
                  </p:ext>
                </p:extLst>
              </p:nvPr>
            </p:nvGraphicFramePr>
            <p:xfrm>
              <a:off x="2438399" y="1981201"/>
              <a:ext cx="9557239" cy="4630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324">
                      <a:extLst>
                        <a:ext uri="{9D8B030D-6E8A-4147-A177-3AD203B41FA5}">
                          <a16:colId xmlns:a16="http://schemas.microsoft.com/office/drawing/2014/main" val="1284745695"/>
                        </a:ext>
                      </a:extLst>
                    </a:gridCol>
                    <a:gridCol w="7792915">
                      <a:extLst>
                        <a:ext uri="{9D8B030D-6E8A-4147-A177-3AD203B41FA5}">
                          <a16:colId xmlns:a16="http://schemas.microsoft.com/office/drawing/2014/main" val="838909146"/>
                        </a:ext>
                      </a:extLst>
                    </a:gridCol>
                  </a:tblGrid>
                  <a:tr h="19727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dirty="0" err="1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분산형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 팀</a:t>
                          </a:r>
                          <a:endParaRPr lang="ko-KR" altLang="en-US" sz="1400" b="0" dirty="0">
                            <a:solidFill>
                              <a:srgbClr val="000000"/>
                            </a:solidFill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52" t="-617" r="-313" b="-13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903626"/>
                      </a:ext>
                    </a:extLst>
                  </a:tr>
                  <a:tr h="26578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중앙 </a:t>
                          </a:r>
                          <a:r>
                            <a:rPr lang="ko-KR" altLang="en-US" sz="1400" b="0" dirty="0" err="1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집중형</a:t>
                          </a:r>
                          <a:r>
                            <a:rPr lang="ko-KR" altLang="en-US" sz="1400" b="0" dirty="0" smtClean="0">
                              <a:solidFill>
                                <a:srgbClr val="000000"/>
                              </a:solidFill>
                              <a:latin typeface="Arial Black" panose="020B0A04020102020204" pitchFamily="34" charset="0"/>
                            </a:rPr>
                            <a:t> 팀</a:t>
                          </a:r>
                          <a:endParaRPr lang="ko-KR" altLang="en-US" sz="1400" b="0" dirty="0">
                            <a:solidFill>
                              <a:srgbClr val="000000"/>
                            </a:solidFill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dirty="0" smtClean="0">
                              <a:solidFill>
                                <a:srgbClr val="000000"/>
                              </a:solidFill>
                            </a:rPr>
                            <a:t>한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관리자가 의사결정을 하고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팀 구성원들은 그 결정을 따르는 구성 방식으로 책임 프로그래머 팀이라고 함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프로젝트 수행에 따른 모든 권한과 책임을 한 관리자에게 위임하고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기술 및 관리 지원을 위해 인력을 투입하는 형태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의사결정이 빠르고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의사 교환 경로를 줄일 수 있음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한 사함에 의하여 통제할 수 있는 비교적 소규모 문제에 적합함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책임 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요구 분석 및 설계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중요한 기술적 판단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작업 지시 및 배분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채임 프로그래머의 지시에 따른 원시 코드 작성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테스트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디버깅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프로그램 사서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프로그램 리스트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설계 문서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테스트 계획 등을 관리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보조 프로그래머 역할 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: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책임 프로그래머의 업무 지원</a:t>
                          </a:r>
                          <a:r>
                            <a:rPr lang="en-US" altLang="ko-KR" sz="1400" baseline="0" dirty="0" smtClean="0">
                              <a:solidFill>
                                <a:srgbClr val="000000"/>
                              </a:solidFill>
                            </a:rPr>
                            <a:t>, </a:t>
                          </a:r>
                          <a:r>
                            <a:rPr lang="ko-KR" altLang="en-US" sz="1400" baseline="0" dirty="0" smtClean="0">
                              <a:solidFill>
                                <a:srgbClr val="000000"/>
                              </a:solidFill>
                            </a:rPr>
                            <a:t>여러가지 기술적인 문제에 대한 자문</a:t>
                          </a:r>
                          <a:endParaRPr lang="en-US" altLang="ko-KR" sz="1400" baseline="0" dirty="0" smtClean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9417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7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팀 구성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29897"/>
              </p:ext>
            </p:extLst>
          </p:nvPr>
        </p:nvGraphicFramePr>
        <p:xfrm>
          <a:off x="2438399" y="1981201"/>
          <a:ext cx="9557239" cy="1972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2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79291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97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계층적 팀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 smtClean="0">
                          <a:solidFill>
                            <a:srgbClr val="000000"/>
                          </a:solidFill>
                        </a:rPr>
                        <a:t>분산형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 팀 구성과 중앙 </a:t>
                      </a:r>
                      <a:r>
                        <a:rPr lang="ko-KR" altLang="en-US" sz="1400" b="0" dirty="0" err="1" smtClean="0">
                          <a:solidFill>
                            <a:srgbClr val="000000"/>
                          </a:solidFill>
                        </a:rPr>
                        <a:t>집중형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 팀 구성을 혼합한 형태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</a:rPr>
                        <a:t>5~7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명의 초보 프로그래머를 작은 그룹으로 만들어 각 그룹을 고급 프로그래머가 관리함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경험자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고급 프로그래머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와 초보자를 구별함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프로젝트 리더와 고급 프로그래머에게 지휘 권한을 부여하고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</a:rPr>
                        <a:t>의사 교환은 초급 프로그래머와 고급 프로그래머로 분산함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</a:t>
            </a:r>
            <a:r>
              <a:rPr lang="ko-KR" altLang="en-US" dirty="0" smtClean="0"/>
              <a:t>질 표준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54024"/>
              </p:ext>
            </p:extLst>
          </p:nvPr>
        </p:nvGraphicFramePr>
        <p:xfrm>
          <a:off x="2438400" y="1981201"/>
          <a:ext cx="9753600" cy="44547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99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정확성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사용자의 요구 기능을 충족시키는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신뢰성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정확하고 일관된 결과를 얻기 위해 요구된 기능을 오류 없이 수행하는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효율성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요구되는 기능을 수행하기 위해 필요한 자원의 소요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64486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무결성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허용되지 않는 사용이나 자료의 변경을 제어하는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877184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사용 용이성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사용에 필요한 노력을 최소화하고 쉽게 사용할 수 있는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83244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유지보수성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변경 및 오류 사항의 교정에 대한 노력을 최소화하는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267805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유연성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새로운 요구사항에 맞게 얼마만큼 쉽게 수정할 수 있는가 하는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7627"/>
                  </a:ext>
                </a:extLst>
              </a:tr>
              <a:tr h="490061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시험 역량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의도된 기능을 수행하도록 보장하기 위해 프로그램을 시험할 수 있는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61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이식성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다양한 하드웨어 환경에서도 운용 가능하도록 쉽게 수정할 수 있는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368279"/>
                  </a:ext>
                </a:extLst>
              </a:tr>
              <a:tr h="490061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재사용성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전체나 일부 소프트웨어를 다른 목적으로 사용할 수 있는가 하는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805184"/>
                  </a:ext>
                </a:extLst>
              </a:tr>
              <a:tr h="490061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상호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운용성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다른 소프트웨어와 정보를 교환할 수 있는 정도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07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보증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정형 기술 검토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검토 회의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685"/>
              </p:ext>
            </p:extLst>
          </p:nvPr>
        </p:nvGraphicFramePr>
        <p:xfrm>
          <a:off x="2438400" y="1981201"/>
          <a:ext cx="9753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78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484816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품질 보증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어떠한 소프트웨어가 이미 설정된 요구사항과 일치하는 가를 확인하는 데 필요한 개발 단계 전체에 걸친 계획적이고 체계적인 작업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소프트웨어 개발 초기에 소프트웨어의 특성과 요구사항을 철저히 파악하여 품질 목표를 설정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개발 단계에서는 정형 기술 검토를 통하여 품질 목표의 충족 여부를 점검하며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개발 후에는 디버깅과 시험 과정을 거침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정형 기술 검토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(FTR)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가장 일반적인 검토 방법으로 소프트웨어 기술자들에 의해 수행되는 소프트웨어 품질 보증 활동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정형 기술 검토 유형에는 검토 회의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검열 등이 있으며 이는 모두 회의로 수행됨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정형 기술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검토의 목적</a:t>
                      </a:r>
                      <a:endParaRPr lang="en-US" altLang="ko-KR" sz="16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검토중인 소프트웨어가 해당 요구사항과 일치하는지를 검증함</a:t>
                      </a:r>
                      <a:endParaRPr lang="en-US" altLang="ko-KR" sz="16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소프트웨어가 미리 정해진 표준에 따라 표현되고 있는지를 확인하고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기능과              </a:t>
                      </a:r>
                      <a:endParaRPr lang="en-US" altLang="ko-KR" sz="16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lang="ko-KR" altLang="en-US" sz="1600" baseline="0" dirty="0" err="1" smtClean="0">
                          <a:solidFill>
                            <a:srgbClr val="000000"/>
                          </a:solidFill>
                        </a:rPr>
                        <a:t>로직에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문제가 없는지 확인함</a:t>
                      </a:r>
                      <a:endParaRPr lang="en-US" altLang="ko-KR" sz="16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소프트웨어가 균일한 방식으로 개발되도록함</a:t>
                      </a:r>
                      <a:endParaRPr lang="en-US" altLang="ko-KR" sz="16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프로젝트를 보다 용이하게 관리하도록 함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 수립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영역 결정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개발될 소프트웨어의 영역을 결정하는 것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708" y="3257867"/>
            <a:ext cx="959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영역을 결정하는 주요 요소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처리될 데이터와 소프트웨어에 대한 기능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제약조건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인터페이스 및 신뢰도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보증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정형 기술 검토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검토 회의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6403"/>
              </p:ext>
            </p:extLst>
          </p:nvPr>
        </p:nvGraphicFramePr>
        <p:xfrm>
          <a:off x="2438400" y="1981201"/>
          <a:ext cx="9753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78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484816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정형 기술 검토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(FTR)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정형 기술 검토에 대한 지침 사항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제품의 </a:t>
                      </a:r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</a:rPr>
                        <a:t>검토에만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집중하라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의제를 제한하여 진행하라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논쟁과 반박을 제한하라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문제 영역을 명확히 표현하라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해결책이나 개선책에 대해서는 논하지 말아라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참가자의 수를 제한하고 사전 준비를 강요하라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검토될 확률이 있는 각 제품에 대한 체크 리스트를 개발하라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자원과 시간 일정을 할당하라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모든 </a:t>
                      </a:r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</a:rPr>
                        <a:t>검토자들을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위해 </a:t>
                      </a:r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</a:rPr>
                        <a:t>의미있는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훈련을 행하라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</a:rPr>
                        <a:t>검토자들은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사전에 작성한 메모들을 공유하라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-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검토의 과정과 결과를 재검토하라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보증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정형 기술 검토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검토 회의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57862"/>
              </p:ext>
            </p:extLst>
          </p:nvPr>
        </p:nvGraphicFramePr>
        <p:xfrm>
          <a:off x="2438400" y="1981201"/>
          <a:ext cx="9753600" cy="219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78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484816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검토회의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Walkthrouth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소프트웨어 개발의 각 단계에서 개최하는 기술 평가 회의로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소프트웨어 구성 요소와 같은 작은 단위를 검토하는 것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 smtClean="0">
                          <a:solidFill>
                            <a:srgbClr val="000000"/>
                          </a:solidFill>
                        </a:rPr>
                        <a:t>요류의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 조기 검출을 목적으로 하며 발견된 오류는 문서화하고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검토 회의 후에 해결함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제품 개발자가 주최가 되며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검토 자료는 사전에 미리 배포함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검열 심사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(Inspections)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검토 회의를 발전시킨 형태로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smtClean="0">
                          <a:solidFill>
                            <a:srgbClr val="000000"/>
                          </a:solidFill>
                        </a:rPr>
                        <a:t>소프트웨어 개발 단계에서 산출된 결과물의 품질을 평가하며 이를 개선시키는 데 사용함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 수립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자원 추산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개발에 필요한 자원을 예측하는 것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708" y="3257867"/>
            <a:ext cx="959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자원 요소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인적자원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 소프트웨어 자원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환경 자원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계획 수립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988847"/>
            <a:ext cx="975360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3.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프로젝트 비용 결정 요소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84383"/>
              </p:ext>
            </p:extLst>
          </p:nvPr>
        </p:nvGraphicFramePr>
        <p:xfrm>
          <a:off x="2438399" y="2813540"/>
          <a:ext cx="9753601" cy="15243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프로젝트 요소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제품의 복잡도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시스템의 크기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요구되는 신뢰도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92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자원 요소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인적 자원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하드웨어 자원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소프트웨어 자원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생산성 요소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개발자의 능력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경험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주어진 개발 기간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산정 기법 </a:t>
            </a:r>
            <a:r>
              <a:rPr lang="en-US" altLang="ko-KR" dirty="0" smtClean="0"/>
              <a:t>– LOC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1026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LOC : 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원시 코드 라인 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각 기능의 코드 수의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비관치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낙관치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기대치를 측정하여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예측치를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구한것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50477" y="3161151"/>
                <a:ext cx="10260625" cy="175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측정이 용이하고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,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이해하기 쉽다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예측치를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이용하여 생산성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,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노력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,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개발 기간 등의 비용을 산정한다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ko-KR" altLang="en-US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예측치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𝒂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+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𝟒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𝒎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+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𝒃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  ( a : </a:t>
                </a:r>
                <a:r>
                  <a:rPr lang="ko-KR" altLang="en-US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낙관치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, b : </a:t>
                </a:r>
                <a:r>
                  <a:rPr lang="ko-KR" altLang="en-US" sz="2000" dirty="0" err="1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비관치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, m : 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중간치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(</a:t>
                </a:r>
                <a:r>
                  <a:rPr lang="ko-KR" altLang="en-US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기대치</a:t>
                </a:r>
                <a:r>
                  <a:rPr lang="en-US" altLang="ko-KR" sz="2000" dirty="0" smtClean="0">
                    <a:solidFill>
                      <a:srgbClr val="000000"/>
                    </a:solidFill>
                    <a:latin typeface="HY강B" pitchFamily="18" charset="-127"/>
                    <a:ea typeface="HY강B" pitchFamily="18" charset="-127"/>
                  </a:rPr>
                  <a:t>))</a:t>
                </a:r>
                <a:endParaRPr lang="en-US" altLang="ko-KR" sz="2000" dirty="0" smtClean="0">
                  <a:solidFill>
                    <a:srgbClr val="000000"/>
                  </a:solidFill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77" y="3161151"/>
                <a:ext cx="10260625" cy="1756891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계획 수립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수행에 필요한 비용을 예측하는 것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4585563"/>
                  </p:ext>
                </p:extLst>
              </p:nvPr>
            </p:nvGraphicFramePr>
            <p:xfrm>
              <a:off x="2438399" y="2813540"/>
              <a:ext cx="9753601" cy="211033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907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62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87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노력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개발 기간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ko-KR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투</m:t>
                              </m:r>
                            </m:oMath>
                          </a14:m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입 인원 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(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시간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)</a:t>
                          </a:r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LOC/1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인당 월평균 생산 코드 라인 수 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(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코드 수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)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992">
                    <a:tc>
                      <a:txBody>
                        <a:bodyPr/>
                        <a:lstStyle/>
                        <a:p>
                          <a:pPr algn="ctr" latinLnBrk="1">
                            <a:buFont typeface="Arial" pitchFamily="34" charset="0"/>
                            <a:buNone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개발 비용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buFont typeface="Arial" pitchFamily="34" charset="0"/>
                            <a:buNone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노력</a:t>
                          </a:r>
                          <a:r>
                            <a:rPr lang="ko-KR" altLang="en-US" sz="1800" b="1" baseline="0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ko-KR" altLang="en-US" sz="1800" b="1" i="1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단</m:t>
                              </m:r>
                            </m:oMath>
                          </a14:m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위 비용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(1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인당 평균 인건비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)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46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개발 기간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노력 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/ 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투입 인원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764486"/>
                      </a:ext>
                    </a:extLst>
                  </a:tr>
                  <a:tr h="4646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생산성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buFont typeface="Arial" pitchFamily="34" charset="0"/>
                            <a:buNone/>
                          </a:pPr>
                          <a:r>
                            <a:rPr lang="en-US" altLang="ko-KR" sz="1800" b="1" baseline="0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LOC / </a:t>
                          </a:r>
                          <a:r>
                            <a:rPr lang="ko-KR" altLang="en-US" sz="1800" b="1" baseline="0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노력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9474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4585563"/>
                  </p:ext>
                </p:extLst>
              </p:nvPr>
            </p:nvGraphicFramePr>
            <p:xfrm>
              <a:off x="2438399" y="2813540"/>
              <a:ext cx="9753601" cy="211033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907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62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노력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71" t="-5714" r="-230" b="-23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992">
                    <a:tc>
                      <a:txBody>
                        <a:bodyPr/>
                        <a:lstStyle/>
                        <a:p>
                          <a:pPr algn="ctr" latinLnBrk="1">
                            <a:buFont typeface="Arial" pitchFamily="34" charset="0"/>
                            <a:buNone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개발 비용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71" t="-124719" r="-230" b="-182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46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개발 기간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노력 </a:t>
                          </a:r>
                          <a:r>
                            <a:rPr lang="en-US" altLang="ko-KR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/ </a:t>
                          </a:r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투입 인원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764486"/>
                      </a:ext>
                    </a:extLst>
                  </a:tr>
                  <a:tr h="4646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생산성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buFont typeface="Arial" pitchFamily="34" charset="0"/>
                            <a:buNone/>
                          </a:pPr>
                          <a:r>
                            <a:rPr lang="en-US" altLang="ko-KR" sz="1800" b="1" baseline="0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 LOC / </a:t>
                          </a:r>
                          <a:r>
                            <a:rPr lang="ko-KR" altLang="en-US" sz="1800" b="1" baseline="0" dirty="0" smtClean="0">
                              <a:solidFill>
                                <a:srgbClr val="000000"/>
                              </a:solidFill>
                              <a:latin typeface="Adobe 명조 Std M" panose="02020600000000000000" pitchFamily="18" charset="-127"/>
                              <a:ea typeface="Adobe 명조 Std M" panose="02020600000000000000" pitchFamily="18" charset="-127"/>
                            </a:rPr>
                            <a:t>노력</a:t>
                          </a:r>
                          <a:endParaRPr lang="ko-KR" altLang="en-US" sz="1800" b="1" dirty="0">
                            <a:solidFill>
                              <a:srgbClr val="000000"/>
                            </a:solidFill>
                            <a:latin typeface="Adobe 명조 Std M" panose="02020600000000000000" pitchFamily="18" charset="-127"/>
                            <a:ea typeface="Adobe 명조 Std M" panose="02020600000000000000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9474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38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문제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두 명의 개발자가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개월에 걸쳐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10,000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라인의 코드를 개발 하였을 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월별 생산성을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구하시오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어떤 소프트웨어 개발을 위해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명의 개발자가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개월 동안 참여 되었는데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 중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7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명은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개월 동안 계속 참여했지만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명은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개월 동안만 부분적으로 차명했다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소프트웨어 개발을 위한 노력을 구하시오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산정 기법 </a:t>
            </a:r>
            <a:r>
              <a:rPr lang="en-US" altLang="ko-KR" dirty="0" smtClean="0"/>
              <a:t>- COCOMO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원시 프로그램의 규모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(LOC)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의한 비용 산정 기법이다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개발할 소프트웨어의 규모를 예측한 후 이를 소프트웨어 종류에 따라 다르게 책정되는 비용 산정 방정식에 대입하여 비용을 산정한다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비용 견적의 강도 분석 및 비용 견적의 유연성이 높아 소프트웨어 개발비 견적에 널리 통용되고 있다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9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산정 기법 </a:t>
            </a:r>
            <a:r>
              <a:rPr lang="en-US" altLang="ko-KR" dirty="0" smtClean="0"/>
              <a:t>- COCOMO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598269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유형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66953"/>
              </p:ext>
            </p:extLst>
          </p:nvPr>
        </p:nvGraphicFramePr>
        <p:xfrm>
          <a:off x="2438399" y="2682442"/>
          <a:ext cx="955723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7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672526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조직형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(Organic</a:t>
                      </a:r>
                      <a:r>
                        <a:rPr lang="en-US" altLang="ko-KR" b="0" baseline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 Mode)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기관 내부에서 개발된 중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소규모의 소프트웨어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5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만 라인 이하의 소프트웨어를 개발하는 유형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사무 처리용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rgbClr val="000000"/>
                          </a:solidFill>
                        </a:rPr>
                        <a:t>업무용</a:t>
                      </a:r>
                      <a:r>
                        <a:rPr lang="en-US" altLang="ko-KR" b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rgbClr val="000000"/>
                          </a:solidFill>
                        </a:rPr>
                        <a:t>과학용 응용 소프트웨어 개발에 적합함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반 분리형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(Semi</a:t>
                      </a:r>
                      <a:r>
                        <a:rPr lang="en-US" altLang="ko-KR" b="0" baseline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 – Detached Mode)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조직형과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내장형의 중간형으로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만 라인 이하의 소프트웨어를 개발하는 유형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컴파일러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인터프리터와 같은 유틸리티 개발에 적합함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내장형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(Embedded Mode)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초대형 규모의 트랜잭션 처리 시스템이나 운영체제 등의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만 라인 이상의 소프트웨어를 개발하는 유형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신호기 제어 시스템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미사일 유도 시스템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실시간 처리 시스템 등의 시스템 프로그램 개발에 적합함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2763</TotalTime>
  <Words>1510</Words>
  <Application>Microsoft Office PowerPoint</Application>
  <PresentationFormat>와이드스크린</PresentationFormat>
  <Paragraphs>179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Adobe 명조 Std M</vt:lpstr>
      <vt:lpstr>HY강B</vt:lpstr>
      <vt:lpstr>굴림</vt:lpstr>
      <vt:lpstr>Arial</vt:lpstr>
      <vt:lpstr>Arial Black</vt:lpstr>
      <vt:lpstr>Cambria Math</vt:lpstr>
      <vt:lpstr>Verdana</vt:lpstr>
      <vt:lpstr>Wingdings</vt:lpstr>
      <vt:lpstr>테마1</vt:lpstr>
      <vt:lpstr>소프트웨어 공학</vt:lpstr>
      <vt:lpstr>프로젝트 계획 수립</vt:lpstr>
      <vt:lpstr>프로젝트 계획 수립</vt:lpstr>
      <vt:lpstr>프로젝트 계획 수립</vt:lpstr>
      <vt:lpstr>비용 산정 기법 – LOC 기법</vt:lpstr>
      <vt:lpstr>프로젝트 계획 수립</vt:lpstr>
      <vt:lpstr>예제 문제</vt:lpstr>
      <vt:lpstr>비용 산정 기법 - COCOMO</vt:lpstr>
      <vt:lpstr>비용 산정 기법 - COCOMO</vt:lpstr>
      <vt:lpstr>비용 산정 기법 – COCOMO 모형의 종류</vt:lpstr>
      <vt:lpstr>프로젝트 일정 계획 – 브룩스 / PERT / CPM</vt:lpstr>
      <vt:lpstr>프로젝트 일정 계획 – 브룩스 / PERT / CPM</vt:lpstr>
      <vt:lpstr>프로젝트 일정 계획 – 브룩스 / PERT / CPM</vt:lpstr>
      <vt:lpstr>간트 차트</vt:lpstr>
      <vt:lpstr>간트 차트</vt:lpstr>
      <vt:lpstr>프로젝트 팀 구성</vt:lpstr>
      <vt:lpstr>프로젝트 팀 구성</vt:lpstr>
      <vt:lpstr>품질 표준</vt:lpstr>
      <vt:lpstr>품질 보증 / 정형 기술 검토 / 검토 회의 / 검열</vt:lpstr>
      <vt:lpstr>품질 보증 / 정형 기술 검토 / 검토 회의 / 검열</vt:lpstr>
      <vt:lpstr>품질 보증 / 정형 기술 검토 / 검토 회의 / 검열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69</cp:revision>
  <dcterms:created xsi:type="dcterms:W3CDTF">2016-11-23T11:24:50Z</dcterms:created>
  <dcterms:modified xsi:type="dcterms:W3CDTF">2017-08-04T06:05:11Z</dcterms:modified>
</cp:coreProperties>
</file>