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96" r:id="rId4"/>
    <p:sldId id="280" r:id="rId5"/>
    <p:sldId id="297" r:id="rId6"/>
    <p:sldId id="298" r:id="rId7"/>
    <p:sldId id="299" r:id="rId8"/>
    <p:sldId id="300" r:id="rId9"/>
    <p:sldId id="301" r:id="rId10"/>
    <p:sldId id="302" r:id="rId11"/>
    <p:sldId id="305" r:id="rId12"/>
    <p:sldId id="303" r:id="rId13"/>
    <p:sldId id="304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소프트웨어 공학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흐름도 </a:t>
            </a:r>
            <a:r>
              <a:rPr lang="en-US" altLang="ko-KR" dirty="0" smtClean="0"/>
              <a:t>(DFD)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981201"/>
            <a:ext cx="97536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자료 흐름도 구성 요소의 일반적 표기법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60905"/>
              </p:ext>
            </p:extLst>
          </p:nvPr>
        </p:nvGraphicFramePr>
        <p:xfrm>
          <a:off x="2438400" y="2562226"/>
          <a:ext cx="9753600" cy="35188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96208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6726115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  <a:gridCol w="1131277">
                  <a:extLst>
                    <a:ext uri="{9D8B030D-6E8A-4147-A177-3AD203B41FA5}">
                      <a16:colId xmlns:a16="http://schemas.microsoft.com/office/drawing/2014/main" val="1007567728"/>
                    </a:ext>
                  </a:extLst>
                </a:gridCol>
              </a:tblGrid>
              <a:tr h="418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기호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의미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표기법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542675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프로세스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자료를 변환시키는 시스템의 한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 부분을 나타낸다</a:t>
                      </a:r>
                      <a:r>
                        <a:rPr lang="en-US" altLang="ko-KR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51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자료 흐름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자료의 이동이나 연관 관계를 나타냄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764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자료 저장소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시스템에서의 자료 저장소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파일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데이터 베이스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를 나타냄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  <a:tr h="851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단말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시스템과 교신하는 외부 개체로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입력 데이터가 만들어지고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출력 데이터를 받음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18230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 bwMode="auto">
          <a:xfrm>
            <a:off x="11394831" y="3138854"/>
            <a:ext cx="597877" cy="334108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11394831" y="4049590"/>
            <a:ext cx="694592" cy="1245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auto">
          <a:xfrm>
            <a:off x="11394831" y="4703885"/>
            <a:ext cx="694592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연결선 15"/>
          <p:cNvCxnSpPr/>
          <p:nvPr/>
        </p:nvCxnSpPr>
        <p:spPr bwMode="auto">
          <a:xfrm>
            <a:off x="11394831" y="4941277"/>
            <a:ext cx="694592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 bwMode="auto">
          <a:xfrm>
            <a:off x="11394831" y="5549410"/>
            <a:ext cx="580292" cy="29014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흐름도 </a:t>
            </a:r>
            <a:r>
              <a:rPr lang="en-US" altLang="ko-KR" dirty="0" smtClean="0"/>
              <a:t>(DFD)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06001"/>
            <a:ext cx="6151685" cy="401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사전</a:t>
            </a:r>
            <a:r>
              <a:rPr lang="en-US" altLang="ko-KR" dirty="0" smtClean="0"/>
              <a:t>(DD)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399" y="1981201"/>
            <a:ext cx="100027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자료 흐름도 상에 있는 자료를 더 자세히 정의하고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기록한것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또는 메타 데이터라고 정의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자료 흐름도에 시각적으로 표시된 자료에 대한 정보를 체계적이고 조직적으로 모아 개발자나 사용자나 편리하게 사용할 수 있음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3159370"/>
            <a:ext cx="97536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자료 사전 표기 기호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67877"/>
              </p:ext>
            </p:extLst>
          </p:nvPr>
        </p:nvGraphicFramePr>
        <p:xfrm>
          <a:off x="2438399" y="3641490"/>
          <a:ext cx="9753600" cy="282294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96208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857392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209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기호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의미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542675"/>
                  </a:ext>
                </a:extLst>
              </a:tr>
              <a:tr h="317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자료 정의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: ~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로 구성되어 있다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자료의 연결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그리고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383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( 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자료의 생략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생략 가능한 자료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[ | 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자료의 선택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또는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18230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{ }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자료의 반복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568468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* *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자료의 설명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주석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94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4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HIPO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시스템의 분석 및 설계나 문서화할 때 사용되는 기법으로 시스템 실행 과정인 입력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처리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출력의 기능을 나타냄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기본 시스템 모델은 입력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처리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출력으로 구성되며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하향식 소프트웨어 개발을 위한 문서화 도구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체계적인 문서 관리가 가능하고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기호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도표 등을 사용하므로 보기 쉬우며 이해하기도 쉬움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기능과 자료의 의존 관계를 동시에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표현가능함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8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HIPO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17344"/>
              </p:ext>
            </p:extLst>
          </p:nvPr>
        </p:nvGraphicFramePr>
        <p:xfrm>
          <a:off x="2438399" y="2682442"/>
          <a:ext cx="9557239" cy="265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974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6725265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가시적 도표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도식 목차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시스템의 전체적인 기능과 흐름을 보여주는 계층 도표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총체적 도표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개요 도표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총괄 도표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프로그램을 구성하는 기능을 기술한 것으로 입력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처리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출력에 대한 전반적인 정보를 제공하는 도표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세부적 도표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상세 도표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총체적 도표에 표시된 기능을 구성하는 기본 요소들을 상세히 기술하는 도표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4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HIPO</a:t>
            </a:r>
            <a:r>
              <a:rPr lang="ko-KR" altLang="en-US" dirty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1"/>
            <a:ext cx="3531577" cy="41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바람직한 설계의 특징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설계는 소프트웨어 구조를 나타내야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전체적이고 포괄적인 개념을 설계한 후 차례로 세분화하여 구체화 시켜나가야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요구사항을 모두 구현해야 하고 유지보수에 용이해야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독립적인 기능적 특성을 가진 요소로 구성되어야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모듈 구조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즉 특정 기능 또는 부 기능을 수행하는 논리적 요소들로 분리되는 구조를 가져야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요소 간의 효과적인 제어를 위해 설계에서 계층적 자료 조직이 제시되어야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자료와 프로시저에 대한 분명하고 분리된 표현을 포함해야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모듈 간과 외부 개체 간의 연결 복잡성을 줄이는 인터페이스를 가져야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요구사항 분석에서 얻어진 정보를 이용하여 반복적인 방법으로 이루어져야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모듈의 기능을 예측할 수 있도록 정의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결합도</a:t>
            </a:r>
            <a:r>
              <a:rPr lang="en-US" altLang="ko-KR" dirty="0" smtClean="0"/>
              <a:t>(Coupling)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모듈 간에 상호 의존하는 정도를 나타냄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독립적인 모듈이 되기 위해서는 각 모듈 간의 결합도가 약해야 하며 의존하는 모듈이 적어야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결합도의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종류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자료 결합도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&lt;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스탬프 결합도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&lt;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제어 결합도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&lt;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외부 결합도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&lt;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공통 결합도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&lt;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내용 결합도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33598"/>
              </p:ext>
            </p:extLst>
          </p:nvPr>
        </p:nvGraphicFramePr>
        <p:xfrm>
          <a:off x="2476988" y="4151025"/>
          <a:ext cx="9676424" cy="227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43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959481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1138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자료 결합도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어떤 모듈이 다른 모듈을 호출하면서 매개 변수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인수로 데이터를 넘겨주고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호출 받은 모듈은 받은 데이터에 대한 처리 결과를 다시 </a:t>
                      </a:r>
                      <a:r>
                        <a:rPr lang="ko-KR" altLang="en-US" b="0" dirty="0" err="1" smtClean="0">
                          <a:solidFill>
                            <a:srgbClr val="000000"/>
                          </a:solidFill>
                        </a:rPr>
                        <a:t>돌려주는것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1138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스탬프 결합도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두 모듈이 동일한 자료 구조를 조회하는 경우의 결합도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결합도</a:t>
            </a:r>
            <a:r>
              <a:rPr lang="en-US" altLang="ko-KR" dirty="0" smtClean="0"/>
              <a:t>(Coupling)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89619"/>
              </p:ext>
            </p:extLst>
          </p:nvPr>
        </p:nvGraphicFramePr>
        <p:xfrm>
          <a:off x="2438400" y="1981201"/>
          <a:ext cx="9676424" cy="455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43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959481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1138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제어 결합도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상위 모듈이 하위 모듈의 상세한 처리 절차를 알고 있어 이를 통제한 경우나 처리 기능이 두 모듈에 분리되어 설계된 경우에 발생함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403385"/>
                  </a:ext>
                </a:extLst>
              </a:tr>
              <a:tr h="1138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외부 결합도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어떤 모듈에서 외부로 선언한 데이터를 다른 모듈에서 참조할 때의 결합도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881572"/>
                  </a:ext>
                </a:extLst>
              </a:tr>
              <a:tr h="1138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공통 결합도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공유되는 공통 데이터 영역을 여러 모듈이 사용할 때의 결합도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공통 데이터 영역의 내용을 조금만 변경하여도 이를 사용하는 모든 모듈에 영향을 미치므로 모듈의 독립성을 약하게 만듦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1138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내용 결합도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한 모듈이 다른 모듈의 내부 기능 및 그 내부 자료를 직접 참조하거나 수정할 때의 결합도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응집도 </a:t>
            </a:r>
            <a:r>
              <a:rPr lang="en-US" altLang="ko-KR" dirty="0" smtClean="0"/>
              <a:t>(Cohesion)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정보 은닉 개념을 확장한 것으로 모듈 안의 요소들이 서로 관련되어 있는 정도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즉 모듈이 독립적인 기능으로 정의되어 있는 정도를 나타냄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모듈의 내부 요소에는 특정 작업을 수행하기 위한 명령어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명령어의 모임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호출문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등으로 구성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응집도 종류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우연적 응집도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&lt;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논리적 응집도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&lt;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시간적 응집도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&lt;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절차적 응집도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&lt;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교환적 응집도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&lt;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순차적 응집도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&lt;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기능적 응집도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47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위험 관리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 과정에서 예상되는 위험상황을 예상하고 대책을 수립하는 활동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위험은 불확실성과 손실을 내재하며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관리는 이에 대비하는 작업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일반적인 위험 요소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인력 부족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예산 관리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일정 관리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사용자 요구 변경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응집도 </a:t>
            </a:r>
            <a:r>
              <a:rPr lang="en-US" altLang="ko-KR" dirty="0" smtClean="0"/>
              <a:t>(Cohesion)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74301"/>
              </p:ext>
            </p:extLst>
          </p:nvPr>
        </p:nvGraphicFramePr>
        <p:xfrm>
          <a:off x="2438400" y="1981201"/>
          <a:ext cx="9676424" cy="449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43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959481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642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기능적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응집도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모듈 내부의 모든 기능 요소들이 단일 문제와 연관되어 수행될 경우의 응집도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403385"/>
                  </a:ext>
                </a:extLst>
              </a:tr>
              <a:tr h="642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순차적 응집도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모듈 내의 하나의 활동으로부터 나온 출력 데이터를 그 다음 활동의 입력 데이터로 사용할 경우의 응집도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881572"/>
                  </a:ext>
                </a:extLst>
              </a:tr>
              <a:tr h="642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교환적 응집도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</a:rPr>
                        <a:t>동일한 입력과 출력을 사용하여 서로 다른 기능을 수행하는 구성 요소들이 모여 있을 경우의 응집도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642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절차적 응집도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모듈이 다수의 관련 기능을 가질 때 모듈 안의 구성 요소들이 그 기능을 순차적으로 수행할 경우의 응집도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642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시간적 응집도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특정 시간에 처리되는 몇 개의 기능을 모아 하나의 모듈로 작성할 경우의 응집도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446716"/>
                  </a:ext>
                </a:extLst>
              </a:tr>
              <a:tr h="642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논리적 응집도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유사한 성격을 갖거나 특정 형태로 분류되는 처리 요소들로 하나의 </a:t>
                      </a: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</a:rPr>
                        <a:t>모듈리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형성되는 경우의 응집도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294320"/>
                  </a:ext>
                </a:extLst>
              </a:tr>
              <a:tr h="642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우연적 응집도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모듈 내부의 각 구성 요소들이 서로 관련 없는 다른 기능을 수행하는 경우의 응집도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17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6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효과적인 모듈화 설계 방안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결합도는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줄이고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응집도는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높여서 모듈의 독립성을 높여야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모듈의 제어 영역 안에서 그 모듈의 영향 영역을 유지 시켜야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복잡도와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중복성을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줄이고 일관성을 유지시켜야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모듈의 기능은 예측이 가능해야 하며 지나치게 제한적이어서는 안 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유지보수가 용이해야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모듈 크기는 시스템의 전반적인 기능과 구조를 이해하기 쉬운 크기로 분해해야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입구와 하나의 출구를 갖도록 해야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인덱스 번호나 기능 코드들이 전반적인 처리 논리 구조에 예기치 못한 영향을 끼치지 않도록 모듈 인터페이스를 설계해야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6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N-S</a:t>
            </a:r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논리의 기술에 중점을 둔 도형을 이용한 표현 방법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순차 구조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반복 구조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선택 구조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다중 선택 구조 등을 표현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조건이 복합되어 있는 곳의 처리를 시각적으로 명확히 식별하는 데 적합함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이행하기 쉽고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코드 변환이 용이함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읽기는 쉽지만 작성하기 어려움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8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N-S</a:t>
            </a:r>
            <a:r>
              <a:rPr lang="ko-KR" altLang="en-US" dirty="0" smtClean="0"/>
              <a:t>차트 예시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981201"/>
            <a:ext cx="4920762" cy="45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화이트 박스 테스트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모듈의 원시 코드를 오픈 시킨 상태에서 원시 코드의 논리적인 모든 경로를 검사하여 검사 사례를 설계하는 방법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테스트 과정의 초기에 적용됨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모듈 안의 작동을 직접 관찰 할 수 있음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원시 코드의 모든 문장을 한 번 이상 수행함으로써 수행됨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프로그램의 제어 구조에 따라 선택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반복 등의 부분들을 수행함으로써 논리적 경로를 제어함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조건에서의 참과 거짓의 모든 논리적 결정이 적어도 한 번 이상 실행됨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논리 흐름도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루프 구조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순환 복잡도에 관한 오류를 찾을 수 있음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4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화이트 박스 테스트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50412"/>
              </p:ext>
            </p:extLst>
          </p:nvPr>
        </p:nvGraphicFramePr>
        <p:xfrm>
          <a:off x="2438400" y="1981201"/>
          <a:ext cx="9676424" cy="455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46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709878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1138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기초 경로 검사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대표적인 화이트 박스 테스트 기법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검사 사례 설계자가 절차적 설계의 논리적 복잡성을 측정할 수 있게 해주고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이 측정 결과는 실행 경로의 기초를 정의하는 데 지침으로 사용됨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403385"/>
                  </a:ext>
                </a:extLst>
              </a:tr>
              <a:tr h="1138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조건 감사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프로그램 모듈 내에 있는 논리적 조건을 검사하는 검사 사례 설계 기법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881572"/>
                  </a:ext>
                </a:extLst>
              </a:tr>
              <a:tr h="1138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루프 검사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프로그램의 반복 구조에 초점을 맞춰 실시하는 검사 사례 설계 기법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1138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데이터 흐름 검사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mtClean="0">
                          <a:solidFill>
                            <a:srgbClr val="000000"/>
                          </a:solidFill>
                        </a:rPr>
                        <a:t>프로그램에서 변수의 정의와 변수 사용의 위치에 초점을 맞춰 실시하는 검사 사례 설계 기법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0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위험 관리의 절차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79854"/>
              </p:ext>
            </p:extLst>
          </p:nvPr>
        </p:nvGraphicFramePr>
        <p:xfrm>
          <a:off x="2438400" y="1981201"/>
          <a:ext cx="9753600" cy="414443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890159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6863441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 식별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알려지거나 예측 가능한 위험 요소를 파악하는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 작업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 분석 및 평가 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위험의 현실화 가능성과 실제 발생하였을 때의 문제들을 분석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 추산을 위해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위험표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(risk table)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를 작성하여 활용함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위험표의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구성 요소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위험 내용</a:t>
                      </a:r>
                      <a:r>
                        <a:rPr lang="en-US" altLang="ko-KR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위험 범주</a:t>
                      </a:r>
                      <a:r>
                        <a:rPr lang="en-US" altLang="ko-KR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발생 확률</a:t>
                      </a:r>
                      <a:r>
                        <a:rPr lang="en-US" altLang="ko-KR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영향력</a:t>
                      </a:r>
                      <a:r>
                        <a:rPr lang="en-US" altLang="ko-KR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위험 감시 및 조치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 관리 계획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위험을 예방하고 위험 발생 시 대책을 준비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문서화하는 작업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위험 감시 및 조치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 회피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최상의 전략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위험이 발생될 것을 예상하고 회피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 감시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 요소 징후들에 대하여 계속하여 인지하는 것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 관리 및 비상 계획 수립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 회피 전략이 실패할 경우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위험에 대해 관리하고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ko-KR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대비책을 수립함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1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형상 관리</a:t>
            </a:r>
            <a:r>
              <a:rPr lang="en-US" altLang="ko-KR" dirty="0" smtClean="0"/>
              <a:t>(SCM)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5982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 과정에서 소프트웨어의 생산물을 확인하고 소프트웨어 통제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변경 상태를 기록하고 보관하는 일련의 관리 작업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소프트웨어의 변경을 알아내고 제어하며 적절히 변경되고 있는지 확인하여 해당 담당자에게 통보하는 작업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개발의 전 단계에 적용되는 활동으로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유지보수 단계에서 활용됨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개발의 전체 비용을 줄이고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 과정의 여러 문제점을 해결하여 방해 요인을 최소화하는 것이 목적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형상 항목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정의 단계의 문서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 단계의 문서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와 프로그램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프로그램 내의 자료구조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유지보수 단계의 변경 사항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8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요구사항 분석의 개요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개발의 첫 단계로 개발 대상에 대한 사용자의 요구사항을 이해하고 문서화하는 활동의 의미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사용자의 요구를 정확하게 추출하여 목표를 정하고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어떤 방식으로 해결할 것인지를 결정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분석가에 의해 요구사항 분석이 수행되며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 작업 단계를 요구사항 분석 단계라고 정의함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4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요구사항 분석 작업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30071"/>
              </p:ext>
            </p:extLst>
          </p:nvPr>
        </p:nvGraphicFramePr>
        <p:xfrm>
          <a:off x="2438400" y="2562226"/>
          <a:ext cx="9753600" cy="310759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69831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883769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문제 인식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사용자와의 면담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설문 조사 및 협조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각종 문서 검토 등을 통하여 사용자의 요구사항을 찾아냄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51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평가와 종합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추출된 요구사항에 대한 정보를 평가하고 여러 가지 해결책을 종합함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764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모델 제작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평가와 종합을 바탕으로 자료와 제어의 흐름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기능 처리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정보 내용을 이해하기 쉽도록 모델로 작성함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  <a:tr h="851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문서화와 검토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요구사항 분석 명세서를 작성하고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소프트웨어의 기능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성능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제약 조건 등에 대하여 기술하고 검토함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1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요구사항 분석의 어려움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75617"/>
              </p:ext>
            </p:extLst>
          </p:nvPr>
        </p:nvGraphicFramePr>
        <p:xfrm>
          <a:off x="2438400" y="2562226"/>
          <a:ext cx="9753600" cy="310759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96208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857392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대화 장벽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사용자와 개발자의 지식 배경의 다양화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용어 불일치 등으로 의사소통 곤란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51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시스템의 복잡도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소프트웨어 체계화를 위하여 새로운 개념이 필요해지고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시스템 규모와 대상이 광범위해짐에 따라 난이도 증가에 의한 소프트웨어의 복잡화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764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요구의 변경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사용자 생각의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부정확성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생각의 반복된 변경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  <a:tr h="851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요구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명세화의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 어려움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중복 현상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애매모호함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시험의 어려움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과거와 다른 현재 상황 등의 내포에 따라 요구 명세서 작성이 어려움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1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0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요구사항 분석가의 자질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개발에 많은 경험을 가지고 있어야 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사용자의 요구를 정확히 수용하고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여러 환경을 이해해야 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설계에 필요한 자료를 충분히 제공할 수 있어야 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다방면에 대한 해박한 지식을 가지고 있어야 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시간 배정과 계획 등을 빠른 시간 내에 파악할 수 있어야 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하드웨어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소프트웨어를 포함한 컴퓨터에 대한 기술을 이해하고 있어야 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고객이 사용할 시스템을 만들어야 하므로 상대의 관점에서 문제를 파악할 수 있어야 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2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흐름도 </a:t>
            </a:r>
            <a:r>
              <a:rPr lang="en-US" altLang="ko-KR" dirty="0" smtClean="0"/>
              <a:t>(DFD)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요구사항 분석에서 자료의 흐름 및 변환 과정과 기능을 도형 중심으로 기술하는 방법으로 버블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차트라고도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시스템 안의 프로세스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자료 저장소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단말 간 자료의 흐름을 나타내는 그래프로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자료 흐름과 처리를 중심으로 하는 구조적 분석 기법에 이용된다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자료 흐름도는 자료 흐름과 기능을 자세히 표현하기 위해 단계적으로 세분화된다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각각의 프로세스에 대하여 개별적인 상세화 및 계층화가 가능하다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1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2936</TotalTime>
  <Words>1573</Words>
  <Application>Microsoft Office PowerPoint</Application>
  <PresentationFormat>와이드스크린</PresentationFormat>
  <Paragraphs>199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HY강B</vt:lpstr>
      <vt:lpstr>굴림</vt:lpstr>
      <vt:lpstr>Arial</vt:lpstr>
      <vt:lpstr>Arial Black</vt:lpstr>
      <vt:lpstr>Symbol</vt:lpstr>
      <vt:lpstr>Verdana</vt:lpstr>
      <vt:lpstr>Wingdings</vt:lpstr>
      <vt:lpstr>테마1</vt:lpstr>
      <vt:lpstr>소프트웨어 공학</vt:lpstr>
      <vt:lpstr>위험 관리</vt:lpstr>
      <vt:lpstr>위험 관리의 절차</vt:lpstr>
      <vt:lpstr>형상 관리(SCM)</vt:lpstr>
      <vt:lpstr>요구사항 분석</vt:lpstr>
      <vt:lpstr>요구사항 분석</vt:lpstr>
      <vt:lpstr>요구사항 분석</vt:lpstr>
      <vt:lpstr>요구사항 분석</vt:lpstr>
      <vt:lpstr>자료 흐름도 (DFD)</vt:lpstr>
      <vt:lpstr>자료 흐름도 (DFD)</vt:lpstr>
      <vt:lpstr>자료 흐름도 (DFD) 예시</vt:lpstr>
      <vt:lpstr>자료 사전(DD)</vt:lpstr>
      <vt:lpstr>HIPO</vt:lpstr>
      <vt:lpstr>HIPO의 종류</vt:lpstr>
      <vt:lpstr>HIPO 예시</vt:lpstr>
      <vt:lpstr>바람직한 설계의 특징</vt:lpstr>
      <vt:lpstr>결합도(Coupling)</vt:lpstr>
      <vt:lpstr>결합도(Coupling)</vt:lpstr>
      <vt:lpstr>응집도 (Cohesion)</vt:lpstr>
      <vt:lpstr>응집도 (Cohesion)</vt:lpstr>
      <vt:lpstr>효과적인 모듈화 설계 방안</vt:lpstr>
      <vt:lpstr>N-S차트</vt:lpstr>
      <vt:lpstr>N-S차트 예시</vt:lpstr>
      <vt:lpstr>화이트 박스 테스트</vt:lpstr>
      <vt:lpstr>화이트 박스 테스트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86</cp:revision>
  <dcterms:created xsi:type="dcterms:W3CDTF">2016-11-23T11:24:50Z</dcterms:created>
  <dcterms:modified xsi:type="dcterms:W3CDTF">2017-08-17T21:57:33Z</dcterms:modified>
</cp:coreProperties>
</file>