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266" r:id="rId12"/>
    <p:sldId id="327" r:id="rId13"/>
    <p:sldId id="296" r:id="rId14"/>
    <p:sldId id="328" r:id="rId15"/>
    <p:sldId id="329" r:id="rId16"/>
    <p:sldId id="280" r:id="rId17"/>
    <p:sldId id="297" r:id="rId18"/>
    <p:sldId id="331" r:id="rId19"/>
    <p:sldId id="332" r:id="rId20"/>
    <p:sldId id="333" r:id="rId21"/>
    <p:sldId id="334" r:id="rId22"/>
    <p:sldId id="335" r:id="rId23"/>
    <p:sldId id="336" r:id="rId24"/>
    <p:sldId id="337" r:id="rId25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>
                <a:ea typeface="굴림" charset="-127"/>
              </a:rPr>
              <a:t>소프트웨어 공학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43280"/>
              </p:ext>
            </p:extLst>
          </p:nvPr>
        </p:nvGraphicFramePr>
        <p:xfrm>
          <a:off x="2233246" y="2424400"/>
          <a:ext cx="9958754" cy="285977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46406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736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수정 보수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시스템을 운영하면서 검사 단계에서 발견하지 못한 잠재적인 오류를 찾는 활동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7367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적응 보수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조정 보수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운영체제나 컴파일러와 같은 환경 변화와 주변장치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 요소 변경 시 이 변화를 기존의 소프트웨어에 반영하기 위한 활동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6496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완전화 보수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=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기능 보수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소프트웨어의 본래 기능에 새로운 기능을 추가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개선하기 위해 소프트웨어를 확정시키는 활동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736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예방 보수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장래의 유지보수성 또는 신뢰성을 개선하거나 소프트웨어의 오류 발생에 대비하여 미리 예방 수단을 강구해 두는 활동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8400" y="1981201"/>
            <a:ext cx="991479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 보수의 유형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3246" y="5284178"/>
            <a:ext cx="991479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외계인 코드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- 15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년 이상 된 코드로 참고 문서나 개발자가 없어 유지보수 작업이 매우 어려운 프로그램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5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기법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객체들을 조립하여 소프트웨어를 개발 할 수 있도록 하는 기법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현실 세계를 그대로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모형화하므로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사용자와 개발자가 쉽게 이해할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소프트웨어의 재사용 및 확장을 용이하게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고품질의 소프트웨어를 빠르게 개발할 수 있으며 유지보수가 쉬움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기법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객체지향 기법의 구성 요소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64473"/>
              </p:ext>
            </p:extLst>
          </p:nvPr>
        </p:nvGraphicFramePr>
        <p:xfrm>
          <a:off x="2438399" y="2463322"/>
          <a:ext cx="9557239" cy="409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87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1415987">
                  <a:extLst>
                    <a:ext uri="{9D8B030D-6E8A-4147-A177-3AD203B41FA5}">
                      <a16:colId xmlns:a16="http://schemas.microsoft.com/office/drawing/2014/main" val="1391597810"/>
                    </a:ext>
                  </a:extLst>
                </a:gridCol>
                <a:gridCol w="6725265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6787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객체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데이터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객체가 가지고 있는 정보로 속성이나 상태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분류 등을 나타냄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속성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상태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변수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상수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자료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구조라고도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 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260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함수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객체가 수행하는 기능으로 데이터를 처리하는 알고리즘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객체가 메시지를 받아 실행해야 할 객체의 구체적인 연산을 정의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메소드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서비스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동작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연산이라고 불림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041524"/>
                  </a:ext>
                </a:extLst>
              </a:tr>
              <a:tr h="9696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클래스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공통된 속성과 연산을 갖는 객체의 집합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객체의 타입을 의미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각각의 객체들이 갖는 속성과 연산을 정의하고 있는 틀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클래스에 속하는 각각의 구체적인 객체를 인스턴스라고 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9368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메세지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객체들간에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상호작용을 하는 데 사용되는 수단으로 객체에게 어떤 행위를 하도록 지시하는 명령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메시지의 구성 요소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수신자이름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수행할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메소드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이름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메소드를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수행할 때 필요한 인자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5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기법의 주요 기본 원칙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8504"/>
              </p:ext>
            </p:extLst>
          </p:nvPr>
        </p:nvGraphicFramePr>
        <p:xfrm>
          <a:off x="2438400" y="1981201"/>
          <a:ext cx="9753600" cy="41753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09346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244254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캡슐화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데이터와 데이터를 처리하는 함수를 하나로 묶는 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캡슐화된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객체의 세부 내용이 외부에 은폐되어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변경이 발생해도 오류의 파급 효과가 적음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재사용이 용이함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객체 간의 결합도가 낮아짐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정보은닉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캡슐화에서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가장 중요한 개념으로 다른 객체에게 자신의 정보를 숨기고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연산만을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통하여 접근을 허용하는 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각 객체의 수정이 다른 객체에게 주는 영향을 최소화하는 기술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상속성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이미 정의된 상위 클래스의 속성과 연산을 하위 클래스가 물려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받는것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다중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상속성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한 개의 클래스가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개 이상의 상위 클래스로부터 속성과 연산을 상속 받는 것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추상화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불필요한 부분을 생략하고 객체의 속성 중 가장 중요한 것에만 중점을 두어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개략화하는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것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기법의 주요 기본 원칙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438400" y="1981201"/>
          <a:ext cx="9753600" cy="417533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09346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244254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캡슐화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데이터와 데이터를 처리하는 함수를 하나로 묶는 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캡슐화된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객체의 세부 내용이 외부에 은폐되어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변경이 발생해도 오류의 파급 효과가 적음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재사용이 용이함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객체 간의 결합도가 낮아짐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정보은닉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캡슐화에서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가장 중요한 개념으로 다른 객체에게 자신의 정보를 숨기고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연산만을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통하여 접근을 허용하는 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각 객체의 수정이 다른 객체에게 주는 영향을 최소화하는 기술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상속성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이미 정의된 상위 클래스의 속성과 연산을 하위 클래스가 물려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받는것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다중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상속성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: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한 개의 클래스가 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개 이상의 상위 클래스로부터 속성과 연산을 상속 받는 것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추상화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불필요한 부분을 생략하고 객체의 속성 중 가장 중요한 것에만 중점을 두어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개략화하는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것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7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기법의 주요 기본 원칙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5322"/>
              </p:ext>
            </p:extLst>
          </p:nvPr>
        </p:nvGraphicFramePr>
        <p:xfrm>
          <a:off x="2438400" y="1981201"/>
          <a:ext cx="9753600" cy="9144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09346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244254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다형성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하나의 메시지에 의해 여러 객체가 각자의 고유한 방법으로 응답할 수 있는 능력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객체들은 동일한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메소드명을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이용하여 같은 의미의 응답을 함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748"/>
          <a:stretch/>
        </p:blipFill>
        <p:spPr>
          <a:xfrm>
            <a:off x="1504049" y="2895601"/>
            <a:ext cx="5811151" cy="30767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9" r="29494"/>
          <a:stretch/>
        </p:blipFill>
        <p:spPr>
          <a:xfrm>
            <a:off x="5898069" y="2895601"/>
            <a:ext cx="6293931" cy="30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분석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598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사용자의 요구사항을 분석하여 요구된 문제와 관련된 모든 클래스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이와 연관된 속성과 연산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그들 간의 관계 등을 정의하여 모델링하는 작업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소프트웨어를 개발하기 위한 비즈니스를 객체와 속성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클래스와 멤버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전체와 부분 등으로 나누어서 분석해 내는 기법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분석가에게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주요한 모델링 구성 요소인 클래스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속성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연산들을 표현해서 문제를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모형화할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수 있게 해준다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289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</a:t>
            </a:r>
            <a:r>
              <a:rPr lang="ko-KR" altLang="en-US" dirty="0" smtClean="0"/>
              <a:t>분석 방법론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Rumbaugh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럼바우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가장 일반적으로 사용되는 방법으로 객체 모델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동적 모델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 모델로 나누어 수행하는 방법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Booch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방법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미시적 개발 프로세스와 거시적 개발 프로세스를 모두 사용하는 분석 방법으로 클래스와 객체들을 분석 및 식별하고 클래스의 소성과 연산을 정의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Jacobson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방법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Use Case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강조하여 사용하는 분석 방법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Coad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와 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Yourdon </a:t>
            </a:r>
            <a:r>
              <a:rPr lang="ko-KR" altLang="en-US" sz="16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방법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E-R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다이어그램을 사용하여 객체의 행위를 모델링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 식별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구조 식별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주제 정의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속성과 인스턴스 연결 정의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연산과 메시지 연결 정의로 구성</a:t>
            </a:r>
            <a:endParaRPr lang="en-US" altLang="ko-KR" sz="16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49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럼바우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Rumbaugh</a:t>
            </a:r>
            <a:r>
              <a:rPr lang="en-US" altLang="ko-KR" dirty="0" smtClean="0"/>
              <a:t>)</a:t>
            </a:r>
            <a:r>
              <a:rPr lang="ko-KR" altLang="en-US" dirty="0" smtClean="0"/>
              <a:t> 분석 방법론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구성 요소를 그래픽 표기법을 이용하여 모델링하는 기법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1873"/>
              </p:ext>
            </p:extLst>
          </p:nvPr>
        </p:nvGraphicFramePr>
        <p:xfrm>
          <a:off x="2438399" y="2682442"/>
          <a:ext cx="9557239" cy="326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693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7300546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객체 모델링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정보 </a:t>
                      </a:r>
                      <a:r>
                        <a:rPr lang="ko-KR" altLang="en-US" b="0" dirty="0" err="1" smtClean="0">
                          <a:solidFill>
                            <a:srgbClr val="000000"/>
                          </a:solidFill>
                        </a:rPr>
                        <a:t>모델링이라고도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 함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시스템에서 요구되는 객체를 찾아내어 속성과 연산 식별 및 객체들 간의 관계를 규정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정리된 내용을 객체 다이어그램으로 표현한 것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동적 모델링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상태도를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이용하여 시간의 흐름에 따른 객체들 사이의 제어 흐름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상호 작용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동작 순서 등의 동적인 행위를 표현한 것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883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기능 모델링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자료 흐름도를 이용하여 다수의 프로세스들간의 자료 흐름을 중심으로 처리 과정을 표현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설계 순서 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입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출력 결정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 -&gt;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자료 흐름도 작성 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기능을 상세히 기술 </a:t>
                      </a:r>
                      <a:r>
                        <a:rPr lang="en-US" altLang="ko-KR" baseline="0" dirty="0" smtClean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baseline="0" dirty="0" smtClean="0">
                          <a:solidFill>
                            <a:srgbClr val="000000"/>
                          </a:solidFill>
                        </a:rPr>
                        <a:t>제약사항 결정 및 최소화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39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객체지향 설계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객체지향 분석을 통해 생성한 여러 가지 분석 모델을 설계 모델로 변환하는 작업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설계와 객체 설계를 수행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시스템을 구성하는 객체와 속성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연산을 인식하는 것이 중요함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객체지향 설계를 문서화할 때 객체와 그들의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부객체의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계층적 구조를 보여주는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계층차트를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그리면 유용함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객체는 순차적으로 또는 동시적으로 구현 될 수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추상화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 은닉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 독립성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모듈화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제일 중요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),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상속성을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바탕으로 설계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객체지향 설계 단계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문제 정의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명세화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 연산자 정의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 인터페이스 결정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 구현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61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블랙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박스 테스트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인터페이스에서 실시되는 검사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특정 기능을 알기 위해서 각 기능이 완전히 작동 되는 것을 입증하는 검사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 검사로 불림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부정확한 기능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기능 오류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데이터 접근 오류 등을 발견하기 위해 사용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테스트 과정의 후반부에 적용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각 기능별로 적절한 정보 영역을 정하여 적합한 입력에 대한 출력의 정확성을 점검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88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재사용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이미 개발된 인정받은 소프트웨어의 전체 혹은 일부분을 다른 소프트웨어 개발이나 유지에 사용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개발의 품질과 생산성을 높이기 위한 방법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기존에 개발한 소프트웨어와 경험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지식 등을 새로운 소프트웨어에 적용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클래스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객체 등의 소프트웨어 요소는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재사용성을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크게 향상시킴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재사용에 가장 많이 이용되는 것은 소스 코드이다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재사용이 가능한 요소 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소스코드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응용분야의 지식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논리적 데이터 모형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구조에 관한 지식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 분석 사항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문서화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전문적인 기술과 개발경험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품질 보증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모듈의 크기가 작고 일반적인 설계일수록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재사용률이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높음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재사용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재사용의 이점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시간과 비용 단축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품질 및 생산성 향상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프로젝트 실패 위험 감소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구축 방법에 대한 지식 공유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 도입의 문제점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시스템에서 공통적으로 사용되는 요소들을 발견해야 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새로운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개발론을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도입하기 어려움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 소프트웨어에 재사용 소프트웨어를 추가하기 어려움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재사용을 위한 관리 및 지원이 부족함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8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</a:t>
            </a:r>
            <a:r>
              <a:rPr lang="ko-KR" altLang="en-US" dirty="0" err="1" smtClean="0"/>
              <a:t>재공학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기존에 있던 소프트웨어를 새로운 요구에 맞도록 기존 소프트웨어를 수정하거나 새로운 기능을 추가하여 소프트웨어의 성능을 향상시키는 것으로 예방 유지보수 측면에서 문제를 해결하는 것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유지보수 비용이 소프트웨어 개발 비용의 대부분을 차지하는 문제를 고려하여 기존 소프트웨어의 데이터와 기능들의 개선을 통해 유지보수성과 품질을 향상시키려는 기술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위험 부담이 감소되고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비용이 절감됨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1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</a:t>
            </a:r>
            <a:r>
              <a:rPr lang="ko-KR" altLang="en-US" dirty="0" err="1" smtClean="0"/>
              <a:t>재공학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주요활동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1)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 소프트웨어의 명세서를 확인하여 소프트웨어의 동작을 이해하고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재공학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대상을 선정하는 것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개조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재구조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재구성</a:t>
            </a: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코드를 재구성하는 것으로 소프트웨어의 기능과 외적인 동작은 차이가 없음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역공학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 소프트웨어를 분석하여 데이터를 처리과정을 설명하는 분석 및 설계 정보를 재 발견하거나 다시 만들어 내는 작업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일반적인 개발 단계와 반대되는 의미로 기존 코드를 복구하는 방법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대상 소프트웨어가 있어야 하며 이로부터 작업이 시작됨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재문서화가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가장 오래된 </a:t>
            </a: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역공학의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예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35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소프트웨어의 </a:t>
            </a:r>
            <a:r>
              <a:rPr lang="ko-KR" altLang="en-US" dirty="0" err="1" smtClean="0"/>
              <a:t>재공학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75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주요활동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4) 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이식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기존 소프트웨어를 다른 운영체제나 하드웨어 환경에서 사용할 수 있도록 변환하는 작업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재공학의</a:t>
            </a: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목표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복잡한 시스템을 다루는 방법 구현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잃어버린 정보의 복구 및 제거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부작용의 발견</a:t>
            </a: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316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블랙</a:t>
            </a:r>
            <a:r>
              <a:rPr lang="ko-KR" altLang="en-US" dirty="0" smtClean="0"/>
              <a:t> </a:t>
            </a:r>
            <a:r>
              <a:rPr lang="ko-KR" altLang="en-US" dirty="0" smtClean="0"/>
              <a:t>박스 테스트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블랙 박스 테스트의 종류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동치 분할 검사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입력 조건에 타당한 입력 자료와 타당하지 않은 입력 자료의 개수를 균등하게 하여 검사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경계값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분석 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입력 조건의 </a:t>
            </a:r>
            <a:r>
              <a:rPr lang="ko-KR" altLang="en-US" sz="18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경계값을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검사 사례로 선정하여 검사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원인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효과 그래프 검사 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입력 데이터 간의 관계와 출력에 영향을 미치는 상황을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분석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오류 예측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과거의 경험이나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확인자의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감각으로 검사하는 기법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비교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버전의 프로그램에 동일한 검사 자료를 제공하여 동일한 결과가 출력되는지 검사하는 기법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44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 전략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단위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코드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코딩이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이루어진 후 소프트웨어 설계의 최소 단위인 모듈에 초점을 맞춰 검사하는 것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화이트 박스 검사 기법을 사용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인터페이스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외부적 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I/O,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자료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구조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경계 조건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검사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하향식 통합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설계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프로그램의 상위 모듈에서 하위 모듈 방향으로 통합하면서 검사하는 기법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일시적으로 필요한 조건만을 가지는 임시로 제공되는 시험용 모듈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스터브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(stub)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 필요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상향식 통합 검사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프로그램의 하위 모듈에서 상위 모듈 방향으로 통합하면서 검사하는 기법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주요 제어 모듈과 관련된 종속 모듈의 그룹인 클러스터가 필요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검사를 위해 드라이버를 작성함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0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 전략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과정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: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낮은 수준의 모듈들을 클러스터로 결합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드라이버라는 제어 프로그램 작성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클러스터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드라이버를 제거하고 클러스터를 상위로 결합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검증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확인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인수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요구사항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소프트웨어가 사용자의 요구사항을 충족시키는가에 중점을 두고 검사하는 기법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통합 검사가 끝난 후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전체가 하나의 소프트웨어 단위로 통합되어 요구사항 명세서를 토대로 진행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블랙 박스 테스트 기법을 사용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39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 전략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검증 검사의 종류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59427"/>
              </p:ext>
            </p:extLst>
          </p:nvPr>
        </p:nvGraphicFramePr>
        <p:xfrm>
          <a:off x="2438399" y="2424398"/>
          <a:ext cx="9753601" cy="3862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87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393723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10463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형상 검사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  <a:p>
                      <a:pPr algn="ctr" latinLnBrk="1"/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구성 검사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)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소프트웨어 구성 요소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목록</a:t>
                      </a:r>
                      <a:r>
                        <a:rPr lang="en-US" altLang="ko-KR" b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rgbClr val="000000"/>
                          </a:solidFill>
                        </a:rPr>
                        <a:t>유지보수를 지원하기 위해 필요한 모든 사항들이 제대로 표현 되었는지를 검사하는 기법</a:t>
                      </a:r>
                      <a:endParaRPr lang="en-US" altLang="ko-KR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10829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알파 검사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개발자의 장소에서 사용자가 개발자 앞에서 행하는 검사 기법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통제된 환경에서 행해지며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오류와 사용상의 문제점을 사용자와 개발자가 함께 확인하면서 기록함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1732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rgbClr val="000000"/>
                          </a:solidFill>
                          <a:latin typeface="Arial Black" panose="020B0A04020102020204" pitchFamily="34" charset="0"/>
                        </a:rPr>
                        <a:t>베타 검사</a:t>
                      </a:r>
                      <a:endParaRPr lang="ko-KR" altLang="en-US" b="0" dirty="0">
                        <a:solidFill>
                          <a:srgbClr val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선정된 최종 사용자가 여러 명의 사용자 앞에서 수행하는 검사 기법</a:t>
                      </a:r>
                      <a:endParaRPr lang="en-US" altLang="ko-KR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 err="1" smtClean="0">
                          <a:solidFill>
                            <a:srgbClr val="000000"/>
                          </a:solidFill>
                        </a:rPr>
                        <a:t>실업무를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 가지고 사용자가 직접 시험하는 것으로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개발자에 의해 제어되지 않은 상태에서 검사가 행해지며</a:t>
                      </a:r>
                      <a:r>
                        <a:rPr lang="en-US" altLang="ko-KR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rgbClr val="000000"/>
                          </a:solidFill>
                        </a:rPr>
                        <a:t>발견된 오류를 기록하고 개발자에게 주기적으로 보고함</a:t>
                      </a:r>
                      <a:endParaRPr lang="ko-KR" altLang="en-US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 전략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공학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개발된 소프트웨어가 해당 컴퓨터 시스템에서 완벽하게 수행 되는가를 검사하는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검사 종류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53454"/>
              </p:ext>
            </p:extLst>
          </p:nvPr>
        </p:nvGraphicFramePr>
        <p:xfrm>
          <a:off x="2438400" y="3320030"/>
          <a:ext cx="9753600" cy="28178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39008">
                  <a:extLst>
                    <a:ext uri="{9D8B030D-6E8A-4147-A177-3AD203B41FA5}">
                      <a16:colId xmlns:a16="http://schemas.microsoft.com/office/drawing/2014/main" val="1284745695"/>
                    </a:ext>
                  </a:extLst>
                </a:gridCol>
                <a:gridCol w="8314592">
                  <a:extLst>
                    <a:ext uri="{9D8B030D-6E8A-4147-A177-3AD203B41FA5}">
                      <a16:colId xmlns:a16="http://schemas.microsoft.com/office/drawing/2014/main" val="838909146"/>
                    </a:ext>
                  </a:extLst>
                </a:gridCol>
              </a:tblGrid>
              <a:tr h="72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복구 검사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소프트웨어에 여러 가지 결함을 주어 올바르게 복구되는지를 확인하는 검사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903626"/>
                  </a:ext>
                </a:extLst>
              </a:tr>
              <a:tr h="7259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보안 검사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시스템 내에 설치된 보호 도구가 부적당한 침투로 </a:t>
                      </a:r>
                      <a:r>
                        <a:rPr lang="ko-KR" altLang="en-US" b="0" dirty="0" err="1" smtClean="0">
                          <a:solidFill>
                            <a:sysClr val="windowText" lastClr="000000"/>
                          </a:solidFill>
                        </a:rPr>
                        <a:t>부터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 시스템을 보호할 수 있지를 확인하는 검사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417036"/>
                  </a:ext>
                </a:extLst>
              </a:tr>
              <a:tr h="5952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강도 검사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비정상적인 상황에서 소프트웨어를 실행시키기 위한 검사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비정상적인 양</a:t>
                      </a:r>
                      <a:r>
                        <a:rPr lang="en-US" altLang="ko-KR" b="0" dirty="0" smtClean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빈도 등의 자원을 요구하는 환경에서 소프트웨어를 실행시킴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265785"/>
                  </a:ext>
                </a:extLst>
              </a:tr>
              <a:tr h="72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  <a:latin typeface="Arial Black" panose="020B0A04020102020204" pitchFamily="34" charset="0"/>
                        </a:rPr>
                        <a:t>성능 검사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통합된 시스템에서 소프트웨어의 실행 시간을 검사</a:t>
                      </a:r>
                      <a:endParaRPr lang="en-US" altLang="ko-KR" b="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 smtClean="0">
                          <a:solidFill>
                            <a:sysClr val="windowText" lastClr="000000"/>
                          </a:solidFill>
                        </a:rPr>
                        <a:t>검사 단계의 전 과정에 걸쳐 수행됨</a:t>
                      </a:r>
                      <a:endParaRPr lang="ko-KR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81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20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검사 전략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디버깅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검사 단계에서 오류를 찾은 후 그 오류를 수정하는 과정</a:t>
            </a:r>
            <a:endParaRPr lang="en-US" altLang="ko-KR" sz="1800" dirty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디버깅 접근법에는 맹목적 강요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역추적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원인 제거 등이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검사 순서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단위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통합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검증 검사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-&gt;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시스템 검사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3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유지보수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1981201"/>
            <a:ext cx="9914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개발된 소프트웨어의 품질을 항상 최상의 상태로 유지하기 위한 것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개발 단계 중 가장 많은 노력과 비용이 투입되는 단계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소프트웨어가 사용자에게 인수되고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설치된 후 발생하는 모든 공학적 작업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소프트웨어 유지보수를 용이하게 하려면 시험 용이성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이해성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수정 용이성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이식성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고려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11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3227</TotalTime>
  <Words>1615</Words>
  <Application>Microsoft Office PowerPoint</Application>
  <PresentationFormat>와이드스크린</PresentationFormat>
  <Paragraphs>209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HY강B</vt:lpstr>
      <vt:lpstr>굴림</vt:lpstr>
      <vt:lpstr>Arial</vt:lpstr>
      <vt:lpstr>Arial Black</vt:lpstr>
      <vt:lpstr>Verdana</vt:lpstr>
      <vt:lpstr>테마1</vt:lpstr>
      <vt:lpstr>소프트웨어 공학</vt:lpstr>
      <vt:lpstr>블랙 박스 테스트</vt:lpstr>
      <vt:lpstr>블랙 박스 테스트</vt:lpstr>
      <vt:lpstr>검사 전략</vt:lpstr>
      <vt:lpstr>검사 전략</vt:lpstr>
      <vt:lpstr>검사 전략</vt:lpstr>
      <vt:lpstr>검사 전략</vt:lpstr>
      <vt:lpstr>검사 전략</vt:lpstr>
      <vt:lpstr>유지보수</vt:lpstr>
      <vt:lpstr>유지보수</vt:lpstr>
      <vt:lpstr>객체지향 기법</vt:lpstr>
      <vt:lpstr>객체지향 기법</vt:lpstr>
      <vt:lpstr>객체지향 기법의 주요 기본 원칙</vt:lpstr>
      <vt:lpstr>객체지향 기법의 주요 기본 원칙</vt:lpstr>
      <vt:lpstr>객체지향 기법의 주요 기본 원칙</vt:lpstr>
      <vt:lpstr>객체지향 분석</vt:lpstr>
      <vt:lpstr>요구사항 분석 방법론</vt:lpstr>
      <vt:lpstr>럼바우(Rumbaugh) 분석 방법론</vt:lpstr>
      <vt:lpstr>객체지향 설계</vt:lpstr>
      <vt:lpstr>소프트웨어의 재사용</vt:lpstr>
      <vt:lpstr>소프트웨어의 재사용</vt:lpstr>
      <vt:lpstr>소프트웨어의 재공학</vt:lpstr>
      <vt:lpstr>소프트웨어의 재공학</vt:lpstr>
      <vt:lpstr>소프트웨어의 재공학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105</cp:revision>
  <dcterms:created xsi:type="dcterms:W3CDTF">2016-11-23T11:24:50Z</dcterms:created>
  <dcterms:modified xsi:type="dcterms:W3CDTF">2017-08-25T01:46:12Z</dcterms:modified>
</cp:coreProperties>
</file>