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소프트웨어 공학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품질의 소프트웨어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1" y="2182275"/>
            <a:ext cx="8739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소프트웨어의 사용법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구조의 설명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성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능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기능 등이 이해하기 쉬워야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실행 속도가 빠르고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기억 용량을 적게 차지해야 함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소프트웨어 생명 주기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정의 단계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1" y="2182275"/>
            <a:ext cx="8739554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무엇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처리하는 소프트웨어를 개발할 것인지 정의하는 단계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관리자와 사용자가 가장 많이 참여하는 단계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10975"/>
              </p:ext>
            </p:extLst>
          </p:nvPr>
        </p:nvGraphicFramePr>
        <p:xfrm>
          <a:off x="2329961" y="3166020"/>
          <a:ext cx="9557239" cy="265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108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334131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타당성 검토 단계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개발할 소프트웨어가 법적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경제적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기술적으로 실현 가능성이 있는지 조사하는 단계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개발 계획 단계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소프트웨어 개발에 사용될 자원과 비용을 측정하는 단계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요구사항 분석 단계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사용자가 요구한 문제를 보다 상세하고 정확히 분석하는 단계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9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소프트웨어 생명 주기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개발 단계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1" y="2182275"/>
            <a:ext cx="8739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어떻게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초점에 두고 실제적으로 소프트웨어를 개발하는 단계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53212"/>
              </p:ext>
            </p:extLst>
          </p:nvPr>
        </p:nvGraphicFramePr>
        <p:xfrm>
          <a:off x="2329961" y="2805535"/>
          <a:ext cx="9557239" cy="265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108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334131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설계 단계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소프트웨어의 구조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알고리즘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자료 구조 등을 작성하는 단계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에러가 가장 많이 발생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구현 단계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설계 단계에서 작성된 문서를 기초로 하여 코딩하고 번역하는 단계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테스트 단계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구현된 소프트웨어에 내재되어 있는 오류를 찾는 단계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399" y="1400176"/>
            <a:ext cx="9753601" cy="581025"/>
          </a:xfrm>
        </p:spPr>
        <p:txBody>
          <a:bodyPr/>
          <a:lstStyle/>
          <a:p>
            <a:r>
              <a:rPr lang="ko-KR" altLang="en-US" dirty="0" smtClean="0"/>
              <a:t>일반적인 소프트웨어 생명 주기 </a:t>
            </a:r>
            <a:r>
              <a:rPr lang="en-US" altLang="ko-KR" dirty="0" smtClean="0"/>
              <a:t>– </a:t>
            </a:r>
            <a:r>
              <a:rPr lang="ko-KR" altLang="en-US" sz="3200" dirty="0" smtClean="0"/>
              <a:t>유지보수단계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29961" y="2182275"/>
            <a:ext cx="8739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소프트웨어를 직접 운용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변경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＇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초점을 두고 변화에 따라 소프트웨어를 적응 및 유지시키는 단계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시간과 비용이 가장 많이 투입되는 단계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0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 주기 모형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폭포수 모형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2182275"/>
            <a:ext cx="99968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 각 단계를 확실히 매듭짓고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그 결과를 철저하게 검토하여 승인 과정을 거친 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다음 단계를 진행하며 이전 단계로 되돌아 갈 수 없는 방식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공학에서 가장 오래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폭넓게 사용된 전통적인 소프트웨어 생명 주기 모형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앞 단계가 끝나야만 다음 단계로 넘어갈 수 있는 선형 순차적 모형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소프트웨어의 일부가 될 매뉴얼을 작성해야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순서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타당성 검토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계획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 분석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설계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코딩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2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 주기 모형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폭포수 모형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17075"/>
              </p:ext>
            </p:extLst>
          </p:nvPr>
        </p:nvGraphicFramePr>
        <p:xfrm>
          <a:off x="2515575" y="2074985"/>
          <a:ext cx="9676424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2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50802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200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장점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모형의 적용 경험과 성공 사례가 많음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단계별 정의가 분명하고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전체 공조의 이해가 용이함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단계별 산출물이 정확하여 개발 공정의 기준점을 잘 제시함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200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단점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개발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과정중에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발생하는 새로운 요구나 경험을 반영하기 어려우므로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처음부터 사용자들이 모든 요구사항들을 명확하게 제시해야 함</a:t>
                      </a:r>
                      <a:endParaRPr lang="en-US" altLang="ko-KR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단계별로 오류 없이 다음 단계로 진행해야 하는데 현실적으로 오류 없이 다음 단계로 진행하기 어려움</a:t>
                      </a:r>
                      <a:endParaRPr lang="en-US" altLang="ko-KR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개발된 프로그램을 업무에 운용할 때 검출되지 않은 오류로 인해 사용자들이 큰 인내심을 가져야 함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 주기 모형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모형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2182275"/>
            <a:ext cx="9996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사용자의 요구사항을 정확히 파악하기 위해 실제 개발될 소프트웨어에 대한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견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본품을      만들어 최종 결과물을 예측하는 모형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시제품은 사용자와 시스템의 모형을 만드는 과정으로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요구된 소프트웨어의 일부를 구현하는데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이는 추후 구현 단계에서 사용될 골격 코드가 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프로토타입은 요구 분석 단계에서 사용하게 되며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프로토타입의 평가가 끝나고 개발이 승인되면 다른 모형을 이용하여 본격적인 개발이 이루어짐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생명주기에서 유지보수 단계가 없어지고 개발 단계 안에서 유지보수가 이루어짐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 주기 모형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모형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2182275"/>
            <a:ext cx="9996855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순서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요구수집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-&gt;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빠른 설계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프로토타입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구축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고객평가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프로토타입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조정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구현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0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 주기 모형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모형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44736"/>
              </p:ext>
            </p:extLst>
          </p:nvPr>
        </p:nvGraphicFramePr>
        <p:xfrm>
          <a:off x="2515575" y="2074985"/>
          <a:ext cx="9676424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2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50802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200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장점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요구사항을 충실히 반영하며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요구사항의 변경이 용이함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최종 결과물이 만들어지기 전에 의뢰자가 최종 결과물의 일부 또는 모형을 볼 수 있음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프로토타입은 </a:t>
                      </a:r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</a:rPr>
                        <a:t>의뢰자나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 개발자 모두에게 공동의 참조 모델을 제공함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200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단점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미리 제작된 소프트웨어를 사용할 경우 실제 소프트웨어와의 차이가 발생 가능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단기간에 제작해야 하기 때문에 비효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율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적인 언어나 알고리즘을 사용할 수 있음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 주기 모형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나선형 모형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2182275"/>
            <a:ext cx="99968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보헴이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제안한 것으로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폭포수 모형과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프로토타입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모형의 장점에 위험 분석 기능을 추가한 모형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나선을 돌 듯이 여러 번의 소프트웨어 개발 과정을 거침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점진적으로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프로토타입을 지속적으로 발전시켜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완벽한 최종 소프트웨어를 개발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소프트웨어를 개발 시 발생할 수 있는 위험을 관리하고 최소화하는 것을 목적으로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순서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계획 및 정의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분석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공학적 개발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고객 평가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7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2199860"/>
            <a:ext cx="959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하드웨어를 동작시켜 사용자가 작업을 수행하도록 하는 프로그램과 자료 구조 등을 총칭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프로그램 뿐만 아니라 프로그램의 개발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운용 및 유지 보수와 관련된 모든 문서와 정보를 포함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 주기 모형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나선형 모형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74763"/>
              </p:ext>
            </p:extLst>
          </p:nvPr>
        </p:nvGraphicFramePr>
        <p:xfrm>
          <a:off x="2515575" y="2074985"/>
          <a:ext cx="9676424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2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50802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200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장점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가장 현실적인 모형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대규모 시스템에 적합함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점진적으로 개발 과정이 반복되므로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누락되거나 추가된 요구사항 첨가 가능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정밀하며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유지보수의 과정이 필요 없음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200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단점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위험성 평가에 크게 의존하기 때문에 이를 발견하지 않으면 반드시 문제가 발생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비교적 최신 기법이므로 폭포수 모형이나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프로토타입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모형보다 널리 사용되지 않음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4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 대상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1980054"/>
            <a:ext cx="99968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프로젝트 관리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주어진 기간 내에 최소의 비용으로 사용자를 만족시키는 시스템을 개발하기 위한 전반적인 활동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 계획을 세우고 분석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구현 등의 작업을 통해 하는 것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생명 주기의 전 과정을 걸쳐 진행됨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 대상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1980054"/>
            <a:ext cx="9996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프로젝트 관리 대상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계획 관리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계획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비용 산정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일정 계획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조직 계획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품질 관리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품질 통제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품질 보증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관리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식별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분석 및 평가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관리 계획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감시 및 조치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9271" y="3926083"/>
            <a:ext cx="9996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효과적인 프로젝트 관리를 위한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(people)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관리에서 가장 기본이 되는 인적 자원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문제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(problem)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사용자 입장에서 문제를 분석하여 인식함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프로세스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(process)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개발에 필요한 전체적인 작업 계획 및 구조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 대상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0" y="1980054"/>
            <a:ext cx="9996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프로젝트 관리 대상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계획 관리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계획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비용 산정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일정 계획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조직 계획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품질 관리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품질 통제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품질 보증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관리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식별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분석 및 평가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관리 계획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감시 및 조치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9271" y="3926083"/>
            <a:ext cx="9996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효과적인 프로젝트 관리를 위한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(people)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관리에서 가장 기본이 되는 인적 자원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문제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(problem)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사용자 입장에서 문제를 분석하여 인식함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프로세스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(process)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개발에 필요한 전체적인 작업 계획 및 구조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프로덕터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(product)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(project)</a:t>
            </a:r>
          </a:p>
        </p:txBody>
      </p:sp>
    </p:spTree>
    <p:extLst>
      <p:ext uri="{BB962C8B-B14F-4D97-AF65-F5344CB8AC3E}">
        <p14:creationId xmlns:p14="http://schemas.microsoft.com/office/powerpoint/2010/main" val="3783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소프트웨어의 특징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36042"/>
              </p:ext>
            </p:extLst>
          </p:nvPr>
        </p:nvGraphicFramePr>
        <p:xfrm>
          <a:off x="1652953" y="2083779"/>
          <a:ext cx="10172702" cy="40474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97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4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상품성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개발된 소프트웨어는 상품화되어 판매됨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92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견고성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일부 수정으로 소프트웨어 전체에 영향을 줄 수 있음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복잡성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개발 과정이 복잡하고 비표준화되어 이해와 관리가 어려움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764486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순응성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사용자의 요구나 환경 변화에 적절히 변경할 수 있음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877184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비가시성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소프트웨어의 구조가 외관으로 나타나지 않고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코드 속에 숨어있음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83244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비마모성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사용에 의해 마모되거나 소멸되지 않음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267805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비제조성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하드웨어처럼 제작되지 않고 논리적인 절차에 맞게 개발됨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7627"/>
                  </a:ext>
                </a:extLst>
              </a:tr>
              <a:tr h="664585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비과학성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소프트웨어 개발 자체는 수학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과학적이지 않고 조직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인력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비용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시간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baseline="0" dirty="0" err="1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절차등이</a:t>
                      </a:r>
                      <a:r>
                        <a:rPr lang="ko-KR" altLang="en-US" sz="1800" b="1" baseline="0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 중심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시스템이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공통의 목적이나 목표를 달성하기 위해 여러가지 상호 관련 요소들을 유기적으로 결합한 것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618851"/>
              </p:ext>
            </p:extLst>
          </p:nvPr>
        </p:nvGraphicFramePr>
        <p:xfrm>
          <a:off x="2438399" y="3499341"/>
          <a:ext cx="9753601" cy="24536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0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입력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처리 방법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데이터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조건을 시스템에 투입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92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처리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입력된 데이터를 처리 방법이나 조건에 따라 처리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출력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처리된 결과를 시스템에서 산출하는 것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764486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제어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자료를 입력하여 출력하는 과정이 올바르게 진행되는지 감독하는 것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877184"/>
                  </a:ext>
                </a:extLst>
              </a:tr>
              <a:tr h="46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피드백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Adobe 명조 Std M" panose="02020600000000000000" pitchFamily="18" charset="-127"/>
                          <a:ea typeface="Adobe 명조 Std M" panose="02020600000000000000" pitchFamily="18" charset="-127"/>
                        </a:rPr>
                        <a:t>출력된 결과가 목표에 만족하지 못할 경우 목표 달성을 위해 반복 처리하는 것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Adobe 명조 Std M" panose="02020600000000000000" pitchFamily="18" charset="-127"/>
                        <a:ea typeface="Adobe 명조 Std M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8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위기의 원인과 결과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61015"/>
              </p:ext>
            </p:extLst>
          </p:nvPr>
        </p:nvGraphicFramePr>
        <p:xfrm>
          <a:off x="2515575" y="2074985"/>
          <a:ext cx="9676424" cy="386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2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50802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934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원인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소프트웨어의 특성에 대한 이해 부족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소프트웨어의 관리 부재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프로그래밍에만 치중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소프트웨어 개발 기술에 대한 교육 부족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1934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결과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개발 인력 부족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인건비 상승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성능 및 신뢰성의 부족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개발 기간의 지연 및 개발 비용의 증가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유지보수가 어렵고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이에 따른 비용 증가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소프트웨어의 생산성 저하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소프트웨어의 품질 저하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공학의 개념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1" y="2182275"/>
            <a:ext cx="99792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소프트웨어의 위기를 극복하기 위한 방안으로 연구된 학문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여러 가지 방법론과 도구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관리 기법들로 소프트웨어의 품질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생산성 향상이 목적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단지 제품을 생산하는 것이 아닌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가장 경제적인 방법으로 양질의 제품을 생산하는 것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안정적이며 효율적으로 작동하는 소프트웨어를 생산하고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 활동을 체계적이고 경제적으로 수행하기 위해 계층화 기술을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공학의 개념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1" y="2182275"/>
            <a:ext cx="9979269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IEEE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표준 용어사전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소프트웨어의 개발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운용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폐기 처분에 대한 체계적인 접근 방안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Fairley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지정된 비용과 기간 내에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소프트웨어를 체계적으로 생산하고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유지보수하는 데 관련된 기술적이고 관리적인 원리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Boehm :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과학적인 지식을 소프트웨어 설계와 제작에 응용 하는 것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이를 개발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운용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유지보수하는 데 필요한 문서 작성 과정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9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공학의 기본 원칙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1" y="2182275"/>
            <a:ext cx="9979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현대적인 프로그래밍 기술을 계속적으로 적용함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개발 된 소프트웨어의 품질을 유지하도록 지속적으로 검증해야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 관련 사항 및 결과에 대한 명확한 기록을 유지해야 함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6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품질의 소프트웨어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9961" y="2182275"/>
            <a:ext cx="64183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사용자의 요구에 맞는 동작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효율적인 하드웨어 자원 활용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일정한 시간과 주어진 조건하에 원하는 기능을 실행함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절차에 맞게 수행되고 정확한 결과가 산출 되어야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초기 예상된 비용 이내로 개발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유지보수되어야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이용의 편리를 위해 적당한 사용자 인터페이스 제공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유지보수의 용이함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잠재적인 에러가 적어야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신뢰성이 높고 효율적이어야 함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3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740</TotalTime>
  <Words>1270</Words>
  <Application>Microsoft Office PowerPoint</Application>
  <PresentationFormat>와이드스크린</PresentationFormat>
  <Paragraphs>165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Adobe 명조 Std M</vt:lpstr>
      <vt:lpstr>HY강B</vt:lpstr>
      <vt:lpstr>굴림</vt:lpstr>
      <vt:lpstr>Arial</vt:lpstr>
      <vt:lpstr>Arial Black</vt:lpstr>
      <vt:lpstr>Verdana</vt:lpstr>
      <vt:lpstr>Wingdings</vt:lpstr>
      <vt:lpstr>테마1</vt:lpstr>
      <vt:lpstr>소프트웨어 공학</vt:lpstr>
      <vt:lpstr>소프트웨어란?</vt:lpstr>
      <vt:lpstr>소프트웨어의 특징</vt:lpstr>
      <vt:lpstr>시스템이란?</vt:lpstr>
      <vt:lpstr>소프트웨어 위기의 원인과 결과</vt:lpstr>
      <vt:lpstr>소프트웨어 공학의 개념</vt:lpstr>
      <vt:lpstr>소프트웨어 공학의 개념</vt:lpstr>
      <vt:lpstr>소프트웨어 공학의 기본 원칙</vt:lpstr>
      <vt:lpstr>좋은 품질의 소프트웨어</vt:lpstr>
      <vt:lpstr>좋은 품질의 소프트웨어</vt:lpstr>
      <vt:lpstr>일반적인 소프트웨어 생명 주기 – 정의 단계</vt:lpstr>
      <vt:lpstr>일반적인 소프트웨어 생명 주기 – 개발 단계</vt:lpstr>
      <vt:lpstr>일반적인 소프트웨어 생명 주기 – 유지보수단계</vt:lpstr>
      <vt:lpstr>소프트웨어 생명 주기 모형 – 폭포수 모형</vt:lpstr>
      <vt:lpstr>소프트웨어 생명 주기 모형 – 폭포수 모형</vt:lpstr>
      <vt:lpstr>소프트웨어 생명 주기 모형 – 프로토타입 모형</vt:lpstr>
      <vt:lpstr>소프트웨어 생명 주기 모형 – 프로토타입 모형</vt:lpstr>
      <vt:lpstr>소프트웨어 생명 주기 모형 – 프로토타입 모형</vt:lpstr>
      <vt:lpstr>소프트웨어 생명 주기 모형 – 나선형 모형</vt:lpstr>
      <vt:lpstr>소프트웨어 생명 주기 모형 – 나선형 모형</vt:lpstr>
      <vt:lpstr>프로젝트 관리 대상</vt:lpstr>
      <vt:lpstr>프로젝트 관리 대상</vt:lpstr>
      <vt:lpstr>프로젝트 관리 대상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42</cp:revision>
  <dcterms:created xsi:type="dcterms:W3CDTF">2016-11-23T11:24:50Z</dcterms:created>
  <dcterms:modified xsi:type="dcterms:W3CDTF">2017-07-28T15:00:15Z</dcterms:modified>
</cp:coreProperties>
</file>