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310" r:id="rId4"/>
    <p:sldId id="309" r:id="rId5"/>
    <p:sldId id="311" r:id="rId6"/>
    <p:sldId id="314" r:id="rId7"/>
    <p:sldId id="313" r:id="rId8"/>
    <p:sldId id="315" r:id="rId9"/>
  </p:sldIdLst>
  <p:sldSz cx="12192000" cy="6858000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2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0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" descr="stuf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5029200"/>
            <a:ext cx="7620000" cy="6096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 marL="0" indent="0" algn="ctr">
              <a:buFontTx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smtClean="0"/>
              <a:t>클릭하여 마스터 부제목 스타일 편집</a:t>
            </a:r>
            <a:endParaRPr lang="en-US" altLang="en-US" noProof="0" smtClean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3581401"/>
            <a:ext cx="7620000" cy="1470025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1440" anchor="t"/>
          <a:lstStyle>
            <a:lvl1pPr algn="ctr">
              <a:spcBef>
                <a:spcPct val="20000"/>
              </a:spcBef>
              <a:defRPr sz="4000" b="1">
                <a:solidFill>
                  <a:srgbClr val="FCAB1A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ko-KR" altLang="en-US" noProof="0" smtClean="0"/>
              <a:t>마스터 제목 스타일 편집</a:t>
            </a:r>
            <a:endParaRPr lang="en-US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72456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1400176"/>
            <a:ext cx="2438400" cy="47720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1400176"/>
            <a:ext cx="7112000" cy="47720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38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제목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2438400" y="2133600"/>
            <a:ext cx="9550400" cy="4038600"/>
          </a:xfrm>
        </p:spPr>
        <p:txBody>
          <a:bodyPr/>
          <a:lstStyle/>
          <a:p>
            <a:pPr lvl="0"/>
            <a:r>
              <a:rPr lang="ko-KR" altLang="en-US" noProof="0" smtClean="0"/>
              <a:t>차트를 추가하려면 아이콘을 클릭하십시오</a:t>
            </a:r>
            <a:endParaRPr lang="en-GB" noProof="0" smtClean="0"/>
          </a:p>
        </p:txBody>
      </p:sp>
    </p:spTree>
    <p:extLst>
      <p:ext uri="{BB962C8B-B14F-4D97-AF65-F5344CB8AC3E}">
        <p14:creationId xmlns:p14="http://schemas.microsoft.com/office/powerpoint/2010/main" val="2907213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1400176"/>
            <a:ext cx="9753600" cy="581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30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01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7453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0" y="2133600"/>
            <a:ext cx="4673600" cy="40386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5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2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04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92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0180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 smtClean="0"/>
              <a:t>그림을 추가하려면 아이콘을 클릭하십시오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797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0" descr="stuff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3"/>
          <p:cNvSpPr>
            <a:spLocks noChangeArrowheads="1"/>
          </p:cNvSpPr>
          <p:nvPr/>
        </p:nvSpPr>
        <p:spPr bwMode="auto">
          <a:xfrm>
            <a:off x="1727200" y="1752600"/>
            <a:ext cx="10464800" cy="3505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1400176"/>
            <a:ext cx="9753600" cy="58102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800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fr-FR" altLang="en-US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2133600"/>
            <a:ext cx="9550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fr-FR" altLang="en-US" smtClean="0"/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613526"/>
            <a:ext cx="12192000" cy="244475"/>
          </a:xfrm>
          <a:prstGeom prst="rect">
            <a:avLst/>
          </a:prstGeom>
          <a:solidFill>
            <a:srgbClr val="0033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000"/>
              <a:t>www.company.com</a:t>
            </a:r>
            <a:endParaRPr lang="fr-FR" altLang="en-US" sz="1000"/>
          </a:p>
        </p:txBody>
      </p:sp>
      <p:sp>
        <p:nvSpPr>
          <p:cNvPr id="1031" name="Oval 23"/>
          <p:cNvSpPr>
            <a:spLocks noChangeArrowheads="1"/>
          </p:cNvSpPr>
          <p:nvPr/>
        </p:nvSpPr>
        <p:spPr bwMode="auto">
          <a:xfrm>
            <a:off x="19113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2" name="Oval 24"/>
          <p:cNvSpPr>
            <a:spLocks noChangeArrowheads="1"/>
          </p:cNvSpPr>
          <p:nvPr/>
        </p:nvSpPr>
        <p:spPr bwMode="auto">
          <a:xfrm>
            <a:off x="29252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3" name="Oval 25"/>
          <p:cNvSpPr>
            <a:spLocks noChangeArrowheads="1"/>
          </p:cNvSpPr>
          <p:nvPr/>
        </p:nvSpPr>
        <p:spPr bwMode="auto">
          <a:xfrm>
            <a:off x="3939118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4" name="Oval 26"/>
          <p:cNvSpPr>
            <a:spLocks noChangeArrowheads="1"/>
          </p:cNvSpPr>
          <p:nvPr/>
        </p:nvSpPr>
        <p:spPr bwMode="auto">
          <a:xfrm>
            <a:off x="4953000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5" name="Oval 27"/>
          <p:cNvSpPr>
            <a:spLocks noChangeArrowheads="1"/>
          </p:cNvSpPr>
          <p:nvPr/>
        </p:nvSpPr>
        <p:spPr bwMode="auto">
          <a:xfrm>
            <a:off x="5966885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6" name="Oval 28"/>
          <p:cNvSpPr>
            <a:spLocks noChangeArrowheads="1"/>
          </p:cNvSpPr>
          <p:nvPr/>
        </p:nvSpPr>
        <p:spPr bwMode="auto">
          <a:xfrm>
            <a:off x="6982884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7" name="Oval 29"/>
          <p:cNvSpPr>
            <a:spLocks noChangeArrowheads="1"/>
          </p:cNvSpPr>
          <p:nvPr/>
        </p:nvSpPr>
        <p:spPr bwMode="auto">
          <a:xfrm>
            <a:off x="7996767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8" name="Oval 30"/>
          <p:cNvSpPr>
            <a:spLocks noChangeArrowheads="1"/>
          </p:cNvSpPr>
          <p:nvPr/>
        </p:nvSpPr>
        <p:spPr bwMode="auto">
          <a:xfrm>
            <a:off x="9010651" y="6159500"/>
            <a:ext cx="86783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39" name="Oval 31"/>
          <p:cNvSpPr>
            <a:spLocks noChangeArrowheads="1"/>
          </p:cNvSpPr>
          <p:nvPr/>
        </p:nvSpPr>
        <p:spPr bwMode="auto">
          <a:xfrm>
            <a:off x="10024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  <p:sp>
        <p:nvSpPr>
          <p:cNvPr id="1040" name="Oval 32"/>
          <p:cNvSpPr>
            <a:spLocks noChangeArrowheads="1"/>
          </p:cNvSpPr>
          <p:nvPr/>
        </p:nvSpPr>
        <p:spPr bwMode="auto">
          <a:xfrm>
            <a:off x="11040533" y="6159500"/>
            <a:ext cx="86784" cy="65088"/>
          </a:xfrm>
          <a:prstGeom prst="ellipse">
            <a:avLst/>
          </a:prstGeom>
          <a:solidFill>
            <a:srgbClr val="BDD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algn="r"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GB" altLang="en-US" sz="1000"/>
          </a:p>
        </p:txBody>
      </p:sp>
    </p:spTree>
    <p:extLst>
      <p:ext uri="{BB962C8B-B14F-4D97-AF65-F5344CB8AC3E}">
        <p14:creationId xmlns:p14="http://schemas.microsoft.com/office/powerpoint/2010/main" val="16381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rgbClr val="B4CCE2"/>
        </a:buClr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572000" y="3581402"/>
            <a:ext cx="7620000" cy="818320"/>
          </a:xfrm>
        </p:spPr>
        <p:txBody>
          <a:bodyPr/>
          <a:lstStyle/>
          <a:p>
            <a:r>
              <a:rPr lang="ko-KR" altLang="en-US" dirty="0" smtClean="0"/>
              <a:t>네트워크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57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Virtual LAN (VLAN)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99584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스위치에 연결된 장비들은 모두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브로드캐스트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도메인 안에 포함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물리적으로 도메인을 나누려면 중계 라우터를 사이에 두고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개의 스위치가 필요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스위치를 마치 여러 대의 스위치가 있는 것처럼 운영하기 위한 기술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하나의 </a:t>
            </a:r>
            <a:r>
              <a:rPr lang="ko-KR" altLang="en-US" sz="2000" dirty="0" err="1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브로드캐스트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도메인을 가상의 </a:t>
            </a:r>
            <a:r>
              <a:rPr lang="en-US" altLang="ko-KR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LAN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 여러 개로 나눌 수 있음</a:t>
            </a:r>
            <a:endParaRPr lang="en-US" altLang="ko-KR" sz="20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스위치에서만 가능한 기능이며 라우터나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브릿지에서는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사용할 수 없음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14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VTP (VLAN </a:t>
            </a:r>
            <a:r>
              <a:rPr lang="en-US" altLang="ko-KR" dirty="0" err="1" smtClean="0"/>
              <a:t>Trunking</a:t>
            </a:r>
            <a:r>
              <a:rPr lang="en-US" altLang="ko-KR" dirty="0" smtClean="0"/>
              <a:t> Protocol)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1002030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Trunking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여러 개의 </a:t>
            </a:r>
            <a:r>
              <a:rPr lang="en-US" altLang="ko-KR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하나의 링크와 포트에 묶어서 전송 할 수 있도록 하는 기술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AutoNum type="arabicParenR" startAt="2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VTP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스위치들 간의 </a:t>
            </a:r>
            <a:r>
              <a:rPr lang="en-US" altLang="ko-KR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정보들을 서로 주고받아 스위치들이 가지고 있는 </a:t>
            </a:r>
            <a:r>
              <a:rPr lang="en-US" altLang="ko-KR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정보를 확인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VTP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설정을 마치면 전용 </a:t>
            </a:r>
            <a:r>
              <a:rPr lang="ko-KR" altLang="en-US" sz="18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서버인 </a:t>
            </a:r>
            <a:r>
              <a:rPr lang="en-US" altLang="ko-KR" sz="18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VMPS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통해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Query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통해 </a:t>
            </a:r>
            <a:r>
              <a:rPr lang="en-US" altLang="ko-KR" sz="18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정보를 업데이트 함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종류는 크게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가지로 </a:t>
            </a:r>
            <a:r>
              <a:rPr lang="en-US" altLang="ko-KR" sz="18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dot1q, ISL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이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098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VTP </a:t>
            </a:r>
            <a:r>
              <a:rPr lang="ko-KR" altLang="en-US" dirty="0" smtClean="0"/>
              <a:t>종류</a:t>
            </a:r>
            <a:r>
              <a:rPr lang="en-US" altLang="ko-KR" dirty="0" smtClean="0"/>
              <a:t>(dot1q, ISL)</a:t>
            </a:r>
            <a:r>
              <a:rPr lang="ko-KR" altLang="en-US" dirty="0" smtClean="0"/>
              <a:t> 및 프레임 구별 방법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10020301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Native VLAN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기존의 프레임과 형태가 일치</a:t>
            </a:r>
            <a:endParaRPr lang="en-US" altLang="ko-KR" sz="18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특별한 능력은 없고 단지 설정에 의해서만 의미가 있음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2) dot1q (802.1Q)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IEEE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에서 지정한 국제표준 방식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프레임의 마지막 부분에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4byte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크기의 </a:t>
            </a:r>
            <a:r>
              <a:rPr lang="en-US" altLang="ko-KR" sz="18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tag</a:t>
            </a:r>
            <a:r>
              <a:rPr lang="ko-KR" altLang="en-US" sz="18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를 삽입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한 프레임으로 변경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3) ISL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시스코 전용 프로토콜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</a:t>
            </a:r>
            <a:r>
              <a:rPr lang="en-US" altLang="ko-KR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ASIC</a:t>
            </a:r>
            <a:r>
              <a:rPr lang="ko-KR" altLang="en-US" sz="18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라고 하는 칩에 의해 처리되므로 빠른 전송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보장</a:t>
            </a:r>
            <a:endParaRPr lang="en-US" altLang="ko-KR" sz="18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Encapsulation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과정에서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26byte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ISL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헤더와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4byte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</a:t>
            </a:r>
            <a:r>
              <a:rPr lang="en-US" altLang="ko-KR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CRC </a:t>
            </a:r>
            <a:r>
              <a:rPr lang="ko-KR" altLang="en-US" sz="18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정보를 담은 </a:t>
            </a:r>
            <a:r>
              <a:rPr lang="ko-KR" altLang="en-US" sz="18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새로운 프레임 생성</a:t>
            </a:r>
            <a:endParaRPr lang="en-US" altLang="ko-KR" sz="1800" dirty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6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VTP </a:t>
            </a:r>
            <a:r>
              <a:rPr lang="ko-KR" altLang="en-US" dirty="0" smtClean="0"/>
              <a:t>설정 구성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10020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rabicParenR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VTP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서버 모드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생성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삭제하고 이름을 바꿔 줄 수 있음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다른 클라이언트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스위치들에게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정보를 전달하고 관리함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모든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 대한 정보는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nvram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 저장하며 스위치가 꺼졌다 켜져도 손실이 없음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2)  VTP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클라이언트 모드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생성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삭제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수정 불가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상대방의 정보를 받고 자신의 정보를 보내는 것만 가능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 대한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정보가 </a:t>
            </a:r>
            <a:r>
              <a:rPr lang="en-US" altLang="ko-KR" sz="2000" dirty="0" err="1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nvram</a:t>
            </a:r>
            <a:r>
              <a:rPr lang="ko-KR" altLang="en-US" sz="2000" dirty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남지 않으며 전원이 꺼지면 모두 사라짐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504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VTP </a:t>
            </a:r>
            <a:r>
              <a:rPr lang="ko-KR" altLang="en-US" dirty="0" smtClean="0"/>
              <a:t>설정 구성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100203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3)  VTP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트랜스페어런트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모드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(Transparent Mode)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자신의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 대한 생성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삭제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,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수정이 가능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서버로부터 정보를 받아 업데이트하거나 내부의 업데이트 소식을 알리지 않음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다른 스위치들끼리의 정보 교환을 위한 통로 역할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014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VTP </a:t>
            </a:r>
            <a:r>
              <a:rPr lang="ko-KR" altLang="en-US" dirty="0" smtClean="0"/>
              <a:t>메시지 형식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38399" y="1988844"/>
            <a:ext cx="100203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1) Summary Advertisement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VTP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서버가 자신에게 연결되어 있는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스위치들에게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5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분마다 전달하는 메시지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Revision Number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확인하며 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각각의 </a:t>
            </a:r>
            <a:r>
              <a:rPr lang="en-US" altLang="ko-KR" sz="2000" dirty="0" err="1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이 최신인지 아닌지 판단</a:t>
            </a:r>
            <a:endParaRPr lang="en-US" altLang="ko-KR" sz="20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2) Subset Advertisement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의 구성이 변경 된 특정 스위치로부터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Advertisement Request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를 받을 때 전송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변경된 내용에 대한 실질적인 내용이 담겨 있음</a:t>
            </a:r>
            <a:endParaRPr lang="en-US" altLang="ko-KR" sz="20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3) Advertisement Request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- 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클라이언트가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VTP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서버에게 위의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2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개의 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요청을 원할 때 사용</a:t>
            </a:r>
            <a:endParaRPr lang="en-US" altLang="ko-KR" sz="2000" dirty="0" smtClean="0">
              <a:solidFill>
                <a:srgbClr val="FF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45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 - VLAN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306517"/>
            <a:ext cx="3295035" cy="32238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33434" y="2306516"/>
            <a:ext cx="645856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서로 다른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하나의 라우터로 통신하는 기술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물리적인 인터페이스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(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포트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)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에서 여러 </a:t>
            </a:r>
            <a:r>
              <a:rPr lang="en-US" altLang="ko-KR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vlan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라우팅하는 </a:t>
            </a:r>
            <a:r>
              <a:rPr lang="ko-KR" altLang="en-US" sz="2000" dirty="0" err="1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라우트</a:t>
            </a:r>
            <a:r>
              <a:rPr lang="en-US" altLang="ko-KR" sz="2000" dirty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온</a:t>
            </a:r>
            <a:r>
              <a:rPr lang="en-US" altLang="ko-KR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어</a:t>
            </a:r>
            <a:r>
              <a:rPr lang="en-US" altLang="ko-KR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-</a:t>
            </a:r>
            <a:r>
              <a:rPr lang="ko-KR" altLang="en-US" sz="2000" dirty="0" smtClean="0">
                <a:solidFill>
                  <a:srgbClr val="FF0000"/>
                </a:solidFill>
                <a:latin typeface="HY강B" pitchFamily="18" charset="-127"/>
                <a:ea typeface="HY강B" pitchFamily="18" charset="-127"/>
              </a:rPr>
              <a:t>스틱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을 사용함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보통 </a:t>
            </a:r>
            <a:r>
              <a:rPr lang="en-US" altLang="ko-KR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3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계층 기능이 있는 스위치나 라우터 하나를 이용해서 통신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하나의 인터페이스에 있는 여러 링크들을 서브 인터페이스 </a:t>
            </a:r>
            <a:r>
              <a:rPr lang="ko-KR" altLang="en-US" sz="2000" dirty="0" err="1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라고</a:t>
            </a:r>
            <a:r>
              <a:rPr lang="ko-KR" altLang="en-US" sz="2000" dirty="0" smtClean="0">
                <a:solidFill>
                  <a:srgbClr val="000000"/>
                </a:solidFill>
                <a:latin typeface="HY강B" pitchFamily="18" charset="-127"/>
                <a:ea typeface="HY강B" pitchFamily="18" charset="-127"/>
              </a:rPr>
              <a:t> 함</a:t>
            </a:r>
            <a:endParaRPr lang="en-US" altLang="ko-KR" sz="2000" dirty="0" smtClean="0">
              <a:solidFill>
                <a:srgbClr val="000000"/>
              </a:solidFill>
              <a:latin typeface="HY강B" pitchFamily="18" charset="-127"/>
              <a:ea typeface="HY강B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80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">
      <a:dk1>
        <a:srgbClr val="183883"/>
      </a:dk1>
      <a:lt1>
        <a:srgbClr val="FFFFFF"/>
      </a:lt1>
      <a:dk2>
        <a:srgbClr val="183883"/>
      </a:dk2>
      <a:lt2>
        <a:srgbClr val="808080"/>
      </a:lt2>
      <a:accent1>
        <a:srgbClr val="D4E3F7"/>
      </a:accent1>
      <a:accent2>
        <a:srgbClr val="0067AF"/>
      </a:accent2>
      <a:accent3>
        <a:srgbClr val="FFFFFF"/>
      </a:accent3>
      <a:accent4>
        <a:srgbClr val="132E6F"/>
      </a:accent4>
      <a:accent5>
        <a:srgbClr val="E6EFFA"/>
      </a:accent5>
      <a:accent6>
        <a:srgbClr val="005D9E"/>
      </a:accent6>
      <a:hlink>
        <a:srgbClr val="365B91"/>
      </a:hlink>
      <a:folHlink>
        <a:srgbClr val="0099AF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altLang="en-U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183883"/>
        </a:dk1>
        <a:lt1>
          <a:srgbClr val="FFFFFF"/>
        </a:lt1>
        <a:dk2>
          <a:srgbClr val="000000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333399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83883"/>
        </a:dk1>
        <a:lt1>
          <a:srgbClr val="FFFFFF"/>
        </a:lt1>
        <a:dk2>
          <a:srgbClr val="183883"/>
        </a:dk2>
        <a:lt2>
          <a:srgbClr val="808080"/>
        </a:lt2>
        <a:accent1>
          <a:srgbClr val="D4E3F7"/>
        </a:accent1>
        <a:accent2>
          <a:srgbClr val="0067AF"/>
        </a:accent2>
        <a:accent3>
          <a:srgbClr val="FFFFFF"/>
        </a:accent3>
        <a:accent4>
          <a:srgbClr val="132E6F"/>
        </a:accent4>
        <a:accent5>
          <a:srgbClr val="E6EFFA"/>
        </a:accent5>
        <a:accent6>
          <a:srgbClr val="005D9E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테마1" id="{23D4FC7D-8250-49D1-9CB3-1A0CCAD8FDD6}" vid="{36B15294-4BC8-4F2D-97E3-3F41A1A07B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2998</TotalTime>
  <Words>409</Words>
  <Application>Microsoft Office PowerPoint</Application>
  <PresentationFormat>와이드스크린</PresentationFormat>
  <Paragraphs>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HY강B</vt:lpstr>
      <vt:lpstr>Arial</vt:lpstr>
      <vt:lpstr>Verdana</vt:lpstr>
      <vt:lpstr>테마1</vt:lpstr>
      <vt:lpstr>네트워크</vt:lpstr>
      <vt:lpstr>Virtual LAN (VLAN)</vt:lpstr>
      <vt:lpstr>VTP (VLAN Trunking Protocol)</vt:lpstr>
      <vt:lpstr>VTP 종류(dot1q, ISL) 및 프레임 구별 방법</vt:lpstr>
      <vt:lpstr>VTP 설정 구성</vt:lpstr>
      <vt:lpstr>VTP 설정 구성</vt:lpstr>
      <vt:lpstr>VTP 메시지 형식</vt:lpstr>
      <vt:lpstr>Inter - VLAN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 Protocol 설정</dc:title>
  <dc:creator>likethis33</dc:creator>
  <cp:lastModifiedBy>likethis33</cp:lastModifiedBy>
  <cp:revision>96</cp:revision>
  <dcterms:created xsi:type="dcterms:W3CDTF">2016-11-23T11:24:50Z</dcterms:created>
  <dcterms:modified xsi:type="dcterms:W3CDTF">2017-11-02T07:57:18Z</dcterms:modified>
</cp:coreProperties>
</file>