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01" d="100"/>
          <a:sy n="101" d="100"/>
        </p:scale>
        <p:origin x="10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blog/entry/18169" TargetMode="External"/><Relationship Id="rId2" Type="http://schemas.openxmlformats.org/officeDocument/2006/relationships/hyperlink" Target="http://www.catonmat.net/blog/low-level-bit-hacks-you-absolutely-must-kn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for Java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3335, Fall 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Zhiguang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Inverts the bit string representation of its operant – One’s complement</a:t>
            </a:r>
          </a:p>
          <a:p>
            <a:r>
              <a:rPr lang="en-US" dirty="0" smtClean="0"/>
              <a:t>Application – Two’s complement </a:t>
            </a:r>
          </a:p>
          <a:p>
            <a:pPr lvl="1"/>
            <a:r>
              <a:rPr lang="en-US" dirty="0" smtClean="0"/>
              <a:t>Bitwise complement the bit string, then add 1 to it.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810000"/>
          <a:ext cx="8001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05000"/>
                <a:gridCol w="2209800"/>
                <a:gridCol w="2438400"/>
                <a:gridCol w="685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of 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 rep.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complement of 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Two’s complement</a:t>
                      </a:r>
                      <a:r>
                        <a:rPr lang="en-US" sz="1400" baseline="0" dirty="0" smtClean="0"/>
                        <a:t> rep. of -n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of -n</a:t>
                      </a:r>
                      <a:endParaRPr lang="en-US" sz="1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00000000</a:t>
                      </a:r>
                      <a:r>
                        <a:rPr lang="en-US" sz="1400" baseline="0" dirty="0" smtClean="0"/>
                        <a:t> 00000111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11111111 11111000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11111111 11111001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</a:t>
                      </a:r>
                      <a:endParaRPr lang="en-US" sz="1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00000000</a:t>
                      </a:r>
                      <a:r>
                        <a:rPr lang="en-US" sz="1400" baseline="0" dirty="0" smtClean="0"/>
                        <a:t> 00001000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11111111 11110111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11111111 11111000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</a:t>
                      </a:r>
                      <a:endParaRPr lang="en-US" sz="1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11111111</a:t>
                      </a:r>
                      <a:r>
                        <a:rPr lang="en-US" sz="1400" baseline="0" dirty="0" smtClean="0"/>
                        <a:t> 11111001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00000000 00000110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00000000 00000111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096000"/>
            <a:ext cx="595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to save space, only the two low-order bytes are shown.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78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3962400"/>
            <a:ext cx="62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Binary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 examples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~(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a|b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== (~a &amp; ~b)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~(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== (~a | ~b)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752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a&amp;b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a|b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a^b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 and right- shift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exp1 &lt;&lt; exp2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exp1 &gt;&gt; exp2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exp1</a:t>
            </a:r>
            <a:r>
              <a:rPr lang="en-US" dirty="0" smtClean="0">
                <a:cs typeface="Courier New" pitchFamily="49" charset="0"/>
              </a:rPr>
              <a:t> must be an integral exp.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exp2</a:t>
            </a:r>
            <a:r>
              <a:rPr lang="en-US" dirty="0" smtClean="0">
                <a:cs typeface="Courier New" pitchFamily="49" charset="0"/>
              </a:rPr>
              <a:t> must be a positive integer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&lt;&lt;: 0’s are shifted 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&gt;&gt;: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0’s are shifted in for unsigned types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System dependent for signed. (Run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rightshift.c</a:t>
            </a:r>
            <a:r>
              <a:rPr lang="en-US" dirty="0" smtClean="0">
                <a:cs typeface="Courier New" pitchFamily="49" charset="0"/>
              </a:rPr>
              <a:t> to find it out on your machine. 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Therefore, to avoid ambiguity, use </a:t>
            </a:r>
            <a:r>
              <a:rPr lang="en-US" i="1" dirty="0" smtClean="0">
                <a:cs typeface="Courier New" pitchFamily="49" charset="0"/>
              </a:rPr>
              <a:t>unsigned</a:t>
            </a:r>
            <a:r>
              <a:rPr lang="en-US" dirty="0" smtClean="0">
                <a:cs typeface="Courier New" pitchFamily="49" charset="0"/>
              </a:rPr>
              <a:t> types when using bitwise operators</a:t>
            </a:r>
            <a:r>
              <a:rPr lang="en-US" dirty="0" smtClean="0">
                <a:cs typeface="Courier New" pitchFamily="49" charset="0"/>
              </a:rPr>
              <a:t>.)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Check this </a:t>
            </a:r>
            <a:r>
              <a:rPr lang="en-US" smtClean="0">
                <a:cs typeface="Courier New" pitchFamily="49" charset="0"/>
              </a:rPr>
              <a:t>out: https</a:t>
            </a:r>
            <a:r>
              <a:rPr lang="en-US" dirty="0">
                <a:cs typeface="Courier New" pitchFamily="49" charset="0"/>
              </a:rPr>
              <a:t>://rebrand.ly/bitsheb56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mask is a constant or variable used to extract/set/toggle desired bits in another variable or exp.</a:t>
            </a:r>
          </a:p>
          <a:p>
            <a:pPr lvl="1"/>
            <a:r>
              <a:rPr lang="en-US" dirty="0" smtClean="0"/>
              <a:t>The simplest bit mask has only one bit (which is also called a bit flag)</a:t>
            </a:r>
          </a:p>
          <a:p>
            <a:pPr lvl="1"/>
            <a:r>
              <a:rPr lang="en-US" sz="2900" dirty="0"/>
              <a:t>E.g.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mask = 1;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 &amp; (mask &lt;&lt; 2)) ? 1: 0 </a:t>
            </a:r>
            <a:r>
              <a:rPr lang="en-US" dirty="0" smtClean="0">
                <a:cs typeface="Courier New" pitchFamily="49" charset="0"/>
              </a:rPr>
              <a:t>has the value 1 or 0 depending on the third bit in v.</a:t>
            </a:r>
          </a:p>
          <a:p>
            <a:r>
              <a:rPr lang="en-US" dirty="0" smtClean="0">
                <a:cs typeface="Courier New" pitchFamily="49" charset="0"/>
              </a:rPr>
              <a:t>Examples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pack()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unpack()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getbits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More to read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://www.catonmat.net/blog/low-level-bit-hacks-you-absolutely-must-know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sz="2700" dirty="0">
                <a:hlinkClick r:id="rId3"/>
              </a:rPr>
              <a:t>http://codeforces.com/blog/entry/18169</a:t>
            </a:r>
            <a:r>
              <a:rPr lang="en-US" sz="2700" dirty="0"/>
              <a:t> 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Let’s get the basics out of the way…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Write a C program and compile it with GCC</a:t>
            </a:r>
          </a:p>
          <a:p>
            <a:pPr lvl="1"/>
            <a:r>
              <a:rPr lang="en-US" dirty="0" smtClean="0"/>
              <a:t>Basic data types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Control flows and logic operators</a:t>
            </a:r>
          </a:p>
          <a:p>
            <a:pPr lvl="1"/>
            <a:r>
              <a:rPr lang="en-US" dirty="0" smtClean="0"/>
              <a:t>Standard library</a:t>
            </a:r>
          </a:p>
          <a:p>
            <a:endParaRPr lang="en-US" dirty="0"/>
          </a:p>
          <a:p>
            <a:r>
              <a:rPr lang="en-US" dirty="0" smtClean="0"/>
              <a:t>Bit manipulations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Write, compile, and run a c program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472238" cy="448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066800" y="259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236220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95800" y="579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6096000"/>
            <a:ext cx="303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preprocess, compile, and 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Basics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fragments on page 3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/>
              <a:t>preprocessing directive</a:t>
            </a:r>
          </a:p>
          <a:p>
            <a:pPr lvl="1"/>
            <a:r>
              <a:rPr lang="en-US" dirty="0" smtClean="0"/>
              <a:t>Data types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 string (array of characters) in C ends with ‘\0’</a:t>
            </a:r>
          </a:p>
          <a:p>
            <a:pPr lvl="2"/>
            <a:r>
              <a:rPr lang="en-US" dirty="0" smtClean="0"/>
              <a:t>The sentinel character ‘\0’ is to help C know the length of the string</a:t>
            </a:r>
          </a:p>
          <a:p>
            <a:pPr lvl="2"/>
            <a:r>
              <a:rPr lang="en-US" dirty="0" smtClean="0"/>
              <a:t>More later…</a:t>
            </a:r>
          </a:p>
          <a:p>
            <a:pPr lvl="1"/>
            <a:r>
              <a:rPr lang="en-US" dirty="0" smtClean="0"/>
              <a:t>Selections and loops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Basics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complete C program on page 5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main(void) </a:t>
            </a:r>
            <a:r>
              <a:rPr lang="en-US" dirty="0" smtClean="0"/>
              <a:t>function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/>
              <a:t> is usually omitted</a:t>
            </a:r>
          </a:p>
          <a:p>
            <a:pPr lvl="2"/>
            <a:r>
              <a:rPr lang="en-US" dirty="0" smtClean="0"/>
              <a:t>Another form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will be covered later: 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&amp;deck);</a:t>
            </a:r>
          </a:p>
          <a:p>
            <a:r>
              <a:rPr lang="en-US" dirty="0" smtClean="0"/>
              <a:t>Code magnets on page 7</a:t>
            </a:r>
          </a:p>
          <a:p>
            <a:endParaRPr lang="en-US" dirty="0" smtClean="0"/>
          </a:p>
          <a:p>
            <a:r>
              <a:rPr lang="en-US" dirty="0" smtClean="0"/>
              <a:t>The rest of the chapter covers subjects like selections, (short circuit) logic operators,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statement, loops,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ends up with the code on page 37. </a:t>
            </a:r>
            <a:r>
              <a:rPr lang="en-US" b="1" dirty="0" smtClean="0"/>
              <a:t>Make sure you don’t have any problem understanding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 is a very small language. Find the entire set of reserved words on page 181.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791200" y="2438400"/>
            <a:ext cx="3124200" cy="990600"/>
          </a:xfrm>
          <a:prstGeom prst="wedgeEllipseCallout">
            <a:avLst>
              <a:gd name="adj1" fmla="val -113715"/>
              <a:gd name="adj2" fmla="val 20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second argument needs to be an address. (More on this later …)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 look at Basic 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/>
            <a:r>
              <a:rPr lang="en-US" dirty="0" smtClean="0"/>
              <a:t>Stored in one byte</a:t>
            </a:r>
          </a:p>
          <a:p>
            <a:pPr lvl="1"/>
            <a:r>
              <a:rPr lang="en-US" dirty="0" smtClean="0"/>
              <a:t>More on next page…</a:t>
            </a:r>
          </a:p>
          <a:p>
            <a:r>
              <a:rPr lang="en-US" dirty="0" smtClean="0"/>
              <a:t>Integral </a:t>
            </a:r>
            <a:r>
              <a:rPr lang="en-US" dirty="0"/>
              <a:t>types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default to </a:t>
            </a:r>
            <a:r>
              <a:rPr lang="en-US" dirty="0" smtClean="0">
                <a:latin typeface="Courier New"/>
                <a:cs typeface="Courier New"/>
              </a:rPr>
              <a:t>signed)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cs typeface="Courier New" pitchFamily="49" charset="0"/>
              </a:rPr>
              <a:t>,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igned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unsigned </a:t>
            </a:r>
          </a:p>
          <a:p>
            <a:r>
              <a:rPr lang="en-US" dirty="0" smtClean="0"/>
              <a:t>floating types (default to </a:t>
            </a:r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 smtClean="0">
                <a:cs typeface="Courier New" pitchFamily="49" charset="0"/>
              </a:rPr>
              <a:t>(4 bytes)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smtClean="0">
                <a:cs typeface="Courier New" pitchFamily="49" charset="0"/>
              </a:rPr>
              <a:t>(8 bytes),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double </a:t>
            </a:r>
            <a:r>
              <a:rPr lang="en-US" dirty="0" smtClean="0">
                <a:cs typeface="Courier New" pitchFamily="49" charset="0"/>
              </a:rPr>
              <a:t>(10 </a:t>
            </a:r>
            <a:r>
              <a:rPr lang="en-US" dirty="0">
                <a:cs typeface="Courier New" pitchFamily="49" charset="0"/>
              </a:rPr>
              <a:t>bytes)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900" dirty="0">
                <a:cs typeface="Courier New" pitchFamily="49" charset="0"/>
              </a:rPr>
              <a:t>All </a:t>
            </a:r>
            <a:r>
              <a:rPr lang="en-US" sz="2900" dirty="0" smtClean="0">
                <a:cs typeface="Courier New" pitchFamily="49" charset="0"/>
              </a:rPr>
              <a:t>floating point numbers </a:t>
            </a:r>
            <a:r>
              <a:rPr lang="en-US" sz="2900" dirty="0">
                <a:cs typeface="Courier New" pitchFamily="49" charset="0"/>
              </a:rPr>
              <a:t>are </a:t>
            </a:r>
            <a:r>
              <a:rPr lang="en-US" sz="2900" dirty="0" smtClean="0">
                <a:cs typeface="Courier New" pitchFamily="49" charset="0"/>
              </a:rPr>
              <a:t>signed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Traditional Arabic" pitchFamily="18" charset="-78"/>
              </a:rPr>
              <a:t>In C, false is represented by any zero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0, 0.0, ‘\0’, NULL</a:t>
            </a:r>
            <a:r>
              <a:rPr lang="en-US" dirty="0" smtClean="0">
                <a:cs typeface="Traditional Arabic" pitchFamily="18" charset="-78"/>
              </a:rPr>
              <a:t>) and true is represented by non-zero expressions.</a:t>
            </a:r>
          </a:p>
          <a:p>
            <a:r>
              <a:rPr lang="en-US" dirty="0" smtClean="0">
                <a:cs typeface="Traditional Arabic" pitchFamily="18" charset="-78"/>
              </a:rPr>
              <a:t>Math functions</a:t>
            </a:r>
          </a:p>
          <a:p>
            <a:pPr lvl="1"/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Traditional Arabic" pitchFamily="18" charset="-78"/>
              </a:rPr>
              <a:t>Add the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–lm </a:t>
            </a:r>
            <a:r>
              <a:rPr lang="en-US" dirty="0" smtClean="0">
                <a:cs typeface="Traditional Arabic" pitchFamily="18" charset="-78"/>
              </a:rPr>
              <a:t>option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cs typeface="Traditional Arabic" pitchFamily="18" charset="-78"/>
              </a:rPr>
              <a:t> command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0230"/>
              </p:ext>
            </p:extLst>
          </p:nvPr>
        </p:nvGraphicFramePr>
        <p:xfrm>
          <a:off x="4419600" y="1828800"/>
          <a:ext cx="4419600" cy="135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3225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32-bit machine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bytes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bytes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895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64-bit</a:t>
                      </a:r>
                      <a:r>
                        <a:rPr lang="en-US" sz="1400" baseline="0" dirty="0" smtClean="0"/>
                        <a:t> machine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bytes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bytes</a:t>
                      </a:r>
                      <a:endParaRPr lang="en-US" sz="1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Type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smtClean="0">
                <a:cs typeface="Courier New" pitchFamily="49" charset="0"/>
              </a:rPr>
              <a:t>could be signed or unsigned, which is system-dependent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To find it out on your system,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 and print 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CHAR_MIN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limits.h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also contains max/min/size values for the integer types, whereas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float.h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contains such values for floats and doubles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(and also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short)</a:t>
            </a:r>
            <a:r>
              <a:rPr lang="en-US" dirty="0" smtClean="0"/>
              <a:t> expressions are always promoted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before being processed</a:t>
            </a:r>
          </a:p>
          <a:p>
            <a:pPr lvl="1"/>
            <a:r>
              <a:rPr lang="en-US" dirty="0" smtClean="0"/>
              <a:t>Unsigned char (and unsigned short) gets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s padded to the left</a:t>
            </a:r>
          </a:p>
          <a:p>
            <a:pPr lvl="1"/>
            <a:r>
              <a:rPr lang="en-US" dirty="0" smtClean="0"/>
              <a:t>Sign extension occurs on signed quantities</a:t>
            </a:r>
          </a:p>
          <a:p>
            <a:pPr lvl="1"/>
            <a:r>
              <a:rPr lang="en-US" dirty="0" smtClean="0"/>
              <a:t>Constants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‘a’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‘+’, EOF,</a:t>
            </a:r>
            <a:r>
              <a:rPr lang="en-US" dirty="0" smtClean="0"/>
              <a:t> are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instead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r>
              <a:rPr lang="en-US" dirty="0" smtClean="0">
                <a:cs typeface="Courier New" pitchFamily="49" charset="0"/>
              </a:rPr>
              <a:t>Functions (well, “macros”)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 look at strings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terminated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‘\0’</a:t>
            </a:r>
          </a:p>
          <a:p>
            <a:r>
              <a:rPr lang="en-US" dirty="0" smtClean="0"/>
              <a:t>Let’s see an example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s1[]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Shatner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dirty="0" smtClean="0">
                <a:cs typeface="Courier New" pitchFamily="49" charset="0"/>
              </a:rPr>
              <a:t> is an array variable which stores the address of the first character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(s1) </a:t>
            </a:r>
            <a:r>
              <a:rPr lang="en-US" dirty="0" smtClean="0">
                <a:cs typeface="Courier New" pitchFamily="49" charset="0"/>
              </a:rPr>
              <a:t>is 8 bytes whereas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(s1)</a:t>
            </a:r>
            <a:r>
              <a:rPr lang="en-US" dirty="0" smtClean="0">
                <a:cs typeface="Courier New" pitchFamily="49" charset="0"/>
              </a:rPr>
              <a:t> is 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s2[20]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Shatner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(s2) </a:t>
            </a:r>
            <a:r>
              <a:rPr lang="en-US" dirty="0" smtClean="0">
                <a:cs typeface="Courier New" pitchFamily="49" charset="0"/>
              </a:rPr>
              <a:t>is 20 bytes whereas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(s2)</a:t>
            </a:r>
            <a:r>
              <a:rPr lang="en-US" dirty="0" smtClean="0">
                <a:cs typeface="Courier New" pitchFamily="49" charset="0"/>
              </a:rPr>
              <a:t> is 7</a:t>
            </a:r>
          </a:p>
          <a:p>
            <a:r>
              <a:rPr lang="en-US" dirty="0" smtClean="0">
                <a:cs typeface="Courier New" pitchFamily="49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closer</a:t>
            </a:r>
            <a:r>
              <a:rPr lang="en-US" dirty="0" smtClean="0">
                <a:cs typeface="Courier New" pitchFamily="49" charset="0"/>
              </a:rPr>
              <a:t> look at strings in memory later…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172200" y="2057400"/>
            <a:ext cx="2819400" cy="609600"/>
          </a:xfrm>
          <a:prstGeom prst="wedgeEllipseCallout">
            <a:avLst>
              <a:gd name="adj1" fmla="val -65733"/>
              <a:gd name="adj2" fmla="val 69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string literal:</a:t>
            </a:r>
          </a:p>
          <a:p>
            <a:pPr algn="ctr"/>
            <a:r>
              <a:rPr lang="en-US" sz="1400" dirty="0" smtClean="0"/>
              <a:t>‘S’ ‘h’ ‘a’ ‘t’ ‘n’ ‘e’ ‘r’ ‘\0’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system programming, image processing, networking, and other apps where efficiency is a priority.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073400"/>
                <a:gridCol w="990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(Unary) bitwise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exclusive 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1169</TotalTime>
  <Words>710</Words>
  <Application>Microsoft Office PowerPoint</Application>
  <PresentationFormat>On-screen Show 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Franklin Gothic Book</vt:lpstr>
      <vt:lpstr>Franklin Gothic Medium</vt:lpstr>
      <vt:lpstr>Traditional Arabic</vt:lpstr>
      <vt:lpstr>Wingdings 2</vt:lpstr>
      <vt:lpstr>Trek</vt:lpstr>
      <vt:lpstr>C for Java programmers</vt:lpstr>
      <vt:lpstr>subjects</vt:lpstr>
      <vt:lpstr>Write, compile, and run a c program </vt:lpstr>
      <vt:lpstr>C Basics (1)</vt:lpstr>
      <vt:lpstr>C Basics (2)</vt:lpstr>
      <vt:lpstr>A close look at Basic DATA types in C</vt:lpstr>
      <vt:lpstr>Char Type promotion</vt:lpstr>
      <vt:lpstr>A close look at strings in C</vt:lpstr>
      <vt:lpstr>Bit manipulation</vt:lpstr>
      <vt:lpstr>Bitwise complement</vt:lpstr>
      <vt:lpstr>Bitwise Binary logical operators</vt:lpstr>
      <vt:lpstr>Left- and right- shift operators</vt:lpstr>
      <vt:lpstr>BIT Masks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for Java programmers</dc:title>
  <dc:creator>xuzhiguang</dc:creator>
  <cp:lastModifiedBy>Zhiguang  Xu</cp:lastModifiedBy>
  <cp:revision>105</cp:revision>
  <dcterms:created xsi:type="dcterms:W3CDTF">2006-08-16T00:00:00Z</dcterms:created>
  <dcterms:modified xsi:type="dcterms:W3CDTF">2017-08-23T16:50:39Z</dcterms:modified>
</cp:coreProperties>
</file>