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64" r:id="rId6"/>
    <p:sldId id="261" r:id="rId7"/>
    <p:sldId id="265" r:id="rId8"/>
    <p:sldId id="266" r:id="rId9"/>
    <p:sldId id="274" r:id="rId10"/>
    <p:sldId id="267" r:id="rId11"/>
    <p:sldId id="263" r:id="rId12"/>
    <p:sldId id="277" r:id="rId13"/>
    <p:sldId id="276" r:id="rId14"/>
    <p:sldId id="275" r:id="rId15"/>
    <p:sldId id="278" r:id="rId16"/>
    <p:sldId id="268" r:id="rId17"/>
    <p:sldId id="258" r:id="rId18"/>
    <p:sldId id="269" r:id="rId19"/>
    <p:sldId id="270" r:id="rId20"/>
    <p:sldId id="271"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008"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8/23/2017</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8/23/2017</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8/23/2017</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8/23/2017</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8/23/2017</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8/23/2017</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8/23/2017</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8/23/2017</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cplusplus.com/reference/clibrary/cstdio/print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cplusplus.com/reference/clibrary/cstdio/scan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Mastering pointers</a:t>
            </a:r>
            <a:endParaRPr lang="en-US" dirty="0"/>
          </a:p>
        </p:txBody>
      </p:sp>
      <p:sp>
        <p:nvSpPr>
          <p:cNvPr id="3" name="Subtitle 2"/>
          <p:cNvSpPr>
            <a:spLocks noGrp="1"/>
          </p:cNvSpPr>
          <p:nvPr>
            <p:ph type="subTitle" idx="1"/>
          </p:nvPr>
        </p:nvSpPr>
        <p:spPr/>
        <p:txBody>
          <a:bodyPr/>
          <a:lstStyle/>
          <a:p>
            <a:r>
              <a:rPr lang="en-US" dirty="0" smtClean="0"/>
              <a:t>CS 3335, Fall 2017</a:t>
            </a:r>
          </a:p>
          <a:p>
            <a:r>
              <a:rPr lang="en-US" dirty="0" smtClean="0"/>
              <a:t>Dr. </a:t>
            </a:r>
            <a:r>
              <a:rPr lang="en-US" dirty="0" err="1" smtClean="0"/>
              <a:t>Zhiguang</a:t>
            </a:r>
            <a:r>
              <a:rPr lang="en-US" dirty="0" smtClean="0"/>
              <a:t> </a:t>
            </a:r>
            <a:r>
              <a:rPr lang="en-US" dirty="0" err="1" smtClean="0"/>
              <a:t>Xu</a:t>
            </a:r>
            <a:endParaRPr lang="en-US" dirty="0"/>
          </a:p>
        </p:txBody>
      </p:sp>
    </p:spTree>
    <p:extLst>
      <p:ext uri="{BB962C8B-B14F-4D97-AF65-F5344CB8AC3E}">
        <p14:creationId xmlns:p14="http://schemas.microsoft.com/office/powerpoint/2010/main" val="223732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Pointers and arrays – some basics (3)</a:t>
            </a:r>
            <a:endParaRPr lang="en-US" dirty="0"/>
          </a:p>
        </p:txBody>
      </p:sp>
      <p:sp>
        <p:nvSpPr>
          <p:cNvPr id="3" name="Content Placeholder 2"/>
          <p:cNvSpPr>
            <a:spLocks noGrp="1"/>
          </p:cNvSpPr>
          <p:nvPr>
            <p:ph idx="1"/>
          </p:nvPr>
        </p:nvSpPr>
        <p:spPr/>
        <p:txBody>
          <a:bodyPr>
            <a:normAutofit/>
          </a:bodyPr>
          <a:lstStyle/>
          <a:p>
            <a:r>
              <a:rPr lang="en-US" dirty="0" smtClean="0">
                <a:latin typeface="Courier New" pitchFamily="49" charset="0"/>
                <a:cs typeface="Courier New" pitchFamily="49" charset="0"/>
              </a:rPr>
              <a:t>*(c+1)=-9;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//or equivalently c[1]=-9;</a:t>
            </a:r>
          </a:p>
          <a:p>
            <a:pPr lvl="1"/>
            <a:r>
              <a:rPr lang="en-US" dirty="0" smtClean="0">
                <a:solidFill>
                  <a:srgbClr val="FF0000"/>
                </a:solidFill>
                <a:cs typeface="Courier New" pitchFamily="49" charset="0"/>
              </a:rPr>
              <a:t>Address arithmetic </a:t>
            </a:r>
            <a:r>
              <a:rPr lang="en-US" dirty="0" smtClean="0">
                <a:cs typeface="Courier New" pitchFamily="49" charset="0"/>
              </a:rPr>
              <a:t>– </a:t>
            </a:r>
            <a:r>
              <a:rPr lang="en-US" dirty="0" smtClean="0"/>
              <a:t>“If </a:t>
            </a:r>
            <a:r>
              <a:rPr lang="en-US" dirty="0" smtClean="0">
                <a:latin typeface="Courier New" pitchFamily="49" charset="0"/>
                <a:cs typeface="Courier New" pitchFamily="49" charset="0"/>
              </a:rPr>
              <a:t>c</a:t>
            </a:r>
            <a:r>
              <a:rPr lang="en-US" dirty="0" smtClean="0"/>
              <a:t> is a pointer to a type, then </a:t>
            </a:r>
            <a:r>
              <a:rPr lang="en-US" dirty="0" smtClean="0">
                <a:latin typeface="Courier New" pitchFamily="49" charset="0"/>
                <a:cs typeface="Courier New" pitchFamily="49" charset="0"/>
              </a:rPr>
              <a:t>c+1</a:t>
            </a:r>
            <a:r>
              <a:rPr lang="en-US" dirty="0" smtClean="0"/>
              <a:t> yields the correct machine address for storing or accessing the next variable of that type.”</a:t>
            </a:r>
          </a:p>
          <a:p>
            <a:pPr lvl="1"/>
            <a:r>
              <a:rPr lang="en-US" dirty="0" smtClean="0">
                <a:cs typeface="Courier New" pitchFamily="49" charset="0"/>
              </a:rPr>
              <a:t>Now you know why pointers must have types.</a:t>
            </a:r>
          </a:p>
          <a:p>
            <a:pPr lvl="2"/>
            <a:r>
              <a:rPr lang="en-US" dirty="0" smtClean="0">
                <a:cs typeface="Courier New" pitchFamily="49" charset="0"/>
              </a:rPr>
              <a:t>The compiler relies on such types to adjust the pointer arithmetic.</a:t>
            </a:r>
          </a:p>
          <a:p>
            <a:pPr lvl="1"/>
            <a:r>
              <a:rPr lang="en-US" dirty="0" smtClean="0">
                <a:cs typeface="Courier New" pitchFamily="49" charset="0"/>
              </a:rPr>
              <a:t>More later…</a:t>
            </a:r>
          </a:p>
          <a:p>
            <a:pPr lvl="1"/>
            <a:endParaRPr lang="en-US" dirty="0">
              <a:latin typeface="Courier New"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an array to a function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1600" dirty="0" smtClean="0">
                <a:latin typeface="Courier New" pitchFamily="49" charset="0"/>
                <a:cs typeface="Courier New" pitchFamily="49" charset="0"/>
              </a:rPr>
              <a:t>void </a:t>
            </a:r>
            <a:r>
              <a:rPr lang="en-US" sz="1600" dirty="0" err="1" smtClean="0">
                <a:latin typeface="Courier New" pitchFamily="49" charset="0"/>
                <a:cs typeface="Courier New" pitchFamily="49" charset="0"/>
              </a:rPr>
              <a:t>fortune_cookie</a:t>
            </a:r>
            <a:r>
              <a:rPr lang="en-US" sz="1600" dirty="0" smtClean="0">
                <a:latin typeface="Courier New" pitchFamily="49" charset="0"/>
                <a:cs typeface="Courier New" pitchFamily="49" charset="0"/>
              </a:rPr>
              <a:t>(char </a:t>
            </a:r>
            <a:r>
              <a:rPr lang="en-US" sz="1600" dirty="0" err="1" smtClean="0">
                <a:latin typeface="Courier New" pitchFamily="49" charset="0"/>
                <a:cs typeface="Courier New" pitchFamily="49" charset="0"/>
              </a:rPr>
              <a:t>msg</a:t>
            </a: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This is equivalent to</a:t>
            </a:r>
          </a:p>
          <a:p>
            <a:pPr>
              <a:buNone/>
            </a:pPr>
            <a:r>
              <a:rPr lang="en-US" sz="1600" dirty="0" smtClean="0">
                <a:latin typeface="Courier New" pitchFamily="49" charset="0"/>
                <a:cs typeface="Courier New" pitchFamily="49" charset="0"/>
              </a:rPr>
              <a:t>// </a:t>
            </a:r>
            <a:r>
              <a:rPr lang="en-US" sz="1600" dirty="0" smtClean="0">
                <a:solidFill>
                  <a:srgbClr val="FF0000"/>
                </a:solidFill>
                <a:latin typeface="Courier New" pitchFamily="49" charset="0"/>
                <a:cs typeface="Courier New" pitchFamily="49" charset="0"/>
              </a:rPr>
              <a:t>void </a:t>
            </a:r>
            <a:r>
              <a:rPr lang="en-US" sz="1600" dirty="0" err="1" smtClean="0">
                <a:solidFill>
                  <a:srgbClr val="FF0000"/>
                </a:solidFill>
                <a:latin typeface="Courier New" pitchFamily="49" charset="0"/>
                <a:cs typeface="Courier New" pitchFamily="49" charset="0"/>
              </a:rPr>
              <a:t>fortune_cookie</a:t>
            </a:r>
            <a:r>
              <a:rPr lang="en-US" sz="1600" dirty="0" smtClean="0">
                <a:solidFill>
                  <a:srgbClr val="FF0000"/>
                </a:solidFill>
                <a:latin typeface="Courier New" pitchFamily="49" charset="0"/>
                <a:cs typeface="Courier New" pitchFamily="49" charset="0"/>
              </a:rPr>
              <a:t>(char *</a:t>
            </a:r>
            <a:r>
              <a:rPr lang="en-US" sz="1600" dirty="0" err="1" smtClean="0">
                <a:solidFill>
                  <a:srgbClr val="FF0000"/>
                </a:solidFill>
                <a:latin typeface="Courier New" pitchFamily="49" charset="0"/>
                <a:cs typeface="Courier New" pitchFamily="49" charset="0"/>
              </a:rPr>
              <a:t>msg</a:t>
            </a:r>
            <a:r>
              <a:rPr lang="en-US" sz="1600" dirty="0" smtClean="0">
                <a:solidFill>
                  <a:srgbClr val="FF0000"/>
                </a:solidFill>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printf</a:t>
            </a:r>
            <a:r>
              <a:rPr lang="en-US" sz="1600" dirty="0" smtClean="0">
                <a:latin typeface="Courier New" pitchFamily="49" charset="0"/>
                <a:cs typeface="Courier New" pitchFamily="49" charset="0"/>
              </a:rPr>
              <a:t>(“Message: %s\n”, </a:t>
            </a:r>
            <a:r>
              <a:rPr lang="en-US" sz="1600" dirty="0" err="1" smtClean="0">
                <a:latin typeface="Courier New" pitchFamily="49" charset="0"/>
                <a:cs typeface="Courier New" pitchFamily="49" charset="0"/>
              </a:rPr>
              <a:t>msg</a:t>
            </a: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printf</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msg</a:t>
            </a:r>
            <a:r>
              <a:rPr lang="en-US" sz="1600" dirty="0" smtClean="0">
                <a:latin typeface="Courier New" pitchFamily="49" charset="0"/>
                <a:cs typeface="Courier New" pitchFamily="49" charset="0"/>
              </a:rPr>
              <a:t> occupies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bytes\n”, </a:t>
            </a:r>
            <a:r>
              <a:rPr lang="en-US" sz="1600" dirty="0" err="1" smtClean="0">
                <a:latin typeface="Courier New" pitchFamily="49" charset="0"/>
                <a:cs typeface="Courier New" pitchFamily="49" charset="0"/>
              </a:rPr>
              <a:t>sizeof</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msg</a:t>
            </a: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a:t>
            </a:r>
          </a:p>
          <a:p>
            <a:pPr>
              <a:buNone/>
            </a:pP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char quote[] = “Cookies make you fat”;</a:t>
            </a:r>
          </a:p>
          <a:p>
            <a:pPr>
              <a:buNone/>
            </a:pPr>
            <a:r>
              <a:rPr lang="en-US" sz="1600" dirty="0" err="1" smtClean="0">
                <a:latin typeface="Courier New" pitchFamily="49" charset="0"/>
                <a:cs typeface="Courier New" pitchFamily="49" charset="0"/>
              </a:rPr>
              <a:t>fortune_cookie</a:t>
            </a:r>
            <a:r>
              <a:rPr lang="en-US" sz="1600" dirty="0" smtClean="0">
                <a:latin typeface="Courier New" pitchFamily="49" charset="0"/>
                <a:cs typeface="Courier New" pitchFamily="49" charset="0"/>
              </a:rPr>
              <a:t>(quote);</a:t>
            </a:r>
          </a:p>
          <a:p>
            <a:r>
              <a:rPr lang="en-US" dirty="0" smtClean="0"/>
              <a:t>Passing arrays are passing pointers, where “pointer decay” occurs. </a:t>
            </a:r>
          </a:p>
          <a:p>
            <a:pPr lvl="1"/>
            <a:r>
              <a:rPr lang="en-US" dirty="0"/>
              <a:t>The second </a:t>
            </a:r>
            <a:r>
              <a:rPr lang="en-US" dirty="0" err="1">
                <a:latin typeface="Courier New" pitchFamily="49" charset="0"/>
                <a:cs typeface="Courier New" pitchFamily="49" charset="0"/>
              </a:rPr>
              <a:t>printf</a:t>
            </a:r>
            <a:r>
              <a:rPr lang="en-US" dirty="0">
                <a:latin typeface="Courier New" pitchFamily="49" charset="0"/>
                <a:cs typeface="Courier New" pitchFamily="49" charset="0"/>
              </a:rPr>
              <a:t>()</a:t>
            </a:r>
            <a:r>
              <a:rPr lang="en-US" dirty="0"/>
              <a:t> prints 4 or 8 instead of 21</a:t>
            </a:r>
            <a:r>
              <a:rPr lang="en-US" dirty="0" smtClean="0"/>
              <a:t>.</a:t>
            </a:r>
          </a:p>
          <a:p>
            <a:r>
              <a:rPr lang="en-US" dirty="0" smtClean="0"/>
              <a:t>Actually, the latter format is more preferred than the former, because the former is kind of misleading.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a:t>
            </a:r>
            <a:r>
              <a:rPr lang="en-US" dirty="0" smtClean="0"/>
              <a:t>hints (1)</a:t>
            </a:r>
            <a:endParaRPr lang="en-US" dirty="0"/>
          </a:p>
        </p:txBody>
      </p:sp>
      <p:sp>
        <p:nvSpPr>
          <p:cNvPr id="3" name="Content Placeholder 2"/>
          <p:cNvSpPr>
            <a:spLocks noGrp="1"/>
          </p:cNvSpPr>
          <p:nvPr>
            <p:ph idx="1"/>
          </p:nvPr>
        </p:nvSpPr>
        <p:spPr>
          <a:xfrm>
            <a:off x="304800" y="1554163"/>
            <a:ext cx="8686800" cy="2179638"/>
          </a:xfrm>
        </p:spPr>
        <p:txBody>
          <a:bodyPr>
            <a:normAutofit fontScale="62500" lnSpcReduction="20000"/>
          </a:bodyPr>
          <a:lstStyle/>
          <a:p>
            <a:r>
              <a:rPr lang="en-US" dirty="0" smtClean="0"/>
              <a:t>Every variable/data, pointer included, has its</a:t>
            </a:r>
          </a:p>
          <a:p>
            <a:pPr lvl="1"/>
            <a:r>
              <a:rPr lang="en-US" dirty="0" smtClean="0"/>
              <a:t>Type</a:t>
            </a:r>
          </a:p>
          <a:p>
            <a:pPr lvl="1"/>
            <a:r>
              <a:rPr lang="en-US" dirty="0" smtClean="0"/>
              <a:t>Size</a:t>
            </a:r>
          </a:p>
          <a:p>
            <a:pPr lvl="1"/>
            <a:r>
              <a:rPr lang="en-US" dirty="0" smtClean="0"/>
              <a:t>Value</a:t>
            </a:r>
          </a:p>
          <a:p>
            <a:pPr lvl="1"/>
            <a:r>
              <a:rPr lang="en-US" dirty="0" smtClean="0"/>
              <a:t>Address</a:t>
            </a:r>
          </a:p>
          <a:p>
            <a:r>
              <a:rPr lang="en-US" dirty="0" smtClean="0"/>
              <a:t>E.g.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a[3] = {-1, 2, 0}; </a:t>
            </a:r>
            <a:br>
              <a:rPr lang="en-US" dirty="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*c =a; </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61069644"/>
              </p:ext>
            </p:extLst>
          </p:nvPr>
        </p:nvGraphicFramePr>
        <p:xfrm>
          <a:off x="685800" y="3733800"/>
          <a:ext cx="7620000" cy="2794000"/>
        </p:xfrm>
        <a:graphic>
          <a:graphicData uri="http://schemas.openxmlformats.org/drawingml/2006/table">
            <a:tbl>
              <a:tblPr firstRow="1" bandRow="1">
                <a:tableStyleId>{5C22544A-7EE6-4342-B048-85BDC9FD1C3A}</a:tableStyleId>
              </a:tblPr>
              <a:tblGrid>
                <a:gridCol w="990600"/>
                <a:gridCol w="1524000"/>
                <a:gridCol w="2133600"/>
                <a:gridCol w="1600200"/>
                <a:gridCol w="1371600"/>
              </a:tblGrid>
              <a:tr h="599440">
                <a:tc>
                  <a:txBody>
                    <a:bodyPr/>
                    <a:lstStyle/>
                    <a:p>
                      <a:r>
                        <a:rPr lang="en-US" dirty="0" smtClean="0"/>
                        <a:t>Variable</a:t>
                      </a:r>
                      <a:endParaRPr lang="en-US" dirty="0"/>
                    </a:p>
                  </a:txBody>
                  <a:tcPr/>
                </a:tc>
                <a:tc>
                  <a:txBody>
                    <a:bodyPr/>
                    <a:lstStyle/>
                    <a:p>
                      <a:r>
                        <a:rPr lang="en-US" dirty="0" smtClean="0"/>
                        <a:t>Type</a:t>
                      </a:r>
                      <a:endParaRPr lang="en-US" dirty="0"/>
                    </a:p>
                  </a:txBody>
                  <a:tcPr/>
                </a:tc>
                <a:tc>
                  <a:txBody>
                    <a:bodyPr/>
                    <a:lstStyle/>
                    <a:p>
                      <a:r>
                        <a:rPr lang="en-US" dirty="0" smtClean="0"/>
                        <a:t>Size</a:t>
                      </a:r>
                      <a:endParaRPr lang="en-US" dirty="0"/>
                    </a:p>
                  </a:txBody>
                  <a:tcPr/>
                </a:tc>
                <a:tc>
                  <a:txBody>
                    <a:bodyPr/>
                    <a:lstStyle/>
                    <a:p>
                      <a:r>
                        <a:rPr lang="en-US" dirty="0" smtClean="0"/>
                        <a:t>Value</a:t>
                      </a:r>
                      <a:endParaRPr lang="en-US" dirty="0"/>
                    </a:p>
                  </a:txBody>
                  <a:tcPr/>
                </a:tc>
                <a:tc>
                  <a:txBody>
                    <a:bodyPr/>
                    <a:lstStyle/>
                    <a:p>
                      <a:r>
                        <a:rPr lang="en-US" dirty="0" smtClean="0"/>
                        <a:t>Address</a:t>
                      </a:r>
                      <a:endParaRPr lang="en-US" dirty="0"/>
                    </a:p>
                  </a:txBody>
                  <a:tcPr/>
                </a:tc>
              </a:tr>
              <a:tr h="599440">
                <a:tc>
                  <a:txBody>
                    <a:bodyPr/>
                    <a:lstStyle/>
                    <a:p>
                      <a:r>
                        <a:rPr lang="en-US" dirty="0" smtClean="0">
                          <a:latin typeface="Courier New" pitchFamily="49" charset="0"/>
                          <a:cs typeface="Courier New" pitchFamily="49" charset="0"/>
                        </a:rPr>
                        <a:t>a[0]</a:t>
                      </a:r>
                      <a:endParaRPr lang="en-US" dirty="0">
                        <a:latin typeface="Courier New" pitchFamily="49" charset="0"/>
                        <a:cs typeface="Courier New" pitchFamily="49" charset="0"/>
                      </a:endParaRPr>
                    </a:p>
                  </a:txBody>
                  <a:tcPr/>
                </a:tc>
                <a:tc>
                  <a:txBody>
                    <a:bodyPr/>
                    <a:lstStyle/>
                    <a:p>
                      <a:r>
                        <a:rPr lang="en-US" dirty="0" err="1" smtClean="0">
                          <a:latin typeface="Courier New" pitchFamily="49" charset="0"/>
                          <a:cs typeface="Courier New" pitchFamily="49" charset="0"/>
                        </a:rPr>
                        <a:t>int</a:t>
                      </a:r>
                      <a:endParaRPr lang="en-US" dirty="0">
                        <a:latin typeface="Courier New" pitchFamily="49" charset="0"/>
                        <a:cs typeface="Courier New" pitchFamily="49" charset="0"/>
                      </a:endParaRPr>
                    </a:p>
                  </a:txBody>
                  <a:tcPr/>
                </a:tc>
                <a:tc>
                  <a:txBody>
                    <a:bodyPr/>
                    <a:lstStyle/>
                    <a:p>
                      <a:r>
                        <a:rPr lang="en-US" dirty="0" err="1" smtClean="0"/>
                        <a:t>sizeof</a:t>
                      </a:r>
                      <a:r>
                        <a:rPr lang="en-US" dirty="0" smtClean="0"/>
                        <a:t>(</a:t>
                      </a:r>
                      <a:r>
                        <a:rPr lang="en-US" dirty="0" err="1" smtClean="0"/>
                        <a:t>int</a:t>
                      </a:r>
                      <a:r>
                        <a:rPr lang="en-US" dirty="0" smtClean="0"/>
                        <a:t>), system dependent</a:t>
                      </a:r>
                      <a:endParaRPr lang="en-US" dirty="0"/>
                    </a:p>
                  </a:txBody>
                  <a:tcPr/>
                </a:tc>
                <a:tc>
                  <a:txBody>
                    <a:bodyPr/>
                    <a:lstStyle/>
                    <a:p>
                      <a:r>
                        <a:rPr lang="en-US" dirty="0" smtClean="0"/>
                        <a:t>-1</a:t>
                      </a:r>
                      <a:endParaRPr lang="en-US" dirty="0"/>
                    </a:p>
                  </a:txBody>
                  <a:tcPr/>
                </a:tc>
                <a:tc>
                  <a:txBody>
                    <a:bodyPr/>
                    <a:lstStyle/>
                    <a:p>
                      <a:r>
                        <a:rPr lang="en-US" dirty="0" smtClean="0"/>
                        <a:t>0x</a:t>
                      </a:r>
                      <a:r>
                        <a:rPr lang="en-US" baseline="0" dirty="0" smtClean="0"/>
                        <a:t> foo</a:t>
                      </a:r>
                      <a:endParaRPr lang="en-US" dirty="0"/>
                    </a:p>
                  </a:txBody>
                  <a:tcPr/>
                </a:tc>
              </a:tr>
              <a:tr h="599440">
                <a:tc>
                  <a:txBody>
                    <a:bodyPr/>
                    <a:lstStyle/>
                    <a:p>
                      <a:r>
                        <a:rPr lang="en-US" dirty="0" smtClean="0">
                          <a:latin typeface="Courier New" pitchFamily="49" charset="0"/>
                          <a:cs typeface="Courier New" pitchFamily="49" charset="0"/>
                        </a:rPr>
                        <a:t>a</a:t>
                      </a:r>
                      <a:endParaRPr lang="en-US" dirty="0">
                        <a:latin typeface="Courier New" pitchFamily="49" charset="0"/>
                        <a:cs typeface="Courier New" pitchFamily="49" charset="0"/>
                      </a:endParaRPr>
                    </a:p>
                  </a:txBody>
                  <a:tcPr/>
                </a:tc>
                <a:tc>
                  <a:txBody>
                    <a:bodyPr/>
                    <a:lstStyle/>
                    <a:p>
                      <a:r>
                        <a:rPr lang="en-US" dirty="0" smtClean="0"/>
                        <a:t>array of </a:t>
                      </a:r>
                      <a:r>
                        <a:rPr lang="en-US" dirty="0" err="1" smtClean="0"/>
                        <a:t>int</a:t>
                      </a:r>
                      <a:r>
                        <a:rPr lang="en-US" dirty="0" smtClean="0"/>
                        <a:t> (or pointer constant)</a:t>
                      </a:r>
                      <a:endParaRPr lang="en-US" dirty="0"/>
                    </a:p>
                  </a:txBody>
                  <a:tcPr/>
                </a:tc>
                <a:tc>
                  <a:txBody>
                    <a:bodyPr/>
                    <a:lstStyle/>
                    <a:p>
                      <a:r>
                        <a:rPr lang="en-US" dirty="0" smtClean="0"/>
                        <a:t># of bytes in array</a:t>
                      </a:r>
                      <a:r>
                        <a:rPr lang="en-US" baseline="0" dirty="0" smtClean="0"/>
                        <a:t> </a:t>
                      </a:r>
                      <a:r>
                        <a:rPr kumimoji="0" lang="en-US" kern="1200" dirty="0" smtClean="0">
                          <a:solidFill>
                            <a:schemeClr val="dk1"/>
                          </a:solidFill>
                          <a:latin typeface="Courier New" pitchFamily="49" charset="0"/>
                          <a:ea typeface="+mn-ea"/>
                          <a:cs typeface="Courier New" pitchFamily="49" charset="0"/>
                        </a:rPr>
                        <a:t>a</a:t>
                      </a:r>
                    </a:p>
                    <a:p>
                      <a:r>
                        <a:rPr lang="en-US" baseline="0" dirty="0" err="1" smtClean="0"/>
                        <a:t>i,e</a:t>
                      </a:r>
                      <a:r>
                        <a:rPr lang="en-US" baseline="0" dirty="0" smtClean="0"/>
                        <a:t>. </a:t>
                      </a:r>
                      <a:r>
                        <a:rPr lang="en-US" baseline="0" dirty="0" err="1" smtClean="0"/>
                        <a:t>sizeof</a:t>
                      </a:r>
                      <a:r>
                        <a:rPr lang="en-US" baseline="0" dirty="0" smtClean="0"/>
                        <a:t>(</a:t>
                      </a:r>
                      <a:r>
                        <a:rPr lang="en-US" baseline="0" dirty="0" err="1" smtClean="0"/>
                        <a:t>int</a:t>
                      </a:r>
                      <a:r>
                        <a:rPr lang="en-US" baseline="0" dirty="0" smtClean="0"/>
                        <a:t>) * 3</a:t>
                      </a:r>
                      <a:endParaRPr lang="en-US" dirty="0"/>
                    </a:p>
                  </a:txBody>
                  <a:tcPr/>
                </a:tc>
                <a:tc>
                  <a:txBody>
                    <a:bodyPr/>
                    <a:lstStyle/>
                    <a:p>
                      <a:pPr marL="0" algn="l" rtl="0" eaLnBrk="1" latinLnBrk="0" hangingPunct="1"/>
                      <a:r>
                        <a:rPr lang="en-US" dirty="0" smtClean="0"/>
                        <a:t>address</a:t>
                      </a:r>
                      <a:r>
                        <a:rPr lang="en-US" baseline="0" dirty="0" smtClean="0"/>
                        <a:t> of </a:t>
                      </a:r>
                      <a:r>
                        <a:rPr kumimoji="0" lang="en-US" kern="1200" dirty="0" smtClean="0">
                          <a:solidFill>
                            <a:schemeClr val="dk1"/>
                          </a:solidFill>
                          <a:latin typeface="Courier New" pitchFamily="49" charset="0"/>
                          <a:ea typeface="+mn-ea"/>
                          <a:cs typeface="Courier New" pitchFamily="49" charset="0"/>
                        </a:rPr>
                        <a:t>a[0]</a:t>
                      </a:r>
                      <a:endParaRPr kumimoji="0" lang="en-US" kern="1200" dirty="0">
                        <a:solidFill>
                          <a:schemeClr val="dk1"/>
                        </a:solidFill>
                        <a:latin typeface="Courier New" pitchFamily="49" charset="0"/>
                        <a:ea typeface="+mn-ea"/>
                        <a:cs typeface="Courier New" pitchFamily="49" charset="0"/>
                      </a:endParaRPr>
                    </a:p>
                  </a:txBody>
                  <a:tcPr/>
                </a:tc>
                <a:tc>
                  <a:txBody>
                    <a:bodyPr/>
                    <a:lstStyle/>
                    <a:p>
                      <a:r>
                        <a:rPr lang="en-US" dirty="0" smtClean="0"/>
                        <a:t>0x</a:t>
                      </a:r>
                      <a:r>
                        <a:rPr lang="en-US" baseline="0" dirty="0" smtClean="0"/>
                        <a:t> bar</a:t>
                      </a:r>
                      <a:endParaRPr lang="en-US" dirty="0"/>
                    </a:p>
                  </a:txBody>
                  <a:tcPr/>
                </a:tc>
              </a:tr>
              <a:tr h="599440">
                <a:tc>
                  <a:txBody>
                    <a:bodyPr/>
                    <a:lstStyle/>
                    <a:p>
                      <a:r>
                        <a:rPr lang="en-US" dirty="0" smtClean="0">
                          <a:latin typeface="Courier New" pitchFamily="49" charset="0"/>
                          <a:cs typeface="Courier New" pitchFamily="49" charset="0"/>
                        </a:rPr>
                        <a:t>c</a:t>
                      </a:r>
                      <a:endParaRPr lang="en-US" dirty="0">
                        <a:latin typeface="Courier New" pitchFamily="49" charset="0"/>
                        <a:cs typeface="Courier New" pitchFamily="49" charset="0"/>
                      </a:endParaRPr>
                    </a:p>
                  </a:txBody>
                  <a:tcPr/>
                </a:tc>
                <a:tc>
                  <a:txBody>
                    <a:bodyPr/>
                    <a:lstStyle/>
                    <a:p>
                      <a:r>
                        <a:rPr lang="en-US" dirty="0" smtClean="0"/>
                        <a:t>pointer to </a:t>
                      </a:r>
                      <a:r>
                        <a:rPr lang="en-US" dirty="0" err="1" smtClean="0"/>
                        <a:t>int</a:t>
                      </a:r>
                      <a:endParaRPr lang="en-US" dirty="0"/>
                    </a:p>
                  </a:txBody>
                  <a:tcPr/>
                </a:tc>
                <a:tc>
                  <a:txBody>
                    <a:bodyPr/>
                    <a:lstStyle/>
                    <a:p>
                      <a:r>
                        <a:rPr lang="en-US" dirty="0" smtClean="0"/>
                        <a:t>4</a:t>
                      </a:r>
                      <a:r>
                        <a:rPr lang="en-US" baseline="0" dirty="0" smtClean="0"/>
                        <a:t> or 8 bytes, system dependent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a:t>
                      </a:r>
                      <a:r>
                        <a:rPr lang="en-US" baseline="0" dirty="0" smtClean="0"/>
                        <a:t> of </a:t>
                      </a:r>
                      <a:r>
                        <a:rPr kumimoji="0" lang="en-US" kern="1200" dirty="0" smtClean="0">
                          <a:solidFill>
                            <a:schemeClr val="dk1"/>
                          </a:solidFill>
                          <a:latin typeface="Courier New" pitchFamily="49" charset="0"/>
                          <a:ea typeface="+mn-ea"/>
                          <a:cs typeface="Courier New" pitchFamily="49" charset="0"/>
                        </a:rPr>
                        <a:t>a[0]</a:t>
                      </a:r>
                    </a:p>
                  </a:txBody>
                  <a:tcPr/>
                </a:tc>
                <a:tc>
                  <a:txBody>
                    <a:bodyPr/>
                    <a:lstStyle/>
                    <a:p>
                      <a:r>
                        <a:rPr lang="en-US" dirty="0" smtClean="0"/>
                        <a:t>0x</a:t>
                      </a:r>
                      <a:r>
                        <a:rPr lang="en-US" baseline="0" dirty="0" smtClean="0"/>
                        <a:t> </a:t>
                      </a:r>
                      <a:r>
                        <a:rPr lang="en-US" baseline="0" dirty="0" err="1" smtClean="0"/>
                        <a:t>baz</a:t>
                      </a:r>
                      <a:endParaRPr lang="en-US" dirty="0"/>
                    </a:p>
                  </a:txBody>
                  <a:tcPr/>
                </a:tc>
              </a:tr>
            </a:tbl>
          </a:graphicData>
        </a:graphic>
      </p:graphicFrame>
      <p:cxnSp>
        <p:nvCxnSpPr>
          <p:cNvPr id="6" name="Straight Arrow Connector 5"/>
          <p:cNvCxnSpPr/>
          <p:nvPr/>
        </p:nvCxnSpPr>
        <p:spPr>
          <a:xfrm flipV="1">
            <a:off x="6705600" y="4648200"/>
            <a:ext cx="381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6647935" y="4648200"/>
            <a:ext cx="438665"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39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hints (2)</a:t>
            </a:r>
            <a:endParaRPr lang="en-US" dirty="0"/>
          </a:p>
        </p:txBody>
      </p:sp>
      <p:sp>
        <p:nvSpPr>
          <p:cNvPr id="3" name="Content Placeholder 2"/>
          <p:cNvSpPr>
            <a:spLocks noGrp="1"/>
          </p:cNvSpPr>
          <p:nvPr>
            <p:ph idx="1"/>
          </p:nvPr>
        </p:nvSpPr>
        <p:spPr/>
        <p:txBody>
          <a:bodyPr>
            <a:normAutofit/>
          </a:bodyPr>
          <a:lstStyle/>
          <a:p>
            <a:r>
              <a:rPr lang="en-US" sz="2400" dirty="0" smtClean="0">
                <a:sym typeface="Wingdings" pitchFamily="2" charset="2"/>
              </a:rPr>
              <a:t>*p 	 dereference p, which is a pointer to some type</a:t>
            </a:r>
            <a:br>
              <a:rPr lang="en-US" sz="2400" dirty="0" smtClean="0">
                <a:sym typeface="Wingdings" pitchFamily="2" charset="2"/>
              </a:rPr>
            </a:br>
            <a:r>
              <a:rPr lang="en-US" sz="2400" dirty="0" smtClean="0">
                <a:sym typeface="Wingdings" pitchFamily="2" charset="2"/>
              </a:rPr>
              <a:t>	 data pointed by p</a:t>
            </a:r>
          </a:p>
          <a:p>
            <a:endParaRPr lang="en-US" sz="2400" dirty="0" smtClean="0"/>
          </a:p>
          <a:p>
            <a:pPr>
              <a:tabLst>
                <a:tab pos="339725" algn="l"/>
              </a:tabLst>
            </a:pPr>
            <a:r>
              <a:rPr lang="en-US" sz="2400" dirty="0" smtClean="0">
                <a:sym typeface="Wingdings" pitchFamily="2" charset="2"/>
              </a:rPr>
              <a:t>&amp;x 	  address of x</a:t>
            </a:r>
            <a:br>
              <a:rPr lang="en-US" sz="2400" dirty="0" smtClean="0">
                <a:sym typeface="Wingdings" pitchFamily="2" charset="2"/>
              </a:rPr>
            </a:br>
            <a:r>
              <a:rPr lang="en-US" sz="2400" dirty="0" smtClean="0">
                <a:sym typeface="Wingdings" pitchFamily="2" charset="2"/>
              </a:rPr>
              <a:t>	  pointer to type of x</a:t>
            </a:r>
          </a:p>
          <a:p>
            <a:pPr>
              <a:tabLst>
                <a:tab pos="339725" algn="l"/>
              </a:tabLst>
            </a:pPr>
            <a:endParaRPr lang="en-US" sz="2400" dirty="0" smtClean="0"/>
          </a:p>
          <a:p>
            <a:pPr>
              <a:tabLst>
                <a:tab pos="914400" algn="l"/>
              </a:tabLst>
            </a:pPr>
            <a:r>
              <a:rPr lang="en-US" sz="2400" dirty="0" smtClean="0"/>
              <a:t>b[</a:t>
            </a:r>
            <a:r>
              <a:rPr lang="en-US" sz="2400" dirty="0" err="1" smtClean="0"/>
              <a:t>i</a:t>
            </a:r>
            <a:r>
              <a:rPr lang="en-US" sz="2400" dirty="0" smtClean="0"/>
              <a:t>] 	</a:t>
            </a:r>
            <a:r>
              <a:rPr lang="en-US" sz="2400" dirty="0" smtClean="0">
                <a:sym typeface="Wingdings" pitchFamily="2" charset="2"/>
              </a:rPr>
              <a:t> *(</a:t>
            </a:r>
            <a:r>
              <a:rPr lang="en-US" sz="2400" dirty="0" err="1" smtClean="0">
                <a:sym typeface="Wingdings" pitchFamily="2" charset="2"/>
              </a:rPr>
              <a:t>b+i</a:t>
            </a:r>
            <a:r>
              <a:rPr lang="en-US" sz="2400" dirty="0" smtClean="0">
                <a:sym typeface="Wingdings" pitchFamily="2" charset="2"/>
              </a:rPr>
              <a:t>)</a:t>
            </a:r>
            <a:br>
              <a:rPr lang="en-US" sz="2400" dirty="0" smtClean="0">
                <a:sym typeface="Wingdings" pitchFamily="2" charset="2"/>
              </a:rPr>
            </a:br>
            <a:r>
              <a:rPr lang="en-US" sz="2400" dirty="0" smtClean="0">
                <a:sym typeface="Wingdings" pitchFamily="2" charset="2"/>
              </a:rPr>
              <a:t>	 *(from where b currently is </a:t>
            </a:r>
            <a:r>
              <a:rPr lang="en-US" sz="2400" dirty="0" smtClean="0">
                <a:solidFill>
                  <a:schemeClr val="tx1"/>
                </a:solidFill>
                <a:sym typeface="Wingdings" pitchFamily="2" charset="2"/>
              </a:rPr>
              <a:t>plus </a:t>
            </a:r>
            <a:r>
              <a:rPr lang="en-US" sz="2400" dirty="0" err="1" smtClean="0">
                <a:sym typeface="Wingdings" pitchFamily="2" charset="2"/>
              </a:rPr>
              <a:t>i</a:t>
            </a:r>
            <a:r>
              <a:rPr lang="en-US" sz="2400" dirty="0" smtClean="0">
                <a:sym typeface="Wingdings" pitchFamily="2" charset="2"/>
              </a:rPr>
              <a:t> * size of single data in 		bytes that b points to)</a:t>
            </a:r>
            <a:br>
              <a:rPr lang="en-US" sz="2400" dirty="0" smtClean="0">
                <a:sym typeface="Wingdings" pitchFamily="2" charset="2"/>
              </a:rPr>
            </a:br>
            <a:r>
              <a:rPr lang="en-US" sz="2400" dirty="0" smtClean="0">
                <a:sym typeface="Wingdings" pitchFamily="2" charset="2"/>
              </a:rPr>
              <a:t>	  deference the data at the new location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Two-dimensional arrays</a:t>
            </a:r>
            <a:endParaRPr lang="en-US" dirty="0"/>
          </a:p>
        </p:txBody>
      </p:sp>
      <p:sp>
        <p:nvSpPr>
          <p:cNvPr id="3" name="Content Placeholder 2"/>
          <p:cNvSpPr>
            <a:spLocks noGrp="1"/>
          </p:cNvSpPr>
          <p:nvPr>
            <p:ph idx="1"/>
          </p:nvPr>
        </p:nvSpPr>
        <p:spPr>
          <a:xfrm>
            <a:off x="457200" y="1752600"/>
            <a:ext cx="8686800" cy="4525963"/>
          </a:xfrm>
        </p:spPr>
        <p:txBody>
          <a:bodyPr>
            <a:normAutofit fontScale="92500" lnSpcReduction="10000"/>
          </a:bodyPr>
          <a:lstStyle/>
          <a:p>
            <a:r>
              <a:rPr lang="en-US" sz="2600" dirty="0" err="1" smtClean="0">
                <a:latin typeface="Courier New" pitchFamily="49" charset="0"/>
                <a:cs typeface="Courier New" pitchFamily="49" charset="0"/>
              </a:rPr>
              <a:t>int</a:t>
            </a:r>
            <a:r>
              <a:rPr lang="en-US" sz="2600" dirty="0" smtClean="0">
                <a:latin typeface="Courier New" pitchFamily="49" charset="0"/>
                <a:cs typeface="Courier New" pitchFamily="49" charset="0"/>
              </a:rPr>
              <a:t> a[3][5];</a:t>
            </a:r>
          </a:p>
          <a:p>
            <a:pPr>
              <a:buNone/>
            </a:pPr>
            <a:endParaRPr lang="en-US" sz="2600" dirty="0" smtClean="0">
              <a:latin typeface="Courier New" pitchFamily="49" charset="0"/>
              <a:cs typeface="Courier New" pitchFamily="49" charset="0"/>
            </a:endParaRPr>
          </a:p>
          <a:p>
            <a:r>
              <a:rPr lang="en-US" sz="2600" dirty="0" smtClean="0">
                <a:cs typeface="Courier New" pitchFamily="49" charset="0"/>
              </a:rPr>
              <a:t>Q: </a:t>
            </a:r>
            <a:r>
              <a:rPr lang="en-US" sz="2600" dirty="0" err="1" smtClean="0">
                <a:latin typeface="Courier New" pitchFamily="49" charset="0"/>
                <a:cs typeface="Courier New" pitchFamily="49" charset="0"/>
              </a:rPr>
              <a:t>sizeof</a:t>
            </a:r>
            <a:r>
              <a:rPr lang="en-US" sz="2600" dirty="0" smtClean="0">
                <a:latin typeface="Courier New" pitchFamily="49" charset="0"/>
                <a:cs typeface="Courier New" pitchFamily="49" charset="0"/>
              </a:rPr>
              <a:t>(a),</a:t>
            </a:r>
            <a:r>
              <a:rPr lang="en-US" sz="2600" dirty="0" err="1" smtClean="0">
                <a:latin typeface="Courier New" pitchFamily="49" charset="0"/>
                <a:cs typeface="Courier New" pitchFamily="49" charset="0"/>
              </a:rPr>
              <a:t>sizeof</a:t>
            </a:r>
            <a:r>
              <a:rPr lang="en-US" sz="2600" dirty="0" smtClean="0">
                <a:latin typeface="Courier New" pitchFamily="49" charset="0"/>
                <a:cs typeface="Courier New" pitchFamily="49" charset="0"/>
              </a:rPr>
              <a:t>(a[0]),</a:t>
            </a:r>
            <a:r>
              <a:rPr lang="en-US" sz="2600" dirty="0" err="1" smtClean="0">
                <a:latin typeface="Courier New" pitchFamily="49" charset="0"/>
                <a:cs typeface="Courier New" pitchFamily="49" charset="0"/>
              </a:rPr>
              <a:t>sizeof</a:t>
            </a:r>
            <a:r>
              <a:rPr lang="en-US" sz="2600" dirty="0" smtClean="0">
                <a:latin typeface="Courier New" pitchFamily="49" charset="0"/>
                <a:cs typeface="Courier New" pitchFamily="49" charset="0"/>
              </a:rPr>
              <a:t>(*a</a:t>
            </a:r>
            <a:r>
              <a:rPr lang="en-US" sz="2600" dirty="0">
                <a:latin typeface="Courier New" pitchFamily="49" charset="0"/>
                <a:cs typeface="Courier New" pitchFamily="49" charset="0"/>
              </a:rPr>
              <a:t>),</a:t>
            </a:r>
            <a:r>
              <a:rPr lang="en-US" sz="2600" dirty="0">
                <a:cs typeface="Courier New" pitchFamily="49" charset="0"/>
              </a:rPr>
              <a:t> given </a:t>
            </a:r>
            <a:r>
              <a:rPr lang="en-US" sz="2600" dirty="0" err="1" smtClean="0">
                <a:latin typeface="Courier New" pitchFamily="49" charset="0"/>
                <a:cs typeface="Courier New" pitchFamily="49" charset="0"/>
              </a:rPr>
              <a:t>sizeof</a:t>
            </a:r>
            <a:r>
              <a:rPr lang="en-US" sz="2600" dirty="0" smtClean="0">
                <a:latin typeface="Courier New" pitchFamily="49" charset="0"/>
                <a:cs typeface="Courier New" pitchFamily="49" charset="0"/>
              </a:rPr>
              <a:t>(</a:t>
            </a:r>
            <a:r>
              <a:rPr lang="en-US" sz="2600" dirty="0" err="1" smtClean="0">
                <a:latin typeface="Courier New" pitchFamily="49" charset="0"/>
                <a:cs typeface="Courier New" pitchFamily="49" charset="0"/>
              </a:rPr>
              <a:t>int</a:t>
            </a:r>
            <a:r>
              <a:rPr lang="en-US" sz="2600" dirty="0" smtClean="0">
                <a:latin typeface="Courier New" pitchFamily="49" charset="0"/>
                <a:cs typeface="Courier New" pitchFamily="49" charset="0"/>
              </a:rPr>
              <a:t>) </a:t>
            </a:r>
            <a:r>
              <a:rPr lang="en-US" sz="2600" dirty="0">
                <a:cs typeface="Courier New" pitchFamily="49" charset="0"/>
              </a:rPr>
              <a:t>is 4?</a:t>
            </a:r>
            <a:r>
              <a:rPr lang="en-US" sz="2600" dirty="0" smtClean="0">
                <a:latin typeface="Courier New" pitchFamily="49" charset="0"/>
                <a:cs typeface="Courier New" pitchFamily="49" charset="0"/>
              </a:rPr>
              <a:t/>
            </a:r>
            <a:br>
              <a:rPr lang="en-US" sz="2600" dirty="0" smtClean="0">
                <a:latin typeface="Courier New" pitchFamily="49" charset="0"/>
                <a:cs typeface="Courier New" pitchFamily="49" charset="0"/>
              </a:rPr>
            </a:br>
            <a:r>
              <a:rPr lang="en-US" sz="2600" dirty="0" smtClean="0">
                <a:cs typeface="Courier New" pitchFamily="49" charset="0"/>
              </a:rPr>
              <a:t>A:</a:t>
            </a:r>
            <a:r>
              <a:rPr lang="en-US" sz="2600" dirty="0" smtClean="0">
                <a:latin typeface="Courier New" pitchFamily="49" charset="0"/>
                <a:cs typeface="Courier New" pitchFamily="49" charset="0"/>
              </a:rPr>
              <a:t> 60, 20, 20</a:t>
            </a:r>
          </a:p>
          <a:p>
            <a:r>
              <a:rPr lang="en-US" sz="2600" dirty="0" smtClean="0">
                <a:cs typeface="Courier New" pitchFamily="49" charset="0"/>
              </a:rPr>
              <a:t>Q: expressions equivalent to </a:t>
            </a:r>
            <a:r>
              <a:rPr lang="en-US" sz="2600" dirty="0" smtClean="0">
                <a:latin typeface="Courier New" pitchFamily="49" charset="0"/>
                <a:cs typeface="Courier New" pitchFamily="49" charset="0"/>
              </a:rPr>
              <a:t>a[</a:t>
            </a:r>
            <a:r>
              <a:rPr lang="en-US" sz="2600" dirty="0" err="1" smtClean="0">
                <a:latin typeface="Courier New" pitchFamily="49" charset="0"/>
                <a:cs typeface="Courier New" pitchFamily="49" charset="0"/>
              </a:rPr>
              <a:t>i</a:t>
            </a:r>
            <a:r>
              <a:rPr lang="en-US" sz="2600" dirty="0" smtClean="0">
                <a:latin typeface="Courier New" pitchFamily="49" charset="0"/>
                <a:cs typeface="Courier New" pitchFamily="49" charset="0"/>
              </a:rPr>
              <a:t>][j]?</a:t>
            </a:r>
            <a:br>
              <a:rPr lang="en-US" sz="2600" dirty="0" smtClean="0">
                <a:latin typeface="Courier New" pitchFamily="49" charset="0"/>
                <a:cs typeface="Courier New" pitchFamily="49" charset="0"/>
              </a:rPr>
            </a:br>
            <a:r>
              <a:rPr lang="en-US" sz="2600" dirty="0" smtClean="0">
                <a:cs typeface="Courier New" pitchFamily="49" charset="0"/>
              </a:rPr>
              <a:t>A:</a:t>
            </a:r>
            <a:r>
              <a:rPr lang="en-US" sz="2600" dirty="0" smtClean="0">
                <a:latin typeface="Courier New" pitchFamily="49" charset="0"/>
                <a:cs typeface="Courier New" pitchFamily="49" charset="0"/>
              </a:rPr>
              <a:t> *(a[</a:t>
            </a:r>
            <a:r>
              <a:rPr lang="en-US" sz="2600" dirty="0" err="1" smtClean="0">
                <a:latin typeface="Courier New" pitchFamily="49" charset="0"/>
                <a:cs typeface="Courier New" pitchFamily="49" charset="0"/>
              </a:rPr>
              <a:t>i</a:t>
            </a:r>
            <a:r>
              <a:rPr lang="en-US" sz="2600" dirty="0" smtClean="0">
                <a:latin typeface="Courier New" pitchFamily="49" charset="0"/>
                <a:cs typeface="Courier New" pitchFamily="49" charset="0"/>
              </a:rPr>
              <a:t>]+j), (*(</a:t>
            </a:r>
            <a:r>
              <a:rPr lang="en-US" sz="2600" dirty="0" err="1" smtClean="0">
                <a:latin typeface="Courier New" pitchFamily="49" charset="0"/>
                <a:cs typeface="Courier New" pitchFamily="49" charset="0"/>
              </a:rPr>
              <a:t>a+i</a:t>
            </a:r>
            <a:r>
              <a:rPr lang="en-US" sz="2600" dirty="0" smtClean="0">
                <a:latin typeface="Courier New" pitchFamily="49" charset="0"/>
                <a:cs typeface="Courier New" pitchFamily="49" charset="0"/>
              </a:rPr>
              <a:t>))[j], *((*(</a:t>
            </a:r>
            <a:r>
              <a:rPr lang="en-US" sz="2600" dirty="0" err="1" smtClean="0">
                <a:latin typeface="Courier New" pitchFamily="49" charset="0"/>
                <a:cs typeface="Courier New" pitchFamily="49" charset="0"/>
              </a:rPr>
              <a:t>a+i</a:t>
            </a:r>
            <a:r>
              <a:rPr lang="en-US" sz="2600" dirty="0" smtClean="0">
                <a:latin typeface="Courier New" pitchFamily="49" charset="0"/>
                <a:cs typeface="Courier New" pitchFamily="49" charset="0"/>
              </a:rPr>
              <a:t>))+j), *(&amp;a[0][0]+5*</a:t>
            </a:r>
            <a:r>
              <a:rPr lang="en-US" sz="2600" dirty="0" err="1" smtClean="0">
                <a:latin typeface="Courier New" pitchFamily="49" charset="0"/>
                <a:cs typeface="Courier New" pitchFamily="49" charset="0"/>
              </a:rPr>
              <a:t>i+j</a:t>
            </a:r>
            <a:r>
              <a:rPr lang="en-US" sz="2600" dirty="0" smtClean="0">
                <a:latin typeface="Courier New" pitchFamily="49" charset="0"/>
                <a:cs typeface="Courier New" pitchFamily="49" charset="0"/>
              </a:rPr>
              <a:t>), …</a:t>
            </a:r>
          </a:p>
          <a:p>
            <a:r>
              <a:rPr lang="en-US" sz="2600" dirty="0" smtClean="0">
                <a:cs typeface="Courier New" pitchFamily="49" charset="0"/>
              </a:rPr>
              <a:t>Passing two/multi-dimensional array to a function</a:t>
            </a:r>
          </a:p>
          <a:p>
            <a:pPr lvl="1"/>
            <a:r>
              <a:rPr lang="en-US" sz="2200" dirty="0" smtClean="0">
                <a:cs typeface="Courier New" pitchFamily="49" charset="0"/>
              </a:rPr>
              <a:t>Formal parameter: all sizes except the first must be specified, so that the compiler can do correct pointer arithmetic inside the function.</a:t>
            </a:r>
          </a:p>
          <a:p>
            <a:pPr lvl="1"/>
            <a:r>
              <a:rPr lang="en-US" sz="2200" dirty="0" smtClean="0">
                <a:cs typeface="Courier New" pitchFamily="49" charset="0"/>
              </a:rPr>
              <a:t>See </a:t>
            </a:r>
            <a:r>
              <a:rPr lang="en-US" sz="2200" dirty="0" smtClean="0">
                <a:latin typeface="Courier New" pitchFamily="49" charset="0"/>
                <a:cs typeface="Courier New" pitchFamily="49" charset="0"/>
              </a:rPr>
              <a:t>2darrays.c</a:t>
            </a:r>
          </a:p>
          <a:p>
            <a:endParaRPr lang="en-US" dirty="0" smtClean="0">
              <a:latin typeface="Courier New" pitchFamily="49" charset="0"/>
              <a:cs typeface="Courier New" pitchFamily="49" charset="0"/>
            </a:endParaRPr>
          </a:p>
          <a:p>
            <a:endParaRPr lang="en-US" dirty="0" smtClean="0">
              <a:latin typeface="Courier New" pitchFamily="49" charset="0"/>
              <a:cs typeface="Courier New" pitchFamily="49" charset="0"/>
            </a:endParaRPr>
          </a:p>
          <a:p>
            <a:endParaRPr lang="en-US" dirty="0">
              <a:latin typeface="Courier New" pitchFamily="49" charset="0"/>
              <a:cs typeface="Courier New" pitchFamily="49" charset="0"/>
            </a:endParaRPr>
          </a:p>
        </p:txBody>
      </p:sp>
      <p:graphicFrame>
        <p:nvGraphicFramePr>
          <p:cNvPr id="4" name="Table 3"/>
          <p:cNvGraphicFramePr>
            <a:graphicFrameLocks noGrp="1"/>
          </p:cNvGraphicFramePr>
          <p:nvPr/>
        </p:nvGraphicFramePr>
        <p:xfrm>
          <a:off x="3200400" y="1295400"/>
          <a:ext cx="5334000" cy="1066800"/>
        </p:xfrm>
        <a:graphic>
          <a:graphicData uri="http://schemas.openxmlformats.org/drawingml/2006/table">
            <a:tbl>
              <a:tblPr firstRow="1" bandRow="1">
                <a:tableStyleId>{5C22544A-7EE6-4342-B048-85BDC9FD1C3A}</a:tableStyleId>
              </a:tblPr>
              <a:tblGrid>
                <a:gridCol w="889000"/>
                <a:gridCol w="889000"/>
                <a:gridCol w="889000"/>
                <a:gridCol w="889000"/>
                <a:gridCol w="889000"/>
                <a:gridCol w="889000"/>
              </a:tblGrid>
              <a:tr h="266700">
                <a:tc>
                  <a:txBody>
                    <a:bodyPr/>
                    <a:lstStyle/>
                    <a:p>
                      <a:endParaRPr lang="en-US" sz="1000" dirty="0"/>
                    </a:p>
                  </a:txBody>
                  <a:tcPr/>
                </a:tc>
                <a:tc>
                  <a:txBody>
                    <a:bodyPr/>
                    <a:lstStyle/>
                    <a:p>
                      <a:r>
                        <a:rPr lang="en-US" sz="1000" dirty="0" smtClean="0"/>
                        <a:t>Col </a:t>
                      </a:r>
                      <a:r>
                        <a:rPr lang="en-US" sz="1000" baseline="0" dirty="0" smtClean="0"/>
                        <a:t> 0</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Col </a:t>
                      </a:r>
                      <a:r>
                        <a:rPr lang="en-US" sz="1000" baseline="0" dirty="0" smtClean="0"/>
                        <a:t> 1</a:t>
                      </a:r>
                      <a:endParaRPr lang="en-US" sz="1000" dirty="0" smtClean="0"/>
                    </a:p>
                  </a:txBody>
                  <a:tcPr/>
                </a:tc>
                <a:tc>
                  <a:txBody>
                    <a:bodyPr/>
                    <a:lstStyle/>
                    <a:p>
                      <a:r>
                        <a:rPr lang="en-US" sz="1000" dirty="0" smtClean="0"/>
                        <a:t>Col 2</a:t>
                      </a:r>
                      <a:endParaRPr lang="en-US" sz="1000" dirty="0"/>
                    </a:p>
                  </a:txBody>
                  <a:tcPr/>
                </a:tc>
                <a:tc>
                  <a:txBody>
                    <a:bodyPr/>
                    <a:lstStyle/>
                    <a:p>
                      <a:r>
                        <a:rPr lang="en-US" sz="1000" dirty="0" smtClean="0"/>
                        <a:t>Col 3</a:t>
                      </a:r>
                      <a:endParaRPr lang="en-US" sz="1000" dirty="0"/>
                    </a:p>
                  </a:txBody>
                  <a:tcPr/>
                </a:tc>
                <a:tc>
                  <a:txBody>
                    <a:bodyPr/>
                    <a:lstStyle/>
                    <a:p>
                      <a:r>
                        <a:rPr lang="en-US" sz="1000" dirty="0" smtClean="0"/>
                        <a:t>Col 4</a:t>
                      </a:r>
                      <a:endParaRPr lang="en-US" sz="1000" dirty="0"/>
                    </a:p>
                  </a:txBody>
                  <a:tcPr/>
                </a:tc>
              </a:tr>
              <a:tr h="266700">
                <a:tc>
                  <a:txBody>
                    <a:bodyPr/>
                    <a:lstStyle/>
                    <a:p>
                      <a:r>
                        <a:rPr lang="en-US" sz="1000" dirty="0" smtClean="0"/>
                        <a:t>Row 0</a:t>
                      </a:r>
                      <a:endParaRPr lang="en-US" sz="1000" dirty="0"/>
                    </a:p>
                  </a:txBody>
                  <a:tcPr/>
                </a:tc>
                <a:tc>
                  <a:txBody>
                    <a:bodyPr/>
                    <a:lstStyle/>
                    <a:p>
                      <a:r>
                        <a:rPr lang="en-US" sz="1000" dirty="0" smtClean="0"/>
                        <a:t>a[0][0]</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a[0][4]</a:t>
                      </a:r>
                    </a:p>
                  </a:txBody>
                  <a:tcPr/>
                </a:tc>
              </a:tr>
              <a:tr h="266700">
                <a:tc>
                  <a:txBody>
                    <a:bodyPr/>
                    <a:lstStyle/>
                    <a:p>
                      <a:r>
                        <a:rPr lang="en-US" sz="1000" dirty="0" smtClean="0"/>
                        <a:t>Row 1</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a[1][4]</a:t>
                      </a:r>
                    </a:p>
                  </a:txBody>
                  <a:tcPr/>
                </a:tc>
              </a:tr>
              <a:tr h="266700">
                <a:tc>
                  <a:txBody>
                    <a:bodyPr/>
                    <a:lstStyle/>
                    <a:p>
                      <a:r>
                        <a:rPr lang="en-US" sz="1000" dirty="0" smtClean="0"/>
                        <a:t>Row</a:t>
                      </a:r>
                      <a:r>
                        <a:rPr lang="en-US" sz="1000" baseline="0" dirty="0" smtClean="0"/>
                        <a:t> 2</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a[2][4]</a:t>
                      </a: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exercise</a:t>
            </a:r>
            <a:endParaRPr lang="en-US" dirty="0"/>
          </a:p>
        </p:txBody>
      </p:sp>
      <p:sp>
        <p:nvSpPr>
          <p:cNvPr id="3" name="Content Placeholder 2"/>
          <p:cNvSpPr>
            <a:spLocks noGrp="1"/>
          </p:cNvSpPr>
          <p:nvPr>
            <p:ph idx="1"/>
          </p:nvPr>
        </p:nvSpPr>
        <p:spPr/>
        <p:txBody>
          <a:bodyPr>
            <a:normAutofit fontScale="85000" lnSpcReduction="10000"/>
          </a:bodyPr>
          <a:lstStyle/>
          <a:p>
            <a:r>
              <a:rPr lang="en-US" dirty="0">
                <a:cs typeface="Courier New" pitchFamily="49" charset="0"/>
              </a:rPr>
              <a:t>Difference</a:t>
            </a:r>
            <a:r>
              <a:rPr lang="en-US" dirty="0" smtClean="0">
                <a:cs typeface="Courier New" pitchFamily="49" charset="0"/>
              </a:rPr>
              <a:t> </a:t>
            </a:r>
            <a:r>
              <a:rPr lang="en-US" dirty="0">
                <a:cs typeface="Courier New" pitchFamily="49" charset="0"/>
              </a:rPr>
              <a:t>between </a:t>
            </a:r>
            <a:br>
              <a:rPr lang="en-US" dirty="0">
                <a:cs typeface="Courier New" pitchFamily="49" charset="0"/>
              </a:rPr>
            </a:br>
            <a:r>
              <a:rPr lang="en-US" dirty="0" err="1">
                <a:latin typeface="Courier New" pitchFamily="49" charset="0"/>
                <a:cs typeface="Courier New" pitchFamily="49" charset="0"/>
              </a:rPr>
              <a:t>int</a:t>
            </a:r>
            <a:r>
              <a:rPr lang="en-US" dirty="0">
                <a:latin typeface="Courier New" pitchFamily="49" charset="0"/>
                <a:cs typeface="Courier New" pitchFamily="49" charset="0"/>
              </a:rPr>
              <a:t> *x[2</a:t>
            </a:r>
            <a:r>
              <a:rPr lang="en-US" dirty="0" smtClean="0">
                <a:latin typeface="Courier New" pitchFamily="49" charset="0"/>
                <a:cs typeface="Courier New" pitchFamily="49" charset="0"/>
              </a:rPr>
              <a:t>] </a:t>
            </a:r>
            <a:r>
              <a:rPr lang="en-US" dirty="0" smtClean="0">
                <a:cs typeface="Courier New" pitchFamily="49" charset="0"/>
              </a:rPr>
              <a:t>and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sz="2400" dirty="0">
                <a:cs typeface="Courier New" pitchFamily="49" charset="0"/>
              </a:rPr>
              <a:t>x</a:t>
            </a:r>
            <a:r>
              <a:rPr lang="en-US" dirty="0">
                <a:latin typeface="Courier New" pitchFamily="49" charset="0"/>
                <a:cs typeface="Courier New" pitchFamily="49" charset="0"/>
              </a:rPr>
              <a:t>)[2]</a:t>
            </a:r>
            <a:r>
              <a:rPr lang="en-US" dirty="0">
                <a:cs typeface="Courier New" pitchFamily="49" charset="0"/>
              </a:rPr>
              <a:t> ?</a:t>
            </a:r>
          </a:p>
          <a:p>
            <a:pPr fontAlgn="base"/>
            <a:r>
              <a:rPr lang="en-US" dirty="0"/>
              <a:t>Work your way through starting near the variable name "</a:t>
            </a:r>
            <a:r>
              <a:rPr lang="en-US" sz="2400" dirty="0">
                <a:cs typeface="Courier New" pitchFamily="49" charset="0"/>
              </a:rPr>
              <a:t>x</a:t>
            </a:r>
            <a:r>
              <a:rPr lang="en-US" dirty="0"/>
              <a:t>" and finishing up with type, keeping in </a:t>
            </a:r>
            <a:r>
              <a:rPr lang="en-US" dirty="0" smtClean="0"/>
              <a:t>mind </a:t>
            </a:r>
            <a:r>
              <a:rPr lang="en-US" i="1" dirty="0" smtClean="0"/>
              <a:t>Operator Precedence</a:t>
            </a:r>
            <a:r>
              <a:rPr lang="en-US" dirty="0" smtClean="0"/>
              <a:t>. </a:t>
            </a:r>
            <a:r>
              <a:rPr lang="en-US" dirty="0"/>
              <a:t>Meaning, anything in ()'s and []s before *'s.</a:t>
            </a:r>
          </a:p>
          <a:p>
            <a:r>
              <a:rPr lang="en-US" dirty="0" smtClean="0"/>
              <a:t>         x</a:t>
            </a:r>
            <a:r>
              <a:rPr lang="en-US" dirty="0"/>
              <a:t>[] -- x is an array </a:t>
            </a:r>
            <a:r>
              <a:rPr lang="en-US" dirty="0" smtClean="0"/>
              <a:t/>
            </a:r>
            <a:br>
              <a:rPr lang="en-US" dirty="0" smtClean="0"/>
            </a:br>
            <a:r>
              <a:rPr lang="en-US" dirty="0" smtClean="0"/>
              <a:t>       *</a:t>
            </a:r>
            <a:r>
              <a:rPr lang="en-US" dirty="0"/>
              <a:t>x[] -- x is an array of pointers </a:t>
            </a:r>
            <a:r>
              <a:rPr lang="en-US" dirty="0" smtClean="0"/>
              <a:t/>
            </a:r>
            <a:br>
              <a:rPr lang="en-US" dirty="0" smtClean="0"/>
            </a:br>
            <a:r>
              <a:rPr lang="en-US" dirty="0" smtClean="0"/>
              <a:t>  </a:t>
            </a:r>
            <a:r>
              <a:rPr lang="en-US" dirty="0" err="1" smtClean="0"/>
              <a:t>int</a:t>
            </a:r>
            <a:r>
              <a:rPr lang="en-US" dirty="0" smtClean="0"/>
              <a:t> </a:t>
            </a:r>
            <a:r>
              <a:rPr lang="en-US" dirty="0"/>
              <a:t>*x[] -- x is an array of pointers to </a:t>
            </a:r>
            <a:r>
              <a:rPr lang="en-US" dirty="0" err="1"/>
              <a:t>ints</a:t>
            </a:r>
            <a:r>
              <a:rPr lang="en-US" dirty="0"/>
              <a:t> </a:t>
            </a:r>
            <a:endParaRPr lang="en-US" dirty="0" smtClean="0"/>
          </a:p>
          <a:p>
            <a:r>
              <a:rPr lang="en-US" dirty="0" smtClean="0"/>
              <a:t>       (*</a:t>
            </a:r>
            <a:r>
              <a:rPr lang="en-US" dirty="0"/>
              <a:t>x) -- x is a pointer </a:t>
            </a:r>
            <a:br>
              <a:rPr lang="en-US" dirty="0"/>
            </a:br>
            <a:r>
              <a:rPr lang="en-US" dirty="0" smtClean="0"/>
              <a:t>    (*</a:t>
            </a:r>
            <a:r>
              <a:rPr lang="en-US" dirty="0"/>
              <a:t>x) [] -- x is a pointer to an array </a:t>
            </a:r>
            <a:br>
              <a:rPr lang="en-US" dirty="0"/>
            </a:br>
            <a:r>
              <a:rPr lang="en-US" dirty="0" err="1" smtClean="0"/>
              <a:t>int</a:t>
            </a:r>
            <a:r>
              <a:rPr lang="en-US" dirty="0" smtClean="0"/>
              <a:t> </a:t>
            </a:r>
            <a:r>
              <a:rPr lang="en-US" dirty="0"/>
              <a:t>(*x)[] -- x is a pointer to an array of type </a:t>
            </a:r>
            <a:r>
              <a:rPr lang="en-US" dirty="0" err="1" smtClean="0"/>
              <a:t>int</a:t>
            </a:r>
            <a:endParaRPr lang="en-US" dirty="0"/>
          </a:p>
        </p:txBody>
      </p:sp>
    </p:spTree>
    <p:extLst>
      <p:ext uri="{BB962C8B-B14F-4D97-AF65-F5344CB8AC3E}">
        <p14:creationId xmlns:p14="http://schemas.microsoft.com/office/powerpoint/2010/main" val="3149814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closer look at strings</a:t>
            </a:r>
            <a:endParaRPr lang="en-US" dirty="0"/>
          </a:p>
        </p:txBody>
      </p:sp>
      <p:sp>
        <p:nvSpPr>
          <p:cNvPr id="3" name="Content Placeholder 2"/>
          <p:cNvSpPr>
            <a:spLocks noGrp="1"/>
          </p:cNvSpPr>
          <p:nvPr>
            <p:ph idx="1"/>
          </p:nvPr>
        </p:nvSpPr>
        <p:spPr>
          <a:xfrm>
            <a:off x="685800" y="1295400"/>
            <a:ext cx="5257800" cy="731838"/>
          </a:xfrm>
        </p:spPr>
        <p:txBody>
          <a:bodyPr/>
          <a:lstStyle/>
          <a:p>
            <a:pPr>
              <a:buNone/>
            </a:pPr>
            <a:r>
              <a:rPr lang="en-US" sz="1400" dirty="0" smtClean="0">
                <a:latin typeface="Courier New" pitchFamily="49" charset="0"/>
                <a:cs typeface="Courier New" pitchFamily="49" charset="0"/>
              </a:rPr>
              <a:t>char *cards = “JQK”; //A string literal</a:t>
            </a:r>
          </a:p>
          <a:p>
            <a:pPr>
              <a:buNone/>
            </a:pPr>
            <a:r>
              <a:rPr lang="en-US" sz="1400" dirty="0" smtClean="0">
                <a:latin typeface="Courier New" pitchFamily="49" charset="0"/>
                <a:cs typeface="Courier New" pitchFamily="49" charset="0"/>
              </a:rPr>
              <a:t>cards[2] = cards[1]; // Wrong!</a:t>
            </a:r>
          </a:p>
          <a:p>
            <a:endParaRPr lang="en-US" dirty="0" smtClean="0"/>
          </a:p>
          <a:p>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762000" y="1905000"/>
            <a:ext cx="2438400" cy="4439938"/>
          </a:xfrm>
          <a:prstGeom prst="rect">
            <a:avLst/>
          </a:prstGeom>
          <a:noFill/>
          <a:ln w="9525">
            <a:noFill/>
            <a:miter lim="800000"/>
            <a:headEnd/>
            <a:tailEnd/>
          </a:ln>
        </p:spPr>
      </p:pic>
      <p:pic>
        <p:nvPicPr>
          <p:cNvPr id="22531" name="Picture 3"/>
          <p:cNvPicPr>
            <a:picLocks noChangeAspect="1" noChangeArrowheads="1"/>
          </p:cNvPicPr>
          <p:nvPr/>
        </p:nvPicPr>
        <p:blipFill>
          <a:blip r:embed="rId3" cstate="print"/>
          <a:srcRect/>
          <a:stretch>
            <a:fillRect/>
          </a:stretch>
        </p:blipFill>
        <p:spPr bwMode="auto">
          <a:xfrm>
            <a:off x="5791200" y="1371600"/>
            <a:ext cx="2365218" cy="4343400"/>
          </a:xfrm>
          <a:prstGeom prst="rect">
            <a:avLst/>
          </a:prstGeom>
          <a:noFill/>
          <a:ln w="9525">
            <a:noFill/>
            <a:miter lim="800000"/>
            <a:headEnd/>
            <a:tailEnd/>
          </a:ln>
        </p:spPr>
      </p:pic>
      <p:sp>
        <p:nvSpPr>
          <p:cNvPr id="6" name="Content Placeholder 2"/>
          <p:cNvSpPr txBox="1">
            <a:spLocks/>
          </p:cNvSpPr>
          <p:nvPr/>
        </p:nvSpPr>
        <p:spPr>
          <a:xfrm>
            <a:off x="3581400" y="5791200"/>
            <a:ext cx="5257800" cy="731838"/>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1400" b="0" i="0" u="none" strike="noStrike" kern="1200" cap="none" spc="0" normalizeH="0" baseline="0" noProof="0" dirty="0" smtClean="0">
                <a:ln>
                  <a:noFill/>
                </a:ln>
                <a:solidFill>
                  <a:schemeClr val="tx2"/>
                </a:solidFill>
                <a:effectLst/>
                <a:uLnTx/>
                <a:uFillTx/>
                <a:latin typeface="Courier New" pitchFamily="49" charset="0"/>
                <a:ea typeface="+mn-ea"/>
                <a:cs typeface="Courier New" pitchFamily="49" charset="0"/>
              </a:rPr>
              <a:t>char cards[] = “JQK”; //Make a copy</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1400" b="0" i="0" u="none" strike="noStrike" kern="1200" cap="none" spc="0" normalizeH="0" baseline="0" noProof="0" dirty="0" smtClean="0">
                <a:ln>
                  <a:noFill/>
                </a:ln>
                <a:solidFill>
                  <a:schemeClr val="tx2"/>
                </a:solidFill>
                <a:effectLst/>
                <a:uLnTx/>
                <a:uFillTx/>
                <a:latin typeface="Courier New" pitchFamily="49" charset="0"/>
                <a:ea typeface="+mn-ea"/>
                <a:cs typeface="Courier New" pitchFamily="49" charset="0"/>
              </a:rPr>
              <a:t>cards[2] = cards[1]; // fine</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7" name="Curved Right Arrow 6"/>
          <p:cNvSpPr/>
          <p:nvPr/>
        </p:nvSpPr>
        <p:spPr>
          <a:xfrm flipV="1">
            <a:off x="4724400" y="4343400"/>
            <a:ext cx="533400" cy="1143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Right Arrow 7"/>
          <p:cNvSpPr/>
          <p:nvPr/>
        </p:nvSpPr>
        <p:spPr>
          <a:xfrm flipH="1">
            <a:off x="3505200" y="1905000"/>
            <a:ext cx="533400" cy="1143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1905000" y="6519446"/>
            <a:ext cx="4298272" cy="338554"/>
          </a:xfrm>
          <a:prstGeom prst="rect">
            <a:avLst/>
          </a:prstGeom>
          <a:noFill/>
        </p:spPr>
        <p:txBody>
          <a:bodyPr wrap="none" rtlCol="0">
            <a:spAutoFit/>
          </a:bodyPr>
          <a:lstStyle/>
          <a:p>
            <a:r>
              <a:rPr lang="en-US" sz="1600" dirty="0" smtClean="0"/>
              <a:t>* Assuming the code above is inside a function.</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closer look at strings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Make sure you understand the difference between</a:t>
            </a:r>
          </a:p>
          <a:p>
            <a:pPr lvl="1"/>
            <a:r>
              <a:rPr lang="en-US" dirty="0" smtClean="0">
                <a:latin typeface="Courier New" pitchFamily="49" charset="0"/>
                <a:cs typeface="Courier New" pitchFamily="49" charset="0"/>
              </a:rPr>
              <a:t>char cards[] = “JQK”; // size = 4 with ‘\0’</a:t>
            </a:r>
          </a:p>
          <a:p>
            <a:pPr lvl="1"/>
            <a:r>
              <a:rPr lang="en-US" dirty="0" smtClean="0">
                <a:latin typeface="Courier New" pitchFamily="49" charset="0"/>
                <a:cs typeface="Courier New" pitchFamily="49" charset="0"/>
              </a:rPr>
              <a:t>char cards[] = {‘J’, ‘Q’, ‘K’};// size = 3</a:t>
            </a:r>
            <a:endParaRPr lang="en-US" dirty="0" smtClean="0"/>
          </a:p>
          <a:p>
            <a:r>
              <a:rPr lang="en-US" dirty="0" smtClean="0"/>
              <a:t>The compiler will help you if you explicitly make the contents of the storage that your pointer points to constant:</a:t>
            </a:r>
            <a:br>
              <a:rPr lang="en-US" dirty="0" smtClean="0"/>
            </a:br>
            <a:r>
              <a:rPr lang="en-US" sz="2800" dirty="0" smtClean="0">
                <a:solidFill>
                  <a:srgbClr val="FF0000"/>
                </a:solidFill>
                <a:latin typeface="Courier New" pitchFamily="49" charset="0"/>
                <a:cs typeface="Courier New" pitchFamily="49" charset="0"/>
              </a:rPr>
              <a:t>const</a:t>
            </a:r>
            <a:r>
              <a:rPr lang="en-US" sz="2800" dirty="0" smtClean="0">
                <a:latin typeface="Courier New" pitchFamily="49" charset="0"/>
                <a:cs typeface="Courier New" pitchFamily="49" charset="0"/>
              </a:rPr>
              <a:t> char *cards = “JQK”; </a:t>
            </a:r>
          </a:p>
          <a:p>
            <a:pPr>
              <a:buNone/>
            </a:pPr>
            <a:r>
              <a:rPr lang="en-US" sz="2800" dirty="0" smtClean="0">
                <a:latin typeface="Courier New" pitchFamily="49" charset="0"/>
                <a:cs typeface="Courier New" pitchFamily="49" charset="0"/>
              </a:rPr>
              <a:t>	// Compiler error on next line: assignment of read-only location</a:t>
            </a:r>
          </a:p>
          <a:p>
            <a:pPr lvl="1">
              <a:buNone/>
            </a:pPr>
            <a:r>
              <a:rPr lang="en-US" dirty="0" smtClean="0">
                <a:latin typeface="Courier New" pitchFamily="49" charset="0"/>
                <a:cs typeface="Courier New" pitchFamily="49" charset="0"/>
              </a:rPr>
              <a:t>cards[2] = cards[1]; </a:t>
            </a:r>
          </a:p>
          <a:p>
            <a:r>
              <a:rPr lang="en-US" dirty="0" smtClean="0">
                <a:cs typeface="Courier New" pitchFamily="49" charset="0"/>
              </a:rPr>
              <a:t>Make you understand the difference between</a:t>
            </a:r>
          </a:p>
          <a:p>
            <a:pPr lvl="1"/>
            <a:r>
              <a:rPr lang="en-US" dirty="0" smtClean="0">
                <a:solidFill>
                  <a:srgbClr val="FF0000"/>
                </a:solidFill>
                <a:latin typeface="Courier New" pitchFamily="49" charset="0"/>
                <a:cs typeface="Courier New" pitchFamily="49" charset="0"/>
              </a:rPr>
              <a:t>const</a:t>
            </a:r>
            <a:r>
              <a:rPr lang="en-US" dirty="0" smtClean="0">
                <a:latin typeface="Courier New" pitchFamily="49" charset="0"/>
                <a:cs typeface="Courier New" pitchFamily="49" charset="0"/>
              </a:rPr>
              <a:t> char *cards = “JQK”; </a:t>
            </a:r>
          </a:p>
          <a:p>
            <a:pPr lvl="1"/>
            <a:r>
              <a:rPr lang="en-US" dirty="0" smtClean="0">
                <a:latin typeface="Courier New" pitchFamily="49" charset="0"/>
                <a:cs typeface="Courier New" pitchFamily="49" charset="0"/>
              </a:rPr>
              <a:t>char * </a:t>
            </a:r>
            <a:r>
              <a:rPr lang="en-US" dirty="0" smtClean="0">
                <a:solidFill>
                  <a:srgbClr val="FF0000"/>
                </a:solidFill>
                <a:latin typeface="Courier New" pitchFamily="49" charset="0"/>
                <a:cs typeface="Courier New" pitchFamily="49" charset="0"/>
              </a:rPr>
              <a:t>const</a:t>
            </a:r>
            <a:r>
              <a:rPr lang="en-US" dirty="0" smtClean="0">
                <a:latin typeface="Courier New" pitchFamily="49" charset="0"/>
                <a:cs typeface="Courier New" pitchFamily="49" charset="0"/>
              </a:rPr>
              <a:t> cards = “JQK”;</a:t>
            </a:r>
          </a:p>
          <a:p>
            <a:r>
              <a:rPr lang="en-US" b="1" dirty="0" smtClean="0">
                <a:solidFill>
                  <a:srgbClr val="FF0000"/>
                </a:solidFill>
              </a:rPr>
              <a:t>So, </a:t>
            </a:r>
            <a:r>
              <a:rPr lang="en-US" b="1" dirty="0" smtClean="0">
                <a:solidFill>
                  <a:srgbClr val="FF0000"/>
                </a:solidFill>
                <a:latin typeface="Courier New" pitchFamily="49" charset="0"/>
                <a:cs typeface="Courier New" pitchFamily="49" charset="0"/>
              </a:rPr>
              <a:t>cards[]</a:t>
            </a:r>
            <a:r>
              <a:rPr lang="en-US" b="1" dirty="0" smtClean="0">
                <a:solidFill>
                  <a:srgbClr val="FF0000"/>
                </a:solidFill>
              </a:rPr>
              <a:t> or </a:t>
            </a:r>
            <a:r>
              <a:rPr lang="en-US" b="1" dirty="0" smtClean="0">
                <a:solidFill>
                  <a:srgbClr val="FF0000"/>
                </a:solidFill>
                <a:latin typeface="Courier New" pitchFamily="49" charset="0"/>
                <a:cs typeface="Courier New" pitchFamily="49" charset="0"/>
              </a:rPr>
              <a:t>*cards</a:t>
            </a:r>
            <a:r>
              <a:rPr lang="en-US" b="1" dirty="0" smtClean="0">
                <a:solidFill>
                  <a:srgbClr val="FF0000"/>
                </a:solidFill>
              </a:rPr>
              <a:t>? See “Geek bits” on page 74.</a:t>
            </a:r>
            <a:endParaRPr lang="en-US" b="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output</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smtClean="0">
                <a:latin typeface="Courier New" pitchFamily="49" charset="0"/>
                <a:cs typeface="Courier New" pitchFamily="49" charset="0"/>
              </a:rPr>
              <a:t>(const char *format, …)</a:t>
            </a:r>
          </a:p>
          <a:p>
            <a:pPr lvl="1"/>
            <a:r>
              <a:rPr lang="en-US" sz="2400" dirty="0" smtClean="0">
                <a:latin typeface="Courier New" pitchFamily="49" charset="0"/>
                <a:cs typeface="Courier New" pitchFamily="49" charset="0"/>
              </a:rPr>
              <a:t>format</a:t>
            </a:r>
            <a:r>
              <a:rPr lang="en-US" sz="2400" dirty="0" smtClean="0"/>
              <a:t>: a string that contains text with embedded </a:t>
            </a:r>
            <a:r>
              <a:rPr lang="en-US" sz="2400" i="1" dirty="0" smtClean="0"/>
              <a:t>conversion specs </a:t>
            </a:r>
            <a:r>
              <a:rPr lang="en-US" sz="2400" dirty="0" smtClean="0"/>
              <a:t>to be written to </a:t>
            </a:r>
            <a:r>
              <a:rPr lang="en-US" sz="2400" smtClean="0">
                <a:latin typeface="Courier New" pitchFamily="49" charset="0"/>
                <a:cs typeface="Courier New" pitchFamily="49" charset="0"/>
              </a:rPr>
              <a:t>stdout</a:t>
            </a:r>
            <a:endParaRPr lang="en-US" sz="2400" dirty="0" smtClean="0">
              <a:latin typeface="Courier New" pitchFamily="49" charset="0"/>
              <a:cs typeface="Courier New" pitchFamily="49" charset="0"/>
            </a:endParaRPr>
          </a:p>
          <a:p>
            <a:pPr lvl="2"/>
            <a:r>
              <a:rPr lang="en-US" sz="2000" dirty="0" smtClean="0"/>
              <a:t>Conversion specs</a:t>
            </a:r>
          </a:p>
          <a:p>
            <a:pPr lvl="2"/>
            <a:endParaRPr lang="en-US" sz="2000" dirty="0" smtClean="0"/>
          </a:p>
          <a:p>
            <a:pPr lvl="2"/>
            <a:endParaRPr lang="en-US" sz="2000" dirty="0" smtClean="0"/>
          </a:p>
          <a:p>
            <a:pPr lvl="2"/>
            <a:endParaRPr lang="en-US" sz="2000" dirty="0" smtClean="0"/>
          </a:p>
          <a:p>
            <a:pPr lvl="2"/>
            <a:endParaRPr lang="en-US" sz="2000" dirty="0" smtClean="0"/>
          </a:p>
          <a:p>
            <a:pPr lvl="2"/>
            <a:endParaRPr lang="en-US" sz="2000" dirty="0" smtClean="0"/>
          </a:p>
          <a:p>
            <a:pPr lvl="2"/>
            <a:endParaRPr lang="en-US" sz="2000" dirty="0" smtClean="0"/>
          </a:p>
          <a:p>
            <a:pPr lvl="2"/>
            <a:endParaRPr lang="en-US" sz="2000" dirty="0" smtClean="0"/>
          </a:p>
          <a:p>
            <a:pPr lvl="2"/>
            <a:endParaRPr lang="en-US" sz="2000" dirty="0" smtClean="0"/>
          </a:p>
          <a:p>
            <a:pPr lvl="2"/>
            <a:endParaRPr lang="en-US" sz="2000" dirty="0" smtClean="0"/>
          </a:p>
          <a:p>
            <a:pPr lvl="2"/>
            <a:endParaRPr lang="en-US" sz="2000" dirty="0" smtClean="0"/>
          </a:p>
          <a:p>
            <a:pPr lvl="2"/>
            <a:endParaRPr lang="en-US" sz="2000" dirty="0" smtClean="0"/>
          </a:p>
          <a:p>
            <a:pPr lvl="1"/>
            <a:r>
              <a:rPr lang="en-US" sz="2400" dirty="0" smtClean="0"/>
              <a:t>Returns # of characters printed</a:t>
            </a:r>
            <a:endParaRPr lang="en-US" sz="2400" dirty="0" smtClean="0">
              <a:hlinkClick r:id="rId2"/>
            </a:endParaRPr>
          </a:p>
          <a:p>
            <a:pPr lvl="1"/>
            <a:r>
              <a:rPr lang="en-US" sz="2400" dirty="0" smtClean="0">
                <a:hlinkClick r:id="rId2"/>
              </a:rPr>
              <a:t>http://www.cplusplus.com/reference/clibrary/cstdio/printf</a:t>
            </a:r>
            <a:r>
              <a:rPr lang="en-US" dirty="0" smtClean="0">
                <a:hlinkClick r:id="rId2"/>
              </a:rPr>
              <a:t>/</a:t>
            </a:r>
            <a:endParaRPr lang="en-US" dirty="0" smtClean="0"/>
          </a:p>
          <a:p>
            <a:r>
              <a:rPr lang="en-US" dirty="0" err="1" smtClean="0">
                <a:latin typeface="Courier New" pitchFamily="49" charset="0"/>
                <a:cs typeface="Courier New" pitchFamily="49" charset="0"/>
              </a:rPr>
              <a:t>sprintf</a:t>
            </a:r>
            <a:r>
              <a:rPr lang="en-US" dirty="0" smtClean="0">
                <a:latin typeface="Courier New" pitchFamily="49" charset="0"/>
                <a:cs typeface="Courier New" pitchFamily="49" charset="0"/>
              </a:rPr>
              <a:t>() </a:t>
            </a:r>
            <a:r>
              <a:rPr lang="en-US" dirty="0" smtClean="0"/>
              <a:t>and </a:t>
            </a:r>
            <a:r>
              <a:rPr lang="en-US" dirty="0" err="1" smtClean="0">
                <a:latin typeface="Courier New" pitchFamily="49" charset="0"/>
                <a:cs typeface="Courier New" pitchFamily="49" charset="0"/>
              </a:rPr>
              <a:t>fprintf</a:t>
            </a:r>
            <a:r>
              <a:rPr lang="en-US" dirty="0" smtClean="0">
                <a:latin typeface="Courier New" pitchFamily="49" charset="0"/>
                <a:cs typeface="Courier New" pitchFamily="49" charset="0"/>
              </a:rPr>
              <a:t>()</a:t>
            </a:r>
          </a:p>
        </p:txBody>
      </p:sp>
      <p:graphicFrame>
        <p:nvGraphicFramePr>
          <p:cNvPr id="4" name="Table 3"/>
          <p:cNvGraphicFramePr>
            <a:graphicFrameLocks noGrp="1"/>
          </p:cNvGraphicFramePr>
          <p:nvPr/>
        </p:nvGraphicFramePr>
        <p:xfrm>
          <a:off x="1143000" y="2590801"/>
          <a:ext cx="7010400" cy="2286000"/>
        </p:xfrm>
        <a:graphic>
          <a:graphicData uri="http://schemas.openxmlformats.org/drawingml/2006/table">
            <a:tbl>
              <a:tblPr firstRow="1" bandRow="1">
                <a:tableStyleId>{5C22544A-7EE6-4342-B048-85BDC9FD1C3A}</a:tableStyleId>
              </a:tblPr>
              <a:tblGrid>
                <a:gridCol w="350520"/>
                <a:gridCol w="701040"/>
                <a:gridCol w="1116605"/>
                <a:gridCol w="1337035"/>
                <a:gridCol w="1752600"/>
                <a:gridCol w="1752600"/>
              </a:tblGrid>
              <a:tr h="272141">
                <a:tc>
                  <a:txBody>
                    <a:bodyPr/>
                    <a:lstStyle/>
                    <a:p>
                      <a:r>
                        <a:rPr lang="en-US" sz="1200" dirty="0" smtClean="0"/>
                        <a:t>%</a:t>
                      </a:r>
                      <a:endParaRPr lang="en-US" sz="1200" dirty="0"/>
                    </a:p>
                  </a:txBody>
                  <a:tcPr/>
                </a:tc>
                <a:tc>
                  <a:txBody>
                    <a:bodyPr/>
                    <a:lstStyle/>
                    <a:p>
                      <a:r>
                        <a:rPr lang="en-US" sz="1200" dirty="0" smtClean="0"/>
                        <a:t>[flags]</a:t>
                      </a:r>
                      <a:endParaRPr lang="en-US" sz="1200" dirty="0"/>
                    </a:p>
                  </a:txBody>
                  <a:tcPr/>
                </a:tc>
                <a:tc>
                  <a:txBody>
                    <a:bodyPr/>
                    <a:lstStyle/>
                    <a:p>
                      <a:r>
                        <a:rPr lang="en-US" sz="1200" dirty="0" smtClean="0"/>
                        <a:t>[field width]</a:t>
                      </a:r>
                      <a:endParaRPr lang="en-US" sz="1200" dirty="0"/>
                    </a:p>
                  </a:txBody>
                  <a:tcPr/>
                </a:tc>
                <a:tc>
                  <a:txBody>
                    <a:bodyPr/>
                    <a:lstStyle/>
                    <a:p>
                      <a:r>
                        <a:rPr lang="en-US" sz="1200" dirty="0" smtClean="0"/>
                        <a:t>[.precision]</a:t>
                      </a:r>
                      <a:endParaRPr lang="en-US" sz="1200" dirty="0"/>
                    </a:p>
                  </a:txBody>
                  <a:tcPr/>
                </a:tc>
                <a:tc>
                  <a:txBody>
                    <a:bodyPr/>
                    <a:lstStyle/>
                    <a:p>
                      <a:r>
                        <a:rPr lang="en-US" sz="1200" dirty="0" smtClean="0"/>
                        <a:t>[length modifier]</a:t>
                      </a:r>
                      <a:endParaRPr lang="en-US" sz="1200" dirty="0"/>
                    </a:p>
                  </a:txBody>
                  <a:tcPr/>
                </a:tc>
                <a:tc>
                  <a:txBody>
                    <a:bodyPr/>
                    <a:lstStyle/>
                    <a:p>
                      <a:r>
                        <a:rPr lang="en-US" sz="1200" dirty="0" smtClean="0"/>
                        <a:t>specifier</a:t>
                      </a:r>
                      <a:endParaRPr lang="en-US" sz="1200" dirty="0"/>
                    </a:p>
                  </a:txBody>
                  <a:tcPr/>
                </a:tc>
              </a:tr>
              <a:tr h="440377">
                <a:tc rowSpan="4">
                  <a:txBody>
                    <a:bodyPr/>
                    <a:lstStyle/>
                    <a:p>
                      <a:endParaRPr lang="en-US" sz="1200"/>
                    </a:p>
                  </a:txBody>
                  <a:tcPr/>
                </a:tc>
                <a:tc rowSpan="4">
                  <a:txBody>
                    <a:bodyPr/>
                    <a:lstStyle/>
                    <a:p>
                      <a:r>
                        <a:rPr lang="en-US" sz="1200" dirty="0" smtClean="0"/>
                        <a:t>+, -,’ ‘, #, 0</a:t>
                      </a:r>
                      <a:endParaRPr lang="en-US" sz="1200" dirty="0"/>
                    </a:p>
                  </a:txBody>
                  <a:tcPr/>
                </a:tc>
                <a:tc rowSpan="4">
                  <a:txBody>
                    <a:bodyPr/>
                    <a:lstStyle/>
                    <a:p>
                      <a:r>
                        <a:rPr lang="en-US" sz="1200" dirty="0" smtClean="0"/>
                        <a:t>Min width of the converted argument</a:t>
                      </a:r>
                      <a:endParaRPr lang="en-US" sz="1200" dirty="0"/>
                    </a:p>
                  </a:txBody>
                  <a:tcPr/>
                </a:tc>
                <a:tc>
                  <a:txBody>
                    <a:bodyPr/>
                    <a:lstStyle/>
                    <a:p>
                      <a:r>
                        <a:rPr lang="en-US" sz="1200" dirty="0" smtClean="0"/>
                        <a:t>Min number of digits</a:t>
                      </a:r>
                      <a:endParaRPr lang="en-US" sz="1200" dirty="0"/>
                    </a:p>
                  </a:txBody>
                  <a:tcPr/>
                </a:tc>
                <a:tc rowSpan="4">
                  <a:txBody>
                    <a:bodyPr/>
                    <a:lstStyle/>
                    <a:p>
                      <a:r>
                        <a:rPr lang="en-US" sz="1200" dirty="0" smtClean="0"/>
                        <a:t>h, l, L</a:t>
                      </a:r>
                      <a:endParaRPr lang="en-US" sz="1200" dirty="0"/>
                    </a:p>
                  </a:txBody>
                  <a:tcPr/>
                </a:tc>
                <a:tc>
                  <a:txBody>
                    <a:bodyPr/>
                    <a:lstStyle/>
                    <a:p>
                      <a:endParaRPr lang="en-US" sz="1200" dirty="0" smtClean="0"/>
                    </a:p>
                    <a:p>
                      <a:r>
                        <a:rPr lang="en-US" sz="1200" dirty="0" smtClean="0"/>
                        <a:t>d, </a:t>
                      </a:r>
                      <a:r>
                        <a:rPr lang="en-US" sz="1200" dirty="0" err="1" smtClean="0"/>
                        <a:t>i</a:t>
                      </a:r>
                      <a:r>
                        <a:rPr lang="en-US" sz="1200" dirty="0" smtClean="0"/>
                        <a:t>, o, u, x, X: integers</a:t>
                      </a:r>
                    </a:p>
                  </a:txBody>
                  <a:tcPr/>
                </a:tc>
              </a:tr>
              <a:tr h="61652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200" dirty="0" smtClean="0"/>
                        <a:t>Number</a:t>
                      </a:r>
                      <a:r>
                        <a:rPr lang="en-US" sz="1200" baseline="0" dirty="0" smtClean="0"/>
                        <a:t> of digits after the decimal point</a:t>
                      </a:r>
                      <a:endParaRPr lang="en-US" sz="1200" dirty="0"/>
                    </a:p>
                  </a:txBody>
                  <a:tcPr/>
                </a:tc>
                <a:tc vMerge="1">
                  <a:txBody>
                    <a:bodyPr/>
                    <a:lstStyle/>
                    <a:p>
                      <a:endParaRPr lang="en-US"/>
                    </a:p>
                  </a:txBody>
                  <a:tcPr/>
                </a:tc>
                <a:tc>
                  <a:txBody>
                    <a:bodyPr/>
                    <a:lstStyle/>
                    <a:p>
                      <a:r>
                        <a:rPr lang="en-US" sz="1200" dirty="0" smtClean="0"/>
                        <a:t>e, E, f: floating point </a:t>
                      </a:r>
                    </a:p>
                  </a:txBody>
                  <a:tcPr/>
                </a:tc>
              </a:tr>
              <a:tr h="44037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200" dirty="0" smtClean="0"/>
                        <a:t>Max number</a:t>
                      </a:r>
                      <a:r>
                        <a:rPr lang="en-US" sz="1200" baseline="0" dirty="0" smtClean="0"/>
                        <a:t> of significant digits</a:t>
                      </a:r>
                      <a:endParaRPr lang="en-US" sz="1200" dirty="0"/>
                    </a:p>
                  </a:txBody>
                  <a:tcPr/>
                </a:tc>
                <a:tc vMerge="1">
                  <a:txBody>
                    <a:bodyPr/>
                    <a:lstStyle/>
                    <a:p>
                      <a:endParaRPr lang="en-US"/>
                    </a:p>
                  </a:txBody>
                  <a:tcPr/>
                </a:tc>
                <a:tc>
                  <a:txBody>
                    <a:bodyPr/>
                    <a:lstStyle/>
                    <a:p>
                      <a:r>
                        <a:rPr lang="en-US" sz="1200" dirty="0" smtClean="0"/>
                        <a:t>g: shorter of %e</a:t>
                      </a:r>
                      <a:r>
                        <a:rPr lang="en-US" sz="1200" baseline="0" dirty="0" smtClean="0"/>
                        <a:t> or %f</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 shorter of %E</a:t>
                      </a:r>
                      <a:r>
                        <a:rPr lang="en-US" sz="1200" baseline="0" dirty="0" smtClean="0"/>
                        <a:t> or %f</a:t>
                      </a:r>
                      <a:endParaRPr lang="en-US" sz="1200" dirty="0" smtClean="0"/>
                    </a:p>
                  </a:txBody>
                  <a:tcPr/>
                </a:tc>
              </a:tr>
              <a:tr h="44037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200" dirty="0" smtClean="0"/>
                        <a:t>Max number of characters</a:t>
                      </a:r>
                      <a:endParaRPr lang="en-US" sz="1200" dirty="0"/>
                    </a:p>
                  </a:txBody>
                  <a:tcPr/>
                </a:tc>
                <a:tc vMerge="1">
                  <a:txBody>
                    <a:bodyPr/>
                    <a:lstStyle/>
                    <a:p>
                      <a:endParaRPr lang="en-US"/>
                    </a:p>
                  </a:txBody>
                  <a:tcPr/>
                </a:tc>
                <a:tc>
                  <a:txBody>
                    <a:bodyPr/>
                    <a:lstStyle/>
                    <a:p>
                      <a:r>
                        <a:rPr lang="en-US" sz="1200" dirty="0" smtClean="0"/>
                        <a:t>S: string</a:t>
                      </a: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input</a:t>
            </a:r>
            <a:endParaRPr lang="en-US" dirty="0"/>
          </a:p>
        </p:txBody>
      </p:sp>
      <p:sp>
        <p:nvSpPr>
          <p:cNvPr id="3" name="Content Placeholder 2"/>
          <p:cNvSpPr>
            <a:spLocks noGrp="1"/>
          </p:cNvSpPr>
          <p:nvPr>
            <p:ph idx="1"/>
          </p:nvPr>
        </p:nvSpPr>
        <p:spPr/>
        <p:txBody>
          <a:bodyPr>
            <a:normAutofit fontScale="77500" lnSpcReduction="20000"/>
          </a:bodyPr>
          <a:lstStyle/>
          <a:p>
            <a:pPr marL="342900" lvl="1" indent="-342900">
              <a:buFont typeface="Wingdings 2"/>
              <a:buChar char=""/>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scanf</a:t>
            </a:r>
            <a:r>
              <a:rPr lang="en-US" dirty="0" smtClean="0">
                <a:latin typeface="Courier New" pitchFamily="49" charset="0"/>
                <a:cs typeface="Courier New" pitchFamily="49" charset="0"/>
              </a:rPr>
              <a:t>(const char *format, …)</a:t>
            </a:r>
          </a:p>
          <a:p>
            <a:pPr marL="742950" lvl="2" indent="-342900">
              <a:buFont typeface="Wingdings 2"/>
              <a:buChar char=""/>
            </a:pPr>
            <a:r>
              <a:rPr lang="en-US" sz="2000" dirty="0" smtClean="0">
                <a:latin typeface="Courier New" pitchFamily="49" charset="0"/>
                <a:cs typeface="Courier New" pitchFamily="49" charset="0"/>
              </a:rPr>
              <a:t>format</a:t>
            </a:r>
            <a:r>
              <a:rPr lang="en-US" sz="2000" dirty="0" smtClean="0"/>
              <a:t>: a string that contains </a:t>
            </a:r>
          </a:p>
          <a:p>
            <a:pPr marL="1200150" lvl="3" indent="-342900">
              <a:buFont typeface="Wingdings 2"/>
              <a:buChar char=""/>
            </a:pPr>
            <a:r>
              <a:rPr lang="en-US" sz="1600" dirty="0" smtClean="0"/>
              <a:t>white spaces (including whitespace, newline, and tab): skip any number of whitespaces in the input stream </a:t>
            </a:r>
          </a:p>
          <a:p>
            <a:pPr marL="1200150" lvl="3" indent="-342900">
              <a:buFont typeface="Wingdings 2"/>
              <a:buChar char=""/>
            </a:pPr>
            <a:r>
              <a:rPr lang="en-US" sz="1600" dirty="0" smtClean="0"/>
              <a:t>ordinary (non-whitespace) chars: must match</a:t>
            </a:r>
          </a:p>
          <a:p>
            <a:pPr marL="1200150" lvl="3" indent="-342900">
              <a:buFont typeface="Wingdings 2"/>
              <a:buChar char=""/>
            </a:pPr>
            <a:r>
              <a:rPr lang="en-US" sz="1600" dirty="0" smtClean="0">
                <a:cs typeface="Courier New" pitchFamily="49" charset="0"/>
              </a:rPr>
              <a:t>Conversion specs</a:t>
            </a:r>
          </a:p>
          <a:p>
            <a:pPr marL="742950" lvl="2" indent="-342900">
              <a:buFont typeface="Wingdings 2"/>
              <a:buChar char=""/>
            </a:pPr>
            <a:endParaRPr lang="en-US" sz="2000" dirty="0" smtClean="0"/>
          </a:p>
          <a:p>
            <a:pPr marL="742950" lvl="2" indent="-342900">
              <a:buFont typeface="Wingdings 2"/>
              <a:buChar char=""/>
            </a:pPr>
            <a:endParaRPr lang="en-US" sz="2000" dirty="0" smtClean="0"/>
          </a:p>
          <a:p>
            <a:pPr marL="742950" lvl="2" indent="-342900">
              <a:buFont typeface="Wingdings 2"/>
              <a:buChar char=""/>
            </a:pPr>
            <a:endParaRPr lang="en-US" sz="2000" dirty="0" smtClean="0"/>
          </a:p>
          <a:p>
            <a:pPr marL="742950" lvl="2" indent="-342900">
              <a:buFont typeface="Wingdings 2"/>
              <a:buChar char=""/>
            </a:pPr>
            <a:endParaRPr lang="en-US" sz="2000" dirty="0" smtClean="0"/>
          </a:p>
          <a:p>
            <a:pPr marL="742950" lvl="2" indent="-342900">
              <a:buFont typeface="Wingdings 2"/>
              <a:buChar char=""/>
            </a:pPr>
            <a:endParaRPr lang="en-US" sz="2000" dirty="0" smtClean="0"/>
          </a:p>
          <a:p>
            <a:pPr marL="742950" lvl="2" indent="-342900">
              <a:buFont typeface="Wingdings 2"/>
              <a:buChar char=""/>
            </a:pPr>
            <a:endParaRPr lang="en-US" sz="2000" dirty="0" smtClean="0"/>
          </a:p>
          <a:p>
            <a:pPr marL="742950" lvl="2" indent="-342900">
              <a:buFont typeface="Wingdings 2"/>
              <a:buChar char=""/>
            </a:pPr>
            <a:endParaRPr lang="en-US" sz="2000" dirty="0" smtClean="0"/>
          </a:p>
          <a:p>
            <a:pPr marL="742950" lvl="2" indent="-342900">
              <a:buFont typeface="Wingdings 2"/>
              <a:buChar char=""/>
            </a:pPr>
            <a:endParaRPr lang="en-US" sz="2000" dirty="0" smtClean="0"/>
          </a:p>
          <a:p>
            <a:pPr marL="742950" lvl="2" indent="-342900">
              <a:buFont typeface="Wingdings 2"/>
              <a:buChar char=""/>
            </a:pPr>
            <a:r>
              <a:rPr lang="en-US" sz="2000" dirty="0" smtClean="0"/>
              <a:t>Skips white spaces unless reading a character with </a:t>
            </a:r>
            <a:r>
              <a:rPr lang="en-US" sz="2000" dirty="0" smtClean="0">
                <a:latin typeface="Courier New" pitchFamily="49" charset="0"/>
                <a:cs typeface="Courier New" pitchFamily="49" charset="0"/>
              </a:rPr>
              <a:t>%c</a:t>
            </a:r>
          </a:p>
          <a:p>
            <a:pPr marL="742950" lvl="2" indent="-342900">
              <a:buFont typeface="Wingdings 2"/>
              <a:buChar char=""/>
            </a:pPr>
            <a:r>
              <a:rPr lang="en-US" sz="2100" dirty="0" smtClean="0"/>
              <a:t>Returns number of successful conversions</a:t>
            </a:r>
            <a:endParaRPr lang="en-US" sz="2100" dirty="0" smtClean="0">
              <a:hlinkClick r:id="rId2"/>
            </a:endParaRPr>
          </a:p>
          <a:p>
            <a:pPr lvl="1"/>
            <a:r>
              <a:rPr lang="en-US" sz="2100" dirty="0" smtClean="0">
                <a:hlinkClick r:id="rId2"/>
              </a:rPr>
              <a:t>http://www.cplusplus.com/reference/clibrary/cstdio/scanf/</a:t>
            </a:r>
            <a:r>
              <a:rPr lang="en-US" sz="2100" dirty="0" smtClean="0"/>
              <a:t/>
            </a:r>
            <a:br>
              <a:rPr lang="en-US" sz="2100" dirty="0" smtClean="0"/>
            </a:br>
            <a:endParaRPr lang="en-US" sz="2100" dirty="0" smtClean="0"/>
          </a:p>
          <a:p>
            <a:r>
              <a:rPr lang="en-US" dirty="0" err="1" smtClean="0">
                <a:latin typeface="Courier New" pitchFamily="49" charset="0"/>
                <a:cs typeface="Courier New" pitchFamily="49" charset="0"/>
              </a:rPr>
              <a:t>sscanf</a:t>
            </a:r>
            <a:r>
              <a:rPr lang="en-US" dirty="0" smtClean="0">
                <a:latin typeface="Courier New" pitchFamily="49" charset="0"/>
                <a:cs typeface="Courier New" pitchFamily="49" charset="0"/>
              </a:rPr>
              <a:t>() </a:t>
            </a:r>
            <a:r>
              <a:rPr lang="en-US" dirty="0" smtClean="0"/>
              <a:t>and </a:t>
            </a:r>
            <a:r>
              <a:rPr lang="en-US" dirty="0" err="1" smtClean="0">
                <a:latin typeface="Courier New" pitchFamily="49" charset="0"/>
                <a:cs typeface="Courier New" pitchFamily="49" charset="0"/>
              </a:rPr>
              <a:t>fscanf</a:t>
            </a:r>
            <a:r>
              <a:rPr lang="en-US" dirty="0" smtClean="0">
                <a:latin typeface="Courier New" pitchFamily="49" charset="0"/>
                <a:cs typeface="Courier New" pitchFamily="49" charset="0"/>
              </a:rPr>
              <a:t>()</a:t>
            </a:r>
          </a:p>
          <a:p>
            <a:endParaRPr lang="en-US" dirty="0"/>
          </a:p>
        </p:txBody>
      </p:sp>
      <p:graphicFrame>
        <p:nvGraphicFramePr>
          <p:cNvPr id="4" name="Table 3"/>
          <p:cNvGraphicFramePr>
            <a:graphicFrameLocks noGrp="1"/>
          </p:cNvGraphicFramePr>
          <p:nvPr/>
        </p:nvGraphicFramePr>
        <p:xfrm>
          <a:off x="1295400" y="2743200"/>
          <a:ext cx="5981700" cy="1742440"/>
        </p:xfrm>
        <a:graphic>
          <a:graphicData uri="http://schemas.openxmlformats.org/drawingml/2006/table">
            <a:tbl>
              <a:tblPr firstRow="1" bandRow="1">
                <a:tableStyleId>{5C22544A-7EE6-4342-B048-85BDC9FD1C3A}</a:tableStyleId>
              </a:tblPr>
              <a:tblGrid>
                <a:gridCol w="369570"/>
                <a:gridCol w="1002030"/>
                <a:gridCol w="914400"/>
                <a:gridCol w="1847850"/>
                <a:gridCol w="1847850"/>
              </a:tblGrid>
              <a:tr h="370840">
                <a:tc>
                  <a:txBody>
                    <a:bodyPr/>
                    <a:lstStyle/>
                    <a:p>
                      <a:r>
                        <a:rPr lang="en-US" sz="1200" dirty="0" smtClean="0"/>
                        <a:t>%</a:t>
                      </a:r>
                      <a:endParaRPr lang="en-US" sz="1200" dirty="0"/>
                    </a:p>
                  </a:txBody>
                  <a:tcPr/>
                </a:tc>
                <a:tc>
                  <a:txBody>
                    <a:bodyPr/>
                    <a:lstStyle/>
                    <a:p>
                      <a:r>
                        <a:rPr lang="en-US" sz="1200" dirty="0" smtClean="0"/>
                        <a:t>[*]</a:t>
                      </a:r>
                      <a:endParaRPr lang="en-US" sz="1200" dirty="0"/>
                    </a:p>
                  </a:txBody>
                  <a:tcPr/>
                </a:tc>
                <a:tc>
                  <a:txBody>
                    <a:bodyPr/>
                    <a:lstStyle/>
                    <a:p>
                      <a:r>
                        <a:rPr lang="en-US" sz="1200" dirty="0" smtClean="0"/>
                        <a:t>[width]</a:t>
                      </a:r>
                      <a:endParaRPr lang="en-US" sz="1200" dirty="0"/>
                    </a:p>
                  </a:txBody>
                  <a:tcPr/>
                </a:tc>
                <a:tc>
                  <a:txBody>
                    <a:bodyPr/>
                    <a:lstStyle/>
                    <a:p>
                      <a:r>
                        <a:rPr lang="en-US" sz="1200" dirty="0" smtClean="0"/>
                        <a:t>[modifiers]</a:t>
                      </a:r>
                      <a:endParaRPr lang="en-US" sz="1200" dirty="0"/>
                    </a:p>
                  </a:txBody>
                  <a:tcPr/>
                </a:tc>
                <a:tc>
                  <a:txBody>
                    <a:bodyPr/>
                    <a:lstStyle/>
                    <a:p>
                      <a:r>
                        <a:rPr lang="en-US" sz="1200" dirty="0" smtClean="0"/>
                        <a:t>type</a:t>
                      </a:r>
                      <a:endParaRPr lang="en-US" sz="1200" dirty="0"/>
                    </a:p>
                  </a:txBody>
                  <a:tcPr/>
                </a:tc>
              </a:tr>
              <a:tr h="731520">
                <a:tc>
                  <a:txBody>
                    <a:bodyPr/>
                    <a:lstStyle/>
                    <a:p>
                      <a:endParaRPr lang="en-US" sz="1200" dirty="0"/>
                    </a:p>
                  </a:txBody>
                  <a:tcPr/>
                </a:tc>
                <a:tc>
                  <a:txBody>
                    <a:bodyPr/>
                    <a:lstStyle/>
                    <a:p>
                      <a:r>
                        <a:rPr lang="en-US" sz="1200" dirty="0" smtClean="0"/>
                        <a:t>Results</a:t>
                      </a:r>
                      <a:r>
                        <a:rPr lang="en-US" sz="1200" baseline="0" dirty="0" smtClean="0"/>
                        <a:t> of the conversions are not assigned to any variables</a:t>
                      </a:r>
                      <a:endParaRPr lang="en-US" sz="1200" dirty="0"/>
                    </a:p>
                  </a:txBody>
                  <a:tcPr/>
                </a:tc>
                <a:tc>
                  <a:txBody>
                    <a:bodyPr/>
                    <a:lstStyle/>
                    <a:p>
                      <a:r>
                        <a:rPr lang="en-US" sz="1200" dirty="0" smtClean="0"/>
                        <a:t>Max number of chars to read</a:t>
                      </a:r>
                      <a:endParaRPr lang="en-US" sz="1200" dirty="0"/>
                    </a:p>
                  </a:txBody>
                  <a:tcPr/>
                </a:tc>
                <a:tc>
                  <a:txBody>
                    <a:bodyPr/>
                    <a:lstStyle/>
                    <a:p>
                      <a:r>
                        <a:rPr lang="en-US" sz="1200" dirty="0" smtClean="0"/>
                        <a:t>h, l, L</a:t>
                      </a:r>
                      <a:endParaRPr lang="en-US" sz="1200" dirty="0"/>
                    </a:p>
                  </a:txBody>
                  <a:tcPr/>
                </a:tc>
                <a:tc>
                  <a:txBody>
                    <a:bodyPr/>
                    <a:lstStyle/>
                    <a:p>
                      <a:r>
                        <a:rPr lang="en-US" sz="1200" dirty="0" smtClean="0"/>
                        <a:t>c,</a:t>
                      </a:r>
                    </a:p>
                    <a:p>
                      <a:r>
                        <a:rPr lang="en-US" sz="1200" dirty="0" smtClean="0"/>
                        <a:t>d,</a:t>
                      </a:r>
                    </a:p>
                    <a:p>
                      <a:r>
                        <a:rPr lang="en-US" sz="1200" dirty="0" err="1" smtClean="0"/>
                        <a:t>e,E</a:t>
                      </a:r>
                      <a:r>
                        <a:rPr lang="en-US" sz="1200" dirty="0" smtClean="0"/>
                        <a:t>, f,</a:t>
                      </a:r>
                      <a:r>
                        <a:rPr lang="en-US" sz="1200" baseline="0" dirty="0" smtClean="0"/>
                        <a:t> g, G</a:t>
                      </a:r>
                    </a:p>
                    <a:p>
                      <a:r>
                        <a:rPr lang="en-US" sz="1200" baseline="0" dirty="0" smtClean="0"/>
                        <a:t>o,</a:t>
                      </a:r>
                    </a:p>
                    <a:p>
                      <a:r>
                        <a:rPr lang="en-US" sz="1200" baseline="0" dirty="0" smtClean="0"/>
                        <a:t>s,</a:t>
                      </a:r>
                    </a:p>
                    <a:p>
                      <a:r>
                        <a:rPr lang="en-US" sz="1200" baseline="0" dirty="0" smtClean="0"/>
                        <a:t>u</a:t>
                      </a:r>
                    </a:p>
                    <a:p>
                      <a:r>
                        <a:rPr lang="en-US" sz="1200" baseline="0" dirty="0" smtClean="0"/>
                        <a:t>x, X</a:t>
                      </a:r>
                      <a:endParaRPr lang="en-US" sz="1200" dirty="0" smtClean="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Pointers and memory addressing</a:t>
            </a:r>
          </a:p>
          <a:p>
            <a:r>
              <a:rPr lang="en-US" dirty="0" smtClean="0"/>
              <a:t>Pointers and arrays </a:t>
            </a:r>
          </a:p>
          <a:p>
            <a:r>
              <a:rPr lang="en-US" dirty="0" smtClean="0"/>
              <a:t>Pointers and functions </a:t>
            </a:r>
          </a:p>
          <a:p>
            <a:pPr lvl="1"/>
            <a:r>
              <a:rPr lang="en-US" dirty="0" smtClean="0"/>
              <a:t>Passing pointers as parameters</a:t>
            </a:r>
          </a:p>
          <a:p>
            <a:pPr lvl="1"/>
            <a:r>
              <a:rPr lang="en-US" dirty="0" smtClean="0"/>
              <a:t>Function pointers (later…)</a:t>
            </a:r>
          </a:p>
          <a:p>
            <a:r>
              <a:rPr lang="en-US" dirty="0" smtClean="0"/>
              <a:t>Pointers and strings</a:t>
            </a:r>
          </a:p>
          <a:p>
            <a:r>
              <a:rPr lang="en-US" dirty="0" smtClean="0"/>
              <a:t>Pointers and structures (later…)</a:t>
            </a:r>
          </a:p>
          <a:p>
            <a:endParaRPr lang="en-US" dirty="0"/>
          </a:p>
          <a:p>
            <a:r>
              <a:rPr lang="en-US" dirty="0" smtClean="0"/>
              <a:t>Formatted </a:t>
            </a:r>
            <a:r>
              <a:rPr lang="en-US" dirty="0"/>
              <a:t>I/O with </a:t>
            </a:r>
            <a:r>
              <a:rPr lang="en-US" dirty="0" err="1">
                <a:latin typeface="Courier New" pitchFamily="49" charset="0"/>
                <a:cs typeface="Courier New" pitchFamily="49" charset="0"/>
              </a:rPr>
              <a:t>printf</a:t>
            </a:r>
            <a:r>
              <a:rPr lang="en-US" dirty="0" smtClean="0">
                <a:latin typeface="Courier New" pitchFamily="49" charset="0"/>
                <a:cs typeface="Courier New" pitchFamily="49" charset="0"/>
              </a:rPr>
              <a:t>()</a:t>
            </a:r>
            <a:r>
              <a:rPr lang="en-US" dirty="0"/>
              <a:t> </a:t>
            </a:r>
            <a:r>
              <a:rPr lang="en-US" dirty="0" smtClean="0"/>
              <a:t>and </a:t>
            </a:r>
            <a:r>
              <a:rPr lang="en-US" dirty="0" err="1">
                <a:latin typeface="Courier New" pitchFamily="49" charset="0"/>
                <a:cs typeface="Courier New" pitchFamily="49" charset="0"/>
              </a:rPr>
              <a:t>scanf</a:t>
            </a:r>
            <a:r>
              <a:rPr lang="en-US" dirty="0" smtClean="0">
                <a:latin typeface="Courier New" pitchFamily="49" charset="0"/>
                <a:cs typeface="Courier New" pitchFamily="49" charset="0"/>
              </a:rPr>
              <a:t>()</a:t>
            </a:r>
            <a:endParaRPr lang="en-US" dirty="0" smtClean="0"/>
          </a:p>
        </p:txBody>
      </p:sp>
    </p:spTree>
    <p:extLst>
      <p:ext uri="{BB962C8B-B14F-4D97-AF65-F5344CB8AC3E}">
        <p14:creationId xmlns:p14="http://schemas.microsoft.com/office/powerpoint/2010/main" val="1427042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input</a:t>
            </a:r>
            <a:endParaRPr lang="en-US" dirty="0"/>
          </a:p>
        </p:txBody>
      </p:sp>
      <p:sp>
        <p:nvSpPr>
          <p:cNvPr id="3" name="Content Placeholder 2"/>
          <p:cNvSpPr>
            <a:spLocks noGrp="1"/>
          </p:cNvSpPr>
          <p:nvPr>
            <p:ph idx="1"/>
          </p:nvPr>
        </p:nvSpPr>
        <p:spPr/>
        <p:txBody>
          <a:bodyPr>
            <a:normAutofit/>
          </a:bodyPr>
          <a:lstStyle/>
          <a:p>
            <a:r>
              <a:rPr lang="en-US" dirty="0" smtClean="0"/>
              <a:t>An example:</a:t>
            </a:r>
          </a:p>
          <a:p>
            <a:pPr>
              <a:buNone/>
            </a:pPr>
            <a:r>
              <a:rPr lang="en-US" sz="1400" dirty="0" smtClean="0">
                <a:latin typeface="Courier New" pitchFamily="49" charset="0"/>
                <a:cs typeface="Courier New" pitchFamily="49" charset="0"/>
              </a:rPr>
              <a:t>char c, *</a:t>
            </a:r>
            <a:r>
              <a:rPr lang="en-US" sz="1400" dirty="0" err="1" smtClean="0">
                <a:latin typeface="Courier New" pitchFamily="49" charset="0"/>
                <a:cs typeface="Courier New" pitchFamily="49" charset="0"/>
              </a:rPr>
              <a:t>cntrl_string</a:t>
            </a:r>
            <a:r>
              <a:rPr lang="en-US" sz="1400" dirty="0" smtClean="0">
                <a:latin typeface="Courier New" pitchFamily="49" charset="0"/>
                <a:cs typeface="Courier New" pitchFamily="49" charset="0"/>
              </a:rPr>
              <a:t>, save[7], store[15];</a:t>
            </a:r>
          </a:p>
          <a:p>
            <a:pPr>
              <a:buNone/>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 </a:t>
            </a:r>
            <a:r>
              <a:rPr lang="en-US" sz="1400" dirty="0" err="1" smtClean="0">
                <a:latin typeface="Courier New" pitchFamily="49" charset="0"/>
                <a:cs typeface="Courier New" pitchFamily="49" charset="0"/>
              </a:rPr>
              <a:t>cnt</a:t>
            </a:r>
            <a:r>
              <a:rPr lang="en-US" sz="1400" dirty="0" smtClean="0">
                <a:latin typeface="Courier New" pitchFamily="49" charset="0"/>
                <a:cs typeface="Courier New" pitchFamily="49" charset="0"/>
              </a:rPr>
              <a:t>;</a:t>
            </a:r>
          </a:p>
          <a:p>
            <a:pPr>
              <a:buNone/>
            </a:pPr>
            <a:endParaRPr lang="en-US" sz="1400" dirty="0" smtClean="0">
              <a:latin typeface="Courier New" pitchFamily="49" charset="0"/>
              <a:cs typeface="Courier New" pitchFamily="49" charset="0"/>
            </a:endParaRPr>
          </a:p>
          <a:p>
            <a:pPr>
              <a:buNone/>
            </a:pPr>
            <a:r>
              <a:rPr lang="en-US" sz="1400" dirty="0" err="1" smtClean="0">
                <a:latin typeface="Courier New" pitchFamily="49" charset="0"/>
                <a:cs typeface="Courier New" pitchFamily="49" charset="0"/>
              </a:rPr>
              <a:t>cntrl_string</a:t>
            </a:r>
            <a:r>
              <a:rPr lang="en-US" sz="1400" dirty="0" smtClean="0">
                <a:latin typeface="Courier New" pitchFamily="49" charset="0"/>
                <a:cs typeface="Courier New" pitchFamily="49" charset="0"/>
              </a:rPr>
              <a:t> = “%d , %*s %% %c %[</a:t>
            </a:r>
            <a:r>
              <a:rPr lang="en-US" sz="1400" dirty="0" err="1" smtClean="0">
                <a:latin typeface="Courier New" pitchFamily="49" charset="0"/>
                <a:cs typeface="Courier New" pitchFamily="49" charset="0"/>
              </a:rPr>
              <a:t>abc</a:t>
            </a:r>
            <a:r>
              <a:rPr lang="en-US" sz="1400" dirty="0" smtClean="0">
                <a:latin typeface="Courier New" pitchFamily="49" charset="0"/>
                <a:cs typeface="Courier New" pitchFamily="49" charset="0"/>
              </a:rPr>
              <a:t>] %*s %5s %s”;</a:t>
            </a:r>
          </a:p>
          <a:p>
            <a:pPr>
              <a:buNone/>
            </a:pPr>
            <a:r>
              <a:rPr lang="en-US" sz="1400" dirty="0" err="1" smtClean="0">
                <a:latin typeface="Courier New" pitchFamily="49" charset="0"/>
                <a:cs typeface="Courier New" pitchFamily="49" charset="0"/>
              </a:rPr>
              <a:t>cnt</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scanf</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cntrl_string</a:t>
            </a:r>
            <a:r>
              <a:rPr lang="en-US" sz="1400" dirty="0" smtClean="0">
                <a:latin typeface="Courier New" pitchFamily="49" charset="0"/>
                <a:cs typeface="Courier New" pitchFamily="49" charset="0"/>
              </a:rPr>
              <a:t>, &amp;a, &amp;c, save, store, &amp;store[5];</a:t>
            </a:r>
          </a:p>
          <a:p>
            <a:pPr>
              <a:buNone/>
            </a:pPr>
            <a:endParaRPr lang="en-US" sz="1400" dirty="0" smtClean="0">
              <a:cs typeface="Courier New" pitchFamily="49" charset="0"/>
            </a:endParaRPr>
          </a:p>
          <a:p>
            <a:pPr>
              <a:buNone/>
            </a:pPr>
            <a:r>
              <a:rPr lang="en-US" sz="1400" dirty="0" smtClean="0">
                <a:cs typeface="Courier New" pitchFamily="49" charset="0"/>
              </a:rPr>
              <a:t>With the following </a:t>
            </a:r>
            <a:r>
              <a:rPr lang="en-US" sz="1400" dirty="0" err="1" smtClean="0">
                <a:cs typeface="Courier New" pitchFamily="49" charset="0"/>
              </a:rPr>
              <a:t>charcters</a:t>
            </a:r>
            <a:r>
              <a:rPr lang="en-US" sz="1400" dirty="0" smtClean="0">
                <a:cs typeface="Courier New" pitchFamily="49" charset="0"/>
              </a:rPr>
              <a:t> in </a:t>
            </a:r>
            <a:r>
              <a:rPr lang="en-US" sz="1400" dirty="0" err="1" smtClean="0">
                <a:cs typeface="Courier New" pitchFamily="49" charset="0"/>
              </a:rPr>
              <a:t>stdin</a:t>
            </a:r>
            <a:r>
              <a:rPr lang="en-US" sz="1400" dirty="0" smtClean="0">
                <a:cs typeface="Courier New" pitchFamily="49" charset="0"/>
              </a:rPr>
              <a:t>:</a:t>
            </a:r>
          </a:p>
          <a:p>
            <a:pPr>
              <a:buNone/>
            </a:pPr>
            <a:r>
              <a:rPr lang="en-US" sz="1400" dirty="0" smtClean="0">
                <a:latin typeface="Courier New" pitchFamily="49" charset="0"/>
                <a:cs typeface="Courier New" pitchFamily="49" charset="0"/>
              </a:rPr>
              <a:t>23 , </a:t>
            </a:r>
            <a:r>
              <a:rPr lang="en-US" sz="1400" dirty="0" err="1" smtClean="0">
                <a:latin typeface="Courier New" pitchFamily="49" charset="0"/>
                <a:cs typeface="Courier New" pitchFamily="49" charset="0"/>
              </a:rPr>
              <a:t>ignore_this</a:t>
            </a:r>
            <a:r>
              <a:rPr lang="en-US" sz="1400" dirty="0" smtClean="0">
                <a:latin typeface="Courier New" pitchFamily="49" charset="0"/>
                <a:cs typeface="Courier New" pitchFamily="49" charset="0"/>
              </a:rPr>
              <a:t> % C abacus </a:t>
            </a:r>
            <a:r>
              <a:rPr lang="en-US" sz="1400" dirty="0" err="1" smtClean="0">
                <a:latin typeface="Courier New" pitchFamily="49" charset="0"/>
                <a:cs typeface="Courier New" pitchFamily="49" charset="0"/>
              </a:rPr>
              <a:t>read_in_this</a:t>
            </a:r>
            <a:r>
              <a:rPr lang="en-US" sz="1400" dirty="0" smtClean="0">
                <a:latin typeface="Courier New" pitchFamily="49" charset="0"/>
                <a:cs typeface="Courier New" pitchFamily="49" charset="0"/>
              </a:rPr>
              <a:t>**</a:t>
            </a:r>
          </a:p>
          <a:p>
            <a:pPr>
              <a:buNone/>
            </a:pPr>
            <a:endParaRPr lang="en-US" sz="1400" dirty="0" smtClean="0">
              <a:latin typeface="Courier New" pitchFamily="49" charset="0"/>
              <a:cs typeface="Courier New" pitchFamily="49" charset="0"/>
            </a:endParaRPr>
          </a:p>
          <a:p>
            <a:pPr>
              <a:buNone/>
            </a:pPr>
            <a:r>
              <a:rPr lang="en-US" sz="1400" dirty="0" smtClean="0">
                <a:cs typeface="Courier New" pitchFamily="49" charset="0"/>
              </a:rPr>
              <a:t>Results:</a:t>
            </a:r>
          </a:p>
          <a:p>
            <a:pPr>
              <a:buNone/>
            </a:pPr>
            <a:r>
              <a:rPr lang="en-US" sz="1400" dirty="0" smtClean="0">
                <a:latin typeface="Courier New" pitchFamily="49" charset="0"/>
                <a:cs typeface="Courier New" pitchFamily="49" charset="0"/>
              </a:rPr>
              <a:t>a </a:t>
            </a:r>
            <a:r>
              <a:rPr lang="en-US" sz="1400" dirty="0" smtClean="0">
                <a:cs typeface="Courier New" pitchFamily="49" charset="0"/>
              </a:rPr>
              <a:t>=</a:t>
            </a:r>
            <a:r>
              <a:rPr lang="en-US" sz="1400" dirty="0" smtClean="0">
                <a:latin typeface="Courier New" pitchFamily="49" charset="0"/>
                <a:cs typeface="Courier New" pitchFamily="49" charset="0"/>
              </a:rPr>
              <a:t> 23, c </a:t>
            </a:r>
            <a:r>
              <a:rPr lang="en-US" sz="1400" dirty="0" smtClean="0">
                <a:cs typeface="Courier New" pitchFamily="49" charset="0"/>
              </a:rPr>
              <a:t>=</a:t>
            </a:r>
            <a:r>
              <a:rPr lang="en-US" sz="1400" dirty="0" smtClean="0">
                <a:latin typeface="Courier New" pitchFamily="49" charset="0"/>
                <a:cs typeface="Courier New" pitchFamily="49" charset="0"/>
              </a:rPr>
              <a:t> ‘C’, </a:t>
            </a:r>
          </a:p>
          <a:p>
            <a:pPr>
              <a:buNone/>
            </a:pP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abac</a:t>
            </a:r>
            <a:r>
              <a:rPr lang="en-US" sz="1400" dirty="0" smtClean="0">
                <a:latin typeface="Courier New" pitchFamily="49" charset="0"/>
                <a:cs typeface="Courier New" pitchFamily="49" charset="0"/>
              </a:rPr>
              <a:t>\0” </a:t>
            </a:r>
            <a:r>
              <a:rPr lang="en-US" sz="1400" dirty="0" smtClean="0">
                <a:cs typeface="Courier New" pitchFamily="49" charset="0"/>
              </a:rPr>
              <a:t>in</a:t>
            </a:r>
            <a:r>
              <a:rPr lang="en-US" sz="1400" dirty="0" smtClean="0">
                <a:latin typeface="Courier New" pitchFamily="49" charset="0"/>
                <a:cs typeface="Courier New" pitchFamily="49" charset="0"/>
              </a:rPr>
              <a:t> save[0] </a:t>
            </a:r>
            <a:r>
              <a:rPr lang="en-US" sz="1400" dirty="0" smtClean="0">
                <a:cs typeface="Courier New" pitchFamily="49" charset="0"/>
              </a:rPr>
              <a:t>through</a:t>
            </a:r>
            <a:r>
              <a:rPr lang="en-US" sz="1400" dirty="0" smtClean="0">
                <a:latin typeface="Courier New" pitchFamily="49" charset="0"/>
                <a:cs typeface="Courier New" pitchFamily="49" charset="0"/>
              </a:rPr>
              <a:t> save[4], “read_\0” </a:t>
            </a:r>
            <a:r>
              <a:rPr lang="en-US" sz="1400" dirty="0" smtClean="0">
                <a:cs typeface="Courier New" pitchFamily="49" charset="0"/>
              </a:rPr>
              <a:t>in</a:t>
            </a:r>
            <a:r>
              <a:rPr lang="en-US" sz="1400" dirty="0" smtClean="0">
                <a:latin typeface="Courier New" pitchFamily="49" charset="0"/>
                <a:cs typeface="Courier New" pitchFamily="49" charset="0"/>
              </a:rPr>
              <a:t> store[0] </a:t>
            </a:r>
            <a:r>
              <a:rPr lang="en-US" sz="1400" dirty="0" smtClean="0">
                <a:cs typeface="Courier New" pitchFamily="49" charset="0"/>
              </a:rPr>
              <a:t>through</a:t>
            </a:r>
            <a:r>
              <a:rPr lang="en-US" sz="1400" dirty="0" smtClean="0">
                <a:latin typeface="Courier New" pitchFamily="49" charset="0"/>
                <a:cs typeface="Courier New" pitchFamily="49" charset="0"/>
              </a:rPr>
              <a:t> store[5], </a:t>
            </a:r>
          </a:p>
          <a:p>
            <a:pPr>
              <a:buNone/>
            </a:pPr>
            <a:r>
              <a:rPr lang="en-US" sz="1400" dirty="0" smtClean="0">
                <a:cs typeface="Courier New" pitchFamily="49" charset="0"/>
              </a:rPr>
              <a:t>and</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in_this</a:t>
            </a:r>
            <a:r>
              <a:rPr lang="en-US" sz="1400" dirty="0" smtClean="0">
                <a:latin typeface="Courier New" pitchFamily="49" charset="0"/>
                <a:cs typeface="Courier New" pitchFamily="49" charset="0"/>
              </a:rPr>
              <a:t>**\0” </a:t>
            </a:r>
            <a:r>
              <a:rPr lang="en-US" sz="1400" dirty="0" smtClean="0">
                <a:cs typeface="Courier New" pitchFamily="49" charset="0"/>
              </a:rPr>
              <a:t>in</a:t>
            </a:r>
            <a:r>
              <a:rPr lang="en-US" sz="1400" dirty="0" smtClean="0">
                <a:latin typeface="Courier New" pitchFamily="49" charset="0"/>
                <a:cs typeface="Courier New" pitchFamily="49" charset="0"/>
              </a:rPr>
              <a:t> store[5] </a:t>
            </a:r>
            <a:r>
              <a:rPr lang="en-US" sz="1400" dirty="0" smtClean="0">
                <a:cs typeface="Courier New" pitchFamily="49" charset="0"/>
              </a:rPr>
              <a:t>through</a:t>
            </a:r>
            <a:r>
              <a:rPr lang="en-US" sz="1400" dirty="0" smtClean="0">
                <a:latin typeface="Courier New" pitchFamily="49" charset="0"/>
                <a:cs typeface="Courier New" pitchFamily="49" charset="0"/>
              </a:rPr>
              <a:t> store[14</a:t>
            </a:r>
            <a:r>
              <a:rPr lang="en-US" sz="1400" dirty="0" smtClean="0">
                <a:latin typeface="Courier New" pitchFamily="49" charset="0"/>
                <a:cs typeface="Courier New" pitchFamily="49" charset="0"/>
              </a:rPr>
              <a:t>] </a:t>
            </a:r>
            <a:r>
              <a:rPr lang="en-US" sz="1400" dirty="0">
                <a:cs typeface="Courier New" pitchFamily="49" charset="0"/>
              </a:rPr>
              <a:t>(</a:t>
            </a:r>
            <a:r>
              <a:rPr lang="en-US" sz="1400" dirty="0" err="1">
                <a:cs typeface="Courier New" pitchFamily="49" charset="0"/>
              </a:rPr>
              <a:t>I,e</a:t>
            </a:r>
            <a:r>
              <a:rPr lang="en-US" sz="1400" dirty="0" smtClean="0">
                <a:cs typeface="Courier New" pitchFamily="49" charset="0"/>
              </a:rPr>
              <a:t>, </a:t>
            </a:r>
            <a:r>
              <a:rPr lang="en-US" sz="1400" dirty="0">
                <a:latin typeface="Courier New" pitchFamily="49" charset="0"/>
                <a:cs typeface="Courier New" pitchFamily="49" charset="0"/>
              </a:rPr>
              <a:t>‘\0’</a:t>
            </a:r>
            <a:r>
              <a:rPr lang="en-US" sz="1400" dirty="0" smtClean="0">
                <a:cs typeface="Courier New" pitchFamily="49" charset="0"/>
              </a:rPr>
              <a:t> in </a:t>
            </a:r>
            <a:r>
              <a:rPr lang="en-US" sz="1400" dirty="0">
                <a:latin typeface="Courier New" pitchFamily="49" charset="0"/>
                <a:cs typeface="Courier New" pitchFamily="49" charset="0"/>
              </a:rPr>
              <a:t>store[5]  </a:t>
            </a:r>
            <a:r>
              <a:rPr lang="en-US" sz="1400" dirty="0" smtClean="0">
                <a:cs typeface="Courier New" pitchFamily="49" charset="0"/>
              </a:rPr>
              <a:t>is overwritten by </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a:t>
            </a:r>
            <a:r>
              <a:rPr lang="en-US" sz="1400" dirty="0" smtClean="0">
                <a:latin typeface="Courier New" pitchFamily="49" charset="0"/>
                <a:cs typeface="Courier New" pitchFamily="49" charset="0"/>
              </a:rPr>
              <a:t>’</a:t>
            </a:r>
            <a:r>
              <a:rPr lang="en-US" sz="1400" dirty="0">
                <a:cs typeface="Courier New" pitchFamily="49" charset="0"/>
              </a:rPr>
              <a:t>)</a:t>
            </a:r>
            <a:endParaRPr lang="en-US" sz="1400" dirty="0">
              <a:cs typeface="Courier New" pitchFamily="49" charset="0"/>
            </a:endParaRPr>
          </a:p>
          <a:p>
            <a:pPr>
              <a:buNone/>
            </a:pPr>
            <a:endParaRPr lang="en-US" sz="1400" dirty="0">
              <a:latin typeface="Courier New" pitchFamily="49" charset="0"/>
              <a:cs typeface="Courier New" pitchFamily="49" charset="0"/>
            </a:endParaRPr>
          </a:p>
        </p:txBody>
      </p:sp>
      <p:sp>
        <p:nvSpPr>
          <p:cNvPr id="4" name="Rectangular Callout 3"/>
          <p:cNvSpPr/>
          <p:nvPr/>
        </p:nvSpPr>
        <p:spPr>
          <a:xfrm>
            <a:off x="6324600" y="1905000"/>
            <a:ext cx="1981200" cy="609600"/>
          </a:xfrm>
          <a:prstGeom prst="wedgeRectCallout">
            <a:avLst>
              <a:gd name="adj1" fmla="val -151704"/>
              <a:gd name="adj2" fmla="val 10729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 string that contains any of these three chars</a:t>
            </a:r>
            <a:endParaRPr 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careful with </a:t>
            </a:r>
            <a:r>
              <a:rPr lang="en-US" dirty="0" err="1" smtClean="0">
                <a:latin typeface="Courier New" pitchFamily="49" charset="0"/>
                <a:cs typeface="Courier New" pitchFamily="49" charset="0"/>
              </a:rPr>
              <a:t>scanf</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3" name="Content Placeholder 2"/>
          <p:cNvSpPr>
            <a:spLocks noGrp="1"/>
          </p:cNvSpPr>
          <p:nvPr>
            <p:ph idx="1"/>
          </p:nvPr>
        </p:nvSpPr>
        <p:spPr/>
        <p:txBody>
          <a:bodyPr>
            <a:normAutofit fontScale="85000" lnSpcReduction="20000"/>
          </a:bodyPr>
          <a:lstStyle/>
          <a:p>
            <a:r>
              <a:rPr lang="en-US" sz="2800" dirty="0" smtClean="0"/>
              <a:t>Good </a:t>
            </a:r>
          </a:p>
          <a:p>
            <a:pPr lvl="1">
              <a:buNone/>
            </a:pPr>
            <a:r>
              <a:rPr lang="en-US" sz="1400" dirty="0" smtClean="0">
                <a:latin typeface="Courier New" pitchFamily="49" charset="0"/>
                <a:cs typeface="Courier New" pitchFamily="49" charset="0"/>
              </a:rPr>
              <a:t>char </a:t>
            </a:r>
            <a:r>
              <a:rPr lang="en-US" sz="1400" dirty="0" err="1" smtClean="0">
                <a:latin typeface="Courier New" pitchFamily="49" charset="0"/>
                <a:cs typeface="Courier New" pitchFamily="49" charset="0"/>
              </a:rPr>
              <a:t>f_n</a:t>
            </a:r>
            <a:r>
              <a:rPr lang="en-US" sz="1400" dirty="0" smtClean="0">
                <a:latin typeface="Courier New" pitchFamily="49" charset="0"/>
                <a:cs typeface="Courier New" pitchFamily="49" charset="0"/>
              </a:rPr>
              <a:t>[20];</a:t>
            </a:r>
          </a:p>
          <a:p>
            <a:pPr lvl="1">
              <a:buNone/>
            </a:pPr>
            <a:r>
              <a:rPr lang="en-US" sz="1400" dirty="0" smtClean="0">
                <a:latin typeface="Courier New" pitchFamily="49" charset="0"/>
                <a:cs typeface="Courier New" pitchFamily="49" charset="0"/>
              </a:rPr>
              <a:t>char </a:t>
            </a:r>
            <a:r>
              <a:rPr lang="en-US" sz="1400" dirty="0" err="1" smtClean="0">
                <a:latin typeface="Courier New" pitchFamily="49" charset="0"/>
                <a:cs typeface="Courier New" pitchFamily="49" charset="0"/>
              </a:rPr>
              <a:t>l_n</a:t>
            </a:r>
            <a:r>
              <a:rPr lang="en-US" sz="1400" dirty="0" smtClean="0">
                <a:latin typeface="Courier New" pitchFamily="49" charset="0"/>
                <a:cs typeface="Courier New" pitchFamily="49" charset="0"/>
              </a:rPr>
              <a:t>[20];</a:t>
            </a:r>
          </a:p>
          <a:p>
            <a:pPr lvl="1">
              <a:buNone/>
            </a:pPr>
            <a:r>
              <a:rPr lang="en-US" sz="1400" dirty="0" err="1" smtClean="0">
                <a:latin typeface="Courier New" pitchFamily="49" charset="0"/>
                <a:cs typeface="Courier New" pitchFamily="49" charset="0"/>
              </a:rPr>
              <a:t>printf</a:t>
            </a:r>
            <a:r>
              <a:rPr lang="en-US" sz="1400" dirty="0" smtClean="0">
                <a:latin typeface="Courier New" pitchFamily="49" charset="0"/>
                <a:cs typeface="Courier New" pitchFamily="49" charset="0"/>
              </a:rPr>
              <a:t>(“Enter first and last name: “);</a:t>
            </a:r>
          </a:p>
          <a:p>
            <a:pPr lvl="1">
              <a:buNone/>
            </a:pPr>
            <a:r>
              <a:rPr lang="en-US" sz="1400" dirty="0" err="1" smtClean="0">
                <a:latin typeface="Courier New" pitchFamily="49" charset="0"/>
                <a:cs typeface="Courier New" pitchFamily="49" charset="0"/>
              </a:rPr>
              <a:t>scanf</a:t>
            </a:r>
            <a:r>
              <a:rPr lang="en-US" sz="1400" dirty="0" smtClean="0">
                <a:latin typeface="Courier New" pitchFamily="49" charset="0"/>
                <a:cs typeface="Courier New" pitchFamily="49" charset="0"/>
              </a:rPr>
              <a:t>(“%19s %19s”,f_n, </a:t>
            </a:r>
            <a:r>
              <a:rPr lang="en-US" sz="1400" dirty="0" err="1" smtClean="0">
                <a:latin typeface="Courier New" pitchFamily="49" charset="0"/>
                <a:cs typeface="Courier New" pitchFamily="49" charset="0"/>
              </a:rPr>
              <a:t>l_n</a:t>
            </a:r>
            <a:r>
              <a:rPr lang="en-US" sz="1400" dirty="0" smtClean="0">
                <a:latin typeface="Courier New" pitchFamily="49" charset="0"/>
                <a:cs typeface="Courier New" pitchFamily="49" charset="0"/>
              </a:rPr>
              <a:t>);</a:t>
            </a:r>
          </a:p>
          <a:p>
            <a:pPr lvl="1">
              <a:buNone/>
            </a:pPr>
            <a:r>
              <a:rPr lang="en-US" sz="1400" dirty="0" smtClean="0">
                <a:latin typeface="Courier New" pitchFamily="49" charset="0"/>
                <a:cs typeface="Courier New" pitchFamily="49" charset="0"/>
              </a:rPr>
              <a:t>// First name and last name </a:t>
            </a:r>
            <a:r>
              <a:rPr lang="en-US" sz="1400" dirty="0" smtClean="0">
                <a:solidFill>
                  <a:srgbClr val="FF0000"/>
                </a:solidFill>
                <a:latin typeface="Courier New" pitchFamily="49" charset="0"/>
                <a:cs typeface="Courier New" pitchFamily="49" charset="0"/>
              </a:rPr>
              <a:t>can not </a:t>
            </a:r>
            <a:r>
              <a:rPr lang="en-US" sz="1400" dirty="0" smtClean="0">
                <a:latin typeface="Courier New" pitchFamily="49" charset="0"/>
                <a:cs typeface="Courier New" pitchFamily="49" charset="0"/>
              </a:rPr>
              <a:t>contain whitespaces though.</a:t>
            </a:r>
          </a:p>
          <a:p>
            <a:r>
              <a:rPr lang="en-US" sz="2800" dirty="0" smtClean="0"/>
              <a:t>Buffer overflow</a:t>
            </a:r>
          </a:p>
          <a:p>
            <a:pPr lvl="1">
              <a:buNone/>
            </a:pPr>
            <a:r>
              <a:rPr lang="en-US" sz="1400" dirty="0" smtClean="0">
                <a:latin typeface="Courier New" pitchFamily="49" charset="0"/>
                <a:cs typeface="Courier New" pitchFamily="49" charset="0"/>
              </a:rPr>
              <a:t>char food[5];</a:t>
            </a:r>
          </a:p>
          <a:p>
            <a:pPr lvl="1">
              <a:buNone/>
            </a:pPr>
            <a:r>
              <a:rPr lang="en-US" sz="1400" dirty="0" err="1" smtClean="0">
                <a:latin typeface="Courier New" pitchFamily="49" charset="0"/>
                <a:cs typeface="Courier New" pitchFamily="49" charset="0"/>
              </a:rPr>
              <a:t>printf</a:t>
            </a:r>
            <a:r>
              <a:rPr lang="en-US" sz="1400" dirty="0" smtClean="0">
                <a:latin typeface="Courier New" pitchFamily="49" charset="0"/>
                <a:cs typeface="Courier New" pitchFamily="49" charset="0"/>
              </a:rPr>
              <a:t>(“Enter favorite food: “);</a:t>
            </a:r>
          </a:p>
          <a:p>
            <a:pPr lvl="1">
              <a:buNone/>
            </a:pPr>
            <a:r>
              <a:rPr lang="en-US" sz="1400" dirty="0" err="1" smtClean="0">
                <a:latin typeface="Courier New" pitchFamily="49" charset="0"/>
                <a:cs typeface="Courier New" pitchFamily="49" charset="0"/>
              </a:rPr>
              <a:t>scanf</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s”,food</a:t>
            </a:r>
            <a:r>
              <a:rPr lang="en-US" sz="1400" dirty="0" smtClean="0">
                <a:latin typeface="Courier New" pitchFamily="49" charset="0"/>
                <a:cs typeface="Courier New" pitchFamily="49" charset="0"/>
              </a:rPr>
              <a:t>);</a:t>
            </a:r>
          </a:p>
          <a:p>
            <a:pPr lvl="1">
              <a:buNone/>
            </a:pPr>
            <a:r>
              <a:rPr lang="en-US" sz="1400" dirty="0" smtClean="0">
                <a:latin typeface="Courier New" pitchFamily="49" charset="0"/>
                <a:cs typeface="Courier New" pitchFamily="49" charset="0"/>
              </a:rPr>
              <a:t>// </a:t>
            </a:r>
            <a:r>
              <a:rPr lang="en-US" sz="1400" dirty="0" smtClean="0">
                <a:solidFill>
                  <a:srgbClr val="FF0000"/>
                </a:solidFill>
                <a:latin typeface="Courier New" pitchFamily="49" charset="0"/>
                <a:cs typeface="Courier New" pitchFamily="49" charset="0"/>
              </a:rPr>
              <a:t>Trouble</a:t>
            </a:r>
            <a:r>
              <a:rPr lang="en-US"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a:t>
            </a:r>
            <a:r>
              <a:rPr lang="en-US" sz="1400" dirty="0" smtClean="0">
                <a:latin typeface="Courier New" pitchFamily="49" charset="0"/>
                <a:cs typeface="Courier New" pitchFamily="49" charset="0"/>
              </a:rPr>
              <a:t>overflow) </a:t>
            </a:r>
            <a:r>
              <a:rPr lang="en-US" sz="1400" dirty="0" smtClean="0">
                <a:latin typeface="Courier New" pitchFamily="49" charset="0"/>
                <a:cs typeface="Courier New" pitchFamily="49" charset="0"/>
              </a:rPr>
              <a:t>if </a:t>
            </a:r>
            <a:r>
              <a:rPr lang="en-US" sz="1400" dirty="0" smtClean="0">
                <a:latin typeface="Courier New" pitchFamily="49" charset="0"/>
                <a:cs typeface="Courier New" pitchFamily="49" charset="0"/>
              </a:rPr>
              <a:t>more than 4 characters are </a:t>
            </a:r>
            <a:r>
              <a:rPr lang="en-US" sz="1400" dirty="0" smtClean="0">
                <a:latin typeface="Courier New" pitchFamily="49" charset="0"/>
                <a:cs typeface="Courier New" pitchFamily="49" charset="0"/>
              </a:rPr>
              <a:t>received</a:t>
            </a:r>
            <a:endParaRPr lang="en-US" sz="1400" dirty="0" smtClean="0">
              <a:latin typeface="Courier New" pitchFamily="49" charset="0"/>
              <a:cs typeface="Courier New" pitchFamily="49" charset="0"/>
            </a:endParaRPr>
          </a:p>
          <a:p>
            <a:r>
              <a:rPr lang="en-US" sz="2800" dirty="0" smtClean="0"/>
              <a:t>Use </a:t>
            </a:r>
            <a:r>
              <a:rPr lang="en-US" sz="2800" dirty="0" err="1" smtClean="0">
                <a:latin typeface="Courier New" pitchFamily="49" charset="0"/>
                <a:cs typeface="Courier New" pitchFamily="49" charset="0"/>
              </a:rPr>
              <a:t>fgets</a:t>
            </a:r>
            <a:r>
              <a:rPr lang="en-US" sz="2800" dirty="0" smtClean="0">
                <a:latin typeface="Courier New" pitchFamily="49" charset="0"/>
                <a:cs typeface="Courier New" pitchFamily="49" charset="0"/>
              </a:rPr>
              <a:t>() </a:t>
            </a:r>
            <a:r>
              <a:rPr lang="en-US" sz="2800" dirty="0" smtClean="0"/>
              <a:t>as alternative</a:t>
            </a:r>
          </a:p>
          <a:p>
            <a:pPr lvl="1">
              <a:buNone/>
            </a:pPr>
            <a:r>
              <a:rPr lang="en-US" sz="1400" dirty="0" smtClean="0">
                <a:latin typeface="Courier New" pitchFamily="49" charset="0"/>
                <a:cs typeface="Courier New" pitchFamily="49" charset="0"/>
              </a:rPr>
              <a:t>char food[5];</a:t>
            </a:r>
          </a:p>
          <a:p>
            <a:pPr lvl="1">
              <a:buNone/>
            </a:pPr>
            <a:r>
              <a:rPr lang="en-US" sz="1400" dirty="0" err="1" smtClean="0">
                <a:latin typeface="Courier New" pitchFamily="49" charset="0"/>
                <a:cs typeface="Courier New" pitchFamily="49" charset="0"/>
              </a:rPr>
              <a:t>printf</a:t>
            </a:r>
            <a:r>
              <a:rPr lang="en-US" sz="1400" dirty="0" smtClean="0">
                <a:latin typeface="Courier New" pitchFamily="49" charset="0"/>
                <a:cs typeface="Courier New" pitchFamily="49" charset="0"/>
              </a:rPr>
              <a:t>(“Enter favorite food: “);</a:t>
            </a:r>
          </a:p>
          <a:p>
            <a:pPr lvl="1">
              <a:buNone/>
            </a:pPr>
            <a:r>
              <a:rPr lang="en-US" sz="1400" dirty="0" err="1" smtClean="0">
                <a:latin typeface="Courier New" pitchFamily="49" charset="0"/>
                <a:cs typeface="Courier New" pitchFamily="49" charset="0"/>
              </a:rPr>
              <a:t>fgets</a:t>
            </a:r>
            <a:r>
              <a:rPr lang="en-US" sz="1400" dirty="0" smtClean="0">
                <a:latin typeface="Courier New" pitchFamily="49" charset="0"/>
                <a:cs typeface="Courier New" pitchFamily="49" charset="0"/>
              </a:rPr>
              <a:t>(food, </a:t>
            </a:r>
            <a:r>
              <a:rPr lang="en-US" sz="1400" dirty="0" err="1" smtClean="0">
                <a:latin typeface="Courier New" pitchFamily="49" charset="0"/>
                <a:cs typeface="Courier New" pitchFamily="49" charset="0"/>
              </a:rPr>
              <a:t>sizeof</a:t>
            </a:r>
            <a:r>
              <a:rPr lang="en-US" sz="1400" dirty="0" smtClean="0">
                <a:latin typeface="Courier New" pitchFamily="49" charset="0"/>
                <a:cs typeface="Courier New" pitchFamily="49" charset="0"/>
              </a:rPr>
              <a:t>(food), </a:t>
            </a:r>
            <a:r>
              <a:rPr lang="en-US" sz="1400" dirty="0" err="1" smtClean="0">
                <a:latin typeface="Courier New" pitchFamily="49" charset="0"/>
                <a:cs typeface="Courier New" pitchFamily="49" charset="0"/>
              </a:rPr>
              <a:t>stdin</a:t>
            </a:r>
            <a:r>
              <a:rPr lang="en-US" sz="1400" dirty="0" smtClean="0">
                <a:latin typeface="Courier New" pitchFamily="49" charset="0"/>
                <a:cs typeface="Courier New" pitchFamily="49" charset="0"/>
              </a:rPr>
              <a:t>);</a:t>
            </a:r>
          </a:p>
          <a:p>
            <a:pPr lvl="1">
              <a:buNone/>
            </a:pPr>
            <a:r>
              <a:rPr lang="en-US" sz="1400" dirty="0" smtClean="0">
                <a:latin typeface="Courier New" pitchFamily="49" charset="0"/>
                <a:cs typeface="Courier New" pitchFamily="49" charset="0"/>
              </a:rPr>
              <a:t>// Only receive up to 4 chars, “\n” included</a:t>
            </a:r>
          </a:p>
          <a:p>
            <a:pPr lvl="1">
              <a:buNone/>
            </a:pPr>
            <a:r>
              <a:rPr lang="en-US" sz="1400" dirty="0" smtClean="0">
                <a:latin typeface="Courier New" pitchFamily="49" charset="0"/>
                <a:cs typeface="Courier New" pitchFamily="49" charset="0"/>
              </a:rPr>
              <a:t>// To remove “\n”: </a:t>
            </a:r>
            <a:endParaRPr lang="en-US" sz="1400" dirty="0" smtClean="0">
              <a:latin typeface="Courier New" pitchFamily="49" charset="0"/>
              <a:cs typeface="Courier New" pitchFamily="49" charset="0"/>
            </a:endParaRPr>
          </a:p>
          <a:p>
            <a:pPr lvl="1">
              <a:buNone/>
            </a:pPr>
            <a:r>
              <a:rPr lang="en-US" sz="1400" dirty="0" smtClean="0">
                <a:latin typeface="Courier New" pitchFamily="49" charset="0"/>
                <a:cs typeface="Courier New" pitchFamily="49" charset="0"/>
              </a:rPr>
              <a:t>// if (</a:t>
            </a:r>
            <a:r>
              <a:rPr lang="en-US" sz="1400" dirty="0" err="1" smtClean="0">
                <a:latin typeface="Courier New" pitchFamily="49" charset="0"/>
                <a:cs typeface="Courier New" pitchFamily="49" charset="0"/>
              </a:rPr>
              <a:t>strstr</a:t>
            </a:r>
            <a:r>
              <a:rPr lang="en-US" sz="1400" dirty="0" smtClean="0">
                <a:latin typeface="Courier New" pitchFamily="49" charset="0"/>
                <a:cs typeface="Courier New" pitchFamily="49" charset="0"/>
              </a:rPr>
              <a:t>(food, “\n”))</a:t>
            </a:r>
          </a:p>
          <a:p>
            <a:pPr lvl="1">
              <a:buNone/>
            </a:pP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food[</a:t>
            </a:r>
            <a:r>
              <a:rPr lang="en-US" sz="1400" dirty="0" err="1" smtClean="0">
                <a:latin typeface="Courier New" pitchFamily="49" charset="0"/>
                <a:cs typeface="Courier New" pitchFamily="49" charset="0"/>
              </a:rPr>
              <a:t>strlen</a:t>
            </a:r>
            <a:r>
              <a:rPr lang="en-US" sz="1400" dirty="0" smtClean="0">
                <a:latin typeface="Courier New" pitchFamily="49" charset="0"/>
                <a:cs typeface="Courier New" pitchFamily="49" charset="0"/>
              </a:rPr>
              <a:t>(food</a:t>
            </a:r>
            <a:r>
              <a:rPr lang="en-US" sz="1400" dirty="0" smtClean="0">
                <a:latin typeface="Courier New" pitchFamily="49" charset="0"/>
                <a:cs typeface="Courier New" pitchFamily="49" charset="0"/>
              </a:rPr>
              <a:t>) -1]=‘\0’;</a:t>
            </a:r>
          </a:p>
          <a:p>
            <a:r>
              <a:rPr lang="en-US" b="1" dirty="0" err="1" smtClean="0">
                <a:solidFill>
                  <a:srgbClr val="FF0000"/>
                </a:solidFill>
                <a:latin typeface="Courier New" pitchFamily="49" charset="0"/>
                <a:cs typeface="Courier New" pitchFamily="49" charset="0"/>
              </a:rPr>
              <a:t>scanf</a:t>
            </a:r>
            <a:r>
              <a:rPr lang="en-US" b="1" dirty="0" smtClean="0">
                <a:solidFill>
                  <a:srgbClr val="FF0000"/>
                </a:solidFill>
                <a:latin typeface="Courier New" pitchFamily="49" charset="0"/>
                <a:cs typeface="Courier New" pitchFamily="49" charset="0"/>
              </a:rPr>
              <a:t>() </a:t>
            </a:r>
            <a:r>
              <a:rPr lang="en-US" b="1" dirty="0" smtClean="0">
                <a:solidFill>
                  <a:srgbClr val="FF0000"/>
                </a:solidFill>
              </a:rPr>
              <a:t>vs. </a:t>
            </a:r>
            <a:r>
              <a:rPr lang="en-US" b="1" dirty="0" err="1" smtClean="0">
                <a:solidFill>
                  <a:srgbClr val="FF0000"/>
                </a:solidFill>
                <a:latin typeface="Courier New" pitchFamily="49" charset="0"/>
                <a:cs typeface="Courier New" pitchFamily="49" charset="0"/>
              </a:rPr>
              <a:t>fgets</a:t>
            </a:r>
            <a:r>
              <a:rPr lang="en-US" b="1" dirty="0" smtClean="0">
                <a:solidFill>
                  <a:srgbClr val="FF0000"/>
                </a:solidFill>
                <a:latin typeface="Courier New" pitchFamily="49" charset="0"/>
                <a:cs typeface="Courier New" pitchFamily="49" charset="0"/>
              </a:rPr>
              <a:t>()</a:t>
            </a:r>
            <a:r>
              <a:rPr lang="en-US" b="1" dirty="0" smtClean="0">
                <a:solidFill>
                  <a:srgbClr val="FF0000"/>
                </a:solidFill>
              </a:rPr>
              <a:t>: page 68.</a:t>
            </a:r>
          </a:p>
          <a:p>
            <a:pPr lvl="1">
              <a:buNone/>
            </a:pPr>
            <a:endParaRPr lang="en-US" sz="1400" dirty="0" smtClean="0">
              <a:latin typeface="Courier New" pitchFamily="49" charset="0"/>
              <a:cs typeface="Courier New" pitchFamily="49" charset="0"/>
            </a:endParaRPr>
          </a:p>
          <a:p>
            <a:pPr lvl="1">
              <a:buNone/>
            </a:pPr>
            <a:endParaRPr lang="en-US" sz="1400" dirty="0" smtClean="0">
              <a:latin typeface="Courier New" pitchFamily="49" charset="0"/>
              <a:cs typeface="Courier New" pitchFamily="49" charset="0"/>
            </a:endParaRP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and memory addressing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pointer (variable) stores the address of a piece of data in memory</a:t>
            </a:r>
          </a:p>
          <a:p>
            <a:pPr lvl="1"/>
            <a:r>
              <a:rPr lang="en-US" dirty="0" smtClean="0"/>
              <a:t>To avoid copies </a:t>
            </a:r>
          </a:p>
          <a:p>
            <a:pPr lvl="1"/>
            <a:r>
              <a:rPr lang="en-US" dirty="0" smtClean="0"/>
              <a:t>To share data</a:t>
            </a:r>
          </a:p>
          <a:p>
            <a:r>
              <a:rPr lang="en-US" dirty="0" smtClean="0"/>
              <a:t>Pointer declaration, addressing, dereferencing, and more… (see </a:t>
            </a:r>
            <a:r>
              <a:rPr lang="en-US" dirty="0" err="1" smtClean="0">
                <a:latin typeface="Courier New" pitchFamily="49" charset="0"/>
                <a:cs typeface="Courier New" pitchFamily="49" charset="0"/>
              </a:rPr>
              <a:t>pointers.c</a:t>
            </a:r>
            <a:r>
              <a:rPr lang="en-US" dirty="0" smtClean="0"/>
              <a:t>)</a:t>
            </a:r>
            <a:br>
              <a:rPr lang="en-US" dirty="0" smtClean="0"/>
            </a:br>
            <a:endParaRPr lang="en-US" dirty="0" smtClean="0"/>
          </a:p>
          <a:p>
            <a:pPr lvl="1">
              <a:buNone/>
            </a:pPr>
            <a:r>
              <a:rPr lang="en-US" sz="2200" dirty="0" smtClean="0"/>
              <a:t>	</a:t>
            </a:r>
            <a:r>
              <a:rPr lang="en-US" sz="2200" dirty="0" smtClean="0">
                <a:solidFill>
                  <a:srgbClr val="FF0000"/>
                </a:solidFill>
                <a:latin typeface="Courier New" pitchFamily="49" charset="0"/>
                <a:cs typeface="Courier New" pitchFamily="49" charset="0"/>
              </a:rPr>
              <a:t>double d=10.2, f=2.8, *p; </a:t>
            </a:r>
            <a:r>
              <a:rPr lang="en-US" sz="2200" dirty="0" smtClean="0">
                <a:latin typeface="Courier New" pitchFamily="49" charset="0"/>
                <a:cs typeface="Courier New" pitchFamily="49" charset="0"/>
              </a:rPr>
              <a:t>// p is a pointer to double</a:t>
            </a:r>
          </a:p>
          <a:p>
            <a:pPr lvl="1">
              <a:buNone/>
            </a:pPr>
            <a:r>
              <a:rPr lang="en-US" sz="2200" dirty="0" smtClean="0">
                <a:latin typeface="Courier New" pitchFamily="49" charset="0"/>
                <a:cs typeface="Courier New" pitchFamily="49" charset="0"/>
              </a:rPr>
              <a:t>	</a:t>
            </a:r>
            <a:r>
              <a:rPr lang="en-US" sz="2200" dirty="0" smtClean="0">
                <a:solidFill>
                  <a:srgbClr val="FF0000"/>
                </a:solidFill>
                <a:latin typeface="Courier New" pitchFamily="49" charset="0"/>
                <a:cs typeface="Courier New" pitchFamily="49" charset="0"/>
              </a:rPr>
              <a:t>p = &amp;d; </a:t>
            </a:r>
            <a:r>
              <a:rPr lang="en-US" sz="2200" dirty="0" smtClean="0">
                <a:latin typeface="Courier New" pitchFamily="49" charset="0"/>
                <a:cs typeface="Courier New" pitchFamily="49" charset="0"/>
              </a:rPr>
              <a:t>//Addressing: gets address of a variable</a:t>
            </a:r>
          </a:p>
          <a:p>
            <a:pPr lvl="1">
              <a:buNone/>
            </a:pPr>
            <a:r>
              <a:rPr lang="en-US" sz="2200" dirty="0" smtClean="0">
                <a:latin typeface="Courier New" pitchFamily="49" charset="0"/>
                <a:cs typeface="Courier New" pitchFamily="49" charset="0"/>
              </a:rPr>
              <a:t>	</a:t>
            </a:r>
            <a:r>
              <a:rPr lang="en-US" sz="2200" dirty="0" err="1" smtClean="0">
                <a:solidFill>
                  <a:srgbClr val="FF0000"/>
                </a:solidFill>
                <a:latin typeface="Courier New" pitchFamily="49" charset="0"/>
                <a:cs typeface="Courier New" pitchFamily="49" charset="0"/>
              </a:rPr>
              <a:t>printf</a:t>
            </a:r>
            <a:r>
              <a:rPr lang="en-US" sz="2200" dirty="0" smtClean="0">
                <a:solidFill>
                  <a:srgbClr val="FF0000"/>
                </a:solidFill>
                <a:latin typeface="Courier New" pitchFamily="49" charset="0"/>
                <a:cs typeface="Courier New" pitchFamily="49" charset="0"/>
              </a:rPr>
              <a:t>(“d=%lf\n”, *p); </a:t>
            </a:r>
            <a:r>
              <a:rPr lang="en-US" sz="2200" dirty="0" smtClean="0">
                <a:latin typeface="Courier New" pitchFamily="49" charset="0"/>
                <a:cs typeface="Courier New" pitchFamily="49" charset="0"/>
              </a:rPr>
              <a:t>//Dereferencing: reads the contents at an address pointed by a pointer</a:t>
            </a:r>
          </a:p>
          <a:p>
            <a:pPr lvl="1">
              <a:buNone/>
            </a:pPr>
            <a:r>
              <a:rPr lang="en-US" sz="2200" dirty="0" smtClean="0">
                <a:latin typeface="Courier New" pitchFamily="49" charset="0"/>
                <a:cs typeface="Courier New" pitchFamily="49" charset="0"/>
              </a:rPr>
              <a:t>	</a:t>
            </a:r>
            <a:r>
              <a:rPr lang="en-US" sz="2200" dirty="0" err="1" smtClean="0">
                <a:solidFill>
                  <a:srgbClr val="FF0000"/>
                </a:solidFill>
                <a:latin typeface="Courier New" pitchFamily="49" charset="0"/>
                <a:cs typeface="Courier New" pitchFamily="49" charset="0"/>
              </a:rPr>
              <a:t>printf</a:t>
            </a:r>
            <a:r>
              <a:rPr lang="en-US" sz="2200" dirty="0" smtClean="0">
                <a:solidFill>
                  <a:srgbClr val="FF0000"/>
                </a:solidFill>
                <a:latin typeface="Courier New" pitchFamily="49" charset="0"/>
                <a:cs typeface="Courier New" pitchFamily="49" charset="0"/>
              </a:rPr>
              <a:t>(“p=%p\n”, p); </a:t>
            </a:r>
            <a:r>
              <a:rPr lang="en-US" sz="2200" dirty="0" smtClean="0">
                <a:latin typeface="Courier New" pitchFamily="49" charset="0"/>
                <a:cs typeface="Courier New" pitchFamily="49" charset="0"/>
              </a:rPr>
              <a:t>// Prints value of p (i.e. address of d)in Hex</a:t>
            </a:r>
          </a:p>
          <a:p>
            <a:pPr lvl="1">
              <a:buNone/>
            </a:pPr>
            <a:r>
              <a:rPr lang="en-US" sz="2200" dirty="0" smtClean="0">
                <a:latin typeface="Courier New" pitchFamily="49" charset="0"/>
                <a:cs typeface="Courier New" pitchFamily="49" charset="0"/>
              </a:rPr>
              <a:t>	</a:t>
            </a:r>
            <a:r>
              <a:rPr lang="en-US" sz="2200" dirty="0" smtClean="0">
                <a:solidFill>
                  <a:srgbClr val="FF0000"/>
                </a:solidFill>
                <a:latin typeface="Courier New" pitchFamily="49" charset="0"/>
                <a:cs typeface="Courier New" pitchFamily="49" charset="0"/>
              </a:rPr>
              <a:t>f = *&amp;d; </a:t>
            </a:r>
            <a:r>
              <a:rPr lang="en-US" sz="2200" dirty="0" smtClean="0">
                <a:latin typeface="Courier New" pitchFamily="49" charset="0"/>
                <a:cs typeface="Courier New" pitchFamily="49" charset="0"/>
              </a:rPr>
              <a:t>// * and &amp; are right associative operators with the same order of precedence, so this is the same as f = d;</a:t>
            </a:r>
          </a:p>
          <a:p>
            <a:pPr lvl="1">
              <a:buNone/>
            </a:pPr>
            <a:r>
              <a:rPr lang="en-US" sz="2200" dirty="0" smtClean="0">
                <a:latin typeface="Courier New" pitchFamily="49" charset="0"/>
                <a:cs typeface="Courier New" pitchFamily="49" charset="0"/>
              </a:rPr>
              <a:t>	</a:t>
            </a:r>
          </a:p>
          <a:p>
            <a:pPr>
              <a:buNone/>
            </a:pPr>
            <a:r>
              <a:rPr lang="en-US" dirty="0" smtClean="0"/>
              <a:t>	</a:t>
            </a:r>
            <a:endParaRPr lang="en-US" dirty="0"/>
          </a:p>
        </p:txBody>
      </p:sp>
      <p:sp>
        <p:nvSpPr>
          <p:cNvPr id="4" name="Oval 3"/>
          <p:cNvSpPr/>
          <p:nvPr/>
        </p:nvSpPr>
        <p:spPr>
          <a:xfrm>
            <a:off x="3124200" y="5181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3352800" y="54102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343400" y="5181600"/>
            <a:ext cx="1676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 = 10.2</a:t>
            </a:r>
            <a:endParaRPr lang="en-US" dirty="0">
              <a:solidFill>
                <a:schemeClr val="tx1"/>
              </a:solidFill>
            </a:endParaRPr>
          </a:p>
        </p:txBody>
      </p:sp>
      <p:sp>
        <p:nvSpPr>
          <p:cNvPr id="8" name="TextBox 7"/>
          <p:cNvSpPr txBox="1"/>
          <p:nvPr/>
        </p:nvSpPr>
        <p:spPr>
          <a:xfrm>
            <a:off x="2819400" y="4953000"/>
            <a:ext cx="308098" cy="369332"/>
          </a:xfrm>
          <a:prstGeom prst="rect">
            <a:avLst/>
          </a:prstGeom>
          <a:noFill/>
        </p:spPr>
        <p:txBody>
          <a:bodyPr wrap="none" rtlCol="0">
            <a:spAutoFit/>
          </a:bodyPr>
          <a:lstStyle/>
          <a:p>
            <a:r>
              <a:rPr lang="en-US" dirty="0" smtClean="0"/>
              <a:t>p</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and memory addressing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Pointers generally occupy one word (4 bytes on 32-bit system; 8 bytes on 64-bit system) but can not be assumed. (Still see </a:t>
            </a:r>
            <a:r>
              <a:rPr lang="en-US" dirty="0" err="1" smtClean="0">
                <a:latin typeface="Courier New" pitchFamily="49" charset="0"/>
                <a:cs typeface="Courier New" pitchFamily="49" charset="0"/>
              </a:rPr>
              <a:t>pointers.c</a:t>
            </a:r>
            <a:r>
              <a:rPr lang="en-US" dirty="0" smtClean="0"/>
              <a:t>)</a:t>
            </a:r>
          </a:p>
          <a:p>
            <a:r>
              <a:rPr lang="en-US" dirty="0" smtClean="0"/>
              <a:t>We should not assume that a pointer points anywhere useful until we explicitly set it.</a:t>
            </a:r>
          </a:p>
          <a:p>
            <a:r>
              <a:rPr lang="en-US" dirty="0" smtClean="0"/>
              <a:t>One pointer can be assigned to another only when</a:t>
            </a:r>
          </a:p>
          <a:p>
            <a:pPr lvl="1"/>
            <a:r>
              <a:rPr lang="en-US" dirty="0" smtClean="0"/>
              <a:t>They both have the same type, or</a:t>
            </a:r>
          </a:p>
          <a:p>
            <a:pPr lvl="1"/>
            <a:r>
              <a:rPr lang="en-US" dirty="0" smtClean="0"/>
              <a:t>When one of them is of generic type </a:t>
            </a:r>
            <a:r>
              <a:rPr lang="en-US" dirty="0" smtClean="0">
                <a:latin typeface="Courier New" pitchFamily="49" charset="0"/>
                <a:cs typeface="Courier New" pitchFamily="49" charset="0"/>
              </a:rPr>
              <a:t>void *</a:t>
            </a:r>
          </a:p>
          <a:p>
            <a:pPr>
              <a:buNone/>
            </a:pPr>
            <a:r>
              <a:rPr lang="en-US" dirty="0" smtClean="0"/>
              <a:t/>
            </a:r>
            <a:br>
              <a:rPr lang="en-US" dirty="0" smtClean="0"/>
            </a:b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mistakes, be careful!</a:t>
            </a:r>
            <a:endParaRPr lang="en-US" dirty="0"/>
          </a:p>
        </p:txBody>
      </p:sp>
      <p:sp>
        <p:nvSpPr>
          <p:cNvPr id="3" name="Content Placeholder 2"/>
          <p:cNvSpPr>
            <a:spLocks noGrp="1"/>
          </p:cNvSpPr>
          <p:nvPr>
            <p:ph idx="1"/>
          </p:nvPr>
        </p:nvSpPr>
        <p:spPr/>
        <p:txBody>
          <a:bodyPr>
            <a:normAutofit/>
          </a:bodyPr>
          <a:lstStyle/>
          <a:p>
            <a:r>
              <a:rPr lang="en-US" dirty="0" smtClean="0"/>
              <a:t>Nothing prevents a pointer from pointing to an invalid address. Common mistakes are:</a:t>
            </a:r>
          </a:p>
          <a:p>
            <a:pPr lvl="1"/>
            <a:r>
              <a:rPr lang="en-US" dirty="0" smtClean="0"/>
              <a:t>Cast an arbitrary integer to pointers</a:t>
            </a:r>
          </a:p>
          <a:p>
            <a:pPr lvl="1"/>
            <a:r>
              <a:rPr lang="en-US" dirty="0" smtClean="0"/>
              <a:t>Adjust pointers beyond the boundary of an array</a:t>
            </a:r>
          </a:p>
          <a:p>
            <a:pPr lvl="1"/>
            <a:r>
              <a:rPr lang="en-US" dirty="0" smtClean="0"/>
              <a:t>De-allocate storage that other points still reference</a:t>
            </a:r>
            <a:br>
              <a:rPr lang="en-US" dirty="0" smtClean="0"/>
            </a:br>
            <a:endParaRPr lang="en-US" dirty="0" smtClean="0"/>
          </a:p>
          <a:p>
            <a:endParaRPr lang="en-US" dirty="0"/>
          </a:p>
        </p:txBody>
      </p:sp>
      <p:pic>
        <p:nvPicPr>
          <p:cNvPr id="1026" name="Picture 2" descr="http://t0.gstatic.com/images?q=tbn:ANd9GcQD0fXAitz1_k3iizelzS6VTvcm9nm5BqC8avN2iM9ssiCCtjWV8A"/>
          <p:cNvPicPr>
            <a:picLocks noChangeAspect="1" noChangeArrowheads="1"/>
          </p:cNvPicPr>
          <p:nvPr/>
        </p:nvPicPr>
        <p:blipFill>
          <a:blip r:embed="rId2" cstate="print"/>
          <a:srcRect/>
          <a:stretch>
            <a:fillRect/>
          </a:stretch>
        </p:blipFill>
        <p:spPr bwMode="auto">
          <a:xfrm>
            <a:off x="3124200" y="4343400"/>
            <a:ext cx="2466975" cy="184785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Pass the value </a:t>
            </a:r>
            <a:r>
              <a:rPr lang="en-US" sz="3200" dirty="0" err="1" smtClean="0"/>
              <a:t>v.s</a:t>
            </a:r>
            <a:r>
              <a:rPr lang="en-US" sz="3200" dirty="0" smtClean="0"/>
              <a:t>. </a:t>
            </a:r>
            <a:br>
              <a:rPr lang="en-US" sz="3200" dirty="0" smtClean="0"/>
            </a:br>
            <a:r>
              <a:rPr lang="en-US" sz="3200" dirty="0" smtClean="0"/>
              <a:t>pass the pointer to a function</a:t>
            </a:r>
            <a:endParaRPr lang="en-US" sz="3200" dirty="0"/>
          </a:p>
        </p:txBody>
      </p:sp>
      <p:sp>
        <p:nvSpPr>
          <p:cNvPr id="3" name="Content Placeholder 2"/>
          <p:cNvSpPr>
            <a:spLocks noGrp="1"/>
          </p:cNvSpPr>
          <p:nvPr>
            <p:ph idx="1"/>
          </p:nvPr>
        </p:nvSpPr>
        <p:spPr/>
        <p:txBody>
          <a:bodyPr>
            <a:normAutofit lnSpcReduction="10000"/>
          </a:bodyPr>
          <a:lstStyle/>
          <a:p>
            <a:r>
              <a:rPr lang="en-US" dirty="0" smtClean="0">
                <a:cs typeface="Courier New" pitchFamily="49" charset="0"/>
              </a:rPr>
              <a:t>To better understand pointers, you’ll need to dig into the memory of your computer. See the picture on page 80.</a:t>
            </a:r>
          </a:p>
          <a:p>
            <a:pPr lvl="1"/>
            <a:r>
              <a:rPr lang="en-US" dirty="0" smtClean="0">
                <a:cs typeface="Courier New" pitchFamily="49" charset="0"/>
              </a:rPr>
              <a:t>Code section</a:t>
            </a:r>
          </a:p>
          <a:p>
            <a:pPr lvl="1"/>
            <a:r>
              <a:rPr lang="en-US" dirty="0" smtClean="0">
                <a:cs typeface="Courier New" pitchFamily="49" charset="0"/>
              </a:rPr>
              <a:t>Constants</a:t>
            </a:r>
          </a:p>
          <a:p>
            <a:pPr lvl="1"/>
            <a:r>
              <a:rPr lang="en-US" dirty="0" err="1" smtClean="0">
                <a:cs typeface="Courier New" pitchFamily="49" charset="0"/>
              </a:rPr>
              <a:t>Globals</a:t>
            </a:r>
            <a:endParaRPr lang="en-US" dirty="0" smtClean="0">
              <a:cs typeface="Courier New" pitchFamily="49" charset="0"/>
            </a:endParaRPr>
          </a:p>
          <a:p>
            <a:pPr lvl="1"/>
            <a:r>
              <a:rPr lang="en-US" dirty="0" smtClean="0">
                <a:cs typeface="Courier New" pitchFamily="49" charset="0"/>
              </a:rPr>
              <a:t>Heap</a:t>
            </a:r>
          </a:p>
          <a:p>
            <a:pPr lvl="1"/>
            <a:r>
              <a:rPr lang="en-US" dirty="0" smtClean="0">
                <a:cs typeface="Courier New" pitchFamily="49" charset="0"/>
              </a:rPr>
              <a:t>Stack</a:t>
            </a:r>
          </a:p>
          <a:p>
            <a:r>
              <a:rPr lang="en-US" dirty="0" err="1" smtClean="0">
                <a:latin typeface="Courier New" pitchFamily="49" charset="0"/>
                <a:cs typeface="Courier New" pitchFamily="49" charset="0"/>
              </a:rPr>
              <a:t>southeast.c</a:t>
            </a:r>
            <a:r>
              <a:rPr lang="en-US" dirty="0" smtClean="0"/>
              <a:t> on page 44 - 51</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Pointers and arrays – some basics (1)</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err="1" smtClean="0">
                <a:latin typeface="Courier New" pitchFamily="49" charset="0"/>
                <a:cs typeface="Courier New" pitchFamily="49" charset="0"/>
              </a:rPr>
              <a:t>int</a:t>
            </a:r>
            <a:r>
              <a:rPr lang="en-US" sz="2800" dirty="0" smtClean="0">
                <a:latin typeface="Courier New" pitchFamily="49" charset="0"/>
                <a:cs typeface="Courier New" pitchFamily="49" charset="0"/>
              </a:rPr>
              <a:t> a[3] = {-1, 2, 0};// </a:t>
            </a:r>
            <a:r>
              <a:rPr lang="en-US" sz="2800" dirty="0" err="1" smtClean="0">
                <a:latin typeface="Courier New" pitchFamily="49" charset="0"/>
                <a:cs typeface="Courier New" pitchFamily="49" charset="0"/>
              </a:rPr>
              <a:t>pointerandarray.c</a:t>
            </a:r>
            <a:r>
              <a:rPr lang="en-US" sz="2800" dirty="0" smtClean="0">
                <a:latin typeface="Courier New" pitchFamily="49" charset="0"/>
                <a:cs typeface="Courier New" pitchFamily="49" charset="0"/>
              </a:rPr>
              <a:t/>
            </a:r>
            <a:br>
              <a:rPr lang="en-US" sz="2800" dirty="0" smtClean="0">
                <a:latin typeface="Courier New" pitchFamily="49" charset="0"/>
                <a:cs typeface="Courier New" pitchFamily="49" charset="0"/>
              </a:rPr>
            </a:br>
            <a:r>
              <a:rPr lang="en-US" sz="2800" dirty="0" err="1" smtClean="0">
                <a:latin typeface="Courier New" pitchFamily="49" charset="0"/>
                <a:cs typeface="Courier New" pitchFamily="49" charset="0"/>
              </a:rPr>
              <a:t>int</a:t>
            </a:r>
            <a:r>
              <a:rPr lang="en-US" sz="2800" dirty="0" smtClean="0">
                <a:latin typeface="Courier New" pitchFamily="49" charset="0"/>
                <a:cs typeface="Courier New" pitchFamily="49" charset="0"/>
              </a:rPr>
              <a:t> b[]={20,1};</a:t>
            </a:r>
          </a:p>
          <a:p>
            <a:pPr lvl="1"/>
            <a:r>
              <a:rPr lang="en-US" dirty="0" smtClean="0">
                <a:cs typeface="Courier New" pitchFamily="49" charset="0"/>
              </a:rPr>
              <a:t>An array variable is in effect a “</a:t>
            </a:r>
            <a:r>
              <a:rPr lang="en-US" dirty="0" smtClean="0">
                <a:solidFill>
                  <a:srgbClr val="FF0000"/>
                </a:solidFill>
                <a:cs typeface="Courier New" pitchFamily="49" charset="0"/>
              </a:rPr>
              <a:t>pointer constant</a:t>
            </a:r>
            <a:r>
              <a:rPr lang="en-US" dirty="0" smtClean="0">
                <a:cs typeface="Courier New" pitchFamily="49" charset="0"/>
              </a:rPr>
              <a:t>” which happens to hold the address of the first element in the array). </a:t>
            </a:r>
          </a:p>
          <a:p>
            <a:pPr lvl="2"/>
            <a:r>
              <a:rPr lang="en-US" dirty="0" smtClean="0">
                <a:cs typeface="Courier New" pitchFamily="49" charset="0"/>
              </a:rPr>
              <a:t>So </a:t>
            </a:r>
            <a:r>
              <a:rPr lang="en-US" dirty="0" smtClean="0">
                <a:latin typeface="Courier New" pitchFamily="49" charset="0"/>
                <a:cs typeface="Courier New" pitchFamily="49" charset="0"/>
              </a:rPr>
              <a:t>a</a:t>
            </a:r>
            <a:r>
              <a:rPr lang="en-US" dirty="0" smtClean="0">
                <a:cs typeface="Courier New" pitchFamily="49" charset="0"/>
              </a:rPr>
              <a:t> and </a:t>
            </a:r>
            <a:r>
              <a:rPr lang="en-US" dirty="0" err="1" smtClean="0">
                <a:latin typeface="Courier New" pitchFamily="49" charset="0"/>
                <a:cs typeface="Courier New" pitchFamily="49" charset="0"/>
              </a:rPr>
              <a:t>b</a:t>
            </a:r>
            <a:r>
              <a:rPr lang="en-US" dirty="0" err="1" smtClean="0">
                <a:cs typeface="Courier New" pitchFamily="49" charset="0"/>
              </a:rPr>
              <a:t>’s</a:t>
            </a:r>
            <a:r>
              <a:rPr lang="en-US" dirty="0" smtClean="0">
                <a:cs typeface="Courier New" pitchFamily="49" charset="0"/>
              </a:rPr>
              <a:t> type above is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 const</a:t>
            </a:r>
            <a:r>
              <a:rPr lang="en-US" dirty="0" smtClean="0">
                <a:cs typeface="Courier New" pitchFamily="49" charset="0"/>
              </a:rPr>
              <a:t>, and you can </a:t>
            </a:r>
            <a:r>
              <a:rPr lang="en-US" dirty="0" smtClean="0">
                <a:solidFill>
                  <a:srgbClr val="FF0000"/>
                </a:solidFill>
                <a:cs typeface="Courier New" pitchFamily="49" charset="0"/>
              </a:rPr>
              <a:t>not</a:t>
            </a:r>
            <a:r>
              <a:rPr lang="en-US" dirty="0" smtClean="0">
                <a:cs typeface="Courier New" pitchFamily="49" charset="0"/>
              </a:rPr>
              <a:t> do </a:t>
            </a:r>
            <a:br>
              <a:rPr lang="en-US" dirty="0" smtClean="0">
                <a:cs typeface="Courier New" pitchFamily="49" charset="0"/>
              </a:rPr>
            </a:br>
            <a:r>
              <a:rPr lang="en-US" dirty="0" smtClean="0">
                <a:latin typeface="Courier New" pitchFamily="49" charset="0"/>
                <a:cs typeface="Courier New" pitchFamily="49" charset="0"/>
              </a:rPr>
              <a:t>a = b;</a:t>
            </a:r>
          </a:p>
          <a:p>
            <a:pPr lvl="2"/>
            <a:r>
              <a:rPr lang="en-US" dirty="0" smtClean="0">
                <a:cs typeface="Courier New" pitchFamily="49" charset="0"/>
              </a:rPr>
              <a:t>The dirty little secret is that when the program is compiled, all array variables won’t even exist in the final executable because they are replaced with addresses of the arrays they reference to</a:t>
            </a:r>
            <a:r>
              <a:rPr lang="en-US" dirty="0" smtClean="0">
                <a:cs typeface="Courier New" pitchFamily="49" charset="0"/>
              </a:rPr>
              <a:t>!</a:t>
            </a:r>
          </a:p>
          <a:p>
            <a:pPr lvl="2"/>
            <a:r>
              <a:rPr lang="en-US" dirty="0" smtClean="0">
                <a:cs typeface="Courier New" pitchFamily="49" charset="0"/>
              </a:rPr>
              <a:t>Therefore,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 </a:t>
            </a:r>
            <a:r>
              <a:rPr lang="en-US" dirty="0" smtClean="0">
                <a:cs typeface="Courier New" pitchFamily="49" charset="0"/>
              </a:rPr>
              <a:t>is illegal (unless it is a function argument which we will discuss later) since an explicit size or an initializer is needed.</a:t>
            </a:r>
            <a:endParaRPr lang="en-US" dirty="0" smtClean="0">
              <a:cs typeface="Courier New" pitchFamily="49" charset="0"/>
            </a:endParaRPr>
          </a:p>
          <a:p>
            <a:pPr lvl="1"/>
            <a:r>
              <a:rPr lang="en-US" dirty="0" err="1" smtClean="0">
                <a:latin typeface="Courier New" pitchFamily="49" charset="0"/>
                <a:cs typeface="Courier New" pitchFamily="49" charset="0"/>
              </a:rPr>
              <a:t>sizeof</a:t>
            </a:r>
            <a:r>
              <a:rPr lang="en-US" dirty="0" smtClean="0">
                <a:latin typeface="Courier New" pitchFamily="49" charset="0"/>
                <a:cs typeface="Courier New" pitchFamily="49" charset="0"/>
              </a:rPr>
              <a:t>(a) </a:t>
            </a:r>
            <a:r>
              <a:rPr lang="en-US" dirty="0" smtClean="0">
                <a:cs typeface="Courier New" pitchFamily="49" charset="0"/>
              </a:rPr>
              <a:t>returns the number of bytes in </a:t>
            </a:r>
            <a:r>
              <a:rPr lang="en-US" dirty="0" smtClean="0">
                <a:latin typeface="Courier New" pitchFamily="49" charset="0"/>
                <a:cs typeface="Courier New" pitchFamily="49" charset="0"/>
              </a:rPr>
              <a:t>a</a:t>
            </a:r>
            <a:endParaRPr lang="en-US" dirty="0" smtClean="0">
              <a:cs typeface="Courier New" pitchFamily="49" charset="0"/>
            </a:endParaRPr>
          </a:p>
          <a:p>
            <a:pPr lvl="1"/>
            <a:r>
              <a:rPr lang="en-US" dirty="0" smtClean="0">
                <a:cs typeface="Courier New" pitchFamily="49" charset="0"/>
              </a:rPr>
              <a:t>You can change the elements in the array through array variables though. Like </a:t>
            </a:r>
            <a:r>
              <a:rPr lang="en-US" dirty="0" smtClean="0">
                <a:latin typeface="Courier New" pitchFamily="49" charset="0"/>
                <a:cs typeface="Courier New" pitchFamily="49" charset="0"/>
              </a:rPr>
              <a:t>a[1]=23; </a:t>
            </a:r>
          </a:p>
          <a:p>
            <a:pPr lvl="1"/>
            <a:endParaRPr lang="en-US" dirty="0" smtClean="0">
              <a:latin typeface="Courier New" pitchFamily="49" charset="0"/>
              <a:cs typeface="Courier New" pitchFamily="49" charset="0"/>
            </a:endParaRPr>
          </a:p>
          <a:p>
            <a:pPr lvl="1"/>
            <a:endParaRPr lang="en-US" dirty="0">
              <a:latin typeface="Courier New" pitchFamily="49" charset="0"/>
              <a:cs typeface="Courier New"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Pointers and arrays – some basics (2)</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a[3] = {-1, 2, 0}; </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*c =a; // or c=&amp;a[0];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c = b;</a:t>
            </a:r>
          </a:p>
          <a:p>
            <a:pPr lvl="1"/>
            <a:r>
              <a:rPr lang="en-US" dirty="0" smtClean="0">
                <a:cs typeface="Courier New" pitchFamily="49" charset="0"/>
              </a:rPr>
              <a:t>The regular pointer </a:t>
            </a:r>
            <a:r>
              <a:rPr lang="en-US" dirty="0" smtClean="0">
                <a:latin typeface="Courier New" pitchFamily="49" charset="0"/>
                <a:cs typeface="Courier New" pitchFamily="49" charset="0"/>
              </a:rPr>
              <a:t>c</a:t>
            </a:r>
            <a:r>
              <a:rPr lang="en-US" dirty="0" smtClean="0">
                <a:cs typeface="Courier New" pitchFamily="49" charset="0"/>
              </a:rPr>
              <a:t> above is not a constant like </a:t>
            </a:r>
            <a:r>
              <a:rPr lang="en-US" dirty="0" smtClean="0">
                <a:latin typeface="Courier New" pitchFamily="49" charset="0"/>
                <a:cs typeface="Courier New" pitchFamily="49" charset="0"/>
              </a:rPr>
              <a:t>a</a:t>
            </a:r>
            <a:r>
              <a:rPr lang="en-US" dirty="0" smtClean="0">
                <a:cs typeface="Courier New" pitchFamily="49" charset="0"/>
              </a:rPr>
              <a:t> and </a:t>
            </a:r>
            <a:r>
              <a:rPr lang="en-US" dirty="0" smtClean="0">
                <a:latin typeface="Courier New" pitchFamily="49" charset="0"/>
                <a:cs typeface="Courier New" pitchFamily="49" charset="0"/>
              </a:rPr>
              <a:t>b</a:t>
            </a:r>
            <a:r>
              <a:rPr lang="en-US" dirty="0" smtClean="0">
                <a:cs typeface="Courier New" pitchFamily="49" charset="0"/>
              </a:rPr>
              <a:t> anymore. It can be changed to point to somewhere else.</a:t>
            </a:r>
            <a:endParaRPr lang="en-US" dirty="0" smtClean="0">
              <a:latin typeface="Courier New" pitchFamily="49" charset="0"/>
              <a:cs typeface="Courier New" pitchFamily="49" charset="0"/>
            </a:endParaRPr>
          </a:p>
          <a:p>
            <a:pPr lvl="1"/>
            <a:r>
              <a:rPr lang="en-US" dirty="0" err="1" smtClean="0">
                <a:latin typeface="Courier New" pitchFamily="49" charset="0"/>
                <a:cs typeface="Courier New" pitchFamily="49" charset="0"/>
              </a:rPr>
              <a:t>sizeof</a:t>
            </a:r>
            <a:r>
              <a:rPr lang="en-US" dirty="0" smtClean="0">
                <a:latin typeface="Courier New" pitchFamily="49" charset="0"/>
                <a:cs typeface="Courier New" pitchFamily="49" charset="0"/>
              </a:rPr>
              <a:t>(c) </a:t>
            </a:r>
            <a:r>
              <a:rPr lang="en-US" dirty="0" smtClean="0">
                <a:cs typeface="Courier New" pitchFamily="49" charset="0"/>
              </a:rPr>
              <a:t>returns 4 or 8 – the number of bytes to store a pointer, which is system-dependent.</a:t>
            </a:r>
          </a:p>
          <a:p>
            <a:pPr lvl="1"/>
            <a:r>
              <a:rPr lang="en-US" dirty="0" smtClean="0">
                <a:cs typeface="Courier New" pitchFamily="49" charset="0"/>
              </a:rPr>
              <a:t>Pointer decay: when you assign an array to a pointer, the pointer doesn’t know anything about the size of the array, so a little information is lost! </a:t>
            </a:r>
          </a:p>
          <a:p>
            <a:pPr lvl="2"/>
            <a:r>
              <a:rPr lang="en-US" dirty="0" smtClean="0">
                <a:cs typeface="Courier New" pitchFamily="49" charset="0"/>
              </a:rPr>
              <a:t>It is up to the programmer to keep track of the size.</a:t>
            </a:r>
          </a:p>
          <a:p>
            <a:pPr lvl="2"/>
            <a:r>
              <a:rPr lang="en-US" dirty="0" smtClean="0">
                <a:cs typeface="Courier New" pitchFamily="49" charset="0"/>
              </a:rPr>
              <a:t>This happens when passing an array to a function (later…)</a:t>
            </a:r>
          </a:p>
          <a:p>
            <a:pPr lvl="1"/>
            <a:endParaRPr lang="en-US" dirty="0" smtClean="0">
              <a:latin typeface="Courier New" pitchFamily="49" charset="0"/>
              <a:cs typeface="Courier New" pitchFamily="49" charset="0"/>
            </a:endParaRPr>
          </a:p>
          <a:p>
            <a:pPr lvl="1"/>
            <a:endParaRPr lang="en-US" dirty="0">
              <a:latin typeface="Courier New" pitchFamily="49" charset="0"/>
              <a:cs typeface="Courier New" pitchFamily="49" charset="0"/>
            </a:endParaRPr>
          </a:p>
        </p:txBody>
      </p:sp>
      <p:sp>
        <p:nvSpPr>
          <p:cNvPr id="4" name="Oval Callout 3"/>
          <p:cNvSpPr/>
          <p:nvPr/>
        </p:nvSpPr>
        <p:spPr>
          <a:xfrm>
            <a:off x="6248400" y="1447800"/>
            <a:ext cx="2667000" cy="838200"/>
          </a:xfrm>
          <a:prstGeom prst="wedgeEllipseCallout">
            <a:avLst>
              <a:gd name="adj1" fmla="val -62042"/>
              <a:gd name="adj2" fmla="val 331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 is left associative and has higher order than &amp;</a:t>
            </a:r>
            <a:endParaRPr lang="en-US" sz="12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Order and associativity of operators </a:t>
            </a:r>
          </a:p>
        </p:txBody>
      </p:sp>
      <p:sp>
        <p:nvSpPr>
          <p:cNvPr id="3" name="Content Placeholder 2"/>
          <p:cNvSpPr>
            <a:spLocks noGrp="1"/>
          </p:cNvSpPr>
          <p:nvPr>
            <p:ph idx="1"/>
          </p:nvPr>
        </p:nvSpPr>
        <p:spPr>
          <a:xfrm>
            <a:off x="304800" y="1554163"/>
            <a:ext cx="8686800" cy="2713038"/>
          </a:xfrm>
        </p:spPr>
        <p:txBody>
          <a:bodyPr/>
          <a:lstStyle/>
          <a:p>
            <a:r>
              <a:rPr lang="en-US" dirty="0" smtClean="0"/>
              <a:t>The chart below contains order/level/precedence and associativity of pointer-related operators</a:t>
            </a:r>
          </a:p>
          <a:p>
            <a:r>
              <a:rPr lang="en-US" dirty="0" smtClean="0"/>
              <a:t>It will be of great help when you interpret complex </a:t>
            </a:r>
            <a:r>
              <a:rPr lang="en-US" dirty="0" smtClean="0"/>
              <a:t>expressions</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500354816"/>
              </p:ext>
            </p:extLst>
          </p:nvPr>
        </p:nvGraphicFramePr>
        <p:xfrm>
          <a:off x="762000" y="4419600"/>
          <a:ext cx="7772400" cy="1112520"/>
        </p:xfrm>
        <a:graphic>
          <a:graphicData uri="http://schemas.openxmlformats.org/drawingml/2006/table">
            <a:tbl>
              <a:tblPr firstRow="1" bandRow="1">
                <a:tableStyleId>{5C22544A-7EE6-4342-B048-85BDC9FD1C3A}</a:tableStyleId>
              </a:tblPr>
              <a:tblGrid>
                <a:gridCol w="2590800"/>
                <a:gridCol w="2590800"/>
                <a:gridCol w="2590800"/>
              </a:tblGrid>
              <a:tr h="370840">
                <a:tc>
                  <a:txBody>
                    <a:bodyPr/>
                    <a:lstStyle/>
                    <a:p>
                      <a:r>
                        <a:rPr lang="en-US" dirty="0" smtClean="0"/>
                        <a:t>Operators</a:t>
                      </a:r>
                      <a:endParaRPr lang="en-US" dirty="0"/>
                    </a:p>
                  </a:txBody>
                  <a:tcPr/>
                </a:tc>
                <a:tc>
                  <a:txBody>
                    <a:bodyPr/>
                    <a:lstStyle/>
                    <a:p>
                      <a:r>
                        <a:rPr lang="en-US" dirty="0" smtClean="0"/>
                        <a:t>Order</a:t>
                      </a:r>
                      <a:endParaRPr lang="en-US" dirty="0"/>
                    </a:p>
                  </a:txBody>
                  <a:tcPr/>
                </a:tc>
                <a:tc>
                  <a:txBody>
                    <a:bodyPr/>
                    <a:lstStyle/>
                    <a:p>
                      <a:r>
                        <a:rPr lang="en-US" dirty="0" smtClean="0"/>
                        <a:t>Associativity</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New" pitchFamily="49" charset="0"/>
                          <a:cs typeface="Courier New" pitchFamily="49" charset="0"/>
                        </a:rPr>
                        <a:t>()</a:t>
                      </a:r>
                      <a:r>
                        <a:rPr lang="en-US" dirty="0" smtClean="0">
                          <a:latin typeface="+mn-lt"/>
                          <a:cs typeface="Courier New" pitchFamily="49" charset="0"/>
                        </a:rPr>
                        <a:t>,  </a:t>
                      </a:r>
                      <a:r>
                        <a:rPr lang="en-US" dirty="0" smtClean="0">
                          <a:latin typeface="Courier New" pitchFamily="49" charset="0"/>
                          <a:cs typeface="Courier New" pitchFamily="49" charset="0"/>
                        </a:rPr>
                        <a:t>[]</a:t>
                      </a:r>
                      <a:r>
                        <a:rPr lang="en-US" dirty="0" smtClean="0">
                          <a:latin typeface="+mn-lt"/>
                          <a:cs typeface="Courier New" pitchFamily="49" charset="0"/>
                        </a:rPr>
                        <a:t> , </a:t>
                      </a:r>
                      <a:r>
                        <a:rPr lang="en-US" dirty="0" smtClean="0">
                          <a:latin typeface="Courier New" pitchFamily="49" charset="0"/>
                          <a:cs typeface="Courier New" pitchFamily="49" charset="0"/>
                        </a:rPr>
                        <a:t>.</a:t>
                      </a:r>
                      <a:r>
                        <a:rPr lang="en-US" dirty="0" smtClean="0">
                          <a:latin typeface="+mn-lt"/>
                          <a:cs typeface="Courier New" pitchFamily="49" charset="0"/>
                        </a:rPr>
                        <a:t>,  </a:t>
                      </a:r>
                      <a:r>
                        <a:rPr lang="en-US" dirty="0" smtClean="0">
                          <a:latin typeface="Courier New" pitchFamily="49" charset="0"/>
                          <a:cs typeface="Courier New" pitchFamily="49" charset="0"/>
                        </a:rPr>
                        <a:t>-&gt;</a:t>
                      </a:r>
                    </a:p>
                  </a:txBody>
                  <a:tcPr/>
                </a:tc>
                <a:tc>
                  <a:txBody>
                    <a:bodyPr/>
                    <a:lstStyle/>
                    <a:p>
                      <a:r>
                        <a:rPr lang="en-US" dirty="0" smtClean="0">
                          <a:latin typeface="+mn-lt"/>
                          <a:cs typeface="Courier New" pitchFamily="49" charset="0"/>
                        </a:rPr>
                        <a:t>2</a:t>
                      </a:r>
                      <a:endParaRPr lang="en-US" dirty="0">
                        <a:latin typeface="+mn-lt"/>
                        <a:cs typeface="Courier New" pitchFamily="49" charset="0"/>
                      </a:endParaRPr>
                    </a:p>
                  </a:txBody>
                  <a:tcPr/>
                </a:tc>
                <a:tc>
                  <a:txBody>
                    <a:bodyPr/>
                    <a:lstStyle/>
                    <a:p>
                      <a:r>
                        <a:rPr lang="en-US" dirty="0" smtClean="0"/>
                        <a:t>Left to right</a:t>
                      </a:r>
                      <a:endParaRPr lang="en-US" dirty="0"/>
                    </a:p>
                  </a:txBody>
                  <a:tcPr/>
                </a:tc>
              </a:tr>
              <a:tr h="370840">
                <a:tc>
                  <a:txBody>
                    <a:bodyPr/>
                    <a:lstStyle/>
                    <a:p>
                      <a:r>
                        <a:rPr lang="en-US" dirty="0" smtClean="0">
                          <a:latin typeface="Courier New" pitchFamily="49" charset="0"/>
                          <a:cs typeface="Courier New" pitchFamily="49" charset="0"/>
                        </a:rPr>
                        <a:t>*</a:t>
                      </a:r>
                      <a:r>
                        <a:rPr lang="en-US" dirty="0" smtClean="0">
                          <a:latin typeface="+mn-lt"/>
                          <a:cs typeface="Courier New" pitchFamily="49" charset="0"/>
                        </a:rPr>
                        <a:t>,  </a:t>
                      </a:r>
                      <a:r>
                        <a:rPr lang="en-US" dirty="0" smtClean="0">
                          <a:latin typeface="Courier New" pitchFamily="49" charset="0"/>
                          <a:cs typeface="Courier New" pitchFamily="49" charset="0"/>
                        </a:rPr>
                        <a:t>&amp;</a:t>
                      </a:r>
                      <a:endParaRPr lang="en-US" dirty="0">
                        <a:latin typeface="Courier New" pitchFamily="49" charset="0"/>
                        <a:cs typeface="Courier New" pitchFamily="49" charset="0"/>
                      </a:endParaRPr>
                    </a:p>
                  </a:txBody>
                  <a:tcPr/>
                </a:tc>
                <a:tc>
                  <a:txBody>
                    <a:bodyPr/>
                    <a:lstStyle/>
                    <a:p>
                      <a:r>
                        <a:rPr lang="en-US" dirty="0" smtClean="0">
                          <a:latin typeface="+mn-lt"/>
                          <a:cs typeface="Courier New" pitchFamily="49" charset="0"/>
                        </a:rPr>
                        <a:t>3</a:t>
                      </a:r>
                      <a:endParaRPr lang="en-US" dirty="0">
                        <a:latin typeface="+mn-lt"/>
                        <a:cs typeface="Courier New" pitchFamily="49" charset="0"/>
                      </a:endParaRPr>
                    </a:p>
                  </a:txBody>
                  <a:tcPr/>
                </a:tc>
                <a:tc>
                  <a:txBody>
                    <a:bodyPr/>
                    <a:lstStyle/>
                    <a:p>
                      <a:r>
                        <a:rPr lang="en-US" dirty="0" smtClean="0">
                          <a:solidFill>
                            <a:srgbClr val="FF0000"/>
                          </a:solidFill>
                        </a:rPr>
                        <a:t>Right to left</a:t>
                      </a:r>
                      <a:endParaRPr lang="en-US" dirty="0">
                        <a:solidFill>
                          <a:srgbClr val="FF0000"/>
                        </a:solidFill>
                      </a:endParaRPr>
                    </a:p>
                  </a:txBody>
                  <a:tcPr/>
                </a:tc>
              </a:tr>
            </a:tbl>
          </a:graphicData>
        </a:graphic>
      </p:graphicFrame>
      <p:sp>
        <p:nvSpPr>
          <p:cNvPr id="5" name="Content Placeholder 2"/>
          <p:cNvSpPr txBox="1">
            <a:spLocks/>
          </p:cNvSpPr>
          <p:nvPr/>
        </p:nvSpPr>
        <p:spPr>
          <a:xfrm>
            <a:off x="762000" y="5684518"/>
            <a:ext cx="8382000" cy="914719"/>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None/>
            </a:pPr>
            <a:r>
              <a:rPr lang="en-US" sz="2000" dirty="0" smtClean="0"/>
              <a:t>Note: The . and -&gt; operators will be discussed later. </a:t>
            </a:r>
            <a:endParaRPr lang="en-US" sz="2000" dirty="0"/>
          </a:p>
        </p:txBody>
      </p:sp>
    </p:spTree>
    <p:extLst>
      <p:ext uri="{BB962C8B-B14F-4D97-AF65-F5344CB8AC3E}">
        <p14:creationId xmlns:p14="http://schemas.microsoft.com/office/powerpoint/2010/main" val="37200268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808</TotalTime>
  <Words>1205</Words>
  <Application>Microsoft Office PowerPoint</Application>
  <PresentationFormat>On-screen Show (4:3)</PresentationFormat>
  <Paragraphs>291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Courier New</vt:lpstr>
      <vt:lpstr>Franklin Gothic Book</vt:lpstr>
      <vt:lpstr>Franklin Gothic Medium</vt:lpstr>
      <vt:lpstr>Wingdings</vt:lpstr>
      <vt:lpstr>Wingdings 2</vt:lpstr>
      <vt:lpstr>Trek</vt:lpstr>
      <vt:lpstr>Mastering pointers</vt:lpstr>
      <vt:lpstr>subjects</vt:lpstr>
      <vt:lpstr>Pointers and memory addressing</vt:lpstr>
      <vt:lpstr>Pointers and memory addressing</vt:lpstr>
      <vt:lpstr>Common mistakes, be careful!</vt:lpstr>
      <vt:lpstr>Pass the value v.s.  pass the pointer to a function</vt:lpstr>
      <vt:lpstr>Pointers and arrays – some basics (1)</vt:lpstr>
      <vt:lpstr>Pointers and arrays – some basics (2)</vt:lpstr>
      <vt:lpstr>Order and associativity of operators </vt:lpstr>
      <vt:lpstr>Pointers and arrays – some basics (3)</vt:lpstr>
      <vt:lpstr>Pass an array to a function</vt:lpstr>
      <vt:lpstr>Useful hints (1)</vt:lpstr>
      <vt:lpstr>Useful hints (2)</vt:lpstr>
      <vt:lpstr>Two-dimensional arrays</vt:lpstr>
      <vt:lpstr>Quick exercise</vt:lpstr>
      <vt:lpstr>A closer look at strings</vt:lpstr>
      <vt:lpstr>A closer look at strings</vt:lpstr>
      <vt:lpstr>Formatted output</vt:lpstr>
      <vt:lpstr>Formatted input</vt:lpstr>
      <vt:lpstr>Formatted input</vt:lpstr>
      <vt:lpstr>Be careful with scanf()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for Java programmers</dc:title>
  <dc:creator>xuzhiguang</dc:creator>
  <cp:lastModifiedBy>Zhiguang  Xu</cp:lastModifiedBy>
  <cp:revision>152</cp:revision>
  <dcterms:created xsi:type="dcterms:W3CDTF">2006-08-16T00:00:00Z</dcterms:created>
  <dcterms:modified xsi:type="dcterms:W3CDTF">2017-08-23T23:18:24Z</dcterms:modified>
</cp:coreProperties>
</file>