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6" r:id="rId10"/>
    <p:sldId id="267" r:id="rId11"/>
    <p:sldId id="268" r:id="rId12"/>
    <p:sldId id="262" r:id="rId13"/>
  </p:sldIdLst>
  <p:sldSz cx="9144000" cy="6858000" type="screen4x3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32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dio/printf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dio/scanf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3335, </a:t>
            </a:r>
            <a:r>
              <a:rPr lang="en-US" smtClean="0"/>
              <a:t>Fall 2017</a:t>
            </a:r>
            <a:endParaRPr lang="en-US" dirty="0" smtClean="0"/>
          </a:p>
          <a:p>
            <a:r>
              <a:rPr lang="en-US" dirty="0" smtClean="0"/>
              <a:t>Dr. Zhiguang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example: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c,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cntrl_string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save[7], store[15];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cntrl_string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“%d , %*s %% %c %[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%*s %5s %s”;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cntrl_string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&amp;a, &amp;c, save, store, &amp;store[5];</a:t>
            </a:r>
          </a:p>
          <a:p>
            <a:pPr>
              <a:buNone/>
            </a:pPr>
            <a:endParaRPr lang="en-US" sz="14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cs typeface="Courier New" pitchFamily="49" charset="0"/>
              </a:rPr>
              <a:t>With the following </a:t>
            </a:r>
            <a:r>
              <a:rPr lang="en-US" sz="1400" dirty="0" err="1" smtClean="0">
                <a:cs typeface="Courier New" pitchFamily="49" charset="0"/>
              </a:rPr>
              <a:t>charcters</a:t>
            </a:r>
            <a:r>
              <a:rPr lang="en-US" sz="1400" dirty="0" smtClean="0">
                <a:cs typeface="Courier New" pitchFamily="49" charset="0"/>
              </a:rPr>
              <a:t> in </a:t>
            </a:r>
            <a:r>
              <a:rPr lang="en-US" sz="1400" dirty="0" err="1" smtClean="0">
                <a:cs typeface="Courier New" pitchFamily="49" charset="0"/>
              </a:rPr>
              <a:t>stdin</a:t>
            </a:r>
            <a:r>
              <a:rPr lang="en-US" sz="14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23 ,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ignore_this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% C abacus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read_in_this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cs typeface="Courier New" pitchFamily="49" charset="0"/>
              </a:rPr>
              <a:t>Results: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dirty="0" smtClean="0"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23, c </a:t>
            </a:r>
            <a:r>
              <a:rPr lang="en-US" sz="1400" dirty="0" smtClean="0"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‘C’,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abac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\0” </a:t>
            </a:r>
            <a:r>
              <a:rPr lang="en-US" sz="1400" dirty="0" smtClean="0"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save[0] </a:t>
            </a:r>
            <a:r>
              <a:rPr lang="en-US" sz="1400" dirty="0" smtClean="0">
                <a:cs typeface="Courier New" pitchFamily="49" charset="0"/>
              </a:rPr>
              <a:t>through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save[4], “read_\0” </a:t>
            </a:r>
            <a:r>
              <a:rPr lang="en-US" sz="1400" dirty="0" smtClean="0"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store[0] </a:t>
            </a:r>
            <a:r>
              <a:rPr lang="en-US" sz="1400" dirty="0" smtClean="0">
                <a:cs typeface="Courier New" pitchFamily="49" charset="0"/>
              </a:rPr>
              <a:t>through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store[5], </a:t>
            </a:r>
          </a:p>
          <a:p>
            <a:pPr>
              <a:buNone/>
            </a:pPr>
            <a:r>
              <a:rPr lang="en-US" sz="1400" dirty="0" smtClean="0"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in_this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**\0” </a:t>
            </a:r>
            <a:r>
              <a:rPr lang="en-US" sz="1400" dirty="0" smtClean="0"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store[5] </a:t>
            </a:r>
            <a:r>
              <a:rPr lang="en-US" sz="1400" dirty="0" smtClean="0">
                <a:cs typeface="Courier New" pitchFamily="49" charset="0"/>
              </a:rPr>
              <a:t>through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store[14] </a:t>
            </a:r>
            <a:r>
              <a:rPr lang="en-US" sz="1400" dirty="0">
                <a:cs typeface="Courier New" pitchFamily="49" charset="0"/>
              </a:rPr>
              <a:t>(</a:t>
            </a:r>
            <a:r>
              <a:rPr lang="en-US" sz="1400" dirty="0" err="1">
                <a:cs typeface="Courier New" pitchFamily="49" charset="0"/>
              </a:rPr>
              <a:t>I,e</a:t>
            </a:r>
            <a:r>
              <a:rPr lang="en-US" sz="1400" dirty="0" smtClean="0">
                <a:cs typeface="Courier New" pitchFamily="49" charset="0"/>
              </a:rPr>
              <a:t>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‘\0’</a:t>
            </a:r>
            <a:r>
              <a:rPr lang="en-US" sz="1400" dirty="0" smtClean="0">
                <a:cs typeface="Courier New" pitchFamily="49" charset="0"/>
              </a:rPr>
              <a:t> in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store[5]  </a:t>
            </a:r>
            <a:r>
              <a:rPr lang="en-US" sz="1400" dirty="0" smtClean="0">
                <a:cs typeface="Courier New" pitchFamily="49" charset="0"/>
              </a:rPr>
              <a:t>is overwritten by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400" dirty="0"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324600" y="1905000"/>
            <a:ext cx="1981200" cy="609600"/>
          </a:xfrm>
          <a:prstGeom prst="wedgeRectCallout">
            <a:avLst>
              <a:gd name="adj1" fmla="val -151704"/>
              <a:gd name="adj2" fmla="val 1072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string that contains any of these three chars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355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ryscanf.c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Good </a:t>
            </a:r>
            <a:endParaRPr lang="en-US" sz="24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f_n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l_n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(“Enter first and last name: “);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(“%19s %19s”,f_n,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l_n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First name and last name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 not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 whitespaces though.</a:t>
            </a:r>
          </a:p>
          <a:p>
            <a:pPr lvl="1"/>
            <a:r>
              <a:rPr lang="en-US" sz="2400" dirty="0" smtClean="0"/>
              <a:t>Buffer overflow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food[5];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(“Enter favorite food: “);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”%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s”,food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Trouble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(overflow) if more than 4 characters are received</a:t>
            </a:r>
          </a:p>
          <a:p>
            <a:r>
              <a:rPr lang="en-US" sz="2800" dirty="0" smtClean="0"/>
              <a:t>Use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/>
              <a:t>as </a:t>
            </a:r>
            <a:r>
              <a:rPr lang="en-US" sz="2800" dirty="0" smtClean="0"/>
              <a:t>alternative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tryfgets.c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food[5];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(“Enter favorite food: “);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(food,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(food),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Only receive up to 4 chars, “\n” included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To remove “\n”: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(food, “\n”))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food[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(food) -1]=‘\0’;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solidFill>
                  <a:srgbClr val="FF0000"/>
                </a:solidFill>
              </a:rPr>
              <a:t>vs.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>
                <a:solidFill>
                  <a:srgbClr val="FF0000"/>
                </a:solidFill>
              </a:rPr>
              <a:t>: page 68.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1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Pool puzzle on page 94.</a:t>
            </a:r>
          </a:p>
          <a:p>
            <a:r>
              <a:rPr lang="en-US" dirty="0" smtClean="0"/>
              <a:t>Code Magnets on page 97.</a:t>
            </a:r>
          </a:p>
          <a:p>
            <a:r>
              <a:rPr lang="en-US" dirty="0" smtClean="0"/>
              <a:t>And more…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review of strings</a:t>
            </a:r>
          </a:p>
          <a:p>
            <a:r>
              <a:rPr lang="en-US" dirty="0" smtClean="0"/>
              <a:t>Array of strings</a:t>
            </a:r>
          </a:p>
          <a:p>
            <a:r>
              <a:rPr lang="en-US" dirty="0" smtClean="0"/>
              <a:t>String-related functions in the C standard library</a:t>
            </a:r>
          </a:p>
          <a:p>
            <a:r>
              <a:rPr lang="en-US" dirty="0"/>
              <a:t>Formatted I/O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cs typeface="Courier New" pitchFamily="49" charset="0"/>
              </a:rPr>
              <a:t>Note: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cs typeface="Courier New" pitchFamily="49" charset="0"/>
              </a:rPr>
              <a:t>is similar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cs typeface="Courier New" pitchFamily="49" charset="0"/>
              </a:rPr>
              <a:t>except that its target is a string;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cs typeface="Courier New" pitchFamily="49" charset="0"/>
              </a:rPr>
              <a:t>is similar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cs typeface="Courier New" pitchFamily="49" charset="0"/>
              </a:rPr>
              <a:t>except that its source is a string.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characters</a:t>
            </a:r>
          </a:p>
          <a:p>
            <a:r>
              <a:rPr lang="en-US" dirty="0" smtClean="0"/>
              <a:t>Sentinel symbol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‘\0’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String literals</a:t>
            </a:r>
          </a:p>
          <a:p>
            <a:r>
              <a:rPr lang="en-US" dirty="0" smtClean="0"/>
              <a:t>String variable vs. Pointer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closer look at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257800" cy="731838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*cards = “JQK”; //A string literal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cards[2] = cards[1]; // Wrong!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2438400" cy="44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71600"/>
            <a:ext cx="236521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5791200"/>
            <a:ext cx="5257800" cy="7318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 cards[] = “JQK”; //Make a copy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cards[2] = cards[1]; // fine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urved Right Arrow 6"/>
          <p:cNvSpPr/>
          <p:nvPr/>
        </p:nvSpPr>
        <p:spPr>
          <a:xfrm flipV="1">
            <a:off x="4724400" y="4343400"/>
            <a:ext cx="533400" cy="1143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3505200" y="1905000"/>
            <a:ext cx="533400" cy="1143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6519446"/>
            <a:ext cx="4298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Assuming the code above is inside a function.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73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sure you understand the difference between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cards[] = “JQK”; // size = 4 with ‘\0’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cards[] = {‘J’, ‘Q’, ‘K’};// size = 3</a:t>
            </a:r>
            <a:endParaRPr lang="en-US" dirty="0" smtClean="0"/>
          </a:p>
          <a:p>
            <a:r>
              <a:rPr lang="en-US" dirty="0" smtClean="0"/>
              <a:t>The compiler will help you if you explicitly make the contents of the storage that your pointer points to constant:</a:t>
            </a:r>
            <a:br>
              <a:rPr lang="en-US" dirty="0" smtClean="0"/>
            </a:b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char *cards = “JQK”;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// Compiler error on next line: assignment of read-only location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cards[2] = cards[1]; </a:t>
            </a:r>
          </a:p>
          <a:p>
            <a:r>
              <a:rPr lang="en-US" dirty="0" smtClean="0">
                <a:cs typeface="Courier New" pitchFamily="49" charset="0"/>
              </a:rPr>
              <a:t>Make you understand the difference between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*cards = “JQK”;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cards = “JQK”;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cards[]</a:t>
            </a:r>
            <a:r>
              <a:rPr lang="en-US" b="1" dirty="0" smtClean="0">
                <a:solidFill>
                  <a:srgbClr val="FF0000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*cards</a:t>
            </a:r>
            <a:r>
              <a:rPr lang="en-US" b="1" dirty="0" smtClean="0">
                <a:solidFill>
                  <a:srgbClr val="FF0000"/>
                </a:solidFill>
              </a:rPr>
              <a:t>? See “Geek bits” on page 74.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9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arrays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tracks[][80];</a:t>
            </a:r>
          </a:p>
          <a:p>
            <a:r>
              <a:rPr lang="en-US" dirty="0" smtClean="0"/>
              <a:t>Array of pointers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*tracks[];</a:t>
            </a:r>
          </a:p>
          <a:p>
            <a:r>
              <a:rPr lang="en-US" dirty="0" smtClean="0"/>
              <a:t>Ex. Command line arguments to </a:t>
            </a:r>
            <a:r>
              <a:rPr lang="en-US" dirty="0"/>
              <a:t>the main </a:t>
            </a:r>
            <a:r>
              <a:rPr lang="en-US" dirty="0" smtClean="0"/>
              <a:t>function (chapter 3, page 141, we will talk more about it later.)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43834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functions in the 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trchr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strrchr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strchrnul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strcasestr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trtok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cs typeface="Courier New" pitchFamily="49" charset="0"/>
              </a:rPr>
              <a:t>Convert a string to an integer: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(),atoll()</a:t>
            </a:r>
          </a:p>
          <a:p>
            <a:r>
              <a:rPr lang="en-US" dirty="0">
                <a:cs typeface="Courier New" pitchFamily="49" charset="0"/>
              </a:rPr>
              <a:t>Convert a string to </a:t>
            </a:r>
            <a:r>
              <a:rPr lang="en-US" dirty="0" smtClean="0">
                <a:cs typeface="Courier New" pitchFamily="49" charset="0"/>
              </a:rPr>
              <a:t>a floating point number: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strtod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strtof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*format, …)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dirty="0" smtClean="0"/>
              <a:t>: a string that contains text with embedded </a:t>
            </a:r>
            <a:r>
              <a:rPr lang="en-US" sz="2400" i="1" dirty="0" smtClean="0"/>
              <a:t>conversion specs </a:t>
            </a:r>
            <a:r>
              <a:rPr lang="en-US" sz="2400" dirty="0" smtClean="0"/>
              <a:t>to be written to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stdout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 smtClean="0"/>
              <a:t>Conversion specs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400" dirty="0" smtClean="0"/>
              <a:t>Returns # of characters printed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http://www.cplusplus.com/reference/clibrary/cstdio/printf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90801"/>
          <a:ext cx="7010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/>
                <a:gridCol w="701040"/>
                <a:gridCol w="1116605"/>
                <a:gridCol w="1337035"/>
                <a:gridCol w="1752600"/>
                <a:gridCol w="1752600"/>
              </a:tblGrid>
              <a:tr h="2721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[flags]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[field width]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[.precision]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[length modifier]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specifier</a:t>
                      </a:r>
                      <a:endParaRPr lang="en-US" sz="1200" dirty="0"/>
                    </a:p>
                  </a:txBody>
                  <a:tcPr/>
                </a:tc>
              </a:tr>
              <a:tr h="440377">
                <a:tc rowSpan="4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+, -,’ ‘, #, 0</a:t>
                      </a:r>
                      <a:endParaRPr 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Min width of the converted argument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number of digits</a:t>
                      </a:r>
                      <a:endParaRPr 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h, l, 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d,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, o, u, x, X: integers</a:t>
                      </a:r>
                    </a:p>
                  </a:txBody>
                  <a:tcPr/>
                </a:tc>
              </a:tr>
              <a:tr h="616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r>
                        <a:rPr lang="en-US" sz="1200" baseline="0" dirty="0" smtClean="0"/>
                        <a:t> of digits after the decimal point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e, E, f: floating point </a:t>
                      </a:r>
                    </a:p>
                  </a:txBody>
                  <a:tcPr/>
                </a:tc>
              </a:tr>
              <a:tr h="440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number</a:t>
                      </a:r>
                      <a:r>
                        <a:rPr lang="en-US" sz="1200" baseline="0" dirty="0" smtClean="0"/>
                        <a:t> of significant digits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g: shorter of %e</a:t>
                      </a:r>
                      <a:r>
                        <a:rPr lang="en-US" sz="1200" baseline="0" dirty="0" smtClean="0"/>
                        <a:t> or %f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G: shorter of %E</a:t>
                      </a:r>
                      <a:r>
                        <a:rPr lang="en-US" sz="1200" baseline="0" dirty="0" smtClean="0"/>
                        <a:t> or %f</a:t>
                      </a:r>
                      <a:endParaRPr lang="en-US" sz="1200" dirty="0" smtClean="0"/>
                    </a:p>
                  </a:txBody>
                  <a:tcPr/>
                </a:tc>
              </a:tr>
              <a:tr h="440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number of characters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S: string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7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Wingdings 2"/>
              <a:buChar char="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*format, …)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000" dirty="0" smtClean="0"/>
              <a:t>: a string that contains </a:t>
            </a:r>
          </a:p>
          <a:p>
            <a:pPr marL="1200150" lvl="3" indent="-342900">
              <a:buFont typeface="Wingdings 2"/>
              <a:buChar char=""/>
            </a:pPr>
            <a:r>
              <a:rPr lang="en-US" sz="1600" dirty="0" smtClean="0"/>
              <a:t>white spaces (including whitespace, newline, and tab): skip any number of whitespaces in the input stream </a:t>
            </a:r>
          </a:p>
          <a:p>
            <a:pPr marL="1200150" lvl="3" indent="-342900">
              <a:buFont typeface="Wingdings 2"/>
              <a:buChar char=""/>
            </a:pPr>
            <a:r>
              <a:rPr lang="en-US" sz="1600" dirty="0" smtClean="0"/>
              <a:t>ordinary (non-whitespace) chars: must match</a:t>
            </a:r>
          </a:p>
          <a:p>
            <a:pPr marL="1200150" lvl="3" indent="-342900">
              <a:buFont typeface="Wingdings 2"/>
              <a:buChar char=""/>
            </a:pPr>
            <a:r>
              <a:rPr lang="en-US" sz="1600" dirty="0" smtClean="0">
                <a:cs typeface="Courier New" pitchFamily="49" charset="0"/>
              </a:rPr>
              <a:t>Conversion specs</a:t>
            </a:r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endParaRPr lang="en-US" sz="2000" dirty="0" smtClean="0"/>
          </a:p>
          <a:p>
            <a:pPr marL="742950" lvl="2" indent="-342900">
              <a:buFont typeface="Wingdings 2"/>
              <a:buChar char=""/>
            </a:pPr>
            <a:r>
              <a:rPr lang="en-US" sz="2000" dirty="0" smtClean="0"/>
              <a:t>Skips white spaces unless reading a character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%c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100" dirty="0" smtClean="0"/>
              <a:t>Returns number of successful conversions</a:t>
            </a:r>
            <a:endParaRPr lang="en-US" sz="2100" dirty="0" smtClean="0">
              <a:hlinkClick r:id="rId2"/>
            </a:endParaRPr>
          </a:p>
          <a:p>
            <a:pPr lvl="1"/>
            <a:r>
              <a:rPr lang="en-US" sz="2100" dirty="0" smtClean="0">
                <a:hlinkClick r:id="rId2"/>
              </a:rPr>
              <a:t>http://www.cplusplus.com/reference/clibrary/cstdio/scanf/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743200"/>
          <a:ext cx="598170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"/>
                <a:gridCol w="1002030"/>
                <a:gridCol w="91440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[*]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[width]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[modifiers]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</a:t>
                      </a:r>
                      <a:r>
                        <a:rPr lang="en-US" sz="1200" baseline="0" dirty="0" smtClean="0"/>
                        <a:t> of the conversions are not assigned to any variables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number of chars to read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h, l, 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c,</a:t>
                      </a:r>
                    </a:p>
                    <a:p>
                      <a:r>
                        <a:rPr lang="en-US" sz="1200" dirty="0" smtClean="0"/>
                        <a:t>d,</a:t>
                      </a:r>
                    </a:p>
                    <a:p>
                      <a:r>
                        <a:rPr lang="en-US" sz="1200" dirty="0" err="1" smtClean="0"/>
                        <a:t>e,E</a:t>
                      </a:r>
                      <a:r>
                        <a:rPr lang="en-US" sz="1200" dirty="0" smtClean="0"/>
                        <a:t>, f,</a:t>
                      </a:r>
                      <a:r>
                        <a:rPr lang="en-US" sz="1200" baseline="0" dirty="0" smtClean="0"/>
                        <a:t> g, G</a:t>
                      </a:r>
                    </a:p>
                    <a:p>
                      <a:r>
                        <a:rPr lang="en-US" sz="1200" baseline="0" dirty="0" smtClean="0"/>
                        <a:t>o,</a:t>
                      </a:r>
                    </a:p>
                    <a:p>
                      <a:r>
                        <a:rPr lang="en-US" sz="1200" baseline="0" dirty="0" smtClean="0"/>
                        <a:t>s,</a:t>
                      </a:r>
                    </a:p>
                    <a:p>
                      <a:r>
                        <a:rPr lang="en-US" sz="1200" baseline="0" dirty="0" smtClean="0"/>
                        <a:t>u</a:t>
                      </a:r>
                    </a:p>
                    <a:p>
                      <a:r>
                        <a:rPr lang="en-US" sz="1200" baseline="0" dirty="0" smtClean="0"/>
                        <a:t>x, X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79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285</TotalTime>
  <Words>792</Words>
  <Application>Microsoft Office PowerPoint</Application>
  <PresentationFormat>On-screen Show (4:3)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Courier New</vt:lpstr>
      <vt:lpstr>Franklin Gothic Book</vt:lpstr>
      <vt:lpstr>Franklin Gothic Medium</vt:lpstr>
      <vt:lpstr>Wingdings 2</vt:lpstr>
      <vt:lpstr>Trek</vt:lpstr>
      <vt:lpstr>Manipulating strings</vt:lpstr>
      <vt:lpstr>subjects</vt:lpstr>
      <vt:lpstr>A quick review of strings</vt:lpstr>
      <vt:lpstr>A closer look at strings</vt:lpstr>
      <vt:lpstr>A closer look at strings</vt:lpstr>
      <vt:lpstr>Array of strings</vt:lpstr>
      <vt:lpstr>Useful functions in the C standard library</vt:lpstr>
      <vt:lpstr>Formatted output</vt:lpstr>
      <vt:lpstr>Formatted input</vt:lpstr>
      <vt:lpstr>Formatted input</vt:lpstr>
      <vt:lpstr>Be careful with scanf()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for Java programmers</dc:title>
  <dc:creator>xuzhiguang</dc:creator>
  <cp:lastModifiedBy>zhiguang</cp:lastModifiedBy>
  <cp:revision>39</cp:revision>
  <cp:lastPrinted>2017-09-18T19:20:07Z</cp:lastPrinted>
  <dcterms:created xsi:type="dcterms:W3CDTF">2006-08-16T00:00:00Z</dcterms:created>
  <dcterms:modified xsi:type="dcterms:W3CDTF">2017-09-18T20:33:51Z</dcterms:modified>
</cp:coreProperties>
</file>