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24" d="100"/>
          <a:sy n="124" d="100"/>
        </p:scale>
        <p:origin x="182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10/3/17</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10/3/17</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10/3/17</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10/3/17</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10/3/17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10/3/17</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10/3/17</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10/3/17</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10/3/17</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10/3/17</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Managing big programs</a:t>
            </a:r>
            <a:endParaRPr lang="en-US" dirty="0"/>
          </a:p>
        </p:txBody>
      </p:sp>
      <p:sp>
        <p:nvSpPr>
          <p:cNvPr id="3" name="Subtitle 2"/>
          <p:cNvSpPr>
            <a:spLocks noGrp="1"/>
          </p:cNvSpPr>
          <p:nvPr>
            <p:ph type="subTitle" idx="1"/>
          </p:nvPr>
        </p:nvSpPr>
        <p:spPr/>
        <p:txBody>
          <a:bodyPr/>
          <a:lstStyle/>
          <a:p>
            <a:r>
              <a:rPr lang="en-US" dirty="0" smtClean="0"/>
              <a:t>CS 3335, Fall 2017</a:t>
            </a:r>
          </a:p>
          <a:p>
            <a:r>
              <a:rPr lang="en-US" dirty="0" smtClean="0"/>
              <a:t>Dr. Zhiguang Xu</a:t>
            </a:r>
            <a:endParaRPr lang="en-US" dirty="0"/>
          </a:p>
        </p:txBody>
      </p:sp>
    </p:spTree>
    <p:extLst>
      <p:ext uri="{BB962C8B-B14F-4D97-AF65-F5344CB8AC3E}">
        <p14:creationId xmlns:p14="http://schemas.microsoft.com/office/powerpoint/2010/main" val="2237325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Automate your builds with the </a:t>
            </a:r>
            <a:r>
              <a:rPr lang="en-US" dirty="0" smtClean="0">
                <a:latin typeface="Courier New" pitchFamily="49" charset="0"/>
                <a:cs typeface="Courier New" pitchFamily="49" charset="0"/>
              </a:rPr>
              <a:t>make</a:t>
            </a:r>
            <a:r>
              <a:rPr lang="en-US" dirty="0" smtClean="0"/>
              <a:t> tool</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Courier New" pitchFamily="49" charset="0"/>
                <a:cs typeface="Courier New" pitchFamily="49" charset="0"/>
              </a:rPr>
              <a:t>make</a:t>
            </a:r>
            <a:r>
              <a:rPr lang="en-US" dirty="0" smtClean="0"/>
              <a:t> is a tool that automates compilation process. The idea is simple:</a:t>
            </a:r>
          </a:p>
          <a:p>
            <a:endParaRPr lang="en-US" dirty="0" smtClean="0"/>
          </a:p>
          <a:p>
            <a:endParaRPr lang="en-US" dirty="0" smtClean="0"/>
          </a:p>
          <a:p>
            <a:r>
              <a:rPr lang="en-US" dirty="0" smtClean="0">
                <a:latin typeface="Courier New" pitchFamily="49" charset="0"/>
                <a:cs typeface="Courier New" pitchFamily="49" charset="0"/>
              </a:rPr>
              <a:t>make</a:t>
            </a:r>
            <a:r>
              <a:rPr lang="en-US" dirty="0" smtClean="0"/>
              <a:t> needs to know</a:t>
            </a:r>
          </a:p>
          <a:p>
            <a:pPr lvl="1"/>
            <a:r>
              <a:rPr lang="en-US" dirty="0" smtClean="0"/>
              <a:t>The dependencies: which files the </a:t>
            </a:r>
            <a:r>
              <a:rPr lang="en-US" i="1" dirty="0" smtClean="0"/>
              <a:t>target</a:t>
            </a:r>
            <a:r>
              <a:rPr lang="en-US" dirty="0" smtClean="0"/>
              <a:t> is generated from</a:t>
            </a:r>
          </a:p>
          <a:p>
            <a:pPr lvl="1"/>
            <a:r>
              <a:rPr lang="en-US" dirty="0" smtClean="0"/>
              <a:t>The recipe: the set of instructions to run to generate the </a:t>
            </a:r>
            <a:r>
              <a:rPr lang="en-US" i="1" dirty="0" smtClean="0"/>
              <a:t>target</a:t>
            </a:r>
            <a:endParaRPr lang="en-US" i="1" dirty="0"/>
          </a:p>
        </p:txBody>
      </p:sp>
      <p:pic>
        <p:nvPicPr>
          <p:cNvPr id="2050" name="Picture 2"/>
          <p:cNvPicPr>
            <a:picLocks noChangeAspect="1" noChangeArrowheads="1"/>
          </p:cNvPicPr>
          <p:nvPr/>
        </p:nvPicPr>
        <p:blipFill>
          <a:blip r:embed="rId2" cstate="print"/>
          <a:srcRect/>
          <a:stretch>
            <a:fillRect/>
          </a:stretch>
        </p:blipFill>
        <p:spPr bwMode="auto">
          <a:xfrm>
            <a:off x="1143000" y="2590800"/>
            <a:ext cx="6763407" cy="990600"/>
          </a:xfrm>
          <a:prstGeom prst="rect">
            <a:avLst/>
          </a:prstGeom>
          <a:noFill/>
          <a:ln w="9525">
            <a:noFill/>
            <a:miter lim="800000"/>
            <a:headEnd/>
            <a:tailEnd/>
          </a:ln>
        </p:spPr>
      </p:pic>
      <p:sp>
        <p:nvSpPr>
          <p:cNvPr id="5" name="Left Brace 4"/>
          <p:cNvSpPr/>
          <p:nvPr/>
        </p:nvSpPr>
        <p:spPr>
          <a:xfrm>
            <a:off x="685800" y="4343400"/>
            <a:ext cx="152400" cy="914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04800" y="5943600"/>
            <a:ext cx="726866" cy="369332"/>
          </a:xfrm>
          <a:prstGeom prst="rect">
            <a:avLst/>
          </a:prstGeom>
          <a:noFill/>
        </p:spPr>
        <p:txBody>
          <a:bodyPr wrap="none" rtlCol="0">
            <a:spAutoFit/>
          </a:bodyPr>
          <a:lstStyle/>
          <a:p>
            <a:r>
              <a:rPr lang="en-US" dirty="0" smtClean="0"/>
              <a:t>Rules</a:t>
            </a:r>
            <a:endParaRPr lang="en-US" dirty="0"/>
          </a:p>
        </p:txBody>
      </p:sp>
      <p:cxnSp>
        <p:nvCxnSpPr>
          <p:cNvPr id="8" name="Shape 7"/>
          <p:cNvCxnSpPr>
            <a:stCxn id="5" idx="1"/>
          </p:cNvCxnSpPr>
          <p:nvPr/>
        </p:nvCxnSpPr>
        <p:spPr>
          <a:xfrm rot="10800000" flipV="1">
            <a:off x="533400" y="4800600"/>
            <a:ext cx="152400" cy="11430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hape 11"/>
          <p:cNvCxnSpPr>
            <a:stCxn id="6" idx="2"/>
          </p:cNvCxnSpPr>
          <p:nvPr/>
        </p:nvCxnSpPr>
        <p:spPr>
          <a:xfrm rot="16200000" flipH="1">
            <a:off x="1090282" y="5890882"/>
            <a:ext cx="164068" cy="100816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52600" y="5943600"/>
            <a:ext cx="3888016" cy="646331"/>
          </a:xfrm>
          <a:prstGeom prst="rect">
            <a:avLst/>
          </a:prstGeom>
          <a:noFill/>
        </p:spPr>
        <p:txBody>
          <a:bodyPr wrap="none" rtlCol="0">
            <a:spAutoFit/>
          </a:bodyPr>
          <a:lstStyle/>
          <a:p>
            <a:r>
              <a:rPr lang="en-US" dirty="0" smtClean="0"/>
              <a:t>Stored in </a:t>
            </a:r>
            <a:r>
              <a:rPr lang="en-US" dirty="0" err="1" smtClean="0">
                <a:latin typeface="Courier New" pitchFamily="49" charset="0"/>
                <a:cs typeface="Courier New" pitchFamily="49" charset="0"/>
              </a:rPr>
              <a:t>makefile</a:t>
            </a:r>
            <a:r>
              <a:rPr lang="en-US" dirty="0">
                <a:latin typeface="Courier New" pitchFamily="49" charset="0"/>
                <a:cs typeface="Courier New" pitchFamily="49" charset="0"/>
              </a:rPr>
              <a:t> </a:t>
            </a:r>
            <a:r>
              <a:rPr lang="en-US" dirty="0" smtClean="0">
                <a:latin typeface="Courier New" pitchFamily="49" charset="0"/>
                <a:cs typeface="Courier New" pitchFamily="49" charset="0"/>
              </a:rPr>
              <a:t>or </a:t>
            </a:r>
            <a:r>
              <a:rPr lang="en-US" dirty="0" err="1" smtClean="0">
                <a:latin typeface="Courier New" pitchFamily="49" charset="0"/>
                <a:cs typeface="Courier New" pitchFamily="49" charset="0"/>
              </a:rPr>
              <a:t>Makefile</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t>or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othername</a:t>
            </a:r>
            <a:endParaRPr lang="en-US" dirty="0">
              <a:latin typeface="Courier New" pitchFamily="49" charset="0"/>
              <a:cs typeface="Courier New" pitchFamily="49" charset="0"/>
            </a:endParaRPr>
          </a:p>
        </p:txBody>
      </p:sp>
      <p:cxnSp>
        <p:nvCxnSpPr>
          <p:cNvPr id="16" name="Shape 15"/>
          <p:cNvCxnSpPr>
            <a:stCxn id="13" idx="3"/>
          </p:cNvCxnSpPr>
          <p:nvPr/>
        </p:nvCxnSpPr>
        <p:spPr>
          <a:xfrm flipV="1">
            <a:off x="5640616" y="6019800"/>
            <a:ext cx="531584" cy="24696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72200" y="5867400"/>
            <a:ext cx="2793253" cy="646331"/>
          </a:xfrm>
          <a:prstGeom prst="rect">
            <a:avLst/>
          </a:prstGeom>
          <a:noFill/>
        </p:spPr>
        <p:txBody>
          <a:bodyPr wrap="none" rtlCol="0">
            <a:spAutoFit/>
          </a:bodyPr>
          <a:lstStyle/>
          <a:p>
            <a:r>
              <a:rPr lang="en-US" dirty="0" smtClean="0">
                <a:cs typeface="Courier New" pitchFamily="49" charset="0"/>
              </a:rPr>
              <a:t>Run </a:t>
            </a:r>
            <a:r>
              <a:rPr lang="en-US" dirty="0" smtClean="0">
                <a:latin typeface="Courier New" pitchFamily="49" charset="0"/>
                <a:cs typeface="Courier New" pitchFamily="49" charset="0"/>
              </a:rPr>
              <a:t>make</a:t>
            </a:r>
          </a:p>
          <a:p>
            <a:r>
              <a:rPr lang="en-US" dirty="0" smtClean="0">
                <a:cs typeface="Courier New" pitchFamily="49" charset="0"/>
              </a:rPr>
              <a:t>or </a:t>
            </a:r>
            <a:r>
              <a:rPr lang="en-US" dirty="0" smtClean="0">
                <a:latin typeface="Courier New" pitchFamily="49" charset="0"/>
                <a:cs typeface="Courier New" pitchFamily="49" charset="0"/>
              </a:rPr>
              <a:t>make –f </a:t>
            </a:r>
            <a:r>
              <a:rPr lang="en-US" dirty="0" err="1" smtClean="0">
                <a:latin typeface="Courier New" pitchFamily="49" charset="0"/>
                <a:cs typeface="Courier New" pitchFamily="49" charset="0"/>
              </a:rPr>
              <a:t>othername</a:t>
            </a:r>
            <a:endParaRPr lang="en-US" dirty="0">
              <a:latin typeface="Courier New" pitchFamily="49" charset="0"/>
              <a:cs typeface="Courier New" pitchFamily="49" charset="0"/>
            </a:endParaRPr>
          </a:p>
        </p:txBody>
      </p:sp>
      <p:cxnSp>
        <p:nvCxnSpPr>
          <p:cNvPr id="14" name="Shape 15"/>
          <p:cNvCxnSpPr/>
          <p:nvPr/>
        </p:nvCxnSpPr>
        <p:spPr>
          <a:xfrm>
            <a:off x="3581400" y="6400800"/>
            <a:ext cx="2590800" cy="127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idx="1"/>
          </p:nvPr>
        </p:nvSpPr>
        <p:spPr>
          <a:xfrm>
            <a:off x="1600200" y="3657600"/>
            <a:ext cx="7391400" cy="2422525"/>
          </a:xfrm>
        </p:spPr>
        <p:txBody>
          <a:bodyPr>
            <a:normAutofit/>
          </a:bodyPr>
          <a:lstStyle/>
          <a:p>
            <a:pPr>
              <a:buNone/>
            </a:pPr>
            <a:r>
              <a:rPr lang="en-US" sz="1800" dirty="0" err="1" smtClean="0">
                <a:latin typeface="Courier New" pitchFamily="49" charset="0"/>
                <a:cs typeface="Courier New" pitchFamily="49" charset="0"/>
              </a:rPr>
              <a:t>launch.o</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launch.c</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launch.h</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thruster.h</a:t>
            </a:r>
            <a:endParaRPr lang="en-US" sz="1800" dirty="0" smtClean="0">
              <a:latin typeface="Courier New" pitchFamily="49" charset="0"/>
              <a:cs typeface="Courier New" pitchFamily="49" charset="0"/>
            </a:endParaRP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gcc</a:t>
            </a:r>
            <a:r>
              <a:rPr lang="en-US" sz="1800" dirty="0" smtClean="0">
                <a:latin typeface="Courier New" pitchFamily="49" charset="0"/>
                <a:cs typeface="Courier New" pitchFamily="49" charset="0"/>
              </a:rPr>
              <a:t> –c </a:t>
            </a:r>
            <a:r>
              <a:rPr lang="en-US" sz="1800" dirty="0" err="1" smtClean="0">
                <a:latin typeface="Courier New" pitchFamily="49" charset="0"/>
                <a:cs typeface="Courier New" pitchFamily="49" charset="0"/>
              </a:rPr>
              <a:t>launch.c</a:t>
            </a:r>
            <a:endParaRPr lang="en-US" sz="1800" dirty="0" smtClean="0">
              <a:latin typeface="Courier New" pitchFamily="49" charset="0"/>
              <a:cs typeface="Courier New" pitchFamily="49" charset="0"/>
            </a:endParaRPr>
          </a:p>
          <a:p>
            <a:pPr>
              <a:buNone/>
            </a:pPr>
            <a:r>
              <a:rPr lang="en-US" sz="1800" dirty="0" err="1" smtClean="0">
                <a:latin typeface="Courier New" pitchFamily="49" charset="0"/>
                <a:cs typeface="Courier New" pitchFamily="49" charset="0"/>
              </a:rPr>
              <a:t>thruster.o</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thruster.h</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thruster.c</a:t>
            </a:r>
            <a:endParaRPr lang="en-US" sz="1800" dirty="0" smtClean="0">
              <a:latin typeface="Courier New" pitchFamily="49" charset="0"/>
              <a:cs typeface="Courier New" pitchFamily="49" charset="0"/>
            </a:endParaRP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gcc</a:t>
            </a:r>
            <a:r>
              <a:rPr lang="en-US" sz="1800" dirty="0" smtClean="0">
                <a:latin typeface="Courier New" pitchFamily="49" charset="0"/>
                <a:cs typeface="Courier New" pitchFamily="49" charset="0"/>
              </a:rPr>
              <a:t> –c </a:t>
            </a:r>
            <a:r>
              <a:rPr lang="en-US" sz="1800" dirty="0" err="1" smtClean="0">
                <a:latin typeface="Courier New" pitchFamily="49" charset="0"/>
                <a:cs typeface="Courier New" pitchFamily="49" charset="0"/>
              </a:rPr>
              <a:t>thruster.c</a:t>
            </a:r>
            <a:endParaRPr lang="en-US" sz="1800" dirty="0" smtClean="0">
              <a:latin typeface="Courier New" pitchFamily="49" charset="0"/>
              <a:cs typeface="Courier New" pitchFamily="49" charset="0"/>
            </a:endParaRPr>
          </a:p>
          <a:p>
            <a:pPr>
              <a:buNone/>
            </a:pPr>
            <a:r>
              <a:rPr lang="en-US" sz="1800" dirty="0" smtClean="0">
                <a:latin typeface="Courier New" pitchFamily="49" charset="0"/>
                <a:cs typeface="Courier New" pitchFamily="49" charset="0"/>
              </a:rPr>
              <a:t>launch: </a:t>
            </a:r>
            <a:r>
              <a:rPr lang="en-US" sz="1800" dirty="0" err="1" smtClean="0">
                <a:latin typeface="Courier New" pitchFamily="49" charset="0"/>
                <a:cs typeface="Courier New" pitchFamily="49" charset="0"/>
              </a:rPr>
              <a:t>launch.o</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thruster.o</a:t>
            </a:r>
            <a:endParaRPr lang="en-US" sz="1800" dirty="0" smtClean="0">
              <a:latin typeface="Courier New" pitchFamily="49" charset="0"/>
              <a:cs typeface="Courier New" pitchFamily="49" charset="0"/>
            </a:endParaRPr>
          </a:p>
          <a:p>
            <a:pPr>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gcc</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launch.o</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thruster.o</a:t>
            </a:r>
            <a:r>
              <a:rPr lang="en-US" sz="1800" dirty="0" smtClean="0">
                <a:latin typeface="Courier New" pitchFamily="49" charset="0"/>
                <a:cs typeface="Courier New" pitchFamily="49" charset="0"/>
              </a:rPr>
              <a:t> –o launch</a:t>
            </a:r>
            <a:endParaRPr lang="en-US" sz="1800" dirty="0">
              <a:latin typeface="Courier New" pitchFamily="49" charset="0"/>
              <a:cs typeface="Courier New" pitchFamily="49" charset="0"/>
            </a:endParaRPr>
          </a:p>
        </p:txBody>
      </p:sp>
      <p:pic>
        <p:nvPicPr>
          <p:cNvPr id="3075" name="Picture 3"/>
          <p:cNvPicPr>
            <a:picLocks noChangeAspect="1" noChangeArrowheads="1"/>
          </p:cNvPicPr>
          <p:nvPr/>
        </p:nvPicPr>
        <p:blipFill>
          <a:blip r:embed="rId2" cstate="print"/>
          <a:srcRect/>
          <a:stretch>
            <a:fillRect/>
          </a:stretch>
        </p:blipFill>
        <p:spPr bwMode="auto">
          <a:xfrm>
            <a:off x="2590800" y="1371600"/>
            <a:ext cx="3581400" cy="1779578"/>
          </a:xfrm>
          <a:prstGeom prst="rect">
            <a:avLst/>
          </a:prstGeom>
          <a:noFill/>
          <a:ln w="9525">
            <a:noFill/>
            <a:miter lim="800000"/>
            <a:headEnd/>
            <a:tailEnd/>
          </a:ln>
        </p:spPr>
      </p:pic>
      <p:cxnSp>
        <p:nvCxnSpPr>
          <p:cNvPr id="7" name="Straight Arrow Connector 6"/>
          <p:cNvCxnSpPr/>
          <p:nvPr/>
        </p:nvCxnSpPr>
        <p:spPr>
          <a:xfrm flipV="1">
            <a:off x="990600" y="4114800"/>
            <a:ext cx="8382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990600" y="4876800"/>
            <a:ext cx="914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5105400"/>
            <a:ext cx="8382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57200" y="4876800"/>
            <a:ext cx="500458" cy="369332"/>
          </a:xfrm>
          <a:prstGeom prst="rect">
            <a:avLst/>
          </a:prstGeom>
          <a:noFill/>
        </p:spPr>
        <p:txBody>
          <a:bodyPr wrap="none" rtlCol="0">
            <a:spAutoFit/>
          </a:bodyPr>
          <a:lstStyle/>
          <a:p>
            <a:r>
              <a:rPr lang="en-US" dirty="0" smtClean="0">
                <a:solidFill>
                  <a:srgbClr val="FF0000"/>
                </a:solidFill>
              </a:rPr>
              <a:t>tab</a:t>
            </a:r>
            <a:endParaRPr lang="en-US" dirty="0">
              <a:solidFill>
                <a:srgbClr val="FF0000"/>
              </a:solidFill>
            </a:endParaRPr>
          </a:p>
        </p:txBody>
      </p:sp>
      <p:sp>
        <p:nvSpPr>
          <p:cNvPr id="16" name="Rectangle 15"/>
          <p:cNvSpPr/>
          <p:nvPr/>
        </p:nvSpPr>
        <p:spPr>
          <a:xfrm>
            <a:off x="1447800" y="3581400"/>
            <a:ext cx="5867400" cy="2209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467600" y="4572000"/>
            <a:ext cx="1287532" cy="369332"/>
          </a:xfrm>
          <a:prstGeom prst="rect">
            <a:avLst/>
          </a:prstGeom>
          <a:noFill/>
        </p:spPr>
        <p:txBody>
          <a:bodyPr wrap="none" rtlCol="0">
            <a:spAutoFit/>
          </a:bodyPr>
          <a:lstStyle/>
          <a:p>
            <a:r>
              <a:rPr lang="en-US" dirty="0" err="1" smtClean="0">
                <a:latin typeface="Courier New" pitchFamily="49" charset="0"/>
                <a:cs typeface="Courier New" pitchFamily="49" charset="0"/>
              </a:rPr>
              <a:t>makefile</a:t>
            </a:r>
            <a:endParaRPr lang="en-US" dirty="0">
              <a:latin typeface="Courier New" pitchFamily="49" charset="0"/>
              <a:cs typeface="Courier New" pitchFamily="49" charset="0"/>
            </a:endParaRPr>
          </a:p>
        </p:txBody>
      </p:sp>
      <p:sp>
        <p:nvSpPr>
          <p:cNvPr id="20" name="Rectangle 19"/>
          <p:cNvSpPr/>
          <p:nvPr/>
        </p:nvSpPr>
        <p:spPr>
          <a:xfrm>
            <a:off x="762000" y="5943600"/>
            <a:ext cx="7848600" cy="646331"/>
          </a:xfrm>
          <a:prstGeom prst="rect">
            <a:avLst/>
          </a:prstGeom>
        </p:spPr>
        <p:txBody>
          <a:bodyPr wrap="square">
            <a:spAutoFit/>
          </a:bodyPr>
          <a:lstStyle/>
          <a:p>
            <a:pPr indent="344488">
              <a:buFont typeface="Arial" pitchFamily="34" charset="0"/>
              <a:buChar char="•"/>
            </a:pPr>
            <a:r>
              <a:rPr lang="en-US" dirty="0" smtClean="0"/>
              <a:t>Makefiles are not script files.</a:t>
            </a:r>
          </a:p>
          <a:p>
            <a:pPr indent="344488">
              <a:buFont typeface="Arial" pitchFamily="34" charset="0"/>
              <a:buChar char="•"/>
            </a:pPr>
            <a:r>
              <a:rPr lang="en-US" dirty="0" smtClean="0"/>
              <a:t>In a separate set of slides, we will learn more about writing makefiles.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Procedural programming paradigm (Part II)</a:t>
            </a:r>
          </a:p>
          <a:p>
            <a:r>
              <a:rPr lang="en-US" dirty="0" smtClean="0"/>
              <a:t>Split the declaration of identifiers from the definition of objects (i.e. functions and/or variables)</a:t>
            </a:r>
          </a:p>
          <a:p>
            <a:pPr lvl="1"/>
            <a:r>
              <a:rPr lang="en-US" dirty="0" smtClean="0"/>
              <a:t>Header files</a:t>
            </a:r>
          </a:p>
          <a:p>
            <a:pPr lvl="1"/>
            <a:r>
              <a:rPr lang="en-US" dirty="0" smtClean="0"/>
              <a:t>Compilation behind the scenes</a:t>
            </a:r>
          </a:p>
          <a:p>
            <a:r>
              <a:rPr lang="en-US" dirty="0" smtClean="0"/>
              <a:t>Variable and function scopes</a:t>
            </a:r>
          </a:p>
          <a:p>
            <a:pPr lvl="1"/>
            <a:r>
              <a:rPr lang="en-US" dirty="0" smtClean="0"/>
              <a:t>Linkage – a property of identifiers</a:t>
            </a:r>
          </a:p>
          <a:p>
            <a:pPr lvl="1"/>
            <a:r>
              <a:rPr lang="en-US" dirty="0" smtClean="0"/>
              <a:t>Storage duration – a property of objects</a:t>
            </a:r>
          </a:p>
          <a:p>
            <a:r>
              <a:rPr lang="en-US" dirty="0" smtClean="0"/>
              <a:t>Automate your builds with the </a:t>
            </a:r>
            <a:r>
              <a:rPr lang="en-US" dirty="0" smtClean="0">
                <a:latin typeface="Courier New" pitchFamily="49" charset="0"/>
                <a:cs typeface="Courier New" pitchFamily="49" charset="0"/>
              </a:rPr>
              <a:t>make</a:t>
            </a:r>
            <a:r>
              <a:rPr lang="en-US" dirty="0" smtClean="0"/>
              <a:t> </a:t>
            </a:r>
            <a:r>
              <a:rPr lang="en-US" dirty="0" smtClean="0"/>
              <a:t>tool</a:t>
            </a:r>
            <a:endParaRPr lang="en-US" dirty="0"/>
          </a:p>
          <a:p>
            <a:endParaRPr lang="en-US" dirty="0" smtClean="0"/>
          </a:p>
        </p:txBody>
      </p:sp>
    </p:spTree>
    <p:extLst>
      <p:ext uri="{BB962C8B-B14F-4D97-AF65-F5344CB8AC3E}">
        <p14:creationId xmlns:p14="http://schemas.microsoft.com/office/powerpoint/2010/main" val="1427042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programming</a:t>
            </a:r>
            <a:endParaRPr lang="en-US" dirty="0"/>
          </a:p>
        </p:txBody>
      </p:sp>
      <p:sp>
        <p:nvSpPr>
          <p:cNvPr id="3" name="Content Placeholder 2"/>
          <p:cNvSpPr>
            <a:spLocks noGrp="1"/>
          </p:cNvSpPr>
          <p:nvPr>
            <p:ph idx="1"/>
          </p:nvPr>
        </p:nvSpPr>
        <p:spPr/>
        <p:txBody>
          <a:bodyPr>
            <a:normAutofit fontScale="92500"/>
          </a:bodyPr>
          <a:lstStyle/>
          <a:p>
            <a:r>
              <a:rPr lang="en-US" dirty="0" smtClean="0"/>
              <a:t>Break down a programming task into a collection of small tasks and tackle with them one by one as</a:t>
            </a:r>
          </a:p>
          <a:p>
            <a:pPr lvl="1"/>
            <a:r>
              <a:rPr lang="en-US" dirty="0" smtClean="0"/>
              <a:t>Self-contained programs/small tools</a:t>
            </a:r>
          </a:p>
          <a:p>
            <a:pPr lvl="1"/>
            <a:r>
              <a:rPr lang="en-US" dirty="0" smtClean="0"/>
              <a:t>Reusable functions </a:t>
            </a:r>
          </a:p>
          <a:p>
            <a:pPr lvl="2"/>
            <a:r>
              <a:rPr lang="en-US" dirty="0" smtClean="0"/>
              <a:t>Input data are supplied as arguments; output data are produced as return values and/or through pointer arguments.</a:t>
            </a:r>
          </a:p>
          <a:p>
            <a:pPr lvl="2"/>
            <a:r>
              <a:rPr lang="en-US" dirty="0" smtClean="0"/>
              <a:t>Data can also be global/shared, the scope of which are presumably specified appropriately .</a:t>
            </a:r>
          </a:p>
          <a:p>
            <a:pPr lvl="2"/>
            <a:r>
              <a:rPr lang="en-US" dirty="0" smtClean="0">
                <a:solidFill>
                  <a:srgbClr val="FF0000"/>
                </a:solidFill>
              </a:rPr>
              <a:t>This </a:t>
            </a:r>
            <a:r>
              <a:rPr lang="en-US" smtClean="0">
                <a:solidFill>
                  <a:srgbClr val="FF0000"/>
                </a:solidFill>
              </a:rPr>
              <a:t>is the </a:t>
            </a:r>
            <a:r>
              <a:rPr lang="en-US" dirty="0" smtClean="0">
                <a:solidFill>
                  <a:srgbClr val="FF0000"/>
                </a:solidFill>
              </a:rPr>
              <a:t>focus of this segment of the class.</a:t>
            </a:r>
          </a:p>
          <a:p>
            <a:pPr lvl="2"/>
            <a:endParaRPr lang="en-US" dirty="0" smtClean="0"/>
          </a:p>
          <a:p>
            <a:pPr lvl="2"/>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begin with an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latin typeface="Courier New" pitchFamily="49" charset="0"/>
                <a:cs typeface="Courier New" pitchFamily="49" charset="0"/>
              </a:rPr>
              <a:t>totaller_orig.c</a:t>
            </a:r>
            <a:endParaRPr lang="en-US" dirty="0" smtClean="0">
              <a:latin typeface="Courier New" pitchFamily="49" charset="0"/>
              <a:cs typeface="Courier New" pitchFamily="49" charset="0"/>
            </a:endParaRPr>
          </a:p>
          <a:p>
            <a:r>
              <a:rPr lang="en-US" dirty="0" err="1" smtClean="0">
                <a:latin typeface="Courier New" pitchFamily="49" charset="0"/>
                <a:cs typeface="Courier New" pitchFamily="49" charset="0"/>
              </a:rPr>
              <a:t>totaller.c</a:t>
            </a:r>
            <a:endParaRPr lang="en-US" dirty="0" smtClean="0">
              <a:latin typeface="Courier New" pitchFamily="49" charset="0"/>
              <a:cs typeface="Courier New" pitchFamily="49" charset="0"/>
            </a:endParaRPr>
          </a:p>
          <a:p>
            <a:pPr lvl="1"/>
            <a:r>
              <a:rPr lang="en-US" dirty="0" smtClean="0">
                <a:cs typeface="Courier New" pitchFamily="49" charset="0"/>
              </a:rPr>
              <a:t>What’s wrong?</a:t>
            </a:r>
          </a:p>
          <a:p>
            <a:pPr lvl="1"/>
            <a:r>
              <a:rPr lang="en-US" dirty="0" smtClean="0">
                <a:cs typeface="Courier New" pitchFamily="49" charset="0"/>
              </a:rPr>
              <a:t>The return type of the function </a:t>
            </a:r>
            <a:r>
              <a:rPr lang="en-US" dirty="0" err="1" smtClean="0">
                <a:latin typeface="Courier New" pitchFamily="49" charset="0"/>
                <a:cs typeface="Courier New" pitchFamily="49" charset="0"/>
              </a:rPr>
              <a:t>add_with_tax</a:t>
            </a:r>
            <a:r>
              <a:rPr lang="en-US" dirty="0" smtClean="0">
                <a:latin typeface="Courier New" pitchFamily="49" charset="0"/>
                <a:cs typeface="Courier New" pitchFamily="49" charset="0"/>
              </a:rPr>
              <a:t>() </a:t>
            </a:r>
            <a:r>
              <a:rPr lang="en-US" dirty="0" smtClean="0">
                <a:cs typeface="Courier New" pitchFamily="49" charset="0"/>
              </a:rPr>
              <a:t>that the compiler assumes (</a:t>
            </a:r>
            <a:r>
              <a:rPr lang="en-US" dirty="0" err="1">
                <a:latin typeface="Courier New" pitchFamily="49" charset="0"/>
                <a:cs typeface="Courier New" pitchFamily="49" charset="0"/>
              </a:rPr>
              <a:t>int</a:t>
            </a:r>
            <a:r>
              <a:rPr lang="en-US" dirty="0" smtClean="0">
                <a:cs typeface="Courier New" pitchFamily="49" charset="0"/>
              </a:rPr>
              <a:t>) does not match what it finds out later (</a:t>
            </a:r>
            <a:r>
              <a:rPr lang="en-US" dirty="0" smtClean="0">
                <a:latin typeface="Courier New" pitchFamily="49" charset="0"/>
                <a:cs typeface="Courier New" pitchFamily="49" charset="0"/>
              </a:rPr>
              <a:t>float</a:t>
            </a:r>
            <a:r>
              <a:rPr lang="en-US" dirty="0" smtClean="0">
                <a:cs typeface="Courier New" pitchFamily="49" charset="0"/>
              </a:rPr>
              <a:t>). See page 171.</a:t>
            </a:r>
          </a:p>
          <a:p>
            <a:r>
              <a:rPr lang="en-US" dirty="0" smtClean="0">
                <a:cs typeface="Courier New" pitchFamily="49" charset="0"/>
              </a:rPr>
              <a:t>Solution</a:t>
            </a:r>
          </a:p>
          <a:p>
            <a:pPr lvl="1"/>
            <a:r>
              <a:rPr lang="en-US" dirty="0" smtClean="0">
                <a:cs typeface="Courier New" pitchFamily="49" charset="0"/>
              </a:rPr>
              <a:t>Force to change the order of how the functions are defined.</a:t>
            </a:r>
          </a:p>
          <a:p>
            <a:pPr lvl="2"/>
            <a:r>
              <a:rPr lang="en-US" dirty="0" smtClean="0">
                <a:cs typeface="Courier New" pitchFamily="49" charset="0"/>
              </a:rPr>
              <a:t>Bad idea! What if two functions calling each other?</a:t>
            </a:r>
          </a:p>
          <a:p>
            <a:pPr lvl="1"/>
            <a:r>
              <a:rPr lang="en-US" dirty="0" smtClean="0">
                <a:solidFill>
                  <a:srgbClr val="0070C0"/>
                </a:solidFill>
                <a:cs typeface="Courier New" pitchFamily="49" charset="0"/>
              </a:rPr>
              <a:t>Splitting the declaration from the definition of functions</a:t>
            </a:r>
          </a:p>
          <a:p>
            <a:endParaRPr lang="en-US" dirty="0">
              <a:latin typeface="Courier New" pitchFamily="49" charset="0"/>
              <a:cs typeface="Courier New"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Splitting the declaration from the definition of functions</a:t>
            </a:r>
            <a:endParaRPr lang="en-US" dirty="0"/>
          </a:p>
        </p:txBody>
      </p:sp>
      <p:sp>
        <p:nvSpPr>
          <p:cNvPr id="3" name="Content Placeholder 2"/>
          <p:cNvSpPr>
            <a:spLocks noGrp="1"/>
          </p:cNvSpPr>
          <p:nvPr>
            <p:ph idx="1"/>
          </p:nvPr>
        </p:nvSpPr>
        <p:spPr/>
        <p:txBody>
          <a:bodyPr/>
          <a:lstStyle/>
          <a:p>
            <a:r>
              <a:rPr lang="en-US" dirty="0" smtClean="0"/>
              <a:t>Function declaration</a:t>
            </a:r>
          </a:p>
          <a:p>
            <a:pPr>
              <a:buNone/>
            </a:pPr>
            <a:r>
              <a:rPr lang="en-US" dirty="0" smtClean="0"/>
              <a:t>	</a:t>
            </a:r>
            <a:r>
              <a:rPr lang="en-US" dirty="0" smtClean="0">
                <a:latin typeface="Courier New" pitchFamily="49" charset="0"/>
                <a:cs typeface="Courier New" pitchFamily="49" charset="0"/>
              </a:rPr>
              <a:t>float </a:t>
            </a:r>
            <a:r>
              <a:rPr lang="en-US" dirty="0" err="1" smtClean="0">
                <a:latin typeface="Courier New" pitchFamily="49" charset="0"/>
                <a:cs typeface="Courier New" pitchFamily="49" charset="0"/>
              </a:rPr>
              <a:t>add_with_tax</a:t>
            </a:r>
            <a:r>
              <a:rPr lang="en-US" dirty="0" smtClean="0">
                <a:latin typeface="Courier New" pitchFamily="49" charset="0"/>
                <a:cs typeface="Courier New" pitchFamily="49" charset="0"/>
              </a:rPr>
              <a:t>(float f);</a:t>
            </a:r>
          </a:p>
          <a:p>
            <a:r>
              <a:rPr lang="en-US" dirty="0" err="1" smtClean="0">
                <a:latin typeface="Courier New" pitchFamily="49" charset="0"/>
                <a:cs typeface="Courier New" pitchFamily="49" charset="0"/>
              </a:rPr>
              <a:t>totaller_declaration.c</a:t>
            </a:r>
            <a:endParaRPr lang="en-US" dirty="0">
              <a:latin typeface="Courier New" pitchFamily="49" charset="0"/>
              <a:cs typeface="Courier New" pitchFamily="49" charset="0"/>
            </a:endParaRPr>
          </a:p>
        </p:txBody>
      </p:sp>
      <p:cxnSp>
        <p:nvCxnSpPr>
          <p:cNvPr id="5" name="Straight Arrow Connector 4"/>
          <p:cNvCxnSpPr/>
          <p:nvPr/>
        </p:nvCxnSpPr>
        <p:spPr>
          <a:xfrm flipV="1">
            <a:off x="7467600" y="2667000"/>
            <a:ext cx="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705600" y="3200400"/>
            <a:ext cx="1568058" cy="369332"/>
          </a:xfrm>
          <a:prstGeom prst="rect">
            <a:avLst/>
          </a:prstGeom>
          <a:noFill/>
        </p:spPr>
        <p:txBody>
          <a:bodyPr wrap="none" rtlCol="0">
            <a:spAutoFit/>
          </a:bodyPr>
          <a:lstStyle/>
          <a:p>
            <a:r>
              <a:rPr lang="en-US" dirty="0" smtClean="0"/>
              <a:t>No body code.</a:t>
            </a:r>
            <a:endParaRPr lang="en-US" dirty="0"/>
          </a:p>
        </p:txBody>
      </p:sp>
      <p:cxnSp>
        <p:nvCxnSpPr>
          <p:cNvPr id="8" name="Straight Arrow Connector 7"/>
          <p:cNvCxnSpPr/>
          <p:nvPr/>
        </p:nvCxnSpPr>
        <p:spPr>
          <a:xfrm>
            <a:off x="7086600" y="1905000"/>
            <a:ext cx="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34000" y="1447800"/>
            <a:ext cx="3647152" cy="369332"/>
          </a:xfrm>
          <a:prstGeom prst="rect">
            <a:avLst/>
          </a:prstGeom>
          <a:noFill/>
        </p:spPr>
        <p:txBody>
          <a:bodyPr wrap="none" rtlCol="0">
            <a:spAutoFit/>
          </a:bodyPr>
          <a:lstStyle/>
          <a:p>
            <a:r>
              <a:rPr lang="en-US" dirty="0" smtClean="0"/>
              <a:t>Name(s) of arguments are optional.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files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is even better is to put all function declarations in a header file so they can be </a:t>
            </a:r>
            <a:r>
              <a:rPr lang="en-US" i="1" dirty="0" smtClean="0"/>
              <a:t>reused</a:t>
            </a:r>
            <a:r>
              <a:rPr lang="en-US" dirty="0" smtClean="0"/>
              <a:t>.</a:t>
            </a:r>
          </a:p>
          <a:p>
            <a:pPr lvl="1"/>
            <a:r>
              <a:rPr lang="en-US" dirty="0" smtClean="0">
                <a:latin typeface="Courier New" pitchFamily="49" charset="0"/>
                <a:cs typeface="Courier New" pitchFamily="49" charset="0"/>
              </a:rPr>
              <a:t>#include </a:t>
            </a:r>
            <a:r>
              <a:rPr lang="en-US" dirty="0" smtClean="0"/>
              <a:t>is a preprocessor instruction</a:t>
            </a:r>
          </a:p>
          <a:p>
            <a:pPr lvl="1"/>
            <a:r>
              <a:rPr lang="en-US" dirty="0" smtClean="0"/>
              <a:t>Difference between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some.h</a:t>
            </a:r>
            <a:r>
              <a:rPr lang="en-US" dirty="0" smtClean="0">
                <a:latin typeface="Courier New" pitchFamily="49" charset="0"/>
                <a:cs typeface="Courier New" pitchFamily="49" charset="0"/>
              </a:rPr>
              <a:t>” </a:t>
            </a:r>
            <a:r>
              <a:rPr lang="en-US" dirty="0" smtClean="0"/>
              <a:t>and </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some.h</a:t>
            </a:r>
            <a:r>
              <a:rPr lang="en-US" dirty="0" smtClean="0">
                <a:latin typeface="Courier New" pitchFamily="49" charset="0"/>
                <a:cs typeface="Courier New" pitchFamily="49" charset="0"/>
              </a:rPr>
              <a:t>&gt;</a:t>
            </a:r>
          </a:p>
          <a:p>
            <a:pPr lvl="1"/>
            <a:r>
              <a:rPr lang="en-US" dirty="0" smtClean="0">
                <a:cs typeface="Courier New" pitchFamily="49" charset="0"/>
              </a:rPr>
              <a:t>Functions returning </a:t>
            </a:r>
            <a:r>
              <a:rPr lang="en-US" dirty="0" err="1" smtClean="0">
                <a:latin typeface="Courier New" pitchFamily="49" charset="0"/>
                <a:cs typeface="Courier New" pitchFamily="49" charset="0"/>
              </a:rPr>
              <a:t>int</a:t>
            </a:r>
            <a:r>
              <a:rPr lang="en-US" dirty="0" smtClean="0">
                <a:cs typeface="Courier New" pitchFamily="49" charset="0"/>
              </a:rPr>
              <a:t> don’t have to be declared</a:t>
            </a:r>
          </a:p>
          <a:p>
            <a:r>
              <a:rPr lang="en-US" dirty="0" err="1" smtClean="0">
                <a:latin typeface="Courier New" pitchFamily="49" charset="0"/>
                <a:cs typeface="Courier New" pitchFamily="49" charset="0"/>
              </a:rPr>
              <a:t>totaller.h</a:t>
            </a: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totaller_declaration.c</a:t>
            </a:r>
            <a:r>
              <a:rPr lang="en-US" dirty="0" smtClean="0">
                <a:cs typeface="Courier New" pitchFamily="49" charset="0"/>
              </a:rPr>
              <a:t>  </a:t>
            </a:r>
          </a:p>
          <a:p>
            <a:pPr lvl="1"/>
            <a:r>
              <a:rPr lang="en-US" dirty="0" smtClean="0">
                <a:cs typeface="Courier New" pitchFamily="49" charset="0"/>
              </a:rPr>
              <a:t>add </a:t>
            </a:r>
            <a:r>
              <a:rPr lang="en-US" dirty="0" smtClean="0">
                <a:latin typeface="Courier New" pitchFamily="49" charset="0"/>
                <a:cs typeface="Courier New" pitchFamily="49" charset="0"/>
              </a:rPr>
              <a:t>#include “</a:t>
            </a:r>
            <a:r>
              <a:rPr lang="en-US" dirty="0" err="1" smtClean="0">
                <a:latin typeface="Courier New" pitchFamily="49" charset="0"/>
                <a:cs typeface="Courier New" pitchFamily="49" charset="0"/>
              </a:rPr>
              <a:t>totaller.h</a:t>
            </a:r>
            <a:r>
              <a:rPr lang="en-US" dirty="0" smtClean="0">
                <a:latin typeface="Courier New" pitchFamily="49" charset="0"/>
                <a:cs typeface="Courier New" pitchFamily="49" charset="0"/>
              </a:rPr>
              <a:t>”</a:t>
            </a:r>
          </a:p>
          <a:p>
            <a:pPr lvl="1"/>
            <a:r>
              <a:rPr lang="en-US" dirty="0" smtClean="0">
                <a:cs typeface="Courier New" pitchFamily="49" charset="0"/>
              </a:rPr>
              <a:t>Remove the original </a:t>
            </a:r>
            <a:br>
              <a:rPr lang="en-US" dirty="0" smtClean="0">
                <a:cs typeface="Courier New" pitchFamily="49" charset="0"/>
              </a:rPr>
            </a:br>
            <a:r>
              <a:rPr lang="en-US" dirty="0" smtClean="0">
                <a:latin typeface="Courier New" pitchFamily="49" charset="0"/>
                <a:cs typeface="Courier New" pitchFamily="49" charset="0"/>
              </a:rPr>
              <a:t>float </a:t>
            </a:r>
            <a:r>
              <a:rPr lang="en-US" dirty="0" err="1" smtClean="0">
                <a:latin typeface="Courier New" pitchFamily="49" charset="0"/>
                <a:cs typeface="Courier New" pitchFamily="49" charset="0"/>
              </a:rPr>
              <a:t>add_with_tax</a:t>
            </a:r>
            <a:r>
              <a:rPr lang="en-US" dirty="0" smtClean="0">
                <a:latin typeface="Courier New" pitchFamily="49" charset="0"/>
                <a:cs typeface="Courier New" pitchFamily="49" charset="0"/>
              </a:rPr>
              <a:t>(float);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Compilation behind the scenes </a:t>
            </a:r>
            <a:br>
              <a:rPr lang="en-US" dirty="0" smtClean="0"/>
            </a:br>
            <a:r>
              <a:rPr lang="en-US" dirty="0" smtClean="0"/>
              <a:t>(</a:t>
            </a:r>
            <a:r>
              <a:rPr lang="en-US" dirty="0" err="1" smtClean="0"/>
              <a:t>pp</a:t>
            </a:r>
            <a:r>
              <a:rPr lang="en-US" dirty="0" smtClean="0"/>
              <a:t> 184,185)</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 each source code file</a:t>
            </a:r>
          </a:p>
          <a:p>
            <a:pPr lvl="1"/>
            <a:r>
              <a:rPr lang="en-US" dirty="0" smtClean="0"/>
              <a:t>Preprocessing </a:t>
            </a:r>
            <a:r>
              <a:rPr lang="en-US" dirty="0" smtClean="0">
                <a:sym typeface="Wingdings" pitchFamily="2" charset="2"/>
              </a:rPr>
              <a:t> still source code</a:t>
            </a:r>
            <a:r>
              <a:rPr lang="en-US" dirty="0" smtClean="0"/>
              <a:t>	</a:t>
            </a:r>
          </a:p>
          <a:p>
            <a:pPr lvl="1"/>
            <a:r>
              <a:rPr lang="en-US" dirty="0" smtClean="0"/>
              <a:t>Compilation </a:t>
            </a:r>
            <a:r>
              <a:rPr lang="en-US" dirty="0" smtClean="0">
                <a:sym typeface="Wingdings" pitchFamily="2" charset="2"/>
              </a:rPr>
              <a:t> assembly code</a:t>
            </a:r>
            <a:endParaRPr lang="en-US" dirty="0" smtClean="0"/>
          </a:p>
          <a:p>
            <a:pPr lvl="1"/>
            <a:r>
              <a:rPr lang="en-US" dirty="0" smtClean="0"/>
              <a:t>Assembly </a:t>
            </a:r>
            <a:r>
              <a:rPr lang="en-US" dirty="0" smtClean="0">
                <a:sym typeface="Wingdings" pitchFamily="2" charset="2"/>
              </a:rPr>
              <a:t> object code</a:t>
            </a:r>
            <a:endParaRPr lang="en-US" dirty="0" smtClean="0"/>
          </a:p>
          <a:p>
            <a:r>
              <a:rPr lang="en-US" dirty="0" smtClean="0"/>
              <a:t>Then, linking (all object and library code) </a:t>
            </a:r>
            <a:r>
              <a:rPr lang="en-US" dirty="0" smtClean="0">
                <a:sym typeface="Wingdings" pitchFamily="2" charset="2"/>
              </a:rPr>
              <a:t> executable code</a:t>
            </a:r>
          </a:p>
          <a:p>
            <a:r>
              <a:rPr lang="en-US" dirty="0" smtClean="0">
                <a:sym typeface="Wingdings" pitchFamily="2" charset="2"/>
              </a:rPr>
              <a:t>An example</a:t>
            </a:r>
          </a:p>
          <a:p>
            <a:pPr lvl="1"/>
            <a:r>
              <a:rPr lang="en-US" dirty="0" err="1" smtClean="0">
                <a:latin typeface="Courier New" pitchFamily="49" charset="0"/>
                <a:cs typeface="Courier New" pitchFamily="49" charset="0"/>
                <a:sym typeface="Wingdings" pitchFamily="2" charset="2"/>
              </a:rPr>
              <a:t>encrypt.h</a:t>
            </a:r>
            <a:r>
              <a:rPr lang="en-US" dirty="0" smtClean="0">
                <a:latin typeface="Courier New" pitchFamily="49" charset="0"/>
                <a:cs typeface="Courier New" pitchFamily="49" charset="0"/>
                <a:sym typeface="Wingdings" pitchFamily="2" charset="2"/>
              </a:rPr>
              <a:t>, </a:t>
            </a:r>
            <a:r>
              <a:rPr lang="en-US" dirty="0" err="1" smtClean="0">
                <a:latin typeface="Courier New" pitchFamily="49" charset="0"/>
                <a:cs typeface="Courier New" pitchFamily="49" charset="0"/>
                <a:sym typeface="Wingdings" pitchFamily="2" charset="2"/>
              </a:rPr>
              <a:t>encrypt.c</a:t>
            </a:r>
            <a:r>
              <a:rPr lang="en-US" dirty="0" smtClean="0">
                <a:latin typeface="Courier New" pitchFamily="49" charset="0"/>
                <a:cs typeface="Courier New" pitchFamily="49" charset="0"/>
                <a:sym typeface="Wingdings" pitchFamily="2" charset="2"/>
              </a:rPr>
              <a:t>, </a:t>
            </a:r>
            <a:r>
              <a:rPr lang="en-US" dirty="0" err="1" smtClean="0">
                <a:latin typeface="Courier New" pitchFamily="49" charset="0"/>
                <a:cs typeface="Courier New" pitchFamily="49" charset="0"/>
                <a:sym typeface="Wingdings" pitchFamily="2" charset="2"/>
              </a:rPr>
              <a:t>decrypt.h</a:t>
            </a:r>
            <a:r>
              <a:rPr lang="en-US" dirty="0" smtClean="0">
                <a:latin typeface="Courier New" pitchFamily="49" charset="0"/>
                <a:cs typeface="Courier New" pitchFamily="49" charset="0"/>
                <a:sym typeface="Wingdings" pitchFamily="2" charset="2"/>
              </a:rPr>
              <a:t>, </a:t>
            </a:r>
            <a:r>
              <a:rPr lang="en-US" dirty="0" err="1" smtClean="0">
                <a:latin typeface="Courier New" pitchFamily="49" charset="0"/>
                <a:cs typeface="Courier New" pitchFamily="49" charset="0"/>
                <a:sym typeface="Wingdings" pitchFamily="2" charset="2"/>
              </a:rPr>
              <a:t>decrypt.c</a:t>
            </a:r>
            <a:r>
              <a:rPr lang="en-US" dirty="0" smtClean="0">
                <a:latin typeface="Courier New" pitchFamily="49" charset="0"/>
                <a:cs typeface="Courier New" pitchFamily="49" charset="0"/>
                <a:sym typeface="Wingdings" pitchFamily="2" charset="2"/>
              </a:rPr>
              <a:t>, </a:t>
            </a:r>
            <a:r>
              <a:rPr lang="en-US" dirty="0" err="1" smtClean="0">
                <a:latin typeface="Courier New" pitchFamily="49" charset="0"/>
                <a:cs typeface="Courier New" pitchFamily="49" charset="0"/>
                <a:sym typeface="Wingdings" pitchFamily="2" charset="2"/>
              </a:rPr>
              <a:t>message_hider.c</a:t>
            </a:r>
            <a:endParaRPr lang="en-US" dirty="0" smtClean="0">
              <a:latin typeface="Courier New" pitchFamily="49" charset="0"/>
              <a:cs typeface="Courier New" pitchFamily="49" charset="0"/>
              <a:sym typeface="Wingdings" pitchFamily="2" charset="2"/>
            </a:endParaRPr>
          </a:p>
          <a:p>
            <a:pPr lvl="1"/>
            <a:r>
              <a:rPr lang="en-US" dirty="0" err="1" smtClean="0">
                <a:latin typeface="Courier New" pitchFamily="49" charset="0"/>
                <a:cs typeface="Courier New" pitchFamily="49" charset="0"/>
                <a:sym typeface="Wingdings" pitchFamily="2" charset="2"/>
              </a:rPr>
              <a:t>gcc</a:t>
            </a:r>
            <a:r>
              <a:rPr lang="en-US" dirty="0" smtClean="0">
                <a:latin typeface="Courier New" pitchFamily="49" charset="0"/>
                <a:cs typeface="Courier New" pitchFamily="49" charset="0"/>
                <a:sym typeface="Wingdings" pitchFamily="2" charset="2"/>
              </a:rPr>
              <a:t> </a:t>
            </a:r>
            <a:r>
              <a:rPr lang="en-US" dirty="0" err="1" smtClean="0">
                <a:latin typeface="Courier New" pitchFamily="49" charset="0"/>
                <a:cs typeface="Courier New" pitchFamily="49" charset="0"/>
                <a:sym typeface="Wingdings" pitchFamily="2" charset="2"/>
              </a:rPr>
              <a:t>message_hider.c</a:t>
            </a:r>
            <a:r>
              <a:rPr lang="en-US" dirty="0" smtClean="0">
                <a:latin typeface="Courier New" pitchFamily="49" charset="0"/>
                <a:cs typeface="Courier New" pitchFamily="49" charset="0"/>
                <a:sym typeface="Wingdings" pitchFamily="2" charset="2"/>
              </a:rPr>
              <a:t> </a:t>
            </a:r>
            <a:r>
              <a:rPr lang="en-US" dirty="0" err="1" smtClean="0">
                <a:latin typeface="Courier New" pitchFamily="49" charset="0"/>
                <a:cs typeface="Courier New" pitchFamily="49" charset="0"/>
                <a:sym typeface="Wingdings" pitchFamily="2" charset="2"/>
              </a:rPr>
              <a:t>encrypt.c</a:t>
            </a:r>
            <a:r>
              <a:rPr lang="en-US" dirty="0" smtClean="0">
                <a:latin typeface="Courier New" pitchFamily="49" charset="0"/>
                <a:cs typeface="Courier New" pitchFamily="49" charset="0"/>
                <a:sym typeface="Wingdings" pitchFamily="2" charset="2"/>
              </a:rPr>
              <a:t> </a:t>
            </a:r>
            <a:r>
              <a:rPr lang="en-US" dirty="0" err="1" smtClean="0">
                <a:latin typeface="Courier New" pitchFamily="49" charset="0"/>
                <a:cs typeface="Courier New" pitchFamily="49" charset="0"/>
                <a:sym typeface="Wingdings" pitchFamily="2" charset="2"/>
              </a:rPr>
              <a:t>decrypt.c</a:t>
            </a:r>
            <a:r>
              <a:rPr lang="en-US" dirty="0" smtClean="0">
                <a:latin typeface="Courier New" pitchFamily="49" charset="0"/>
                <a:cs typeface="Courier New" pitchFamily="49" charset="0"/>
                <a:sym typeface="Wingdings" pitchFamily="2" charset="2"/>
              </a:rPr>
              <a:t> –o </a:t>
            </a:r>
            <a:r>
              <a:rPr lang="en-US" dirty="0" err="1" smtClean="0">
                <a:latin typeface="Courier New" pitchFamily="49" charset="0"/>
                <a:cs typeface="Courier New" pitchFamily="49" charset="0"/>
                <a:sym typeface="Wingdings" pitchFamily="2" charset="2"/>
              </a:rPr>
              <a:t>message_hider</a:t>
            </a:r>
            <a:endParaRPr lang="en-US" dirty="0">
              <a:latin typeface="Courier New" pitchFamily="49" charset="0"/>
              <a:cs typeface="Courier New"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variables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 (global) variable can be defined in one place/file and shared in other places/files, where it is declared </a:t>
            </a:r>
            <a:r>
              <a:rPr lang="en-US" dirty="0" smtClean="0">
                <a:latin typeface="Courier New" pitchFamily="49" charset="0"/>
                <a:cs typeface="Courier New" pitchFamily="49" charset="0"/>
              </a:rPr>
              <a:t>extern</a:t>
            </a:r>
            <a:r>
              <a:rPr lang="en-US" dirty="0" smtClean="0"/>
              <a:t>.</a:t>
            </a:r>
          </a:p>
          <a:p>
            <a:pPr lvl="1"/>
            <a:r>
              <a:rPr lang="en-US" dirty="0" smtClean="0"/>
              <a:t>When each file is compiled </a:t>
            </a:r>
            <a:r>
              <a:rPr lang="en-US" i="1" dirty="0" smtClean="0"/>
              <a:t>individually</a:t>
            </a:r>
            <a:r>
              <a:rPr lang="en-US" dirty="0" smtClean="0"/>
              <a:t>, all the compiler cares about is that all variables have been declared before being used</a:t>
            </a:r>
          </a:p>
          <a:p>
            <a:pPr lvl="1"/>
            <a:r>
              <a:rPr lang="en-US" dirty="0" smtClean="0"/>
              <a:t>Then when the linker links all the object files together, it requires that the multiple declarations of the same variable in different files are all mapped to the one and only one definition of it. That is where the memory requirement is eventually being checked for that variable. Finally, when the program is executed, the memory will be actually allocated for that variable according to its memory requirement.</a:t>
            </a:r>
          </a:p>
          <a:p>
            <a:pPr lvl="1"/>
            <a:r>
              <a:rPr lang="en-US" b="1" u="sng" dirty="0" smtClean="0"/>
              <a:t>Rule of thumb</a:t>
            </a:r>
            <a:r>
              <a:rPr lang="en-US" dirty="0" smtClean="0"/>
              <a:t>: define and initialize a global variable in one and only one .c file; declared it with </a:t>
            </a:r>
            <a:r>
              <a:rPr lang="en-US" dirty="0" smtClean="0">
                <a:latin typeface="Courier New" pitchFamily="49" charset="0"/>
                <a:cs typeface="Courier New" pitchFamily="49" charset="0"/>
              </a:rPr>
              <a:t>extern </a:t>
            </a:r>
            <a:r>
              <a:rPr lang="en-US" sz="2900" dirty="0" smtClean="0"/>
              <a:t>in all .h files where such a variable is needed</a:t>
            </a:r>
            <a:endParaRPr lang="en-US" sz="2900" dirty="0"/>
          </a:p>
          <a:p>
            <a:r>
              <a:rPr lang="en-US" dirty="0" smtClean="0"/>
              <a:t>Let’s see an example (in </a:t>
            </a:r>
            <a:r>
              <a:rPr lang="en-US" dirty="0" smtClean="0">
                <a:latin typeface="Courier New"/>
                <a:cs typeface="Courier New"/>
              </a:rPr>
              <a:t>ch4/</a:t>
            </a:r>
            <a:r>
              <a:rPr lang="en-US" dirty="0" err="1" smtClean="0">
                <a:latin typeface="Courier New"/>
                <a:cs typeface="Courier New"/>
              </a:rPr>
              <a:t>sharing_variables</a:t>
            </a:r>
            <a:r>
              <a:rPr lang="en-US" dirty="0" smtClean="0">
                <a:latin typeface="Courier New"/>
                <a:cs typeface="Courier New"/>
              </a:rPr>
              <a:t>/</a:t>
            </a:r>
            <a:r>
              <a:rPr lang="en-US" dirty="0" smtClean="0"/>
              <a:t>) where the number of function calls is being tracked. </a:t>
            </a:r>
          </a:p>
          <a:p>
            <a:pPr lvl="1"/>
            <a:r>
              <a:rPr lang="en-US" dirty="0" err="1" smtClean="0">
                <a:latin typeface="Courier New" pitchFamily="49" charset="0"/>
                <a:cs typeface="Courier New" pitchFamily="49" charset="0"/>
                <a:sym typeface="Wingdings" pitchFamily="2" charset="2"/>
              </a:rPr>
              <a:t>encrypt.c</a:t>
            </a:r>
            <a:r>
              <a:rPr lang="en-US" dirty="0" smtClean="0">
                <a:latin typeface="Courier New" pitchFamily="49" charset="0"/>
                <a:cs typeface="Courier New" pitchFamily="49" charset="0"/>
                <a:sym typeface="Wingdings" pitchFamily="2" charset="2"/>
              </a:rPr>
              <a:t>, </a:t>
            </a:r>
            <a:r>
              <a:rPr lang="en-US" dirty="0" err="1" smtClean="0">
                <a:latin typeface="Courier New" pitchFamily="49" charset="0"/>
                <a:cs typeface="Courier New" pitchFamily="49" charset="0"/>
                <a:sym typeface="Wingdings" pitchFamily="2" charset="2"/>
              </a:rPr>
              <a:t>decrypt.c</a:t>
            </a:r>
            <a:r>
              <a:rPr lang="en-US" dirty="0" smtClean="0">
                <a:latin typeface="Courier New" pitchFamily="49" charset="0"/>
                <a:cs typeface="Courier New" pitchFamily="49" charset="0"/>
                <a:sym typeface="Wingdings" pitchFamily="2" charset="2"/>
              </a:rPr>
              <a:t>, </a:t>
            </a:r>
            <a:r>
              <a:rPr lang="en-US" dirty="0" err="1" smtClean="0">
                <a:latin typeface="Courier New" pitchFamily="49" charset="0"/>
                <a:cs typeface="Courier New" pitchFamily="49" charset="0"/>
                <a:sym typeface="Wingdings" pitchFamily="2" charset="2"/>
              </a:rPr>
              <a:t>message_hider.c</a:t>
            </a:r>
            <a:endParaRPr lang="en-US" dirty="0" smtClean="0"/>
          </a:p>
          <a:p>
            <a:r>
              <a:rPr lang="en-US" dirty="0" smtClean="0"/>
              <a:t>In a separate set of slides, the scope of functions and variables will be studied more formally and in depth.</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recompile every file</a:t>
            </a:r>
            <a:endParaRPr lang="en-US" dirty="0"/>
          </a:p>
        </p:txBody>
      </p:sp>
      <p:sp>
        <p:nvSpPr>
          <p:cNvPr id="3" name="Content Placeholder 2"/>
          <p:cNvSpPr>
            <a:spLocks noGrp="1"/>
          </p:cNvSpPr>
          <p:nvPr>
            <p:ph idx="1"/>
          </p:nvPr>
        </p:nvSpPr>
        <p:spPr>
          <a:xfrm>
            <a:off x="304800" y="4495800"/>
            <a:ext cx="8686800" cy="1584325"/>
          </a:xfrm>
        </p:spPr>
        <p:txBody>
          <a:bodyPr>
            <a:normAutofit fontScale="85000" lnSpcReduction="20000"/>
          </a:bodyPr>
          <a:lstStyle/>
          <a:p>
            <a:pPr marL="0" indent="0">
              <a:buNone/>
            </a:pPr>
            <a:r>
              <a:rPr lang="en-US" sz="2400" dirty="0">
                <a:cs typeface="Courier New" pitchFamily="49" charset="0"/>
              </a:rPr>
              <a:t>If </a:t>
            </a:r>
            <a:r>
              <a:rPr lang="en-US" sz="2400" dirty="0" smtClean="0">
                <a:cs typeface="Courier New" pitchFamily="49" charset="0"/>
              </a:rPr>
              <a:t>only </a:t>
            </a:r>
            <a:r>
              <a:rPr lang="en-US" sz="2400" dirty="0" err="1" smtClean="0">
                <a:latin typeface="Courier New"/>
                <a:cs typeface="Courier New"/>
              </a:rPr>
              <a:t>thruster.c</a:t>
            </a:r>
            <a:r>
              <a:rPr lang="en-US" sz="2400" dirty="0" smtClean="0">
                <a:cs typeface="Courier New" pitchFamily="49" charset="0"/>
              </a:rPr>
              <a:t> (the third .c file) is changed</a:t>
            </a:r>
            <a:endParaRPr lang="en-US" sz="2400" dirty="0">
              <a:cs typeface="Courier New" pitchFamily="49" charset="0"/>
            </a:endParaRPr>
          </a:p>
          <a:p>
            <a:r>
              <a:rPr lang="en-US" sz="2400" dirty="0" err="1" smtClean="0">
                <a:latin typeface="Courier New" pitchFamily="49" charset="0"/>
                <a:cs typeface="Courier New" pitchFamily="49" charset="0"/>
              </a:rPr>
              <a:t>gcc</a:t>
            </a:r>
            <a:r>
              <a:rPr lang="en-US" sz="2400" dirty="0" smtClean="0">
                <a:latin typeface="Courier New" pitchFamily="49" charset="0"/>
                <a:cs typeface="Courier New" pitchFamily="49" charset="0"/>
              </a:rPr>
              <a:t> –c </a:t>
            </a:r>
            <a:r>
              <a:rPr lang="en-US" sz="2400" dirty="0" err="1" smtClean="0">
                <a:latin typeface="Courier New" pitchFamily="49" charset="0"/>
                <a:cs typeface="Courier New" pitchFamily="49" charset="0"/>
              </a:rPr>
              <a:t>thruster.c</a:t>
            </a:r>
            <a:endParaRPr lang="en-US"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gcc</a:t>
            </a:r>
            <a:r>
              <a:rPr lang="en-US" sz="2400" dirty="0" smtClean="0">
                <a:latin typeface="Courier New" pitchFamily="49" charset="0"/>
                <a:cs typeface="Courier New" pitchFamily="49" charset="0"/>
              </a:rPr>
              <a:t> *.o –o launch</a:t>
            </a:r>
          </a:p>
          <a:p>
            <a:r>
              <a:rPr lang="en-US" sz="2400" dirty="0" smtClean="0">
                <a:cs typeface="Courier New" pitchFamily="49" charset="0"/>
              </a:rPr>
              <a:t>But it’s hard and tedious to keep track of all the files, especially when you are working on big programs consisting of many, many files.</a:t>
            </a:r>
            <a:endParaRPr lang="en-US" sz="2400" dirty="0">
              <a:cs typeface="Courier New" pitchFamily="49" charset="0"/>
            </a:endParaRPr>
          </a:p>
        </p:txBody>
      </p:sp>
      <p:pic>
        <p:nvPicPr>
          <p:cNvPr id="1026" name="Picture 2"/>
          <p:cNvPicPr>
            <a:picLocks noChangeAspect="1" noChangeArrowheads="1"/>
          </p:cNvPicPr>
          <p:nvPr/>
        </p:nvPicPr>
        <p:blipFill>
          <a:blip r:embed="rId2" cstate="print"/>
          <a:srcRect/>
          <a:stretch>
            <a:fillRect/>
          </a:stretch>
        </p:blipFill>
        <p:spPr bwMode="auto">
          <a:xfrm>
            <a:off x="533400" y="1371600"/>
            <a:ext cx="8096250" cy="31242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624</TotalTime>
  <Words>602</Words>
  <Application>Microsoft Macintosh PowerPoint</Application>
  <PresentationFormat>On-screen Show (4:3)</PresentationFormat>
  <Paragraphs>88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Courier New</vt:lpstr>
      <vt:lpstr>Franklin Gothic Book</vt:lpstr>
      <vt:lpstr>Franklin Gothic Medium</vt:lpstr>
      <vt:lpstr>Wingdings</vt:lpstr>
      <vt:lpstr>Wingdings 2</vt:lpstr>
      <vt:lpstr>Arial</vt:lpstr>
      <vt:lpstr>Trek</vt:lpstr>
      <vt:lpstr>Managing big programs</vt:lpstr>
      <vt:lpstr>subjects</vt:lpstr>
      <vt:lpstr>Procedural programming</vt:lpstr>
      <vt:lpstr>Let’s begin with an example</vt:lpstr>
      <vt:lpstr>Splitting the declaration from the definition of functions</vt:lpstr>
      <vt:lpstr>Header files</vt:lpstr>
      <vt:lpstr>Compilation behind the scenes  (pp 184,185)</vt:lpstr>
      <vt:lpstr>Sharing variables</vt:lpstr>
      <vt:lpstr>Don’t recompile every file</vt:lpstr>
      <vt:lpstr>Automate your builds with the make tool</vt:lpstr>
      <vt:lpstr>An 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for Java programmers</dc:title>
  <dc:creator>xuzhiguang</dc:creator>
  <cp:lastModifiedBy>Microsoft Office User</cp:lastModifiedBy>
  <cp:revision>92</cp:revision>
  <dcterms:created xsi:type="dcterms:W3CDTF">2006-08-16T00:00:00Z</dcterms:created>
  <dcterms:modified xsi:type="dcterms:W3CDTF">2017-10-03T19:12:31Z</dcterms:modified>
</cp:coreProperties>
</file>