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D298B-1BD9-4EE8-AAE7-63B00FC7A506}" type="datetimeFigureOut">
              <a:rPr lang="en-US" smtClean="0"/>
              <a:pPr/>
              <a:t>8/8/17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B6C28-230B-4065-8553-1834BEEF1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0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B6C28-230B-4065-8553-1834BEEF154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26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8/8/17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8/8/17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8/8/17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8/8/17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8/8/17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“make a difference”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3335, </a:t>
            </a:r>
            <a:r>
              <a:rPr lang="en-US" smtClean="0"/>
              <a:t>Fall 2017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Dr. </a:t>
            </a:r>
            <a:r>
              <a:rPr lang="en-US" dirty="0" err="1" smtClean="0"/>
              <a:t>Zhiguang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Scratch the surface of writing makefiles using a series of examples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makefile.1</a:t>
            </a:r>
            <a:r>
              <a:rPr lang="en-US" dirty="0" smtClean="0"/>
              <a:t>: rules, dependencies, and recipes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makefile.2</a:t>
            </a:r>
            <a:r>
              <a:rPr lang="en-US" dirty="0" smtClean="0"/>
              <a:t>: variables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makefile.3</a:t>
            </a:r>
            <a:r>
              <a:rPr lang="en-US" dirty="0" smtClean="0"/>
              <a:t>: built-in variables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makefile.4</a:t>
            </a:r>
            <a:r>
              <a:rPr lang="en-US" dirty="0" smtClean="0"/>
              <a:t>: functions, automatic dependency generation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makefile.5</a:t>
            </a:r>
            <a:r>
              <a:rPr lang="en-US" dirty="0" smtClean="0"/>
              <a:t>: managing files in separate folders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Program: </a:t>
            </a:r>
            <a:r>
              <a:rPr lang="en-US" dirty="0" err="1" smtClean="0"/>
              <a:t>message_hider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05200" y="1905000"/>
            <a:ext cx="1752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message_hider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67400" y="2819400"/>
            <a:ext cx="1981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message_hider.o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29000" y="2819400"/>
            <a:ext cx="1981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encrypt.o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43000" y="2819400"/>
            <a:ext cx="1981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decrypt.o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29000" y="3962400"/>
            <a:ext cx="1981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encrypt.h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429000" y="4953000"/>
            <a:ext cx="1981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encrypt.c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43000" y="3962400"/>
            <a:ext cx="1981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decrypt.h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66800" y="4953000"/>
            <a:ext cx="1981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decrypt.c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867400" y="4953000"/>
            <a:ext cx="1981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message_hider.c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057400" y="3276600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0"/>
          </p:cNvCxnSpPr>
          <p:nvPr/>
        </p:nvCxnSpPr>
        <p:spPr>
          <a:xfrm flipV="1">
            <a:off x="4419600" y="3276600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239000" y="3276600"/>
            <a:ext cx="0" cy="1676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" idx="0"/>
            <a:endCxn id="4" idx="1"/>
          </p:cNvCxnSpPr>
          <p:nvPr/>
        </p:nvCxnSpPr>
        <p:spPr>
          <a:xfrm flipV="1">
            <a:off x="2133600" y="2133600"/>
            <a:ext cx="13716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" idx="0"/>
            <a:endCxn id="4" idx="3"/>
          </p:cNvCxnSpPr>
          <p:nvPr/>
        </p:nvCxnSpPr>
        <p:spPr>
          <a:xfrm flipH="1" flipV="1">
            <a:off x="5257800" y="2133600"/>
            <a:ext cx="16002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4419600" y="2438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4953000" y="3276600"/>
            <a:ext cx="0" cy="1676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2667000" y="3276600"/>
            <a:ext cx="0" cy="1676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" idx="0"/>
          </p:cNvCxnSpPr>
          <p:nvPr/>
        </p:nvCxnSpPr>
        <p:spPr>
          <a:xfrm flipH="1" flipV="1">
            <a:off x="2819400" y="3276600"/>
            <a:ext cx="16002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0" idx="0"/>
          </p:cNvCxnSpPr>
          <p:nvPr/>
        </p:nvCxnSpPr>
        <p:spPr>
          <a:xfrm flipV="1">
            <a:off x="2133600" y="3276600"/>
            <a:ext cx="44958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4419600" y="3276600"/>
            <a:ext cx="25908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makefile.1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message_hider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message_hider.o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decrypt.o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encrypt.o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message_hider.o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decrypt.o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encrypt.o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-lm -o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message_hider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message_hider.o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message_hider.c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decrypt.h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encrypt.h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a-DK" sz="1400" dirty="0" smtClean="0">
                <a:latin typeface="Courier New" pitchFamily="49" charset="0"/>
                <a:cs typeface="Courier New" pitchFamily="49" charset="0"/>
              </a:rPr>
              <a:t>	gcc -c message_hider.c -o message_hider.o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decrypt.o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decrypt.c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decrypt.h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encrypt.h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gcc -c decrypt.c -o decrypt.o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encrypt.o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encrypt.c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encrypt.h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gcc -c encrypt.c -o encrypt.o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10400" y="3810000"/>
            <a:ext cx="147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to do 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5029200"/>
            <a:ext cx="1333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do 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791200" y="1752600"/>
            <a:ext cx="114300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715000" y="2667000"/>
            <a:ext cx="12192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800600" y="3352800"/>
            <a:ext cx="2133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733800" y="4038600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715000" y="2133600"/>
            <a:ext cx="914400" cy="289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876800" y="2895600"/>
            <a:ext cx="83820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810000" y="3657600"/>
            <a:ext cx="19050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581400" y="4419600"/>
            <a:ext cx="2133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4419600" y="61722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57800" y="5715000"/>
            <a:ext cx="3579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Next…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Create variables to hold common</a:t>
            </a:r>
            <a:br>
              <a:rPr lang="en-US" dirty="0" smtClean="0"/>
            </a:br>
            <a:r>
              <a:rPr lang="en-US" dirty="0" smtClean="0"/>
              <a:t>expressions and refer to them later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Makefile.2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75238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3500" dirty="0" smtClean="0">
                <a:latin typeface="Courier New" pitchFamily="49" charset="0"/>
                <a:cs typeface="Courier New" pitchFamily="49" charset="0"/>
              </a:rPr>
              <a:t>CC = </a:t>
            </a:r>
            <a:r>
              <a:rPr lang="en-US" sz="3500" dirty="0" err="1" smtClean="0">
                <a:latin typeface="Courier New" pitchFamily="49" charset="0"/>
                <a:cs typeface="Courier New" pitchFamily="49" charset="0"/>
              </a:rPr>
              <a:t>gcc</a:t>
            </a:r>
            <a:endParaRPr lang="en-US" sz="3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500" dirty="0" smtClean="0">
                <a:latin typeface="Courier New" pitchFamily="49" charset="0"/>
                <a:cs typeface="Courier New" pitchFamily="49" charset="0"/>
              </a:rPr>
              <a:t>CFLAGS = -g</a:t>
            </a:r>
          </a:p>
          <a:p>
            <a:pPr>
              <a:buNone/>
            </a:pPr>
            <a:r>
              <a:rPr lang="en-US" sz="3500" dirty="0" smtClean="0">
                <a:latin typeface="Courier New" pitchFamily="49" charset="0"/>
                <a:cs typeface="Courier New" pitchFamily="49" charset="0"/>
              </a:rPr>
              <a:t>LDFLAGS = -lm</a:t>
            </a:r>
          </a:p>
          <a:p>
            <a:pPr>
              <a:buNone/>
            </a:pPr>
            <a:r>
              <a:rPr lang="en-US" sz="3500" dirty="0" smtClean="0">
                <a:latin typeface="Courier New" pitchFamily="49" charset="0"/>
                <a:cs typeface="Courier New" pitchFamily="49" charset="0"/>
              </a:rPr>
              <a:t>OBJS = </a:t>
            </a:r>
            <a:r>
              <a:rPr lang="en-US" sz="3500" dirty="0" err="1" smtClean="0">
                <a:latin typeface="Courier New" pitchFamily="49" charset="0"/>
                <a:cs typeface="Courier New" pitchFamily="49" charset="0"/>
              </a:rPr>
              <a:t>encrypt.o</a:t>
            </a:r>
            <a:r>
              <a:rPr lang="en-US" sz="3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500" dirty="0" err="1" smtClean="0">
                <a:latin typeface="Courier New" pitchFamily="49" charset="0"/>
                <a:cs typeface="Courier New" pitchFamily="49" charset="0"/>
              </a:rPr>
              <a:t>decrypt.o</a:t>
            </a:r>
            <a:r>
              <a:rPr lang="en-US" sz="3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500" dirty="0" err="1" smtClean="0">
                <a:latin typeface="Courier New" pitchFamily="49" charset="0"/>
                <a:cs typeface="Courier New" pitchFamily="49" charset="0"/>
              </a:rPr>
              <a:t>message_hider.o</a:t>
            </a:r>
            <a:endParaRPr lang="en-US" sz="3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3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500" dirty="0" smtClean="0">
                <a:latin typeface="Courier New" pitchFamily="49" charset="0"/>
                <a:cs typeface="Courier New" pitchFamily="49" charset="0"/>
              </a:rPr>
              <a:t>all: </a:t>
            </a:r>
            <a:r>
              <a:rPr lang="en-US" sz="3500" dirty="0" err="1" smtClean="0">
                <a:latin typeface="Courier New" pitchFamily="49" charset="0"/>
                <a:cs typeface="Courier New" pitchFamily="49" charset="0"/>
              </a:rPr>
              <a:t>message_hider</a:t>
            </a:r>
            <a:endParaRPr lang="en-US" sz="3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3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500" dirty="0" err="1" smtClean="0">
                <a:latin typeface="Courier New" pitchFamily="49" charset="0"/>
                <a:cs typeface="Courier New" pitchFamily="49" charset="0"/>
              </a:rPr>
              <a:t>message_hider</a:t>
            </a:r>
            <a:r>
              <a:rPr lang="en-US" sz="3500" dirty="0" smtClean="0">
                <a:latin typeface="Courier New" pitchFamily="49" charset="0"/>
                <a:cs typeface="Courier New" pitchFamily="49" charset="0"/>
              </a:rPr>
              <a:t>: $(OBJS)</a:t>
            </a:r>
          </a:p>
          <a:p>
            <a:pPr>
              <a:buNone/>
            </a:pPr>
            <a:r>
              <a:rPr lang="da-DK" sz="3500" dirty="0" smtClean="0">
                <a:latin typeface="Courier New" pitchFamily="49" charset="0"/>
                <a:cs typeface="Courier New" pitchFamily="49" charset="0"/>
              </a:rPr>
              <a:t>	$(CC) encrypt.o decrypt.o message_hider.o $(LDFLAGS) -o message_hider</a:t>
            </a:r>
          </a:p>
          <a:p>
            <a:pPr>
              <a:buNone/>
            </a:pPr>
            <a:endParaRPr lang="en-US" sz="3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500" dirty="0" err="1" smtClean="0">
                <a:latin typeface="Courier New" pitchFamily="49" charset="0"/>
                <a:cs typeface="Courier New" pitchFamily="49" charset="0"/>
              </a:rPr>
              <a:t>message_hider.o</a:t>
            </a:r>
            <a:r>
              <a:rPr lang="en-US" sz="35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3500" dirty="0" err="1" smtClean="0">
                <a:latin typeface="Courier New" pitchFamily="49" charset="0"/>
                <a:cs typeface="Courier New" pitchFamily="49" charset="0"/>
              </a:rPr>
              <a:t>message_hider.c</a:t>
            </a:r>
            <a:r>
              <a:rPr lang="en-US" sz="3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500" dirty="0" err="1" smtClean="0">
                <a:latin typeface="Courier New" pitchFamily="49" charset="0"/>
                <a:cs typeface="Courier New" pitchFamily="49" charset="0"/>
              </a:rPr>
              <a:t>decrypt.h</a:t>
            </a:r>
            <a:r>
              <a:rPr lang="en-US" sz="3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500" dirty="0" err="1" smtClean="0">
                <a:latin typeface="Courier New" pitchFamily="49" charset="0"/>
                <a:cs typeface="Courier New" pitchFamily="49" charset="0"/>
              </a:rPr>
              <a:t>encrypt.h</a:t>
            </a:r>
            <a:endParaRPr lang="en-US" sz="3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a-DK" sz="3500" dirty="0" smtClean="0">
                <a:latin typeface="Courier New" pitchFamily="49" charset="0"/>
                <a:cs typeface="Courier New" pitchFamily="49" charset="0"/>
              </a:rPr>
              <a:t>	$(CC) $(CFLAGS) -c message_hider.c -o message_hider.o</a:t>
            </a:r>
          </a:p>
          <a:p>
            <a:pPr>
              <a:buNone/>
            </a:pPr>
            <a:endParaRPr lang="en-US" sz="3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500" dirty="0" err="1" smtClean="0">
                <a:latin typeface="Courier New" pitchFamily="49" charset="0"/>
                <a:cs typeface="Courier New" pitchFamily="49" charset="0"/>
              </a:rPr>
              <a:t>decrypt.o</a:t>
            </a:r>
            <a:r>
              <a:rPr lang="en-US" sz="35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3500" dirty="0" err="1" smtClean="0">
                <a:latin typeface="Courier New" pitchFamily="49" charset="0"/>
                <a:cs typeface="Courier New" pitchFamily="49" charset="0"/>
              </a:rPr>
              <a:t>decrypt.c</a:t>
            </a:r>
            <a:r>
              <a:rPr lang="en-US" sz="3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500" dirty="0" err="1" smtClean="0">
                <a:latin typeface="Courier New" pitchFamily="49" charset="0"/>
                <a:cs typeface="Courier New" pitchFamily="49" charset="0"/>
              </a:rPr>
              <a:t>decrypt.h</a:t>
            </a:r>
            <a:r>
              <a:rPr lang="en-US" sz="3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500" dirty="0" err="1" smtClean="0">
                <a:latin typeface="Courier New" pitchFamily="49" charset="0"/>
                <a:cs typeface="Courier New" pitchFamily="49" charset="0"/>
              </a:rPr>
              <a:t>encrypt.h</a:t>
            </a:r>
            <a:endParaRPr lang="en-US" sz="3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3500" dirty="0" smtClean="0">
                <a:latin typeface="Courier New" pitchFamily="49" charset="0"/>
                <a:cs typeface="Courier New" pitchFamily="49" charset="0"/>
              </a:rPr>
              <a:t>	$(CC) $(CFLAGS) -c decrypt.c -o decrypt.o</a:t>
            </a:r>
          </a:p>
          <a:p>
            <a:pPr>
              <a:buNone/>
            </a:pPr>
            <a:endParaRPr lang="en-US" sz="3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500" dirty="0" err="1" smtClean="0">
                <a:latin typeface="Courier New" pitchFamily="49" charset="0"/>
                <a:cs typeface="Courier New" pitchFamily="49" charset="0"/>
              </a:rPr>
              <a:t>encrypt.o</a:t>
            </a:r>
            <a:r>
              <a:rPr lang="en-US" sz="35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3500" dirty="0" err="1" smtClean="0">
                <a:latin typeface="Courier New" pitchFamily="49" charset="0"/>
                <a:cs typeface="Courier New" pitchFamily="49" charset="0"/>
              </a:rPr>
              <a:t>encrypt.c</a:t>
            </a:r>
            <a:r>
              <a:rPr lang="en-US" sz="3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500" dirty="0" err="1" smtClean="0">
                <a:latin typeface="Courier New" pitchFamily="49" charset="0"/>
                <a:cs typeface="Courier New" pitchFamily="49" charset="0"/>
              </a:rPr>
              <a:t>encrypt.h</a:t>
            </a:r>
            <a:endParaRPr lang="en-US" sz="3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3500" dirty="0" smtClean="0">
                <a:latin typeface="Courier New" pitchFamily="49" charset="0"/>
                <a:cs typeface="Courier New" pitchFamily="49" charset="0"/>
              </a:rPr>
              <a:t>	$(CC) $(CFLAGS) -c encrypt.c -o </a:t>
            </a:r>
            <a:r>
              <a:rPr lang="pt-BR" sz="3500" dirty="0" err="1" smtClean="0">
                <a:latin typeface="Courier New" pitchFamily="49" charset="0"/>
                <a:cs typeface="Courier New" pitchFamily="49" charset="0"/>
              </a:rPr>
              <a:t>encrypt.o</a:t>
            </a:r>
            <a:endParaRPr lang="pt-BR" sz="3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BR" sz="3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3500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pt-BR" sz="3500" dirty="0" smtClean="0">
                <a:latin typeface="Courier New" pitchFamily="49" charset="0"/>
                <a:cs typeface="Courier New" pitchFamily="49" charset="0"/>
              </a:rPr>
              <a:t>lean:</a:t>
            </a:r>
          </a:p>
          <a:p>
            <a:pPr>
              <a:buNone/>
            </a:pPr>
            <a:r>
              <a:rPr lang="pt-BR" sz="3500" dirty="0" smtClean="0">
                <a:latin typeface="Courier New" pitchFamily="49" charset="0"/>
                <a:cs typeface="Courier New" pitchFamily="49" charset="0"/>
              </a:rPr>
              <a:t>	-</a:t>
            </a:r>
            <a:r>
              <a:rPr lang="pt-BR" sz="3500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pt-BR" sz="3500" dirty="0" smtClean="0">
                <a:latin typeface="Courier New" pitchFamily="49" charset="0"/>
                <a:cs typeface="Courier New" pitchFamily="49" charset="0"/>
              </a:rPr>
              <a:t> $(OBJS)</a:t>
            </a:r>
            <a:endParaRPr lang="pt-BR" sz="35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5105400" y="1447800"/>
            <a:ext cx="3048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86400" y="1752600"/>
            <a:ext cx="175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Define variables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743200" y="3124200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67400" y="2895600"/>
            <a:ext cx="1559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a variable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419600" y="61722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57800" y="5715000"/>
            <a:ext cx="3721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Next…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Get rid of the redundant file names</a:t>
            </a:r>
            <a:br>
              <a:rPr lang="en-US" dirty="0" smtClean="0"/>
            </a:br>
            <a:r>
              <a:rPr lang="en-US" dirty="0" smtClean="0"/>
              <a:t>on the recipe lines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Makefile.3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CC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gcc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CFLAGS = -g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LDFLAGS = -lm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OBJS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encrypt.o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decrypt.o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message_hider.o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all: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message_hider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message_hider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$(OBJS)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$(CC) $^ $(LDFLAGS) -o $@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message_hider.o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message_hider.c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decrypt.h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encrypt.h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$(CC) $(CFLAGS) -c $&lt; -o $@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decrypt.o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decrypt.c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decrypt.h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encrypt.h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$(CC) $(CFLAGS) -c $&lt; -o $@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encrypt.o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encrypt.c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encrypt.h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$(CC) $(CFLAGS) -c $&lt; -o $@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505200" y="37338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48200" y="3581400"/>
            <a:ext cx="75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600200" y="3200400"/>
            <a:ext cx="2286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86200" y="32004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8200" y="3048000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dependencies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048000" y="4572000"/>
            <a:ext cx="1143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191000" y="4876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48200" y="4648200"/>
            <a:ext cx="1807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dependency</a:t>
            </a:r>
          </a:p>
          <a:p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4419600" y="61722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57800" y="5410200"/>
            <a:ext cx="3755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Next…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Combine the last three rules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Generate the header dependencies</a:t>
            </a:r>
            <a:br>
              <a:rPr lang="en-US" dirty="0" smtClean="0"/>
            </a:br>
            <a:r>
              <a:rPr lang="en-US" dirty="0" smtClean="0"/>
              <a:t>automatically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Makefile.4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CC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gcc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OBJS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encrypt.o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decrypt.o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message_hider.o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SRCS = $(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patsubst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%.o, %.c, $(OBJS))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CFLAGS = -g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LDFLAGS = -lm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message_hider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$(OBJS)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$(CC) $^ $(LDFLAGS) -o $@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%.o: %.c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$(CC) $(CFLAGS) -o $@ -c $&lt;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dependencies: $(SRCS)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$(CC) -MM $^ &gt; $@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include dependencies</a:t>
            </a:r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4419600" y="61722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10200" y="5562600"/>
            <a:ext cx="32379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Next…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Files in a large program are </a:t>
            </a:r>
            <a:br>
              <a:rPr lang="en-US" dirty="0" smtClean="0"/>
            </a:br>
            <a:r>
              <a:rPr lang="en-US" dirty="0" smtClean="0"/>
              <a:t>typically put in different folders.</a:t>
            </a:r>
            <a:br>
              <a:rPr lang="en-US" dirty="0" smtClean="0"/>
            </a:br>
            <a:r>
              <a:rPr lang="en-US" dirty="0" smtClean="0"/>
              <a:t>How does make handle them?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143000" y="38100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00200" y="3810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19800" y="3581400"/>
            <a:ext cx="103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Wildcard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209800" y="23622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43200" y="2590800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19800" y="2286000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Built-in function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438400" y="53340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24200" y="54864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19800" y="5257800"/>
            <a:ext cx="2352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preprocessor only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838200" y="5867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1000" y="6248400"/>
            <a:ext cx="103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Directive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6324601" y="3886200"/>
            <a:ext cx="2667000" cy="1186934"/>
          </a:xfrm>
          <a:prstGeom prst="wedgeEllipseCallout">
            <a:avLst>
              <a:gd name="adj1" fmla="val -166096"/>
              <a:gd name="adj2" fmla="val 107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You might get error if “dependencies” does not exist when you run make. </a:t>
            </a:r>
            <a:br>
              <a:rPr lang="en-US" sz="1200" dirty="0" smtClean="0"/>
            </a:br>
            <a:r>
              <a:rPr lang="en-US" sz="1200" dirty="0" smtClean="0"/>
              <a:t>Just run it again.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Makefile.5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05200" y="1905000"/>
            <a:ext cx="1752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message_hider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67400" y="2819400"/>
            <a:ext cx="1981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message_hider.o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29000" y="2819400"/>
            <a:ext cx="1981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encrypt.o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43000" y="2819400"/>
            <a:ext cx="1981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decrypt.o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29000" y="3962400"/>
            <a:ext cx="1981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encrypt.h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429000" y="4953000"/>
            <a:ext cx="1981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encrypt.c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43000" y="3962400"/>
            <a:ext cx="1981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decrypt.h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66800" y="4953000"/>
            <a:ext cx="1981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decrypt.c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867400" y="4953000"/>
            <a:ext cx="1981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message_hider.c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057400" y="3276600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</p:cNvCxnSpPr>
          <p:nvPr/>
        </p:nvCxnSpPr>
        <p:spPr>
          <a:xfrm flipV="1">
            <a:off x="4419600" y="3276600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239000" y="3276600"/>
            <a:ext cx="0" cy="1676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  <a:endCxn id="4" idx="1"/>
          </p:cNvCxnSpPr>
          <p:nvPr/>
        </p:nvCxnSpPr>
        <p:spPr>
          <a:xfrm flipV="1">
            <a:off x="2133600" y="2133600"/>
            <a:ext cx="13716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0"/>
            <a:endCxn id="4" idx="3"/>
          </p:cNvCxnSpPr>
          <p:nvPr/>
        </p:nvCxnSpPr>
        <p:spPr>
          <a:xfrm flipH="1" flipV="1">
            <a:off x="5257800" y="2133600"/>
            <a:ext cx="16002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419600" y="2438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953000" y="3276600"/>
            <a:ext cx="0" cy="1676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667000" y="3276600"/>
            <a:ext cx="0" cy="1676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0"/>
          </p:cNvCxnSpPr>
          <p:nvPr/>
        </p:nvCxnSpPr>
        <p:spPr>
          <a:xfrm flipH="1" flipV="1">
            <a:off x="2819400" y="3276600"/>
            <a:ext cx="16002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0"/>
          </p:cNvCxnSpPr>
          <p:nvPr/>
        </p:nvCxnSpPr>
        <p:spPr>
          <a:xfrm flipV="1">
            <a:off x="2133600" y="3276600"/>
            <a:ext cx="44958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419600" y="3276600"/>
            <a:ext cx="25908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743200" y="1676400"/>
            <a:ext cx="3200400" cy="838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096000" y="1676400"/>
            <a:ext cx="116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./</a:t>
            </a:r>
            <a:r>
              <a:rPr lang="en-US" dirty="0" err="1" smtClean="0"/>
              <a:t>bin_files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38200" y="2667000"/>
            <a:ext cx="7315200" cy="838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38200" y="3733800"/>
            <a:ext cx="4800600" cy="838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38200" y="4876800"/>
            <a:ext cx="7315200" cy="838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467600" y="2286000"/>
            <a:ext cx="116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./</a:t>
            </a:r>
            <a:r>
              <a:rPr lang="en-US" dirty="0" err="1" smtClean="0"/>
              <a:t>obj_files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715000" y="3962400"/>
            <a:ext cx="115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./</a:t>
            </a:r>
            <a:r>
              <a:rPr lang="en-US" dirty="0" err="1" smtClean="0"/>
              <a:t>inc_files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96200" y="4495800"/>
            <a:ext cx="115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./</a:t>
            </a:r>
            <a:r>
              <a:rPr lang="en-US" dirty="0" err="1" smtClean="0"/>
              <a:t>src_files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Makefile.5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SRC_DIR = ./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src_files</a:t>
            </a:r>
            <a:endParaRPr lang="en-US" sz="4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INC_DIR = ./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inc_files</a:t>
            </a:r>
            <a:endParaRPr lang="en-US" sz="4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OBJ_DIR = ./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obj_files</a:t>
            </a:r>
            <a:endParaRPr lang="en-US" sz="4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BIN_DIR = ./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bin_files</a:t>
            </a:r>
            <a:endParaRPr lang="en-US" sz="4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4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CC = 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gcc</a:t>
            </a:r>
            <a:endParaRPr lang="en-US" sz="4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_OBJS = 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encrypt.o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decrypt.o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message_hider.o</a:t>
            </a:r>
            <a:endParaRPr lang="en-US" sz="4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OBJS = $(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patsubst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%, $(OBJ_DIR)/%, $(_OBJS))</a:t>
            </a:r>
          </a:p>
          <a:p>
            <a:pPr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_SRCS = $(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patsubst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%.o, %.c, $(_OBJS))</a:t>
            </a:r>
          </a:p>
          <a:p>
            <a:pPr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SRCS = $(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patsubst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%, $(SRC_DIR)/%, $(_SRCS))</a:t>
            </a:r>
          </a:p>
          <a:p>
            <a:pPr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CFLAGS = -g -I$(INC_DIR)</a:t>
            </a:r>
          </a:p>
          <a:p>
            <a:pPr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LDFLAGS = -lm </a:t>
            </a:r>
          </a:p>
          <a:p>
            <a:pPr>
              <a:buNone/>
            </a:pPr>
            <a:endParaRPr lang="en-US" sz="4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all: $(BIN_DIR)/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message_hider</a:t>
            </a:r>
            <a:endParaRPr lang="en-US" sz="4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4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$(BIN_DIR)/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message_hider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: $(OBJS) </a:t>
            </a:r>
          </a:p>
          <a:p>
            <a:pPr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	$(CC) $^ $(LDFLAGS) -o $@</a:t>
            </a:r>
          </a:p>
          <a:p>
            <a:pPr>
              <a:buNone/>
            </a:pPr>
            <a:endParaRPr lang="en-US" sz="4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$(OBJ_DIR)/%.o: $(SRC_DIR)/%.c</a:t>
            </a:r>
          </a:p>
          <a:p>
            <a:pPr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	$(CC) $(CFLAGS) -o $@ -c $&lt;</a:t>
            </a:r>
          </a:p>
          <a:p>
            <a:pPr>
              <a:buNone/>
            </a:pPr>
            <a:endParaRPr lang="en-US" sz="4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dependencies:  $(SRCS)</a:t>
            </a:r>
          </a:p>
          <a:p>
            <a:pPr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	$(CC) -I$(INC_DIR) -MM $^ | 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sed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'/^.*.o:/ s#^#$(OBJ_DIR)/#' &gt; $@</a:t>
            </a:r>
          </a:p>
          <a:p>
            <a:pPr>
              <a:buNone/>
            </a:pPr>
            <a:endParaRPr lang="en-US" sz="4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include dependencies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971800" y="4191000"/>
            <a:ext cx="1295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67200" y="4191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24600" y="4038600"/>
            <a:ext cx="84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Wildcard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667000" y="3505200"/>
            <a:ext cx="3581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24600" y="3352800"/>
            <a:ext cx="1835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Find header files here</a:t>
            </a:r>
            <a:endParaRPr lang="en-US" sz="1400" dirty="0"/>
          </a:p>
        </p:txBody>
      </p:sp>
      <p:sp>
        <p:nvSpPr>
          <p:cNvPr id="15" name="Right Brace 14"/>
          <p:cNvSpPr/>
          <p:nvPr/>
        </p:nvSpPr>
        <p:spPr>
          <a:xfrm>
            <a:off x="2667000" y="1600200"/>
            <a:ext cx="152400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971800" y="1981200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24600" y="1828800"/>
            <a:ext cx="2454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Variables for different folders</a:t>
            </a:r>
            <a:endParaRPr lang="en-US" sz="1400" dirty="0"/>
          </a:p>
        </p:txBody>
      </p:sp>
      <p:sp>
        <p:nvSpPr>
          <p:cNvPr id="19" name="Right Brace 18"/>
          <p:cNvSpPr/>
          <p:nvPr/>
        </p:nvSpPr>
        <p:spPr>
          <a:xfrm rot="16200000">
            <a:off x="4495800" y="3962400"/>
            <a:ext cx="381000" cy="2819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724400" y="51816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24600" y="4953000"/>
            <a:ext cx="2609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 folder name before the .</a:t>
            </a:r>
            <a:r>
              <a:rPr lang="en-US" sz="1400" dirty="0" err="1" smtClean="0"/>
              <a:t>obj</a:t>
            </a:r>
            <a:r>
              <a:rPr lang="en-US" sz="1400" dirty="0" smtClean="0"/>
              <a:t> </a:t>
            </a:r>
            <a:br>
              <a:rPr lang="en-US" sz="1400" dirty="0" smtClean="0"/>
            </a:br>
            <a:r>
              <a:rPr lang="en-US" sz="1400" dirty="0" smtClean="0"/>
              <a:t>files in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dependencies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324</TotalTime>
  <Words>490</Words>
  <Application>Microsoft Macintosh PowerPoint</Application>
  <PresentationFormat>On-screen Show (4:3)</PresentationFormat>
  <Paragraphs>158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Trek</vt:lpstr>
      <vt:lpstr>“make a difference”</vt:lpstr>
      <vt:lpstr>SUBjects</vt:lpstr>
      <vt:lpstr>Example Program: message_hider</vt:lpstr>
      <vt:lpstr>makefile.1</vt:lpstr>
      <vt:lpstr>Makefile.2</vt:lpstr>
      <vt:lpstr>Makefile.3</vt:lpstr>
      <vt:lpstr>Makefile.4</vt:lpstr>
      <vt:lpstr>Makefile.5</vt:lpstr>
      <vt:lpstr>Makefile.5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</dc:title>
  <dc:creator>Zhiguang Xu</dc:creator>
  <cp:lastModifiedBy>Zhiguang Xu</cp:lastModifiedBy>
  <cp:revision>54</cp:revision>
  <dcterms:created xsi:type="dcterms:W3CDTF">2006-08-16T00:00:00Z</dcterms:created>
  <dcterms:modified xsi:type="dcterms:W3CDTF">2017-08-08T21:47:10Z</dcterms:modified>
</cp:coreProperties>
</file>