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9" r:id="rId2"/>
    <p:sldId id="297" r:id="rId3"/>
    <p:sldId id="307" r:id="rId4"/>
    <p:sldId id="292" r:id="rId5"/>
    <p:sldId id="298" r:id="rId6"/>
    <p:sldId id="336" r:id="rId7"/>
    <p:sldId id="354" r:id="rId8"/>
    <p:sldId id="359" r:id="rId9"/>
    <p:sldId id="327" r:id="rId10"/>
    <p:sldId id="328" r:id="rId11"/>
    <p:sldId id="360" r:id="rId12"/>
    <p:sldId id="361" r:id="rId13"/>
    <p:sldId id="362" r:id="rId14"/>
    <p:sldId id="335" r:id="rId15"/>
    <p:sldId id="337" r:id="rId16"/>
    <p:sldId id="363" r:id="rId17"/>
    <p:sldId id="364" r:id="rId18"/>
    <p:sldId id="365" r:id="rId19"/>
    <p:sldId id="304" r:id="rId20"/>
    <p:sldId id="305" r:id="rId2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666666"/>
    <a:srgbClr val="FFFFFF"/>
    <a:srgbClr val="F9F9F9"/>
    <a:srgbClr val="2EAA46"/>
    <a:srgbClr val="F4F4F4"/>
    <a:srgbClr val="FF5C00"/>
    <a:srgbClr val="888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9" autoAdjust="0"/>
    <p:restoredTop sz="94110" autoAdjust="0"/>
  </p:normalViewPr>
  <p:slideViewPr>
    <p:cSldViewPr snapToGrid="0" snapToObjects="1">
      <p:cViewPr varScale="1">
        <p:scale>
          <a:sx n="44" d="100"/>
          <a:sy n="44" d="100"/>
        </p:scale>
        <p:origin x="-684" y="-13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rgbClr val="FFFFFF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altLang="zh-CN" sz="9600" dirty="0" smtClean="0">
                <a:solidFill>
                  <a:srgbClr val="FFFFFF"/>
                </a:solidFill>
              </a:rPr>
              <a:t>Android </a:t>
            </a:r>
            <a:r>
              <a:rPr lang="zh-CN" altLang="en-US" sz="9600" dirty="0" smtClean="0">
                <a:solidFill>
                  <a:srgbClr val="FFFFFF"/>
                </a:solidFill>
              </a:rPr>
              <a:t>常用 </a:t>
            </a:r>
            <a:r>
              <a:rPr lang="en-US" altLang="zh-CN" sz="9600" dirty="0" err="1" smtClean="0">
                <a:solidFill>
                  <a:srgbClr val="FFFFFF"/>
                </a:solidFill>
              </a:rPr>
              <a:t>OAuth</a:t>
            </a:r>
            <a:r>
              <a:rPr lang="en-US" altLang="zh-CN" sz="9600" dirty="0" smtClean="0">
                <a:solidFill>
                  <a:srgbClr val="FFFFFF"/>
                </a:solidFill>
              </a:rPr>
              <a:t> </a:t>
            </a:r>
            <a:r>
              <a:rPr lang="zh-CN" altLang="en-US" sz="9600" dirty="0" smtClean="0">
                <a:solidFill>
                  <a:srgbClr val="FFFFFF"/>
                </a:solidFill>
              </a:rPr>
              <a:t>登录与分享详解</a:t>
            </a:r>
            <a:r>
              <a:rPr lang="en-US" altLang="zh-CN" sz="9600" dirty="0" smtClean="0">
                <a:solidFill>
                  <a:srgbClr val="FFFFFF"/>
                </a:solidFill>
              </a:rPr>
              <a:t>OAuth </a:t>
            </a:r>
            <a:r>
              <a:rPr lang="zh-CN" altLang="en-US" sz="9600" dirty="0" smtClean="0">
                <a:solidFill>
                  <a:srgbClr val="FFFFFF"/>
                </a:solidFill>
              </a:rPr>
              <a:t>介绍与入门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4" name="Shape 19"/>
          <p:cNvSpPr>
            <a:spLocks noGrp="1"/>
          </p:cNvSpPr>
          <p:nvPr>
            <p:ph type="body" idx="1"/>
          </p:nvPr>
        </p:nvSpPr>
        <p:spPr>
          <a:xfrm>
            <a:off x="1090800" y="2541600"/>
            <a:ext cx="22201200" cy="10119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第五级</a:t>
            </a:r>
            <a:endParaRPr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200" y="6207246"/>
            <a:ext cx="24393600" cy="1728000"/>
          </a:xfrm>
        </p:spPr>
        <p:txBody>
          <a:bodyPr/>
          <a:lstStyle/>
          <a:p>
            <a:r>
              <a:rPr lang="en-US" altLang="zh-CN" sz="9600" dirty="0" smtClean="0"/>
              <a:t>Storm</a:t>
            </a:r>
            <a:r>
              <a:rPr lang="zh-CN" altLang="en-US" sz="9600" dirty="0" smtClean="0"/>
              <a:t>实战</a:t>
            </a:r>
            <a:r>
              <a:rPr lang="zh-CN" altLang="en-US" sz="9600" dirty="0"/>
              <a:t>进</a:t>
            </a:r>
            <a:r>
              <a:rPr lang="zh-CN" altLang="en-US" sz="9600" dirty="0" smtClean="0"/>
              <a:t>阶</a:t>
            </a:r>
            <a:r>
              <a:rPr lang="en-US" altLang="zh-CN" sz="9600" dirty="0" smtClean="0"/>
              <a:t/>
            </a:r>
            <a:br>
              <a:rPr lang="en-US" altLang="zh-CN" sz="9600" dirty="0" smtClean="0"/>
            </a:br>
            <a:r>
              <a:rPr lang="en-US" altLang="zh-CN" sz="9600" dirty="0" err="1" smtClean="0"/>
              <a:t>DataOptTopology</a:t>
            </a:r>
            <a:r>
              <a:rPr lang="zh-CN" altLang="en-US" sz="9600" dirty="0" smtClean="0"/>
              <a:t>实例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031206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上下级依赖系统介绍及搭建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随着更加复杂拓扑需求的产生，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在上下级会有相应的依赖系统，在这个课时里，我们对相关的依赖系统进行讲解：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消息队列</a:t>
            </a:r>
            <a:r>
              <a:rPr lang="en-US" altLang="zh-CN" dirty="0" smtClean="0"/>
              <a:t>MQ</a:t>
            </a:r>
            <a:r>
              <a:rPr lang="zh-CN" altLang="en-US" dirty="0" smtClean="0"/>
              <a:t>的作用；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MetaQ</a:t>
            </a:r>
            <a:r>
              <a:rPr lang="zh-CN" altLang="en-US" dirty="0" smtClean="0"/>
              <a:t>的安装部署；</a:t>
            </a:r>
            <a:endParaRPr lang="zh-CN" altLang="en-US" dirty="0"/>
          </a:p>
          <a:p>
            <a:pPr marL="698400" indent="-507600" rtl="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安装部署；</a:t>
            </a:r>
            <a:endParaRPr lang="en-US" altLang="zh-CN" dirty="0" smtClean="0"/>
          </a:p>
          <a:p>
            <a:pPr marL="190800" rtl="0">
              <a:buClr>
                <a:srgbClr val="35B558"/>
              </a:buClr>
              <a:buSzPct val="105000"/>
            </a:pPr>
            <a:r>
              <a:rPr lang="zh-CN" altLang="en-US" dirty="0" smtClean="0"/>
              <a:t>主要讲解复杂拓扑中引入消息队列进行数据接入的优点，对消息队列中的开源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有一个大概认识，对常见的数据落地形式有一定的掌握。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083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上下级依赖系统介绍及搭建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消息队列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MQ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的作用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消息队列定义：在消息的传输过程中保存消息的容器；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数据处理中引入消息队列的好处：数据解耦，数据冗余保护，数据扩展性，数据顺序处理，数据异步处理；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常见消息队列：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MemcacheQ</a:t>
            </a:r>
            <a:r>
              <a:rPr lang="zh-CN" altLang="en-US" dirty="0" smtClean="0"/>
              <a:t>，</a:t>
            </a:r>
            <a:r>
              <a:rPr lang="en-US" altLang="zh-CN" dirty="0" err="1"/>
              <a:t>ActiveMQ</a:t>
            </a:r>
            <a:r>
              <a:rPr lang="en-US" altLang="zh-CN" dirty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RocketMQ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上下级依赖系统介绍及搭建</a:t>
            </a:r>
            <a:r>
              <a:rPr lang="en-US" altLang="zh-CN" dirty="0" smtClean="0"/>
              <a:t>—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MetaQ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的安装部署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MetaQ</a:t>
            </a:r>
            <a:r>
              <a:rPr lang="zh-CN" altLang="en-US" dirty="0" smtClean="0"/>
              <a:t>介绍：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年淘宝开源的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消息中间件，类似于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的架构设计；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相关</a:t>
            </a:r>
            <a:r>
              <a:rPr lang="zh-CN" altLang="en-US" dirty="0" smtClean="0"/>
              <a:t>特点</a:t>
            </a:r>
            <a:r>
              <a:rPr lang="zh-CN" altLang="en-US" dirty="0" smtClean="0">
                <a:sym typeface="Wingdings" pitchFamily="2" charset="2"/>
              </a:rPr>
              <a:t>：纯</a:t>
            </a:r>
            <a:r>
              <a:rPr lang="en-US" altLang="zh-CN" dirty="0" smtClean="0">
                <a:sym typeface="Wingdings" pitchFamily="2" charset="2"/>
              </a:rPr>
              <a:t>Java</a:t>
            </a:r>
            <a:r>
              <a:rPr lang="zh-CN" altLang="en-US" dirty="0" smtClean="0">
                <a:sym typeface="Wingdings" pitchFamily="2" charset="2"/>
              </a:rPr>
              <a:t>实现，入手容易</a:t>
            </a:r>
            <a:r>
              <a:rPr lang="zh-CN" altLang="en-US" dirty="0" smtClean="0"/>
              <a:t>；提供事务支持；支持</a:t>
            </a:r>
            <a:r>
              <a:rPr lang="en-US" altLang="zh-CN" dirty="0" smtClean="0"/>
              <a:t>HA</a:t>
            </a:r>
            <a:r>
              <a:rPr lang="zh-CN" altLang="en-US" dirty="0" smtClean="0"/>
              <a:t>，保证消息可靠性；支持异步消费；支持本地恢复；支持多种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存储；支持组消费；支持广播模式；相关项目支持性良好；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适用场景：高吞吐量；消息广播；高可靠性；顺序消费；一般</a:t>
            </a:r>
            <a:r>
              <a:rPr lang="en-US" altLang="zh-CN" dirty="0" smtClean="0"/>
              <a:t>MQ</a:t>
            </a:r>
            <a:r>
              <a:rPr lang="zh-CN" altLang="en-US" dirty="0" smtClean="0"/>
              <a:t>作用；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安装部署</a:t>
            </a:r>
            <a:r>
              <a:rPr lang="zh-CN" altLang="en-US" dirty="0" smtClean="0"/>
              <a:t>：实战演示。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上下级依赖系统介绍及搭建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MySQL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安装部署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Storm</a:t>
            </a:r>
            <a:r>
              <a:rPr lang="zh-CN" altLang="en-US" dirty="0" smtClean="0"/>
              <a:t>中结合使用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条件</a:t>
            </a:r>
            <a:r>
              <a:rPr lang="zh-CN" altLang="en-US" dirty="0" smtClean="0"/>
              <a:t>：数据量少，数据重要，速度快，成本低，通用；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安装部署</a:t>
            </a:r>
            <a:r>
              <a:rPr lang="zh-CN" altLang="en-US" dirty="0" smtClean="0"/>
              <a:t>：实战演示。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Storm</a:t>
            </a:r>
            <a:r>
              <a:rPr lang="zh-CN" altLang="en-US" dirty="0"/>
              <a:t>实战进阶</a:t>
            </a:r>
            <a:r>
              <a:rPr lang="en-US" altLang="zh-CN" dirty="0" err="1" smtClean="0"/>
              <a:t>DataOptTopology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实例代码结构讲解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30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实例代码结构讲解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课时主要</a:t>
            </a:r>
            <a:r>
              <a:rPr lang="zh-CN" altLang="en-US" dirty="0"/>
              <a:t>进行</a:t>
            </a:r>
            <a:r>
              <a:rPr lang="zh-CN" altLang="en-US" dirty="0" smtClean="0"/>
              <a:t>实例代码结构的讲解，代码主要结构如下：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数据消费；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数据过滤；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数据落地；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拓扑构建；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25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Storm</a:t>
            </a:r>
            <a:r>
              <a:rPr lang="zh-CN" altLang="en-US" dirty="0"/>
              <a:t>实战进阶</a:t>
            </a:r>
            <a:r>
              <a:rPr lang="en-US" altLang="zh-CN" dirty="0" err="1" smtClean="0"/>
              <a:t>DataOptTopology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实例演示及总结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实例代码结构讲解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课时主要从效果演示的角度进行讲解，整个演示流程包括建表以及模拟消息源，以及具体的处理过程：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建</a:t>
            </a:r>
            <a:r>
              <a:rPr lang="zh-CN" altLang="en-US" dirty="0" smtClean="0"/>
              <a:t>表；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生产数据模拟；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本地模式执行演示；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项目实例总结；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28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实例代码结构讲解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实例项目总结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实例总结：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err="1" smtClean="0"/>
              <a:t>DataOptTopology</a:t>
            </a:r>
            <a:r>
              <a:rPr lang="zh-CN" altLang="en-US" dirty="0" smtClean="0"/>
              <a:t>综合了稍微复杂的数据接入形式、数据处理方式以及数据落地形式。跟实际的业务处理相比，实际的业务处理需要考虑的东西更多，</a:t>
            </a:r>
            <a:r>
              <a:rPr lang="zh-CN" altLang="en-US" dirty="0" smtClean="0"/>
              <a:t>比如</a:t>
            </a:r>
            <a:r>
              <a:rPr lang="en-US" altLang="zh-CN" dirty="0" err="1"/>
              <a:t>W</a:t>
            </a:r>
            <a:r>
              <a:rPr lang="en-US" altLang="zh-CN" dirty="0" err="1" smtClean="0"/>
              <a:t>oker</a:t>
            </a:r>
            <a:r>
              <a:rPr lang="zh-CN" altLang="en-US" dirty="0" smtClean="0"/>
              <a:t>与</a:t>
            </a:r>
            <a:r>
              <a:rPr lang="en-US" altLang="zh-CN" dirty="0"/>
              <a:t>T</a:t>
            </a:r>
            <a:r>
              <a:rPr lang="en-US" altLang="zh-CN" dirty="0" smtClean="0"/>
              <a:t>asks</a:t>
            </a:r>
            <a:r>
              <a:rPr lang="zh-CN" altLang="en-US" dirty="0" smtClean="0"/>
              <a:t>的配置比，</a:t>
            </a:r>
            <a:r>
              <a:rPr lang="en-US" altLang="zh-CN" dirty="0" smtClean="0"/>
              <a:t>Spout</a:t>
            </a:r>
            <a:r>
              <a:rPr lang="zh-CN" altLang="en-US" dirty="0" smtClean="0"/>
              <a:t>与</a:t>
            </a:r>
            <a:r>
              <a:rPr lang="en-US" altLang="zh-CN" dirty="0"/>
              <a:t>B</a:t>
            </a:r>
            <a:r>
              <a:rPr lang="en-US" altLang="zh-CN" dirty="0" smtClean="0"/>
              <a:t>olt</a:t>
            </a:r>
            <a:r>
              <a:rPr lang="zh-CN" altLang="en-US" dirty="0" smtClean="0"/>
              <a:t>的配置比，不能造成数据积压；还有就是需要考虑分布式的配置管理；甚至是统一的全局元素据管理器；任务调度等等。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思维扩展：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围绕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，我们从数据整体处理流程去思考问题。比如什么情况下应该选择什么样的</a:t>
            </a:r>
            <a:r>
              <a:rPr lang="en-US" altLang="zh-CN" dirty="0" smtClean="0"/>
              <a:t>MQ</a:t>
            </a:r>
            <a:r>
              <a:rPr lang="zh-CN" altLang="en-US" dirty="0" smtClean="0"/>
              <a:t>？零散的日志我们该怎么收集？节点间分散的配置文件该怎么统一管理？如同进行拓扑任务的统一管理调度？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实战进阶</a:t>
            </a:r>
            <a:r>
              <a:rPr lang="en-US" altLang="zh-CN" dirty="0" err="1" smtClean="0"/>
              <a:t>DataOptTopology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本套</a:t>
            </a:r>
            <a:r>
              <a:rPr lang="zh-CN" altLang="en-US" dirty="0" smtClean="0"/>
              <a:t>课程</a:t>
            </a:r>
            <a:r>
              <a:rPr lang="zh-CN" altLang="en-US" dirty="0"/>
              <a:t>中</a:t>
            </a:r>
            <a:r>
              <a:rPr lang="zh-CN" altLang="en-US" dirty="0" smtClean="0"/>
              <a:t>我们主要学习了</a:t>
            </a:r>
            <a:r>
              <a:rPr lang="en-US" altLang="zh-CN" dirty="0" smtClean="0"/>
              <a:t>Storm</a:t>
            </a:r>
            <a:r>
              <a:rPr lang="zh-CN" altLang="en-US" dirty="0"/>
              <a:t>进阶</a:t>
            </a:r>
            <a:r>
              <a:rPr lang="zh-CN" altLang="en-US" dirty="0" smtClean="0"/>
              <a:t>级实例</a:t>
            </a:r>
            <a:r>
              <a:rPr lang="en-US" altLang="zh-CN" dirty="0" err="1" smtClean="0"/>
              <a:t>DataOptTopology</a:t>
            </a:r>
            <a:r>
              <a:rPr lang="zh-CN" altLang="en-US" dirty="0"/>
              <a:t>，</a:t>
            </a:r>
            <a:r>
              <a:rPr lang="zh-CN" altLang="en-US" dirty="0" smtClean="0"/>
              <a:t>通过学习本课程，你</a:t>
            </a:r>
            <a:r>
              <a:rPr lang="zh-CN" altLang="en-US" dirty="0"/>
              <a:t>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掌握复杂的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应用开发；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结合实际业务尝试进行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开发；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对消息队列、消息中间件有一定的了解；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深入思考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的应用场景；</a:t>
            </a:r>
            <a:endParaRPr lang="en-US" altLang="zh-CN" dirty="0"/>
          </a:p>
          <a:p>
            <a:r>
              <a:rPr lang="zh-CN" altLang="en-US" dirty="0" smtClean="0"/>
              <a:t>我们思考在现实情况中，相关业务是否有必要使用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来进行改进。在下一节课中，我们将围绕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，从架构平台的角度出发</a:t>
            </a:r>
            <a:r>
              <a:rPr lang="zh-CN" altLang="en-US" dirty="0" smtClean="0"/>
              <a:t>，进一步了解整体架构，内容包括</a:t>
            </a:r>
            <a:r>
              <a:rPr lang="en-US" altLang="zh-CN" dirty="0" smtClean="0"/>
              <a:t>MQ</a:t>
            </a:r>
            <a:r>
              <a:rPr lang="zh-CN" altLang="en-US" dirty="0" smtClean="0"/>
              <a:t>的深入理解、多节点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数据收集、统一配置、任务统一调度等方面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实战</a:t>
            </a:r>
            <a:r>
              <a:rPr lang="zh-CN" altLang="en-US" dirty="0"/>
              <a:t>进阶</a:t>
            </a:r>
            <a:r>
              <a:rPr lang="en-US" altLang="zh-CN" dirty="0" err="1" smtClean="0"/>
              <a:t>DataOptTopology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效果展示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9866" y="3321734"/>
            <a:ext cx="20555712" cy="156966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buClr>
                <a:srgbClr val="2EAA46"/>
              </a:buClr>
              <a:buSzPct val="105000"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在讲解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Storm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的实战进阶实例之前，我们先来看一下我们写出来的代码实例执行起来后是怎么样的，以及其具体的数据实时处理效果。</a:t>
            </a:r>
          </a:p>
        </p:txBody>
      </p:sp>
    </p:spTree>
    <p:extLst>
      <p:ext uri="{BB962C8B-B14F-4D97-AF65-F5344CB8AC3E}">
        <p14:creationId xmlns:p14="http://schemas.microsoft.com/office/powerpoint/2010/main" val="25160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 smtClean="0"/>
              <a:t>实战</a:t>
            </a:r>
            <a:r>
              <a:rPr lang="zh-CN" altLang="en-US" dirty="0"/>
              <a:t>进阶</a:t>
            </a:r>
            <a:r>
              <a:rPr lang="en-US" altLang="zh-CN" dirty="0" err="1" smtClean="0"/>
              <a:t>DataOptTopology</a:t>
            </a:r>
            <a:r>
              <a:rPr lang="zh-CN" altLang="en-US" dirty="0"/>
              <a:t>实例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zh-CN" altLang="en-US" dirty="0" smtClean="0"/>
              <a:t>项目实例需求分析及设计</a:t>
            </a:r>
            <a:endParaRPr lang="en-US" altLang="zh-CN" dirty="0" smtClean="0"/>
          </a:p>
          <a:p>
            <a:r>
              <a:rPr lang="en-US" altLang="zh-CN" dirty="0" smtClean="0"/>
              <a:t>Storm</a:t>
            </a:r>
            <a:r>
              <a:rPr lang="zh-CN" altLang="en-US" dirty="0" smtClean="0"/>
              <a:t>上下级依赖系统的介绍及搭建</a:t>
            </a:r>
            <a:endParaRPr lang="en-US" altLang="zh-CN" dirty="0" smtClean="0"/>
          </a:p>
          <a:p>
            <a:r>
              <a:rPr lang="zh-CN" altLang="en-US" dirty="0" smtClean="0"/>
              <a:t>实例代码结构讲解</a:t>
            </a:r>
            <a:endParaRPr lang="en-US" altLang="zh-CN" dirty="0" smtClean="0"/>
          </a:p>
          <a:p>
            <a:r>
              <a:rPr lang="zh-CN" altLang="en-US" dirty="0" smtClean="0"/>
              <a:t>实例演示及总结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04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Storm</a:t>
            </a:r>
            <a:r>
              <a:rPr lang="zh-CN" altLang="en-US" dirty="0" smtClean="0"/>
              <a:t>实战</a:t>
            </a:r>
            <a:r>
              <a:rPr lang="zh-CN" altLang="en-US" dirty="0"/>
              <a:t>进阶</a:t>
            </a:r>
            <a:r>
              <a:rPr lang="en-US" altLang="zh-CN" dirty="0" err="1" smtClean="0"/>
              <a:t>DataOptTopology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项目实例需求分析及设计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项目实例需求分析及设计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这个课时我们主要讲解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的应用开发实战进阶实例设计相关的内容，</a:t>
            </a:r>
            <a:r>
              <a:rPr lang="zh-CN" altLang="en-US" dirty="0"/>
              <a:t>包含以下几个知识点：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实例需求、拓扑扩展；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方案设计；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拓扑设计；</a:t>
            </a:r>
            <a:endParaRPr lang="zh-CN" altLang="en-US" dirty="0"/>
          </a:p>
          <a:p>
            <a:r>
              <a:rPr lang="zh-CN" altLang="en-US" dirty="0" smtClean="0"/>
              <a:t>我们同样先从实例的需求出发，了解实例的开发需求，应用的扩展方向，然后根据具体的需求，我们进行方案的设计，并设计出相应的拓扑。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项目实例需求分析及设计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实例需求、拓扑扩展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进阶实战拓展方向：跨越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编程模式的基本阶段，我们学习更为复杂的拓扑，包括更加复杂的数据接入，数据处理以及数据落地形式，更加贴合实际情况。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实例需求：从模拟的业务端源源不断地产生域名交易信息，我们需要对流入的交易数据进行预处理，包括了一些复杂的过滤操作，把特定数据给保存下来，或者发送到另外的业务端，相当于一个数据落地前的清洗过程，数据的落地也将更加的多样化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实例分析</a:t>
            </a:r>
            <a:r>
              <a:rPr lang="zh-CN" altLang="en-US" dirty="0" smtClean="0"/>
              <a:t>：分析如何</a:t>
            </a:r>
            <a:r>
              <a:rPr lang="zh-CN" altLang="en-US" dirty="0" smtClean="0"/>
              <a:t>方便合理的接入数据；如何进行预处理；如何进行复杂的数据落地。</a:t>
            </a:r>
          </a:p>
        </p:txBody>
      </p:sp>
    </p:spTree>
    <p:extLst>
      <p:ext uri="{BB962C8B-B14F-4D97-AF65-F5344CB8AC3E}">
        <p14:creationId xmlns:p14="http://schemas.microsoft.com/office/powerpoint/2010/main" val="424670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项目实例需求分析及设计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方案设计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技术</a:t>
            </a:r>
            <a:r>
              <a:rPr lang="zh-CN" altLang="en-US" dirty="0"/>
              <a:t>选型：使用</a:t>
            </a:r>
            <a:r>
              <a:rPr lang="en-US" altLang="zh-CN" dirty="0"/>
              <a:t>Storm</a:t>
            </a:r>
            <a:r>
              <a:rPr lang="zh-CN" altLang="en-US" dirty="0"/>
              <a:t>，因为具有</a:t>
            </a:r>
            <a:r>
              <a:rPr lang="en-US" altLang="zh-CN" dirty="0"/>
              <a:t>Storm</a:t>
            </a:r>
            <a:r>
              <a:rPr lang="zh-CN" altLang="en-US" dirty="0"/>
              <a:t>的实时性、数据流式处理以及大规模数据的优势；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数据产生形式：使用消息队列将数据接入，模拟的业务数据将以生产者的形式产生数据；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数据消费形式：在</a:t>
            </a:r>
            <a:r>
              <a:rPr lang="en-US" altLang="zh-CN" dirty="0"/>
              <a:t>Spout</a:t>
            </a:r>
            <a:r>
              <a:rPr lang="zh-CN" altLang="en-US" dirty="0"/>
              <a:t>端以消费者的形式消费消息队列中的数据；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数据处理形式：在中间处理过程中，结合多种数据过滤的形式，包括了正则、普通字符串匹配、范围匹配等对数据进行处理；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</a:t>
            </a:r>
            <a:r>
              <a:rPr lang="zh-CN" altLang="en-US" dirty="0"/>
              <a:t>落地</a:t>
            </a:r>
            <a:r>
              <a:rPr lang="zh-CN" altLang="en-US" dirty="0" smtClean="0"/>
              <a:t>形式</a:t>
            </a:r>
            <a:r>
              <a:rPr lang="zh-CN" altLang="en-US" dirty="0"/>
              <a:t>：在数据落地的接口上，我们把处理完的数据写入</a:t>
            </a:r>
            <a:r>
              <a:rPr lang="en-US" altLang="zh-CN" dirty="0"/>
              <a:t>MySQL</a:t>
            </a:r>
            <a:r>
              <a:rPr lang="zh-CN" altLang="en-US" dirty="0"/>
              <a:t>中，或者根据业务需求，进行消息队列回写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项目实例需求分析及设计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拓扑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拓扑图：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764298"/>
              </p:ext>
            </p:extLst>
          </p:nvPr>
        </p:nvGraphicFramePr>
        <p:xfrm>
          <a:off x="2388661" y="5043953"/>
          <a:ext cx="19143984" cy="5840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Visio" r:id="rId3" imgW="4786709" imgH="1609740" progId="Visio.Drawing.11">
                  <p:embed/>
                </p:oleObj>
              </mc:Choice>
              <mc:Fallback>
                <p:oleObj name="Visio" r:id="rId3" imgW="4786709" imgH="160974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661" y="5043953"/>
                        <a:ext cx="19143984" cy="5840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43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Storm</a:t>
            </a:r>
            <a:r>
              <a:rPr lang="zh-CN" altLang="en-US" dirty="0"/>
              <a:t>实战进阶</a:t>
            </a:r>
            <a:r>
              <a:rPr lang="en-US" altLang="zh-CN" dirty="0" err="1" smtClean="0"/>
              <a:t>DataOptTopology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Noto Sans CJK SC Bold"/>
              </a:rPr>
              <a:t>Storm</a:t>
            </a:r>
            <a:r>
              <a:rPr lang="zh-CN" altLang="en-US" dirty="0" smtClean="0"/>
              <a:t>上下级</a:t>
            </a:r>
            <a:r>
              <a:rPr lang="zh-CN" altLang="en-US" dirty="0" smtClean="0"/>
              <a:t>依赖系统介绍及搭建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2688</TotalTime>
  <Words>1141</Words>
  <Application>Microsoft Office PowerPoint</Application>
  <PresentationFormat>自定义</PresentationFormat>
  <Paragraphs>76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Black</vt:lpstr>
      <vt:lpstr>Visio</vt:lpstr>
      <vt:lpstr>Storm实战进阶 DataOptTopology实例</vt:lpstr>
      <vt:lpstr>Storm实战进阶DataOptTopology实例— 效果展示</vt:lpstr>
      <vt:lpstr>Storm实战进阶DataOptTopology实例— 课程概要</vt:lpstr>
      <vt:lpstr>Storm实战进阶DataOptTopology实例</vt:lpstr>
      <vt:lpstr>项目实例需求分析及设计</vt:lpstr>
      <vt:lpstr>项目实例需求分析及设计— 实例需求、拓扑扩展</vt:lpstr>
      <vt:lpstr>项目实例需求分析及设计— 方案设计</vt:lpstr>
      <vt:lpstr>项目实例需求分析及设计— 拓扑设计</vt:lpstr>
      <vt:lpstr>Storm实战进阶DataOptTopology实例</vt:lpstr>
      <vt:lpstr>Storm上下级依赖系统介绍及搭建</vt:lpstr>
      <vt:lpstr>Storm上下级依赖系统介绍及搭建— 消息队列MQ的作用</vt:lpstr>
      <vt:lpstr>Storm上下级依赖系统介绍及搭建— MetaQ的安装部署</vt:lpstr>
      <vt:lpstr>Storm上下级依赖系统介绍及搭建— MySQL的安装部署</vt:lpstr>
      <vt:lpstr>Storm实战进阶DataOptTopology实例</vt:lpstr>
      <vt:lpstr>实例代码结构讲解</vt:lpstr>
      <vt:lpstr>Storm实战进阶DataOptTopology实例</vt:lpstr>
      <vt:lpstr>实例代码结构讲解</vt:lpstr>
      <vt:lpstr>实例代码结构讲解— 实例项目总结</vt:lpstr>
      <vt:lpstr>Storm实战进阶DataOptTopology实例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黄崇远</cp:lastModifiedBy>
  <cp:revision>1243</cp:revision>
  <dcterms:created xsi:type="dcterms:W3CDTF">2015-03-23T11:35:35Z</dcterms:created>
  <dcterms:modified xsi:type="dcterms:W3CDTF">2015-06-04T03:39:54Z</dcterms:modified>
</cp:coreProperties>
</file>