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9" r:id="rId2"/>
    <p:sldId id="297" r:id="rId3"/>
    <p:sldId id="307" r:id="rId4"/>
    <p:sldId id="292" r:id="rId5"/>
    <p:sldId id="298" r:id="rId6"/>
    <p:sldId id="336" r:id="rId7"/>
    <p:sldId id="301" r:id="rId8"/>
    <p:sldId id="326" r:id="rId9"/>
    <p:sldId id="354" r:id="rId10"/>
    <p:sldId id="327" r:id="rId11"/>
    <p:sldId id="328" r:id="rId12"/>
    <p:sldId id="335" r:id="rId13"/>
    <p:sldId id="337" r:id="rId14"/>
    <p:sldId id="356" r:id="rId15"/>
    <p:sldId id="358" r:id="rId16"/>
    <p:sldId id="357" r:id="rId17"/>
    <p:sldId id="304" r:id="rId18"/>
    <p:sldId id="305" r:id="rId19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B558"/>
    <a:srgbClr val="666666"/>
    <a:srgbClr val="FFFFFF"/>
    <a:srgbClr val="F9F9F9"/>
    <a:srgbClr val="2EAA46"/>
    <a:srgbClr val="F4F4F4"/>
    <a:srgbClr val="FF5C00"/>
    <a:srgbClr val="888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9" autoAdjust="0"/>
    <p:restoredTop sz="94110" autoAdjust="0"/>
  </p:normalViewPr>
  <p:slideViewPr>
    <p:cSldViewPr snapToGrid="0" snapToObjects="1">
      <p:cViewPr varScale="1">
        <p:scale>
          <a:sx n="32" d="100"/>
          <a:sy n="32" d="100"/>
        </p:scale>
        <p:origin x="-732" y="-90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2015/4/12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rgbClr val="FFFFFF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en-US" altLang="zh-CN" sz="9600" dirty="0" smtClean="0">
                <a:solidFill>
                  <a:srgbClr val="FFFFFF"/>
                </a:solidFill>
              </a:rPr>
              <a:t>Android </a:t>
            </a:r>
            <a:r>
              <a:rPr lang="zh-CN" altLang="en-US" sz="9600" dirty="0" smtClean="0">
                <a:solidFill>
                  <a:srgbClr val="FFFFFF"/>
                </a:solidFill>
              </a:rPr>
              <a:t>常用 </a:t>
            </a:r>
            <a:r>
              <a:rPr lang="en-US" altLang="zh-CN" sz="9600" dirty="0" err="1" smtClean="0">
                <a:solidFill>
                  <a:srgbClr val="FFFFFF"/>
                </a:solidFill>
              </a:rPr>
              <a:t>OAuth</a:t>
            </a:r>
            <a:r>
              <a:rPr lang="en-US" altLang="zh-CN" sz="9600" dirty="0" smtClean="0">
                <a:solidFill>
                  <a:srgbClr val="FFFFFF"/>
                </a:solidFill>
              </a:rPr>
              <a:t> </a:t>
            </a:r>
            <a:r>
              <a:rPr lang="zh-CN" altLang="en-US" sz="9600" dirty="0" smtClean="0">
                <a:solidFill>
                  <a:srgbClr val="FFFFFF"/>
                </a:solidFill>
              </a:rPr>
              <a:t>登录与分享详解</a:t>
            </a:r>
            <a:r>
              <a:rPr lang="en-US" altLang="zh-CN" sz="9600" dirty="0" smtClean="0">
                <a:solidFill>
                  <a:srgbClr val="FFFFFF"/>
                </a:solidFill>
              </a:rPr>
              <a:t>OAuth </a:t>
            </a:r>
            <a:r>
              <a:rPr lang="zh-CN" altLang="en-US" sz="9600" dirty="0" smtClean="0">
                <a:solidFill>
                  <a:srgbClr val="FFFFFF"/>
                </a:solidFill>
              </a:rPr>
              <a:t>介绍与入门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Regular" panose="020B05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4" name="Shape 19"/>
          <p:cNvSpPr>
            <a:spLocks noGrp="1"/>
          </p:cNvSpPr>
          <p:nvPr>
            <p:ph type="body" idx="1"/>
          </p:nvPr>
        </p:nvSpPr>
        <p:spPr>
          <a:xfrm>
            <a:off x="1090800" y="2541600"/>
            <a:ext cx="22201200" cy="10119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单击此处编辑母版文本样式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第二级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第三级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第四级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第五级</a:t>
            </a:r>
            <a:endParaRPr sz="5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algn="l">
              <a:defRPr sz="60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Storm</a:t>
            </a:r>
            <a:r>
              <a:rPr lang="zh-CN" altLang="en-US" dirty="0" smtClean="0"/>
              <a:t>实战基础</a:t>
            </a:r>
            <a:r>
              <a:rPr lang="en-US" altLang="zh-CN" dirty="0" err="1" smtClean="0"/>
              <a:t>WordCount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2067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Storm</a:t>
            </a:r>
            <a:r>
              <a:rPr lang="zh-CN" altLang="en-US" dirty="0"/>
              <a:t>实战基础</a:t>
            </a:r>
            <a:r>
              <a:rPr lang="en-US" altLang="zh-CN" dirty="0" err="1"/>
              <a:t>WordCount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WordCount</a:t>
            </a:r>
            <a:r>
              <a:rPr lang="zh-CN" altLang="en-US" dirty="0" smtClean="0"/>
              <a:t>实例代码讲解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66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WordCount</a:t>
            </a:r>
            <a:r>
              <a:rPr lang="zh-CN" altLang="en-US" dirty="0"/>
              <a:t>实例代码讲解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结合实际代码讲解这个实战实例是怎么实现的，主要会包含以下几个方面：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代码结构讲解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Maven</a:t>
            </a:r>
            <a:r>
              <a:rPr lang="zh-CN" altLang="en-US" dirty="0" smtClean="0"/>
              <a:t>依赖解说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marL="698400" indent="-507600" rtl="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消息源</a:t>
            </a:r>
            <a:r>
              <a:rPr lang="en-US" altLang="zh-CN" dirty="0" err="1" smtClean="0"/>
              <a:t>RandomSentenceSpout</a:t>
            </a:r>
            <a:r>
              <a:rPr lang="zh-CN" altLang="en-US" dirty="0"/>
              <a:t>讲解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698400" indent="-507600" rtl="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数据标准化</a:t>
            </a:r>
            <a:r>
              <a:rPr lang="en-US" altLang="zh-CN" dirty="0" err="1" smtClean="0"/>
              <a:t>WordNormalizerBolt</a:t>
            </a:r>
            <a:r>
              <a:rPr lang="zh-CN" altLang="en-US" dirty="0"/>
              <a:t>讲解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698400" indent="-507600" rtl="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词频统计</a:t>
            </a:r>
            <a:r>
              <a:rPr lang="en-US" altLang="zh-CN" dirty="0" err="1" smtClean="0"/>
              <a:t>WordCountBolt</a:t>
            </a:r>
            <a:r>
              <a:rPr lang="zh-CN" altLang="en-US" dirty="0" smtClean="0"/>
              <a:t>讲解；</a:t>
            </a:r>
            <a:endParaRPr lang="en-US" altLang="zh-CN" dirty="0" smtClean="0"/>
          </a:p>
          <a:p>
            <a:pPr marL="698400" indent="-507600" rtl="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工具类</a:t>
            </a:r>
            <a:r>
              <a:rPr lang="en-US" altLang="zh-CN" dirty="0" err="1" smtClean="0"/>
              <a:t>MapSort</a:t>
            </a:r>
            <a:r>
              <a:rPr lang="zh-CN" altLang="en-US" dirty="0" smtClean="0"/>
              <a:t>以及</a:t>
            </a:r>
            <a:r>
              <a:rPr lang="en-US" altLang="zh-CN" dirty="0" err="1" smtClean="0"/>
              <a:t>PrintBolt</a:t>
            </a:r>
            <a:r>
              <a:rPr lang="zh-CN" altLang="en-US" dirty="0" smtClean="0"/>
              <a:t>讲解；</a:t>
            </a:r>
            <a:endParaRPr lang="en-US" altLang="zh-CN" dirty="0" smtClean="0"/>
          </a:p>
          <a:p>
            <a:pPr marL="698400" indent="-507600" rtl="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拓扑构建</a:t>
            </a:r>
            <a:r>
              <a:rPr lang="en-US" altLang="zh-CN" dirty="0" err="1" smtClean="0"/>
              <a:t>WordCountTopology</a:t>
            </a:r>
            <a:r>
              <a:rPr lang="zh-CN" altLang="en-US" dirty="0" smtClean="0"/>
              <a:t>讲解；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83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Storm</a:t>
            </a:r>
            <a:r>
              <a:rPr lang="zh-CN" altLang="en-US" dirty="0"/>
              <a:t>实战基础</a:t>
            </a:r>
            <a:r>
              <a:rPr lang="en-US" altLang="zh-CN" dirty="0" err="1"/>
              <a:t>WordCount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Storm</a:t>
            </a:r>
            <a:r>
              <a:rPr lang="zh-CN" altLang="en-US" dirty="0" smtClean="0"/>
              <a:t>应用实例演示及总结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30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Storm</a:t>
            </a:r>
            <a:r>
              <a:rPr lang="zh-CN" altLang="en-US" dirty="0"/>
              <a:t>应用实例演示及总结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课时主要结合实例的演示，讲解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的本地模式以及集群模式的特点，涉及以下几个知识点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实例本地模式执行演示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实例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打包上传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实例拓扑集群演示；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执行拓扑监控</a:t>
            </a:r>
            <a:r>
              <a:rPr lang="en-US" altLang="zh-CN" dirty="0" smtClean="0"/>
              <a:t>UI</a:t>
            </a:r>
            <a:r>
              <a:rPr lang="zh-CN" altLang="en-US" dirty="0" smtClean="0"/>
              <a:t>解说；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Storm</a:t>
            </a:r>
            <a:r>
              <a:rPr lang="zh-CN" altLang="en-US" dirty="0" smtClean="0"/>
              <a:t>相关操作命令；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实例总结及拓展；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9256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Storm</a:t>
            </a:r>
            <a:r>
              <a:rPr lang="zh-CN" altLang="en-US" dirty="0"/>
              <a:t>应用实例演示及总结</a:t>
            </a:r>
            <a:r>
              <a:rPr lang="en-US" altLang="zh-CN" dirty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Storm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相关操作命令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en-US" altLang="zh-CN" dirty="0" smtClean="0"/>
              <a:t>Storm</a:t>
            </a:r>
            <a:r>
              <a:rPr lang="zh-CN" altLang="en-US" dirty="0" smtClean="0"/>
              <a:t>相关操作命令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876600" indent="-685800">
              <a:buClr>
                <a:srgbClr val="35B558"/>
              </a:buClr>
              <a:buSzPct val="105000"/>
              <a:buFont typeface="Arial" pitchFamily="34" charset="0"/>
              <a:buChar char="•"/>
            </a:pPr>
            <a:r>
              <a:rPr lang="en-US" altLang="zh-CN" dirty="0"/>
              <a:t>activate </a:t>
            </a:r>
            <a:r>
              <a:rPr lang="zh-CN" altLang="en-US" dirty="0" smtClean="0"/>
              <a:t>：激活指定任务；</a:t>
            </a:r>
            <a:endParaRPr lang="en-US" altLang="zh-CN" dirty="0" smtClean="0"/>
          </a:p>
          <a:p>
            <a:pPr marL="876600" indent="-685800">
              <a:buClr>
                <a:srgbClr val="35B558"/>
              </a:buClr>
              <a:buSzPct val="105000"/>
              <a:buFont typeface="Arial" pitchFamily="34" charset="0"/>
              <a:buChar char="•"/>
            </a:pPr>
            <a:r>
              <a:rPr lang="en-US" altLang="zh-CN" dirty="0" err="1"/>
              <a:t>classpath</a:t>
            </a:r>
            <a:r>
              <a:rPr lang="en-US" altLang="zh-CN" dirty="0"/>
              <a:t> </a:t>
            </a:r>
            <a:r>
              <a:rPr lang="zh-CN" altLang="en-US" dirty="0" smtClean="0"/>
              <a:t>：</a:t>
            </a:r>
            <a:r>
              <a:rPr lang="zh-CN" altLang="en-US" dirty="0"/>
              <a:t>打印</a:t>
            </a:r>
            <a:r>
              <a:rPr lang="en-US" altLang="zh-CN" dirty="0"/>
              <a:t>storm</a:t>
            </a:r>
            <a:r>
              <a:rPr lang="zh-CN" altLang="en-US" dirty="0"/>
              <a:t>的</a:t>
            </a:r>
            <a:r>
              <a:rPr lang="en-US" altLang="zh-CN" dirty="0" err="1"/>
              <a:t>classpath</a:t>
            </a:r>
            <a:r>
              <a:rPr lang="en-US" altLang="zh-CN" dirty="0"/>
              <a:t>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876600" indent="-685800">
              <a:buClr>
                <a:srgbClr val="35B558"/>
              </a:buClr>
              <a:buSzPct val="105000"/>
              <a:buFont typeface="Arial" pitchFamily="34" charset="0"/>
              <a:buChar char="•"/>
            </a:pPr>
            <a:r>
              <a:rPr lang="en-US" altLang="zh-CN" dirty="0"/>
              <a:t>deactivate </a:t>
            </a:r>
            <a:r>
              <a:rPr lang="zh-CN" altLang="en-US" dirty="0"/>
              <a:t>：</a:t>
            </a:r>
            <a:r>
              <a:rPr lang="zh-CN" altLang="en-US" dirty="0" smtClean="0"/>
              <a:t>暂停</a:t>
            </a:r>
            <a:r>
              <a:rPr lang="en-US" altLang="zh-CN" dirty="0"/>
              <a:t>storm</a:t>
            </a:r>
            <a:r>
              <a:rPr lang="zh-CN" altLang="en-US" dirty="0"/>
              <a:t>的任务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876600" indent="-685800">
              <a:buClr>
                <a:srgbClr val="35B558"/>
              </a:buClr>
              <a:buSzPct val="105000"/>
              <a:buFont typeface="Arial" pitchFamily="34" charset="0"/>
              <a:buChar char="•"/>
            </a:pPr>
            <a:r>
              <a:rPr lang="en-US" altLang="zh-CN" dirty="0" err="1"/>
              <a:t>dev</a:t>
            </a:r>
            <a:r>
              <a:rPr lang="en-US" altLang="zh-CN" dirty="0"/>
              <a:t>-zookeeper </a:t>
            </a:r>
            <a:r>
              <a:rPr lang="zh-CN" altLang="en-US" dirty="0" smtClean="0"/>
              <a:t>：</a:t>
            </a:r>
            <a:r>
              <a:rPr lang="zh-CN" altLang="en-US" dirty="0"/>
              <a:t>启动一个新的</a:t>
            </a:r>
            <a:r>
              <a:rPr lang="en-US" altLang="zh-CN" dirty="0"/>
              <a:t>Zookeeper</a:t>
            </a:r>
            <a:r>
              <a:rPr lang="zh-CN" altLang="en-US" dirty="0"/>
              <a:t>，这种情况只用于</a:t>
            </a:r>
            <a:r>
              <a:rPr lang="en-US" altLang="zh-CN" dirty="0" err="1"/>
              <a:t>dev</a:t>
            </a:r>
            <a:r>
              <a:rPr lang="en-US" altLang="zh-CN" dirty="0"/>
              <a:t>/test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876600" indent="-685800">
              <a:buClr>
                <a:srgbClr val="35B558"/>
              </a:buClr>
              <a:buSzPct val="105000"/>
              <a:buFont typeface="Arial" pitchFamily="34" charset="0"/>
              <a:buChar char="•"/>
            </a:pPr>
            <a:r>
              <a:rPr lang="en-US" altLang="zh-CN" dirty="0" err="1"/>
              <a:t>drpc</a:t>
            </a:r>
            <a:r>
              <a:rPr lang="en-US" altLang="zh-CN" dirty="0"/>
              <a:t> </a:t>
            </a:r>
            <a:r>
              <a:rPr lang="zh-CN" altLang="en-US" dirty="0" smtClean="0"/>
              <a:t>：</a:t>
            </a:r>
            <a:r>
              <a:rPr lang="zh-CN" altLang="en-US" dirty="0"/>
              <a:t>启动一个</a:t>
            </a:r>
            <a:r>
              <a:rPr lang="en-US" altLang="zh-CN" dirty="0"/>
              <a:t>DRPC</a:t>
            </a:r>
            <a:r>
              <a:rPr lang="zh-CN" altLang="en-US" dirty="0"/>
              <a:t>进程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876600" indent="-685800">
              <a:buClr>
                <a:srgbClr val="35B558"/>
              </a:buClr>
              <a:buSzPct val="105000"/>
              <a:buFont typeface="Arial" pitchFamily="34" charset="0"/>
              <a:buChar char="•"/>
            </a:pPr>
            <a:r>
              <a:rPr lang="en-US" altLang="zh-CN" dirty="0"/>
              <a:t>help </a:t>
            </a:r>
            <a:r>
              <a:rPr lang="zh-CN" altLang="en-US" dirty="0" smtClean="0"/>
              <a:t>：命令解释及操作提示；</a:t>
            </a:r>
            <a:endParaRPr lang="en-US" altLang="zh-CN" dirty="0" smtClean="0"/>
          </a:p>
          <a:p>
            <a:pPr marL="876600" indent="-685800">
              <a:buClr>
                <a:srgbClr val="35B558"/>
              </a:buClr>
              <a:buSzPct val="105000"/>
              <a:buFont typeface="Arial" pitchFamily="34" charset="0"/>
              <a:buChar char="•"/>
            </a:pPr>
            <a:r>
              <a:rPr lang="en-US" altLang="zh-CN" dirty="0"/>
              <a:t>jar </a:t>
            </a:r>
            <a:r>
              <a:rPr lang="zh-CN" altLang="en-US" dirty="0" smtClean="0"/>
              <a:t>：</a:t>
            </a:r>
            <a:r>
              <a:rPr lang="zh-CN" altLang="en-US" dirty="0"/>
              <a:t>运行你的</a:t>
            </a:r>
            <a:r>
              <a:rPr lang="en-US" altLang="zh-CN" dirty="0"/>
              <a:t>storm job</a:t>
            </a:r>
            <a:r>
              <a:rPr lang="zh-CN" altLang="en-US" dirty="0"/>
              <a:t>，</a:t>
            </a:r>
            <a:r>
              <a:rPr lang="en-US" altLang="zh-CN" dirty="0"/>
              <a:t>topology</a:t>
            </a:r>
            <a:r>
              <a:rPr lang="zh-CN" altLang="en-US" dirty="0"/>
              <a:t>是类中的主函数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7229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Storm</a:t>
            </a:r>
            <a:r>
              <a:rPr lang="zh-CN" altLang="en-US" dirty="0"/>
              <a:t>应用实例演示及总结</a:t>
            </a:r>
            <a:r>
              <a:rPr lang="en-US" altLang="zh-CN" dirty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Storm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相关操作命令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76600" indent="-685800">
              <a:buClr>
                <a:srgbClr val="35B558"/>
              </a:buClr>
              <a:buSzPct val="105000"/>
              <a:buFont typeface="Arial" pitchFamily="34" charset="0"/>
              <a:buChar char="•"/>
            </a:pPr>
            <a:r>
              <a:rPr lang="en-US" altLang="zh-CN" dirty="0" smtClean="0"/>
              <a:t>kill</a:t>
            </a:r>
            <a:r>
              <a:rPr lang="zh-CN" altLang="en-US" dirty="0" smtClean="0"/>
              <a:t>：</a:t>
            </a:r>
            <a:r>
              <a:rPr lang="zh-CN" altLang="en-US" dirty="0"/>
              <a:t>通过任务名称</a:t>
            </a:r>
            <a:r>
              <a:rPr lang="en-US" altLang="zh-CN" dirty="0"/>
              <a:t>kill</a:t>
            </a:r>
            <a:r>
              <a:rPr lang="zh-CN" altLang="en-US" dirty="0"/>
              <a:t>一个任务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876600" indent="-685800">
              <a:buClr>
                <a:srgbClr val="35B558"/>
              </a:buClr>
              <a:buSzPct val="105000"/>
              <a:buFont typeface="Arial" pitchFamily="34" charset="0"/>
              <a:buChar char="•"/>
            </a:pPr>
            <a:r>
              <a:rPr lang="en-US" altLang="zh-CN" dirty="0"/>
              <a:t>list</a:t>
            </a:r>
            <a:r>
              <a:rPr lang="zh-CN" altLang="en-US" dirty="0" smtClean="0"/>
              <a:t>：</a:t>
            </a:r>
            <a:r>
              <a:rPr lang="zh-CN" altLang="en-US" dirty="0"/>
              <a:t>列出正在运行的</a:t>
            </a:r>
            <a:r>
              <a:rPr lang="en-US" altLang="zh-CN" dirty="0" err="1"/>
              <a:t>topolofies</a:t>
            </a:r>
            <a:r>
              <a:rPr lang="zh-CN" altLang="en-US" dirty="0"/>
              <a:t>和状态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876600" indent="-685800">
              <a:buClr>
                <a:srgbClr val="35B558"/>
              </a:buClr>
              <a:buSzPct val="105000"/>
              <a:buFont typeface="Arial" pitchFamily="34" charset="0"/>
              <a:buChar char="•"/>
            </a:pPr>
            <a:r>
              <a:rPr lang="en-US" altLang="zh-CN" dirty="0" err="1"/>
              <a:t>localconfvalue</a:t>
            </a:r>
            <a:r>
              <a:rPr lang="en-US" altLang="zh-CN" dirty="0"/>
              <a:t> </a:t>
            </a:r>
            <a:r>
              <a:rPr lang="zh-CN" altLang="en-US" dirty="0" smtClean="0"/>
              <a:t>：</a:t>
            </a:r>
            <a:r>
              <a:rPr lang="zh-CN" altLang="en-US" dirty="0"/>
              <a:t>打印</a:t>
            </a:r>
            <a:r>
              <a:rPr lang="zh-CN" altLang="en-US" dirty="0" smtClean="0"/>
              <a:t>出具体配置参数在</a:t>
            </a:r>
            <a:r>
              <a:rPr lang="zh-CN" altLang="en-US" dirty="0"/>
              <a:t>本地</a:t>
            </a:r>
            <a:r>
              <a:rPr lang="en-US" altLang="zh-CN" dirty="0"/>
              <a:t>storm</a:t>
            </a:r>
            <a:r>
              <a:rPr lang="zh-CN" altLang="en-US" dirty="0"/>
              <a:t>配置文件中的值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876600" indent="-685800">
              <a:buClr>
                <a:srgbClr val="35B558"/>
              </a:buClr>
              <a:buSzPct val="105000"/>
              <a:buFont typeface="Arial" pitchFamily="34" charset="0"/>
              <a:buChar char="•"/>
            </a:pPr>
            <a:r>
              <a:rPr lang="en-US" altLang="zh-CN" dirty="0"/>
              <a:t>nimbus</a:t>
            </a:r>
            <a:r>
              <a:rPr lang="zh-CN" altLang="en-US" dirty="0" smtClean="0"/>
              <a:t>：</a:t>
            </a:r>
            <a:r>
              <a:rPr lang="zh-CN" altLang="en-US" dirty="0"/>
              <a:t>启动一个</a:t>
            </a:r>
            <a:r>
              <a:rPr lang="en-US" altLang="zh-CN" dirty="0" err="1"/>
              <a:t>nimubs</a:t>
            </a:r>
            <a:r>
              <a:rPr lang="zh-CN" altLang="en-US" dirty="0"/>
              <a:t>进程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876600" indent="-685800">
              <a:buClr>
                <a:srgbClr val="35B558"/>
              </a:buClr>
              <a:buSzPct val="105000"/>
              <a:buFont typeface="Arial" pitchFamily="34" charset="0"/>
              <a:buChar char="•"/>
            </a:pPr>
            <a:r>
              <a:rPr lang="en-US" altLang="zh-CN" dirty="0" smtClean="0"/>
              <a:t>supervisor</a:t>
            </a:r>
            <a:r>
              <a:rPr lang="zh-CN" altLang="en-US" dirty="0" smtClean="0"/>
              <a:t>：启动一个</a:t>
            </a:r>
            <a:r>
              <a:rPr lang="en-US" altLang="zh-CN" dirty="0" smtClean="0"/>
              <a:t>supervisor</a:t>
            </a:r>
            <a:r>
              <a:rPr lang="zh-CN" altLang="en-US" dirty="0" smtClean="0"/>
              <a:t>进程；</a:t>
            </a:r>
            <a:endParaRPr lang="en-US" altLang="zh-CN" dirty="0" smtClean="0"/>
          </a:p>
          <a:p>
            <a:pPr marL="876600" indent="-685800">
              <a:buClr>
                <a:srgbClr val="35B558"/>
              </a:buClr>
              <a:buSzPct val="105000"/>
              <a:buFont typeface="Arial" pitchFamily="34" charset="0"/>
              <a:buChar char="•"/>
            </a:pPr>
            <a:r>
              <a:rPr lang="en-US" altLang="zh-CN" dirty="0" err="1" smtClean="0"/>
              <a:t>ui</a:t>
            </a:r>
            <a:r>
              <a:rPr lang="zh-CN" altLang="en-US" dirty="0" smtClean="0"/>
              <a:t>：启动监控页面</a:t>
            </a:r>
            <a:r>
              <a:rPr lang="en-US" altLang="zh-CN" dirty="0" smtClean="0"/>
              <a:t>UI</a:t>
            </a:r>
            <a:r>
              <a:rPr lang="zh-CN" altLang="en-US" dirty="0" smtClean="0"/>
              <a:t>的后台进程；</a:t>
            </a:r>
            <a:endParaRPr lang="en-US" altLang="zh-CN" dirty="0" smtClean="0"/>
          </a:p>
          <a:p>
            <a:pPr marL="876600" indent="-685800">
              <a:buClr>
                <a:srgbClr val="35B558"/>
              </a:buClr>
              <a:buSzPct val="105000"/>
              <a:buFont typeface="Arial" pitchFamily="34" charset="0"/>
              <a:buChar char="•"/>
            </a:pPr>
            <a:r>
              <a:rPr lang="en-US" altLang="zh-CN" dirty="0"/>
              <a:t>rebalance</a:t>
            </a:r>
            <a:r>
              <a:rPr lang="zh-CN" altLang="en-US" dirty="0" smtClean="0"/>
              <a:t>：节点扩展之后进行负载均衡；</a:t>
            </a:r>
            <a:endParaRPr lang="en-US" altLang="zh-CN" dirty="0" smtClean="0"/>
          </a:p>
          <a:p>
            <a:pPr marL="876600" indent="-685800">
              <a:buClr>
                <a:srgbClr val="35B558"/>
              </a:buClr>
              <a:buSzPct val="105000"/>
              <a:buFont typeface="Arial" pitchFamily="34" charset="0"/>
              <a:buChar char="•"/>
            </a:pPr>
            <a:r>
              <a:rPr lang="en-US" altLang="zh-CN" dirty="0" err="1"/>
              <a:t>remoteconfvalue</a:t>
            </a:r>
            <a:r>
              <a:rPr lang="zh-CN" altLang="en-US" dirty="0"/>
              <a:t>：打印出具体配置参数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storm cluster</a:t>
            </a:r>
            <a:r>
              <a:rPr lang="zh-CN" altLang="en-US" dirty="0" smtClean="0"/>
              <a:t>中</a:t>
            </a:r>
            <a:r>
              <a:rPr lang="zh-CN" altLang="en-US" dirty="0"/>
              <a:t>的值；</a:t>
            </a:r>
            <a:endParaRPr lang="en-US" altLang="zh-CN" dirty="0" smtClean="0"/>
          </a:p>
          <a:p>
            <a:pPr marL="876600" indent="-685800">
              <a:buClr>
                <a:srgbClr val="35B558"/>
              </a:buClr>
              <a:buSzPct val="105000"/>
              <a:buFont typeface="Arial" pitchFamily="34" charset="0"/>
              <a:buChar char="•"/>
            </a:pPr>
            <a:r>
              <a:rPr lang="en-US" altLang="zh-CN" dirty="0" smtClean="0"/>
              <a:t>version </a:t>
            </a:r>
            <a:r>
              <a:rPr lang="zh-CN" altLang="en-US" dirty="0" smtClean="0"/>
              <a:t>：获取版本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号；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7289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Storm</a:t>
            </a:r>
            <a:r>
              <a:rPr lang="zh-CN" altLang="en-US" dirty="0"/>
              <a:t>应用实例演示及总结</a:t>
            </a:r>
            <a:r>
              <a:rPr lang="en-US" altLang="zh-CN" dirty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实例总结及拓展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76600" indent="-685800">
              <a:buClr>
                <a:srgbClr val="35B558"/>
              </a:buClr>
              <a:buSzPct val="105000"/>
              <a:buFont typeface="Arial" pitchFamily="34" charset="0"/>
              <a:buChar char="•"/>
            </a:pPr>
            <a:r>
              <a:rPr lang="zh-CN" altLang="en-US" dirty="0" smtClean="0"/>
              <a:t>实例总结：</a:t>
            </a: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en-US" altLang="zh-CN" dirty="0" err="1" smtClean="0"/>
              <a:t>WordCount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入门级实例，属于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应用开发中的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。从简单的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应用开发实例中，我们深入学习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的编程模型、应用实例的项目结构，对</a:t>
            </a:r>
            <a:r>
              <a:rPr lang="en-US" altLang="zh-CN" dirty="0" smtClean="0"/>
              <a:t>Fields Grouping</a:t>
            </a:r>
            <a:r>
              <a:rPr lang="zh-CN" altLang="en-US" dirty="0" smtClean="0"/>
              <a:t>分组流策略的作用有一个比较清晰的认识，并且学会进行任务的提交、查看以及终止等常规操作。</a:t>
            </a:r>
            <a:endParaRPr lang="en-US" altLang="zh-CN" dirty="0" smtClean="0"/>
          </a:p>
          <a:p>
            <a:pPr marL="876600" indent="-685800">
              <a:buClr>
                <a:srgbClr val="35B558"/>
              </a:buClr>
              <a:buSzPct val="105000"/>
              <a:buFont typeface="Arial" pitchFamily="34" charset="0"/>
              <a:buChar char="•"/>
            </a:pPr>
            <a:r>
              <a:rPr lang="zh-CN" altLang="en-US" dirty="0" smtClean="0"/>
              <a:t>实例拓展：</a:t>
            </a: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主要从以下几个方面进行扩展：消息源接入方式的扩展，实时逻辑处理过程的拓展，数据处理完毕落地方式的扩展；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5338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Storm</a:t>
            </a:r>
            <a:r>
              <a:rPr lang="zh-CN" altLang="en-US" dirty="0"/>
              <a:t>实战基础</a:t>
            </a:r>
            <a:r>
              <a:rPr lang="en-US" altLang="zh-CN" dirty="0" err="1"/>
              <a:t>WordCount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本套</a:t>
            </a:r>
            <a:r>
              <a:rPr lang="zh-CN" altLang="en-US" dirty="0" smtClean="0"/>
              <a:t>课程</a:t>
            </a:r>
            <a:r>
              <a:rPr lang="zh-CN" altLang="en-US" dirty="0"/>
              <a:t>中</a:t>
            </a:r>
            <a:r>
              <a:rPr lang="zh-CN" altLang="en-US" dirty="0" smtClean="0"/>
              <a:t>我们主要学习了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入门级实例</a:t>
            </a:r>
            <a:r>
              <a:rPr lang="en-US" altLang="zh-CN" dirty="0" err="1" smtClean="0"/>
              <a:t>WordCount</a:t>
            </a:r>
            <a:r>
              <a:rPr lang="zh-CN" altLang="en-US" dirty="0" smtClean="0"/>
              <a:t>的讲解。通过</a:t>
            </a:r>
            <a:r>
              <a:rPr lang="zh-CN" altLang="en-US" dirty="0" smtClean="0"/>
              <a:t>学习本课程，你</a:t>
            </a:r>
            <a:r>
              <a:rPr lang="zh-CN" altLang="en-US" dirty="0"/>
              <a:t>应当掌握了以下知识：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深入掌握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的编程模型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更加熟悉不同的分组流策略；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熟悉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应用程序的开发模式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能够进行简单的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应用程序编写；</a:t>
            </a:r>
            <a:endParaRPr lang="en-US" altLang="zh-CN" dirty="0"/>
          </a:p>
          <a:p>
            <a:r>
              <a:rPr lang="zh-CN" altLang="en-US" dirty="0" smtClean="0"/>
              <a:t>我们可以自己尝试写一写这个实例，有助于加深对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应用开发模式的理解。在下一节课中，我们将深入学习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的应用开发，结合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复杂的消息接入方式、多样的逻辑处理，以及多样化的数据落地方式，进行实时业务应用开发。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90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6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Storm</a:t>
            </a:r>
            <a:r>
              <a:rPr lang="zh-CN" altLang="en-US" dirty="0" smtClean="0"/>
              <a:t>实战基础</a:t>
            </a:r>
            <a:r>
              <a:rPr lang="en-US" altLang="zh-CN" dirty="0" err="1" smtClean="0"/>
              <a:t>WordCount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效果展示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99866" y="3321734"/>
            <a:ext cx="20555712" cy="1569660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algn="l">
              <a:buClr>
                <a:srgbClr val="2EAA46"/>
              </a:buClr>
              <a:buSzPct val="105000"/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在讲解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Storm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的应用实战之前，我们先来看一下我们写出来的代码实例执行起来后是怎么样的，以及 具体的实时处理效果。</a:t>
            </a:r>
          </a:p>
        </p:txBody>
      </p:sp>
    </p:spTree>
    <p:extLst>
      <p:ext uri="{BB962C8B-B14F-4D97-AF65-F5344CB8AC3E}">
        <p14:creationId xmlns:p14="http://schemas.microsoft.com/office/powerpoint/2010/main" val="251604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Storm</a:t>
            </a:r>
            <a:r>
              <a:rPr lang="zh-CN" altLang="en-US" dirty="0"/>
              <a:t>实战基础</a:t>
            </a:r>
            <a:r>
              <a:rPr lang="en-US" altLang="zh-CN" dirty="0" err="1"/>
              <a:t>WordCount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课程概要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17200" y="3531600"/>
            <a:ext cx="20433600" cy="6958800"/>
          </a:xfrm>
        </p:spPr>
        <p:txBody>
          <a:bodyPr/>
          <a:lstStyle/>
          <a:p>
            <a:r>
              <a:rPr lang="en-US" altLang="zh-CN" dirty="0" smtClean="0"/>
              <a:t>Storm</a:t>
            </a:r>
            <a:r>
              <a:rPr lang="zh-CN" altLang="en-US" dirty="0" smtClean="0"/>
              <a:t>应用实例设计</a:t>
            </a:r>
            <a:endParaRPr lang="en-US" altLang="zh-CN" dirty="0" smtClean="0"/>
          </a:p>
          <a:p>
            <a:r>
              <a:rPr lang="en-US" altLang="zh-CN" dirty="0" err="1" smtClean="0"/>
              <a:t>WordCount</a:t>
            </a:r>
            <a:r>
              <a:rPr lang="zh-CN" altLang="en-US" dirty="0" smtClean="0"/>
              <a:t>实例代码讲解</a:t>
            </a:r>
            <a:endParaRPr lang="en-US" altLang="zh-CN" dirty="0" smtClean="0"/>
          </a:p>
          <a:p>
            <a:r>
              <a:rPr lang="en-US" altLang="zh-CN" dirty="0" smtClean="0"/>
              <a:t>Storm</a:t>
            </a:r>
            <a:r>
              <a:rPr lang="zh-CN" altLang="en-US" dirty="0" smtClean="0"/>
              <a:t>应用实例演示及总结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041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Storm</a:t>
            </a:r>
            <a:r>
              <a:rPr lang="zh-CN" altLang="en-US" dirty="0"/>
              <a:t>实战基础</a:t>
            </a:r>
            <a:r>
              <a:rPr lang="en-US" altLang="zh-CN" dirty="0" err="1"/>
              <a:t>WordCount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Storm</a:t>
            </a:r>
            <a:r>
              <a:rPr lang="zh-CN" altLang="en-US" dirty="0"/>
              <a:t>应用实例设计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953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Storm</a:t>
            </a:r>
            <a:r>
              <a:rPr lang="zh-CN" altLang="en-US" dirty="0"/>
              <a:t>应用实例设计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这个课时我们主要讲解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的应用开发</a:t>
            </a:r>
            <a:r>
              <a:rPr lang="zh-CN" altLang="en-US" dirty="0"/>
              <a:t>基础</a:t>
            </a:r>
            <a:r>
              <a:rPr lang="zh-CN" altLang="en-US" dirty="0" smtClean="0"/>
              <a:t>实战实例设计相关的内容，</a:t>
            </a:r>
            <a:r>
              <a:rPr lang="zh-CN" altLang="en-US" dirty="0"/>
              <a:t>包含以下几个知识点：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实例需求分析；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与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WordCount</a:t>
            </a:r>
            <a:r>
              <a:rPr lang="zh-CN" altLang="en-US" dirty="0" smtClean="0"/>
              <a:t>实例的对比；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Storm</a:t>
            </a:r>
            <a:r>
              <a:rPr lang="zh-CN" altLang="en-US" dirty="0" smtClean="0"/>
              <a:t>的编程模型；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方案及拓扑设计；</a:t>
            </a:r>
            <a:endParaRPr lang="zh-CN" altLang="en-US" dirty="0"/>
          </a:p>
          <a:p>
            <a:r>
              <a:rPr lang="zh-CN" altLang="en-US" dirty="0" smtClean="0"/>
              <a:t>我们先从实例的需求出发，了解实例的开发需求，然后结合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中著名的应用开发</a:t>
            </a:r>
            <a:r>
              <a:rPr lang="en-US" altLang="zh-CN" dirty="0" err="1" smtClean="0"/>
              <a:t>WordCount</a:t>
            </a:r>
            <a:r>
              <a:rPr lang="zh-CN" altLang="en-US" dirty="0" smtClean="0"/>
              <a:t>实例，进行比对分析，基于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的编程模型，我们来做一个实例方案，并且以拓扑为核心进行拓扑设计，做好代码开发前的准备工作。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27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Storm</a:t>
            </a:r>
            <a:r>
              <a:rPr lang="zh-CN" altLang="en-US" dirty="0"/>
              <a:t>应用实例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实例需求分析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090800" y="3193200"/>
            <a:ext cx="22201200" cy="10281600"/>
          </a:xfrm>
        </p:spPr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基础实战</a:t>
            </a:r>
            <a:r>
              <a:rPr lang="zh-CN" altLang="en-US" dirty="0" smtClean="0"/>
              <a:t>目的：从</a:t>
            </a:r>
            <a:r>
              <a:rPr lang="zh-CN" altLang="en-US" dirty="0" smtClean="0"/>
              <a:t>简单的编程实例中了解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的编程模型、应用开发模式以及了解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应用开发中本地模式与集群模式的不同，熟悉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拓扑任务的提交、查看以及终止等常规操作。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实例需求：流式的接入英文语句，要求实时获取当前的单词词频，或者词频</a:t>
            </a:r>
            <a:r>
              <a:rPr lang="en-US" altLang="zh-CN" dirty="0" smtClean="0"/>
              <a:t>Top N</a:t>
            </a:r>
            <a:r>
              <a:rPr lang="zh-CN" altLang="en-US" dirty="0" smtClean="0"/>
              <a:t>的单词；实时热点原始模型。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实例分析：普通的解决思路无法满足大规模数据处理的需求，并且难以保证数据连续不断处理，即业务在非正常情况下不随意终止。</a:t>
            </a:r>
          </a:p>
        </p:txBody>
      </p:sp>
    </p:spTree>
    <p:extLst>
      <p:ext uri="{BB962C8B-B14F-4D97-AF65-F5344CB8AC3E}">
        <p14:creationId xmlns:p14="http://schemas.microsoft.com/office/powerpoint/2010/main" val="424670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Storm</a:t>
            </a:r>
            <a:r>
              <a:rPr lang="zh-CN" altLang="en-US" dirty="0"/>
              <a:t>应用实例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与</a:t>
            </a:r>
            <a:r>
              <a:rPr lang="en-US" altLang="zh-CN" dirty="0" err="1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Hadoop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的</a:t>
            </a:r>
            <a:r>
              <a:rPr lang="en-US" altLang="zh-CN" dirty="0" err="1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WordCount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实例的对比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Hadoop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WordCount</a:t>
            </a:r>
            <a:r>
              <a:rPr lang="zh-CN" altLang="en-US" dirty="0"/>
              <a:t>：</a:t>
            </a:r>
            <a:r>
              <a:rPr lang="zh-CN" altLang="en-US" dirty="0" smtClean="0"/>
              <a:t>统计一系列文本文件件中每个单词出现的次数，即词频。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主要过程</a:t>
            </a:r>
            <a:r>
              <a:rPr lang="zh-CN" altLang="en-US" dirty="0"/>
              <a:t>：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采用“分而治之”的思想，把大规模数据集的操作，分发到多个节点上执行。</a:t>
            </a:r>
            <a:r>
              <a:rPr lang="en-US" altLang="zh-CN" dirty="0" smtClean="0"/>
              <a:t>Map</a:t>
            </a:r>
            <a:r>
              <a:rPr lang="zh-CN" altLang="en-US" dirty="0" smtClean="0"/>
              <a:t>对文本文件进行归一化处理，即单词拆分，在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阶段完成单词的统计。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两个</a:t>
            </a:r>
            <a:r>
              <a:rPr lang="en-US" altLang="zh-CN" dirty="0" err="1" smtClean="0"/>
              <a:t>WordCount</a:t>
            </a:r>
            <a:r>
              <a:rPr lang="zh-CN" altLang="en-US" dirty="0" smtClean="0"/>
              <a:t>对比：</a:t>
            </a:r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688374"/>
              </p:ext>
            </p:extLst>
          </p:nvPr>
        </p:nvGraphicFramePr>
        <p:xfrm>
          <a:off x="2135021" y="9718202"/>
          <a:ext cx="20253030" cy="222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844"/>
                <a:gridCol w="3746090"/>
                <a:gridCol w="3552268"/>
                <a:gridCol w="5377724"/>
                <a:gridCol w="3901104"/>
              </a:tblGrid>
              <a:tr h="742664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</a:rPr>
                        <a:t>数据特点</a:t>
                      </a:r>
                      <a:endParaRPr lang="zh-CN" altLang="en-US" sz="3200" dirty="0">
                        <a:solidFill>
                          <a:srgbClr val="FFFFFF"/>
                        </a:solidFill>
                        <a:latin typeface="Noto Sans CJK SC Regular" pitchFamily="34" charset="-122"/>
                        <a:ea typeface="Noto Sans CJK SC Regula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rgbClr val="FFFFFF"/>
                          </a:solidFill>
                          <a:latin typeface="Noto Sans CJK SC Regular" pitchFamily="34" charset="-122"/>
                          <a:ea typeface="Noto Sans CJK SC Regular" pitchFamily="34" charset="-122"/>
                        </a:rPr>
                        <a:t>实例特点</a:t>
                      </a:r>
                      <a:endParaRPr lang="zh-CN" altLang="en-US" sz="3200" dirty="0">
                        <a:solidFill>
                          <a:srgbClr val="FFFFFF"/>
                        </a:solidFill>
                        <a:latin typeface="Noto Sans CJK SC Regular" pitchFamily="34" charset="-122"/>
                        <a:ea typeface="Noto Sans CJK SC Regula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rgbClr val="FFFFFF"/>
                          </a:solidFill>
                          <a:latin typeface="Noto Sans CJK SC Regular" pitchFamily="34" charset="-122"/>
                          <a:ea typeface="Noto Sans CJK SC Regular" pitchFamily="34" charset="-122"/>
                        </a:rPr>
                        <a:t>实现思想</a:t>
                      </a:r>
                      <a:endParaRPr lang="zh-CN" altLang="en-US" sz="3200" dirty="0">
                        <a:solidFill>
                          <a:srgbClr val="FFFFFF"/>
                        </a:solidFill>
                        <a:latin typeface="Noto Sans CJK SC Regular" pitchFamily="34" charset="-122"/>
                        <a:ea typeface="Noto Sans CJK SC Regula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</a:rPr>
                        <a:t>技术选型</a:t>
                      </a:r>
                      <a:endParaRPr lang="zh-CN" altLang="en-US" sz="3200" dirty="0">
                        <a:solidFill>
                          <a:srgbClr val="FFFFFF"/>
                        </a:solidFill>
                        <a:latin typeface="Noto Sans CJK SC Regular" pitchFamily="34" charset="-122"/>
                        <a:ea typeface="Noto Sans CJK SC Regula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rgbClr val="FFFFFF"/>
                          </a:solidFill>
                          <a:latin typeface="Noto Sans CJK SC Regular" pitchFamily="34" charset="-122"/>
                          <a:ea typeface="Noto Sans CJK SC Regular" pitchFamily="34" charset="-122"/>
                        </a:rPr>
                        <a:t>编程模型</a:t>
                      </a:r>
                      <a:endParaRPr lang="zh-CN" altLang="en-US" sz="3200" dirty="0">
                        <a:solidFill>
                          <a:srgbClr val="FFFFFF"/>
                        </a:solidFill>
                        <a:latin typeface="Noto Sans CJK SC Regular" pitchFamily="34" charset="-122"/>
                        <a:ea typeface="Noto Sans CJK SC Regular" pitchFamily="34" charset="-122"/>
                      </a:endParaRPr>
                    </a:p>
                  </a:txBody>
                  <a:tcPr/>
                </a:tc>
              </a:tr>
              <a:tr h="742664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rgbClr val="666666"/>
                          </a:solidFill>
                          <a:latin typeface="Noto Sans CJK SC Regular" pitchFamily="34" charset="-122"/>
                          <a:ea typeface="Noto Sans CJK SC Regular" pitchFamily="34" charset="-122"/>
                        </a:rPr>
                        <a:t>海量、固定规模</a:t>
                      </a:r>
                      <a:endParaRPr lang="zh-CN" altLang="en-US" sz="3200" dirty="0">
                        <a:solidFill>
                          <a:srgbClr val="666666"/>
                        </a:solidFill>
                        <a:latin typeface="Noto Sans CJK SC Regular" pitchFamily="34" charset="-122"/>
                        <a:ea typeface="Noto Sans CJK SC Regula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rgbClr val="666666"/>
                          </a:solidFill>
                          <a:latin typeface="Noto Sans CJK SC Regular" pitchFamily="34" charset="-122"/>
                          <a:ea typeface="Noto Sans CJK SC Regular" pitchFamily="34" charset="-122"/>
                        </a:rPr>
                        <a:t>批量处理</a:t>
                      </a:r>
                      <a:endParaRPr lang="zh-CN" altLang="en-US" sz="3200" dirty="0">
                        <a:solidFill>
                          <a:srgbClr val="666666"/>
                        </a:solidFill>
                        <a:latin typeface="Noto Sans CJK SC Regular" pitchFamily="34" charset="-122"/>
                        <a:ea typeface="Noto Sans CJK SC Regular" pitchFamily="34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sz="3200" dirty="0" smtClean="0">
                        <a:solidFill>
                          <a:srgbClr val="666666"/>
                        </a:solidFill>
                        <a:latin typeface="Noto Sans CJK SC Regular" pitchFamily="34" charset="-122"/>
                        <a:ea typeface="Noto Sans CJK SC Regular" pitchFamily="34" charset="-122"/>
                      </a:endParaRPr>
                    </a:p>
                    <a:p>
                      <a:pPr algn="ctr"/>
                      <a:r>
                        <a:rPr lang="zh-CN" altLang="en-US" sz="3200" dirty="0" smtClean="0">
                          <a:solidFill>
                            <a:srgbClr val="666666"/>
                          </a:solidFill>
                          <a:latin typeface="Noto Sans CJK SC Regular" pitchFamily="34" charset="-122"/>
                          <a:ea typeface="Noto Sans CJK SC Regular" pitchFamily="34" charset="-122"/>
                        </a:rPr>
                        <a:t>分而治之</a:t>
                      </a:r>
                      <a:endParaRPr lang="zh-CN" altLang="en-US" sz="3200" dirty="0">
                        <a:solidFill>
                          <a:srgbClr val="666666"/>
                        </a:solidFill>
                        <a:latin typeface="Noto Sans CJK SC Regular" pitchFamily="34" charset="-122"/>
                        <a:ea typeface="Noto Sans CJK SC Regula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 smtClean="0">
                          <a:solidFill>
                            <a:srgbClr val="666666"/>
                          </a:solidFill>
                          <a:latin typeface="Noto Sans CJK SC Regular" pitchFamily="34" charset="-122"/>
                          <a:ea typeface="Noto Sans CJK SC Regular" pitchFamily="34" charset="-122"/>
                        </a:rPr>
                        <a:t>Hadoop</a:t>
                      </a:r>
                      <a:endParaRPr lang="zh-CN" altLang="en-US" sz="3200" dirty="0">
                        <a:solidFill>
                          <a:srgbClr val="666666"/>
                        </a:solidFill>
                        <a:latin typeface="Noto Sans CJK SC Regular" pitchFamily="34" charset="-122"/>
                        <a:ea typeface="Noto Sans CJK SC Regula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 smtClean="0">
                          <a:solidFill>
                            <a:srgbClr val="666666"/>
                          </a:solidFill>
                          <a:latin typeface="Noto Sans CJK SC Regular" pitchFamily="34" charset="-122"/>
                          <a:ea typeface="Noto Sans CJK SC Regular" pitchFamily="34" charset="-122"/>
                        </a:rPr>
                        <a:t>Map+Reduce</a:t>
                      </a:r>
                      <a:endParaRPr lang="zh-CN" altLang="en-US" sz="3200" dirty="0">
                        <a:solidFill>
                          <a:srgbClr val="666666"/>
                        </a:solidFill>
                        <a:latin typeface="Noto Sans CJK SC Regular" pitchFamily="34" charset="-122"/>
                        <a:ea typeface="Noto Sans CJK SC Regular" pitchFamily="34" charset="-122"/>
                      </a:endParaRPr>
                    </a:p>
                  </a:txBody>
                  <a:tcPr/>
                </a:tc>
              </a:tr>
              <a:tr h="742664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rgbClr val="666666"/>
                          </a:solidFill>
                          <a:latin typeface="Noto Sans CJK SC Regular" pitchFamily="34" charset="-122"/>
                          <a:ea typeface="Noto Sans CJK SC Regular" pitchFamily="34" charset="-122"/>
                        </a:rPr>
                        <a:t>海量、持续增加</a:t>
                      </a:r>
                      <a:endParaRPr lang="zh-CN" altLang="en-US" sz="3200" dirty="0">
                        <a:solidFill>
                          <a:srgbClr val="666666"/>
                        </a:solidFill>
                        <a:latin typeface="Noto Sans CJK SC Regular" pitchFamily="34" charset="-122"/>
                        <a:ea typeface="Noto Sans CJK SC Regula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rgbClr val="666666"/>
                          </a:solidFill>
                          <a:latin typeface="Noto Sans CJK SC Regular" pitchFamily="34" charset="-122"/>
                          <a:ea typeface="Noto Sans CJK SC Regular" pitchFamily="34" charset="-122"/>
                        </a:rPr>
                        <a:t>流式实时处理</a:t>
                      </a:r>
                      <a:endParaRPr lang="zh-CN" altLang="en-US" sz="3200" dirty="0">
                        <a:solidFill>
                          <a:srgbClr val="666666"/>
                        </a:solidFill>
                        <a:latin typeface="Noto Sans CJK SC Regular" pitchFamily="34" charset="-122"/>
                        <a:ea typeface="Noto Sans CJK SC Regular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666666"/>
                        </a:solidFill>
                        <a:latin typeface="Noto Sans CJK SC Regular" pitchFamily="34" charset="-122"/>
                        <a:ea typeface="Noto Sans CJK SC Regula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solidFill>
                            <a:srgbClr val="666666"/>
                          </a:solidFill>
                          <a:latin typeface="Noto Sans CJK SC Regular" pitchFamily="34" charset="-122"/>
                          <a:ea typeface="Noto Sans CJK SC Regular" pitchFamily="34" charset="-122"/>
                        </a:rPr>
                        <a:t>Storm</a:t>
                      </a:r>
                      <a:endParaRPr lang="zh-CN" altLang="en-US" sz="3200" dirty="0">
                        <a:solidFill>
                          <a:srgbClr val="666666"/>
                        </a:solidFill>
                        <a:latin typeface="Noto Sans CJK SC Regular" pitchFamily="34" charset="-122"/>
                        <a:ea typeface="Noto Sans CJK SC Regula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 smtClean="0">
                          <a:solidFill>
                            <a:srgbClr val="666666"/>
                          </a:solidFill>
                          <a:latin typeface="Noto Sans CJK SC Regular" pitchFamily="34" charset="-122"/>
                          <a:ea typeface="Noto Sans CJK SC Regular" pitchFamily="34" charset="-122"/>
                        </a:rPr>
                        <a:t>Spout+Bolt</a:t>
                      </a:r>
                      <a:endParaRPr lang="zh-CN" altLang="en-US" sz="3200" dirty="0">
                        <a:solidFill>
                          <a:srgbClr val="666666"/>
                        </a:solidFill>
                        <a:latin typeface="Noto Sans CJK SC Regular" pitchFamily="34" charset="-122"/>
                        <a:ea typeface="Noto Sans CJK SC Regular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97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Storm</a:t>
            </a:r>
            <a:r>
              <a:rPr lang="zh-CN" altLang="en-US" dirty="0"/>
              <a:t>应用实例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Storm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编程模型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消息源</a:t>
            </a:r>
            <a:r>
              <a:rPr lang="en-US" altLang="zh-CN" dirty="0"/>
              <a:t>Spout-</a:t>
            </a:r>
            <a:r>
              <a:rPr lang="en-US" altLang="zh-CN" dirty="0" smtClean="0"/>
              <a:t>&gt;</a:t>
            </a:r>
            <a:r>
              <a:rPr lang="zh-CN" altLang="en-US" dirty="0"/>
              <a:t>继承</a:t>
            </a:r>
            <a:r>
              <a:rPr lang="en-US" altLang="zh-CN" dirty="0" err="1" smtClean="0"/>
              <a:t>BaseRichSpout</a:t>
            </a:r>
            <a:r>
              <a:rPr lang="zh-CN" altLang="en-US" dirty="0" smtClean="0"/>
              <a:t>类</a:t>
            </a:r>
            <a:r>
              <a:rPr lang="en-US" altLang="zh-CN" dirty="0" smtClean="0"/>
              <a:t>/</a:t>
            </a:r>
            <a:r>
              <a:rPr lang="zh-CN" altLang="en-US" dirty="0" smtClean="0"/>
              <a:t>实现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RichSpout</a:t>
            </a:r>
            <a:r>
              <a:rPr lang="en-US" altLang="zh-CN" dirty="0" smtClean="0"/>
              <a:t> </a:t>
            </a:r>
            <a:r>
              <a:rPr lang="zh-CN" altLang="en-US" dirty="0" smtClean="0"/>
              <a:t>接口</a:t>
            </a:r>
            <a:r>
              <a:rPr lang="zh-CN" altLang="en-US" dirty="0"/>
              <a:t>：</a:t>
            </a: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en-US" altLang="zh-CN" dirty="0"/>
              <a:t>o</a:t>
            </a:r>
            <a:r>
              <a:rPr lang="en-US" altLang="zh-CN" dirty="0" smtClean="0"/>
              <a:t>pen</a:t>
            </a:r>
            <a:r>
              <a:rPr lang="zh-CN" altLang="en-US" dirty="0" smtClean="0"/>
              <a:t>方法，初始化动作；</a:t>
            </a:r>
            <a:r>
              <a:rPr lang="en-US" altLang="zh-CN" dirty="0" err="1"/>
              <a:t>nextTuple</a:t>
            </a:r>
            <a:r>
              <a:rPr lang="en-US" altLang="zh-CN" dirty="0"/>
              <a:t> </a:t>
            </a:r>
            <a:r>
              <a:rPr lang="zh-CN" altLang="en-US" dirty="0" smtClean="0"/>
              <a:t>方法，消息接入，执行数据发射；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方法，</a:t>
            </a:r>
            <a:r>
              <a:rPr lang="en-US" altLang="zh-CN" dirty="0"/>
              <a:t>t</a:t>
            </a:r>
            <a:r>
              <a:rPr lang="en-US" altLang="zh-CN" dirty="0" smtClean="0"/>
              <a:t>uple</a:t>
            </a:r>
            <a:r>
              <a:rPr lang="zh-CN" altLang="en-US" dirty="0" smtClean="0"/>
              <a:t>成功处理后调用；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方法，</a:t>
            </a:r>
            <a:r>
              <a:rPr lang="en-US" altLang="zh-CN" dirty="0" smtClean="0"/>
              <a:t>tuple</a:t>
            </a:r>
            <a:r>
              <a:rPr lang="zh-CN" altLang="en-US" dirty="0" smtClean="0"/>
              <a:t>处理失败时调用；</a:t>
            </a:r>
            <a:r>
              <a:rPr lang="en-US" altLang="zh-CN" dirty="0" err="1" smtClean="0"/>
              <a:t>declareOutputFields</a:t>
            </a:r>
            <a:r>
              <a:rPr lang="zh-CN" altLang="en-US" dirty="0" smtClean="0"/>
              <a:t>方法，通常声明输出字段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处理单元</a:t>
            </a:r>
            <a:r>
              <a:rPr lang="en-US" altLang="zh-CN" dirty="0" smtClean="0"/>
              <a:t>Bolt-&gt;</a:t>
            </a:r>
            <a:r>
              <a:rPr lang="zh-CN" altLang="en-US" dirty="0" smtClean="0"/>
              <a:t>继承</a:t>
            </a:r>
            <a:r>
              <a:rPr lang="en-US" altLang="zh-CN" dirty="0" err="1"/>
              <a:t>BaseBasicBolt</a:t>
            </a:r>
            <a:r>
              <a:rPr lang="en-US" altLang="zh-CN" dirty="0"/>
              <a:t> </a:t>
            </a:r>
            <a:r>
              <a:rPr lang="zh-CN" altLang="en-US" dirty="0" smtClean="0"/>
              <a:t>类</a:t>
            </a:r>
            <a:r>
              <a:rPr lang="en-US" altLang="zh-CN" dirty="0" smtClean="0"/>
              <a:t>/</a:t>
            </a:r>
            <a:r>
              <a:rPr lang="zh-CN" altLang="en-US" dirty="0" smtClean="0"/>
              <a:t>实现</a:t>
            </a:r>
            <a:r>
              <a:rPr lang="en-US" altLang="zh-CN" dirty="0" err="1"/>
              <a:t>IRichBolt</a:t>
            </a:r>
            <a:r>
              <a:rPr lang="en-US" altLang="zh-CN" dirty="0"/>
              <a:t> </a:t>
            </a:r>
            <a:r>
              <a:rPr lang="zh-CN" altLang="en-US" dirty="0" smtClean="0"/>
              <a:t>接口</a:t>
            </a:r>
            <a:r>
              <a:rPr lang="zh-CN" altLang="en-US" dirty="0"/>
              <a:t>：</a:t>
            </a: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en-US" altLang="zh-CN" dirty="0"/>
              <a:t>prepare </a:t>
            </a:r>
            <a:r>
              <a:rPr lang="zh-CN" altLang="en-US" dirty="0" smtClean="0"/>
              <a:t>方法，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启动时初始化；</a:t>
            </a:r>
            <a:r>
              <a:rPr lang="en-US" altLang="zh-CN" dirty="0"/>
              <a:t> execute </a:t>
            </a:r>
            <a:r>
              <a:rPr lang="zh-CN" altLang="en-US" dirty="0" smtClean="0"/>
              <a:t>方法，接受一个</a:t>
            </a:r>
            <a:r>
              <a:rPr lang="en-US" altLang="zh-CN" dirty="0" smtClean="0"/>
              <a:t>tuple</a:t>
            </a:r>
            <a:r>
              <a:rPr lang="zh-CN" altLang="en-US" dirty="0" smtClean="0"/>
              <a:t>并执行逻辑处理，发射出去；</a:t>
            </a:r>
            <a:r>
              <a:rPr lang="en-US" altLang="zh-CN" dirty="0"/>
              <a:t> cleanup </a:t>
            </a:r>
            <a:r>
              <a:rPr lang="zh-CN" altLang="en-US" dirty="0" smtClean="0"/>
              <a:t>方法，关闭前调用；</a:t>
            </a:r>
            <a:r>
              <a:rPr lang="en-US" altLang="zh-CN" dirty="0"/>
              <a:t> </a:t>
            </a:r>
            <a:r>
              <a:rPr lang="en-US" altLang="zh-CN" dirty="0" err="1"/>
              <a:t>declareOutputFields</a:t>
            </a:r>
            <a:r>
              <a:rPr lang="en-US" altLang="zh-CN" dirty="0"/>
              <a:t> </a:t>
            </a:r>
            <a:r>
              <a:rPr lang="zh-CN" altLang="en-US" dirty="0" smtClean="0"/>
              <a:t>方法，字段申明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377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Storm</a:t>
            </a:r>
            <a:r>
              <a:rPr lang="zh-CN" altLang="en-US" dirty="0"/>
              <a:t>应用实例</a:t>
            </a:r>
            <a:r>
              <a:rPr lang="zh-CN" altLang="en-US" dirty="0" smtClean="0"/>
              <a:t>设计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方案及拓扑设计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方案设计</a:t>
            </a:r>
            <a:r>
              <a:rPr lang="zh-CN" altLang="en-US" dirty="0"/>
              <a:t>：</a:t>
            </a: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技术选型使用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，依靠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的实时性以及大规模数据的特点。在</a:t>
            </a:r>
            <a:r>
              <a:rPr lang="en-US" altLang="zh-CN" dirty="0" smtClean="0"/>
              <a:t>Spout</a:t>
            </a:r>
            <a:r>
              <a:rPr lang="zh-CN" altLang="en-US" dirty="0" smtClean="0"/>
              <a:t>中随机发送内置的语句作为消息源；使用一个</a:t>
            </a:r>
            <a:r>
              <a:rPr lang="en-US" altLang="zh-CN" dirty="0" smtClean="0"/>
              <a:t>Bolt</a:t>
            </a:r>
            <a:r>
              <a:rPr lang="zh-CN" altLang="en-US" dirty="0" smtClean="0"/>
              <a:t>进行语句切分，将句子切分成单词发射出去；使用一个</a:t>
            </a:r>
            <a:r>
              <a:rPr lang="en-US" altLang="zh-CN" dirty="0" smtClean="0"/>
              <a:t>bolt</a:t>
            </a:r>
            <a:r>
              <a:rPr lang="zh-CN" altLang="en-US" dirty="0" smtClean="0"/>
              <a:t>订阅切分的单词</a:t>
            </a:r>
            <a:r>
              <a:rPr lang="en-US" altLang="zh-CN" dirty="0" smtClean="0"/>
              <a:t>T</a:t>
            </a:r>
            <a:r>
              <a:rPr lang="en-US" altLang="zh-CN" dirty="0" smtClean="0"/>
              <a:t>uple</a:t>
            </a:r>
            <a:r>
              <a:rPr lang="zh-CN" altLang="en-US" dirty="0" smtClean="0"/>
              <a:t>，进行单词统计，并且选择使用按字段分组的策略</a:t>
            </a:r>
            <a:r>
              <a:rPr lang="zh-CN" altLang="en-US" dirty="0" smtClean="0"/>
              <a:t>，词频实时排序，把</a:t>
            </a:r>
            <a:r>
              <a:rPr lang="en-US" altLang="zh-CN" dirty="0" smtClean="0"/>
              <a:t>Top N</a:t>
            </a:r>
            <a:r>
              <a:rPr lang="zh-CN" altLang="en-US" dirty="0" smtClean="0"/>
              <a:t>实时发射出去</a:t>
            </a:r>
            <a:r>
              <a:rPr lang="zh-CN" altLang="en-US" dirty="0" smtClean="0"/>
              <a:t>；最后使用一个</a:t>
            </a:r>
            <a:r>
              <a:rPr lang="en-US" altLang="zh-CN" dirty="0" smtClean="0"/>
              <a:t>Bolt</a:t>
            </a:r>
            <a:r>
              <a:rPr lang="zh-CN" altLang="en-US" dirty="0" smtClean="0"/>
              <a:t>将结果打印到</a:t>
            </a:r>
            <a:r>
              <a:rPr lang="en-US" altLang="zh-CN" dirty="0" smtClean="0"/>
              <a:t>log</a:t>
            </a:r>
            <a:r>
              <a:rPr lang="zh-CN" altLang="en-US" dirty="0" smtClean="0"/>
              <a:t>中。</a:t>
            </a:r>
            <a:endParaRPr lang="zh-CN" altLang="en-US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拓扑设计</a:t>
            </a:r>
            <a:r>
              <a:rPr lang="zh-CN" altLang="en-US" dirty="0"/>
              <a:t>：</a:t>
            </a:r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248471"/>
              </p:ext>
            </p:extLst>
          </p:nvPr>
        </p:nvGraphicFramePr>
        <p:xfrm>
          <a:off x="1887793" y="10766319"/>
          <a:ext cx="20531283" cy="1445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" name="Visio" r:id="rId3" imgW="5650668" imgH="394740" progId="Visio.Drawing.11">
                  <p:embed/>
                </p:oleObj>
              </mc:Choice>
              <mc:Fallback>
                <p:oleObj name="Visio" r:id="rId3" imgW="5650668" imgH="39474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793" y="10766319"/>
                        <a:ext cx="20531283" cy="14453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784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2357</TotalTime>
  <Words>1175</Words>
  <Application>Microsoft Office PowerPoint</Application>
  <PresentationFormat>自定义</PresentationFormat>
  <Paragraphs>100</Paragraphs>
  <Slides>18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Black</vt:lpstr>
      <vt:lpstr>Microsoft Office Visio 绘图</vt:lpstr>
      <vt:lpstr>Storm实战基础WordCount</vt:lpstr>
      <vt:lpstr>Storm实战基础WordCount— 效果展示</vt:lpstr>
      <vt:lpstr>Storm实战基础WordCount— 课程概要</vt:lpstr>
      <vt:lpstr>Storm实战基础WordCount</vt:lpstr>
      <vt:lpstr>Storm应用实例设计</vt:lpstr>
      <vt:lpstr>Storm应用实例设计— 实例需求分析</vt:lpstr>
      <vt:lpstr>Storm应用实例设计— 与Hadoop的WordCount实例的对比</vt:lpstr>
      <vt:lpstr>Storm应用实例设计— Storm编程模型</vt:lpstr>
      <vt:lpstr>Storm应用实例设计 — 方案及拓扑设计</vt:lpstr>
      <vt:lpstr>Storm实战基础WordCount</vt:lpstr>
      <vt:lpstr>WordCount实例代码讲解</vt:lpstr>
      <vt:lpstr>Storm实战基础WordCount</vt:lpstr>
      <vt:lpstr>Storm应用实例演示及总结</vt:lpstr>
      <vt:lpstr>Storm应用实例演示及总结— Storm相关操作命令</vt:lpstr>
      <vt:lpstr>Storm应用实例演示及总结— Storm相关操作命令</vt:lpstr>
      <vt:lpstr>Storm应用实例演示及总结— 实例总结及拓展</vt:lpstr>
      <vt:lpstr>Storm实战基础WordCount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hcy</cp:lastModifiedBy>
  <cp:revision>990</cp:revision>
  <dcterms:created xsi:type="dcterms:W3CDTF">2015-03-23T11:35:35Z</dcterms:created>
  <dcterms:modified xsi:type="dcterms:W3CDTF">2015-04-12T13:30:25Z</dcterms:modified>
</cp:coreProperties>
</file>