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sldIdLst>
    <p:sldId id="256" r:id="rId2"/>
    <p:sldId id="265" r:id="rId3"/>
    <p:sldId id="257" r:id="rId4"/>
    <p:sldId id="258" r:id="rId5"/>
    <p:sldId id="259" r:id="rId6"/>
    <p:sldId id="277" r:id="rId7"/>
    <p:sldId id="278" r:id="rId8"/>
    <p:sldId id="279" r:id="rId9"/>
    <p:sldId id="280" r:id="rId10"/>
    <p:sldId id="281" r:id="rId11"/>
    <p:sldId id="282" r:id="rId12"/>
    <p:sldId id="283" r:id="rId13"/>
    <p:sldId id="284" r:id="rId14"/>
    <p:sldId id="285" r:id="rId15"/>
    <p:sldId id="286"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003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CA3619-CCF9-4839-A68B-B63C44DC9F81}" v="9" dt="2023-11-20T06:42:47.8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55" autoAdjust="0"/>
    <p:restoredTop sz="94660"/>
  </p:normalViewPr>
  <p:slideViewPr>
    <p:cSldViewPr snapToGrid="0">
      <p:cViewPr varScale="1">
        <p:scale>
          <a:sx n="97" d="100"/>
          <a:sy n="97" d="100"/>
        </p:scale>
        <p:origin x="89"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8564EB-8E2B-B011-B6A7-9583D04BCBA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1DBDF49-4F7B-1682-B35E-10C1D82E6B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4943B54-B6E2-16C7-EB53-2859CBB0A0E2}"/>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5" name="Footer Placeholder 4">
            <a:extLst>
              <a:ext uri="{FF2B5EF4-FFF2-40B4-BE49-F238E27FC236}">
                <a16:creationId xmlns:a16="http://schemas.microsoft.com/office/drawing/2014/main" id="{1B0FF850-B30E-10AA-D6A2-69E8A652DE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5A7CA04-796E-09FC-1442-4A09735C0385}"/>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1967978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EFC89-B4B5-FCD9-97F5-570622F77A7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F17A6E-C38C-0FA6-0B15-B4D00130F4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EA92144-6BF7-6300-BB9C-7E60892AC3C0}"/>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5" name="Footer Placeholder 4">
            <a:extLst>
              <a:ext uri="{FF2B5EF4-FFF2-40B4-BE49-F238E27FC236}">
                <a16:creationId xmlns:a16="http://schemas.microsoft.com/office/drawing/2014/main" id="{265C5BFF-5896-B742-F62A-1C697C66C4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85C9BD1-2A94-DE25-DF42-B72AB5224186}"/>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36218789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445902-E113-61C9-61E1-3436460B051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4487E6-6AE3-78EF-AAF7-5B22355C73D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DA9D98E-3138-6DBA-5EB3-CF718A5485A7}"/>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5" name="Footer Placeholder 4">
            <a:extLst>
              <a:ext uri="{FF2B5EF4-FFF2-40B4-BE49-F238E27FC236}">
                <a16:creationId xmlns:a16="http://schemas.microsoft.com/office/drawing/2014/main" id="{2A697F31-7BC6-66A7-6547-577684DF69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0E9FB7-94C4-8804-A472-1CCF6879D1BD}"/>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253956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88606-D601-733E-BA09-3398B6C24A2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CF58872-962A-54BC-7AF0-56FE4BCD59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4B064B-ED5F-48AD-D0AF-AA6432C5B99F}"/>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5" name="Footer Placeholder 4">
            <a:extLst>
              <a:ext uri="{FF2B5EF4-FFF2-40B4-BE49-F238E27FC236}">
                <a16:creationId xmlns:a16="http://schemas.microsoft.com/office/drawing/2014/main" id="{94BFBA57-43BD-430E-8197-32C35E815F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B3C9B0E-54D9-3E7D-0C1D-7A6D70C189F4}"/>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485721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02050-2D54-F76A-16C5-DD9E19E3BE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E46CB3-846F-92A5-3B0A-8EE9220B69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015705-36E1-57E0-F211-8A62929426DF}"/>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5" name="Footer Placeholder 4">
            <a:extLst>
              <a:ext uri="{FF2B5EF4-FFF2-40B4-BE49-F238E27FC236}">
                <a16:creationId xmlns:a16="http://schemas.microsoft.com/office/drawing/2014/main" id="{4CF4AC59-918E-C4B3-A8E2-91A6962C1D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318591-3496-7DC3-3929-1868FCC500EC}"/>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3734078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A200A-49F8-88F2-4DB0-F333BC7F158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62295D7-5FB7-5C3D-9218-E958987958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FF58FFF-B483-97AE-A867-A388F4B25B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4F29F4D-2446-82E2-1933-52320FC66EE9}"/>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6" name="Footer Placeholder 5">
            <a:extLst>
              <a:ext uri="{FF2B5EF4-FFF2-40B4-BE49-F238E27FC236}">
                <a16:creationId xmlns:a16="http://schemas.microsoft.com/office/drawing/2014/main" id="{2034DE53-174A-38A5-553D-352A57B08E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3996BB1-A0DC-5095-87FC-2DE585A0B837}"/>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32948534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7B120-AA77-6F5A-220F-179626E0073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221A566-8CB1-B4B3-E5A2-1C64F3240A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C31B25-D662-E8B6-D803-D68F6FDFA7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7690B03-DB8D-1884-793B-79CFD676FB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7BA238-09BD-5B1E-3604-2EA4D3C75E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41178E8-6E0C-47E0-426D-4307B29EB8A1}"/>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8" name="Footer Placeholder 7">
            <a:extLst>
              <a:ext uri="{FF2B5EF4-FFF2-40B4-BE49-F238E27FC236}">
                <a16:creationId xmlns:a16="http://schemas.microsoft.com/office/drawing/2014/main" id="{E3389713-CBE1-1D10-1DD1-AD26ACF1868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A777E7D-0F68-40B8-C2BA-07D1292E08A9}"/>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3602689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444ED-3867-7DDA-B3C4-F464C2F224F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369592-1968-0A55-A82E-7BF6B49DE332}"/>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4" name="Footer Placeholder 3">
            <a:extLst>
              <a:ext uri="{FF2B5EF4-FFF2-40B4-BE49-F238E27FC236}">
                <a16:creationId xmlns:a16="http://schemas.microsoft.com/office/drawing/2014/main" id="{8476AEAB-0255-8F37-876E-959AF7841E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2C3378-B530-35C8-0CD3-9511523E3E60}"/>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2280004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869BED-9886-EDA6-2913-91C5BC1F400A}"/>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3" name="Footer Placeholder 2">
            <a:extLst>
              <a:ext uri="{FF2B5EF4-FFF2-40B4-BE49-F238E27FC236}">
                <a16:creationId xmlns:a16="http://schemas.microsoft.com/office/drawing/2014/main" id="{40AFA5BA-BAD0-CE7A-0A86-01CC2F876FD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D87E9C9-C112-4C9F-5E56-B7723578AB23}"/>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16698465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0A33F-1908-90AE-C88D-198BCE6F09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665C39D-8622-7066-4F55-A6313FF038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6F6B7C4-12E1-E132-FA31-CE9B594EA1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713581-4284-1573-20C9-F6C04B6BDF18}"/>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6" name="Footer Placeholder 5">
            <a:extLst>
              <a:ext uri="{FF2B5EF4-FFF2-40B4-BE49-F238E27FC236}">
                <a16:creationId xmlns:a16="http://schemas.microsoft.com/office/drawing/2014/main" id="{C92BB9E2-23C5-7AD8-084A-AC86B2651FE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635B034-EC98-FF4D-DC55-3021B4432DAE}"/>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12776677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E2EB1-EFCF-5E0E-4B6E-B4F3BF1E7B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A1E66AC-0588-AB5A-D43A-1B56A01D85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DBBDA8C-CAFE-0AD7-1EF4-873C620254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34D826-A5BB-215B-B2E5-A21186677C45}"/>
              </a:ext>
            </a:extLst>
          </p:cNvPr>
          <p:cNvSpPr>
            <a:spLocks noGrp="1"/>
          </p:cNvSpPr>
          <p:nvPr>
            <p:ph type="dt" sz="half" idx="10"/>
          </p:nvPr>
        </p:nvSpPr>
        <p:spPr/>
        <p:txBody>
          <a:bodyPr/>
          <a:lstStyle/>
          <a:p>
            <a:fld id="{B54216AE-912E-4479-B422-24109409A065}" type="datetimeFigureOut">
              <a:rPr lang="en-IN" smtClean="0"/>
              <a:t>22-12-23</a:t>
            </a:fld>
            <a:endParaRPr lang="en-IN"/>
          </a:p>
        </p:txBody>
      </p:sp>
      <p:sp>
        <p:nvSpPr>
          <p:cNvPr id="6" name="Footer Placeholder 5">
            <a:extLst>
              <a:ext uri="{FF2B5EF4-FFF2-40B4-BE49-F238E27FC236}">
                <a16:creationId xmlns:a16="http://schemas.microsoft.com/office/drawing/2014/main" id="{85F0749C-D22E-9B94-3EAB-D919E4FB4D1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9135A6-2161-CB09-9101-D29E5974A76B}"/>
              </a:ext>
            </a:extLst>
          </p:cNvPr>
          <p:cNvSpPr>
            <a:spLocks noGrp="1"/>
          </p:cNvSpPr>
          <p:nvPr>
            <p:ph type="sldNum" sz="quarter" idx="12"/>
          </p:nvPr>
        </p:nvSpPr>
        <p:spPr/>
        <p:txBody>
          <a:bodyPr/>
          <a:lstStyle/>
          <a:p>
            <a:fld id="{E904D5BA-FFFB-46DF-B5CF-6572BA7E5540}" type="slidenum">
              <a:rPr lang="en-IN" smtClean="0"/>
              <a:t>‹#›</a:t>
            </a:fld>
            <a:endParaRPr lang="en-IN"/>
          </a:p>
        </p:txBody>
      </p:sp>
    </p:spTree>
    <p:extLst>
      <p:ext uri="{BB962C8B-B14F-4D97-AF65-F5344CB8AC3E}">
        <p14:creationId xmlns:p14="http://schemas.microsoft.com/office/powerpoint/2010/main" val="32981725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70000"/>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07137E-C638-9AD5-191E-28267125AA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41910C-5524-BF2C-4672-DB7766AF10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9C374C-88ED-BC57-F5B8-BFDA3F6520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4216AE-912E-4479-B422-24109409A065}" type="datetimeFigureOut">
              <a:rPr lang="en-IN" smtClean="0"/>
              <a:t>22-12-23</a:t>
            </a:fld>
            <a:endParaRPr lang="en-IN"/>
          </a:p>
        </p:txBody>
      </p:sp>
      <p:sp>
        <p:nvSpPr>
          <p:cNvPr id="5" name="Footer Placeholder 4">
            <a:extLst>
              <a:ext uri="{FF2B5EF4-FFF2-40B4-BE49-F238E27FC236}">
                <a16:creationId xmlns:a16="http://schemas.microsoft.com/office/drawing/2014/main" id="{4364586D-1D72-5C3F-BD43-E44D64CE673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7D82EF5-28A4-3ABA-D0D9-C46F30BF7FE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04D5BA-FFFB-46DF-B5CF-6572BA7E5540}" type="slidenum">
              <a:rPr lang="en-IN" smtClean="0"/>
              <a:t>‹#›</a:t>
            </a:fld>
            <a:endParaRPr lang="en-IN"/>
          </a:p>
        </p:txBody>
      </p:sp>
    </p:spTree>
    <p:extLst>
      <p:ext uri="{BB962C8B-B14F-4D97-AF65-F5344CB8AC3E}">
        <p14:creationId xmlns:p14="http://schemas.microsoft.com/office/powerpoint/2010/main" val="3317405354"/>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582A838-E930-12AB-DECB-5368812E92AA}"/>
              </a:ext>
            </a:extLst>
          </p:cNvPr>
          <p:cNvSpPr txBox="1"/>
          <p:nvPr/>
        </p:nvSpPr>
        <p:spPr>
          <a:xfrm>
            <a:off x="1" y="62752"/>
            <a:ext cx="12192000" cy="6924973"/>
          </a:xfrm>
          <a:prstGeom prst="rect">
            <a:avLst/>
          </a:prstGeom>
          <a:noFill/>
        </p:spPr>
        <p:txBody>
          <a:bodyPr wrap="square" rtlCol="0">
            <a:spAutoFit/>
          </a:bodyPr>
          <a:lstStyle/>
          <a:p>
            <a:r>
              <a:rPr lang="en-US" sz="2000" b="1" kern="0" dirty="0">
                <a:solidFill>
                  <a:srgbClr val="FF0000"/>
                </a:solidFill>
                <a:latin typeface="Times New Roman" pitchFamily="18" charset="0"/>
                <a:cs typeface="Times New Roman" pitchFamily="18" charset="0"/>
              </a:rPr>
              <a:t>			</a:t>
            </a:r>
            <a:r>
              <a:rPr kumimoji="0" lang="en-US" sz="2000" b="1" i="0" u="none" strike="noStrike" kern="0" cap="none" spc="0" normalizeH="0" baseline="0" noProof="0" dirty="0">
                <a:ln>
                  <a:noFill/>
                </a:ln>
                <a:solidFill>
                  <a:srgbClr val="FF0000"/>
                </a:solidFill>
                <a:effectLst/>
                <a:uLnTx/>
                <a:uFillTx/>
                <a:latin typeface="Times New Roman" pitchFamily="18" charset="0"/>
                <a:cs typeface="Times New Roman" pitchFamily="18" charset="0"/>
              </a:rPr>
              <a:t>VISVESVARAYA TECHNOLOGICAL UNIVERSITY</a:t>
            </a:r>
            <a:br>
              <a:rPr kumimoji="0" lang="en-US" sz="1600" b="1" i="0" u="none" strike="noStrike" kern="0" cap="none" spc="0" normalizeH="0" baseline="0" noProof="0" dirty="0">
                <a:ln>
                  <a:noFill/>
                </a:ln>
                <a:solidFill>
                  <a:srgbClr val="FF0000"/>
                </a:solidFill>
                <a:effectLst/>
                <a:uLnTx/>
                <a:uFillTx/>
                <a:latin typeface="Times New Roman" pitchFamily="18" charset="0"/>
                <a:cs typeface="Times New Roman" pitchFamily="18" charset="0"/>
              </a:rPr>
            </a:br>
            <a:r>
              <a:rPr lang="en-US" sz="1600" b="1" kern="0" dirty="0">
                <a:solidFill>
                  <a:srgbClr val="FF0000"/>
                </a:solidFill>
                <a:latin typeface="Times New Roman" pitchFamily="18" charset="0"/>
                <a:cs typeface="Times New Roman" pitchFamily="18" charset="0"/>
              </a:rPr>
              <a:t>				</a:t>
            </a:r>
            <a: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JNANA SANGAMA, BELGAVI -590 014</a:t>
            </a:r>
            <a:br>
              <a:rPr kumimoji="0" lang="en-US" sz="14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br>
            <a:br>
              <a:rPr kumimoji="0" lang="en-US" sz="16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br>
            <a:r>
              <a:rPr lang="en-US" sz="1600" b="1" kern="0" dirty="0">
                <a:solidFill>
                  <a:sysClr val="windowText" lastClr="000000"/>
                </a:solidFill>
                <a:latin typeface="Times New Roman" pitchFamily="18" charset="0"/>
                <a:cs typeface="Times New Roman" pitchFamily="18" charset="0"/>
              </a:rPr>
              <a:t>					</a:t>
            </a:r>
            <a:r>
              <a:rPr kumimoji="0" lang="en-US" sz="20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Phase-1 Project On</a:t>
            </a:r>
            <a:b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br>
            <a: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lang="en-US" sz="2400" b="1" dirty="0">
                <a:solidFill>
                  <a:schemeClr val="accent6"/>
                </a:solidFill>
              </a:rPr>
              <a:t>“VITAMIN DIFICIENCY DETECTION USING IMAGE PROCESSING AND NEURAL NETWORK”</a:t>
            </a:r>
            <a:br>
              <a:rPr kumimoji="0" lang="en-US" sz="2400" b="1" i="0" u="none" strike="noStrike" kern="0" cap="none" spc="0" normalizeH="0" baseline="0" noProof="0" dirty="0">
                <a:ln>
                  <a:noFill/>
                </a:ln>
                <a:solidFill>
                  <a:schemeClr val="accent6"/>
                </a:solidFill>
                <a:effectLst/>
                <a:uLnTx/>
                <a:uFillTx/>
                <a:latin typeface="Times New Roman" pitchFamily="18" charset="0"/>
                <a:cs typeface="Times New Roman" pitchFamily="18" charset="0"/>
              </a:rPr>
            </a:br>
            <a:br>
              <a:rPr kumimoji="0" lang="en-US" sz="1800" b="1" i="0" u="none" strike="noStrike" kern="0" cap="none" spc="0" normalizeH="0" baseline="0" noProof="0" dirty="0">
                <a:ln>
                  <a:noFill/>
                </a:ln>
                <a:solidFill>
                  <a:schemeClr val="accent6"/>
                </a:solidFill>
                <a:effectLst/>
                <a:uLnTx/>
                <a:uFillTx/>
                <a:latin typeface="Times New Roman" pitchFamily="18" charset="0"/>
                <a:cs typeface="Times New Roman" pitchFamily="18" charset="0"/>
              </a:rPr>
            </a:br>
            <a: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Submitted by</a:t>
            </a:r>
            <a:b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br>
            <a: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Likhith Kumar V	                                 	                4SM20CS029</a:t>
            </a:r>
            <a:b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br>
            <a: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lang="en-US" sz="1800" b="1" kern="0" dirty="0">
                <a:solidFill>
                  <a:sysClr val="windowText" lastClr="000000"/>
                </a:solidFill>
                <a:latin typeface="Times New Roman" pitchFamily="18" charset="0"/>
                <a:cs typeface="Times New Roman" pitchFamily="18" charset="0"/>
              </a:rPr>
              <a:t>Prasad C R V					</a:t>
            </a:r>
            <a:r>
              <a:rPr kumimoji="0" lang="en-US" sz="1800" b="1" i="0" u="none"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4SM20CS050</a:t>
            </a:r>
            <a:br>
              <a:rPr lang="en-US" sz="1800" b="1" kern="0" dirty="0">
                <a:solidFill>
                  <a:sysClr val="windowText" lastClr="000000"/>
                </a:solidFill>
                <a:latin typeface="Times New Roman" pitchFamily="18" charset="0"/>
                <a:cs typeface="Times New Roman" pitchFamily="18" charset="0"/>
              </a:rPr>
            </a:br>
            <a:r>
              <a:rPr lang="en-US" sz="1800" b="1" kern="0" dirty="0">
                <a:solidFill>
                  <a:sysClr val="windowText" lastClr="000000"/>
                </a:solidFill>
                <a:latin typeface="Times New Roman" pitchFamily="18" charset="0"/>
                <a:cs typeface="Times New Roman" pitchFamily="18" charset="0"/>
              </a:rPr>
              <a:t>    			Sandeep M N 					4SM20CS067</a:t>
            </a:r>
            <a:br>
              <a:rPr lang="en-US" sz="1800" b="1" kern="0" dirty="0">
                <a:solidFill>
                  <a:sysClr val="windowText" lastClr="000000"/>
                </a:solidFill>
                <a:latin typeface="Times New Roman" pitchFamily="18" charset="0"/>
                <a:cs typeface="Times New Roman" pitchFamily="18" charset="0"/>
              </a:rPr>
            </a:br>
            <a:r>
              <a:rPr lang="en-US" sz="1800" b="1" kern="0" dirty="0">
                <a:solidFill>
                  <a:sysClr val="windowText" lastClr="000000"/>
                </a:solidFill>
                <a:latin typeface="Times New Roman" pitchFamily="18" charset="0"/>
                <a:cs typeface="Times New Roman" pitchFamily="18" charset="0"/>
              </a:rPr>
              <a:t>			Rahul R C 					4SM20CS055</a:t>
            </a:r>
          </a:p>
          <a:p>
            <a:br>
              <a:rPr lang="en-US" sz="1800" b="1" kern="0" dirty="0">
                <a:solidFill>
                  <a:sysClr val="windowText" lastClr="000000"/>
                </a:solidFill>
                <a:latin typeface="Times New Roman" pitchFamily="18" charset="0"/>
                <a:cs typeface="Times New Roman" pitchFamily="18" charset="0"/>
              </a:rPr>
            </a:br>
            <a:r>
              <a:rPr lang="en-US" sz="1800" b="1" kern="0" dirty="0">
                <a:solidFill>
                  <a:sysClr val="windowText" lastClr="000000"/>
                </a:solidFill>
                <a:latin typeface="Times New Roman" pitchFamily="18" charset="0"/>
                <a:cs typeface="Times New Roman" pitchFamily="18" charset="0"/>
              </a:rPr>
              <a:t>		</a:t>
            </a:r>
            <a:r>
              <a:rPr lang="en-US" sz="1600" b="1" u="sng" dirty="0">
                <a:solidFill>
                  <a:srgbClr val="0070C0"/>
                </a:solidFill>
                <a:latin typeface="Times New Roman" pitchFamily="18" charset="0"/>
                <a:cs typeface="Times New Roman" pitchFamily="18" charset="0"/>
              </a:rPr>
              <a:t>Under the Guidance of </a:t>
            </a:r>
            <a:r>
              <a:rPr lang="en-US" sz="1600" b="1" dirty="0">
                <a:solidFill>
                  <a:srgbClr val="0070C0"/>
                </a:solidFill>
                <a:latin typeface="Times New Roman" pitchFamily="18" charset="0"/>
                <a:cs typeface="Times New Roman" pitchFamily="18" charset="0"/>
              </a:rPr>
              <a:t>	                                        	         </a:t>
            </a:r>
            <a:r>
              <a:rPr lang="en-US" sz="1600" b="1" u="sng" kern="0" dirty="0">
                <a:solidFill>
                  <a:srgbClr val="0070C0"/>
                </a:solidFill>
                <a:latin typeface="Times New Roman" pitchFamily="18" charset="0"/>
                <a:cs typeface="Times New Roman" pitchFamily="18" charset="0"/>
              </a:rPr>
              <a:t>Project</a:t>
            </a:r>
            <a:r>
              <a:rPr kumimoji="0" lang="en-US" sz="1600" b="1" i="0" u="sng" strike="noStrike" kern="0" cap="none" spc="0" normalizeH="0" baseline="0" noProof="0" dirty="0">
                <a:ln>
                  <a:noFill/>
                </a:ln>
                <a:solidFill>
                  <a:srgbClr val="0070C0"/>
                </a:solidFill>
                <a:effectLst/>
                <a:uLnTx/>
                <a:uFillTx/>
                <a:latin typeface="Times New Roman" pitchFamily="18" charset="0"/>
                <a:cs typeface="Times New Roman" pitchFamily="18" charset="0"/>
              </a:rPr>
              <a:t> </a:t>
            </a:r>
            <a:r>
              <a:rPr lang="en-US" sz="1600" b="1" u="sng" kern="0" dirty="0">
                <a:solidFill>
                  <a:srgbClr val="0070C0"/>
                </a:solidFill>
                <a:latin typeface="Times New Roman" pitchFamily="18" charset="0"/>
                <a:cs typeface="Times New Roman" pitchFamily="18" charset="0"/>
              </a:rPr>
              <a:t>C</a:t>
            </a:r>
            <a:r>
              <a:rPr kumimoji="0" lang="en-US" sz="1600" b="1" i="0" u="sng" strike="noStrike" kern="0" cap="none" spc="0" normalizeH="0" baseline="0" noProof="0" dirty="0" err="1">
                <a:ln>
                  <a:noFill/>
                </a:ln>
                <a:solidFill>
                  <a:srgbClr val="0070C0"/>
                </a:solidFill>
                <a:effectLst/>
                <a:uLnTx/>
                <a:uFillTx/>
                <a:latin typeface="Times New Roman" pitchFamily="18" charset="0"/>
                <a:cs typeface="Times New Roman" pitchFamily="18" charset="0"/>
              </a:rPr>
              <a:t>oordi</a:t>
            </a:r>
            <a:r>
              <a:rPr lang="en-US" sz="1400" b="1" u="sng" kern="0" dirty="0" err="1">
                <a:solidFill>
                  <a:srgbClr val="0070C0"/>
                </a:solidFill>
                <a:latin typeface="Times New Roman" pitchFamily="18" charset="0"/>
                <a:cs typeface="Times New Roman" pitchFamily="18" charset="0"/>
              </a:rPr>
              <a:t>nator</a:t>
            </a:r>
            <a:br>
              <a:rPr kumimoji="0" lang="en-US" sz="1400" i="0"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br>
            <a:r>
              <a:rPr kumimoji="0" lang="en-US" sz="1400" i="0"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kumimoji="0" lang="en-US" sz="1800" b="1" i="0"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Prof. </a:t>
            </a:r>
            <a:r>
              <a:rPr lang="en-US" sz="1800" b="1" kern="0" dirty="0">
                <a:solidFill>
                  <a:sysClr val="windowText" lastClr="000000"/>
                </a:solidFill>
                <a:latin typeface="Times New Roman" pitchFamily="18" charset="0"/>
                <a:cs typeface="Times New Roman" pitchFamily="18" charset="0"/>
              </a:rPr>
              <a:t>Vinayaka V M</a:t>
            </a:r>
            <a:r>
              <a:rPr lang="en-US" sz="1600" b="1" kern="0" dirty="0">
                <a:solidFill>
                  <a:sysClr val="windowText" lastClr="000000"/>
                </a:solidFill>
                <a:latin typeface="Times New Roman" pitchFamily="18" charset="0"/>
                <a:cs typeface="Times New Roman" pitchFamily="18" charset="0"/>
              </a:rPr>
              <a:t> </a:t>
            </a:r>
            <a:r>
              <a:rPr lang="en-US" sz="1200" b="1" kern="0" dirty="0">
                <a:solidFill>
                  <a:sysClr val="windowText" lastClr="000000"/>
                </a:solidFill>
                <a:latin typeface="Times New Roman" pitchFamily="18" charset="0"/>
                <a:cs typeface="Times New Roman" pitchFamily="18" charset="0"/>
              </a:rPr>
              <a:t>B.E,  </a:t>
            </a:r>
            <a:r>
              <a:rPr lang="en-US" sz="1200" b="1" kern="0" dirty="0" err="1">
                <a:solidFill>
                  <a:sysClr val="windowText" lastClr="000000"/>
                </a:solidFill>
                <a:latin typeface="Times New Roman" pitchFamily="18" charset="0"/>
                <a:cs typeface="Times New Roman" pitchFamily="18" charset="0"/>
              </a:rPr>
              <a:t>M.Tech</a:t>
            </a:r>
            <a:r>
              <a:rPr kumimoji="0" lang="en-US" sz="1200" b="1" i="0" strike="noStrike" kern="0" cap="none" spc="0" normalizeH="0" baseline="0" noProof="0" dirty="0">
                <a:ln>
                  <a:noFill/>
                </a:ln>
                <a:solidFill>
                  <a:sysClr val="windowText" lastClr="000000"/>
                </a:solidFill>
                <a:effectLst/>
                <a:uLnTx/>
                <a:uFillTx/>
                <a:latin typeface="Times New Roman" pitchFamily="18" charset="0"/>
                <a:cs typeface="Times New Roman" pitchFamily="18" charset="0"/>
              </a:rPr>
              <a:t>, </a:t>
            </a:r>
            <a:r>
              <a:rPr lang="en-US" sz="1200" b="1" kern="0" dirty="0">
                <a:solidFill>
                  <a:sysClr val="windowText" lastClr="000000"/>
                </a:solidFill>
                <a:latin typeface="Times New Roman" pitchFamily="18" charset="0"/>
                <a:cs typeface="Times New Roman" pitchFamily="18" charset="0"/>
              </a:rPr>
              <a:t>                                                                               </a:t>
            </a:r>
            <a:r>
              <a:rPr lang="en-US" sz="1800" b="1" kern="0" dirty="0">
                <a:solidFill>
                  <a:sysClr val="windowText" lastClr="000000"/>
                </a:solidFill>
                <a:latin typeface="Times New Roman" pitchFamily="18" charset="0"/>
                <a:cs typeface="Times New Roman" pitchFamily="18" charset="0"/>
              </a:rPr>
              <a:t>Prof. Ramesh B E </a:t>
            </a:r>
            <a:r>
              <a:rPr lang="en-US" sz="1200" b="1" kern="0" dirty="0" err="1">
                <a:solidFill>
                  <a:sysClr val="windowText" lastClr="000000"/>
                </a:solidFill>
                <a:latin typeface="Times New Roman" pitchFamily="18" charset="0"/>
                <a:cs typeface="Times New Roman" pitchFamily="18" charset="0"/>
              </a:rPr>
              <a:t>M.Tech</a:t>
            </a:r>
            <a:r>
              <a:rPr lang="en-US" sz="1400" b="1" kern="0" dirty="0">
                <a:solidFill>
                  <a:sysClr val="windowText" lastClr="000000"/>
                </a:solidFill>
                <a:latin typeface="Times New Roman" pitchFamily="18" charset="0"/>
                <a:cs typeface="Times New Roman" pitchFamily="18" charset="0"/>
              </a:rPr>
              <a:t>,</a:t>
            </a:r>
            <a:br>
              <a:rPr lang="en-US" sz="1800" b="1" kern="0" dirty="0">
                <a:solidFill>
                  <a:srgbClr val="0070C0"/>
                </a:solidFill>
                <a:latin typeface="Times New Roman" pitchFamily="18" charset="0"/>
                <a:cs typeface="Times New Roman" pitchFamily="18" charset="0"/>
              </a:rPr>
            </a:br>
            <a:r>
              <a:rPr lang="en-US" sz="1800" b="1" kern="0" dirty="0">
                <a:solidFill>
                  <a:srgbClr val="0070C0"/>
                </a:solidFill>
                <a:latin typeface="Times New Roman" pitchFamily="18" charset="0"/>
                <a:cs typeface="Times New Roman" pitchFamily="18" charset="0"/>
              </a:rPr>
              <a:t>		</a:t>
            </a:r>
            <a:r>
              <a:rPr lang="en-US" sz="1600" kern="0" dirty="0">
                <a:solidFill>
                  <a:srgbClr val="0070C0"/>
                </a:solidFill>
                <a:latin typeface="Times New Roman" pitchFamily="18" charset="0"/>
                <a:cs typeface="Times New Roman" pitchFamily="18" charset="0"/>
              </a:rPr>
              <a:t>Asst</a:t>
            </a:r>
            <a:r>
              <a:rPr lang="en-US" sz="1800" kern="0" dirty="0">
                <a:solidFill>
                  <a:srgbClr val="0070C0"/>
                </a:solidFill>
                <a:latin typeface="Times New Roman" pitchFamily="18" charset="0"/>
                <a:cs typeface="Times New Roman" pitchFamily="18" charset="0"/>
              </a:rPr>
              <a:t>. </a:t>
            </a:r>
            <a:r>
              <a:rPr lang="en-US" sz="1600" dirty="0">
                <a:solidFill>
                  <a:srgbClr val="0070C0"/>
                </a:solidFill>
                <a:latin typeface="Times New Roman" pitchFamily="18" charset="0"/>
                <a:cs typeface="Times New Roman" pitchFamily="18" charset="0"/>
              </a:rPr>
              <a:t>Prof., Dept. of CS&amp;E,                                                                         Assoc. Prof., Dept. of CS&amp;E,</a:t>
            </a:r>
            <a:br>
              <a:rPr lang="en-US" sz="1600" dirty="0">
                <a:solidFill>
                  <a:srgbClr val="0070C0"/>
                </a:solidFill>
                <a:latin typeface="Times New Roman" pitchFamily="18" charset="0"/>
                <a:cs typeface="Times New Roman" pitchFamily="18" charset="0"/>
              </a:rPr>
            </a:br>
            <a:r>
              <a:rPr lang="en-US" sz="1600" dirty="0">
                <a:solidFill>
                  <a:srgbClr val="0070C0"/>
                </a:solidFill>
                <a:latin typeface="Times New Roman" pitchFamily="18" charset="0"/>
                <a:cs typeface="Times New Roman" pitchFamily="18" charset="0"/>
              </a:rPr>
              <a:t>		SJMIT, </a:t>
            </a:r>
            <a:r>
              <a:rPr lang="en-US" sz="1600" dirty="0" err="1">
                <a:solidFill>
                  <a:srgbClr val="0070C0"/>
                </a:solidFill>
                <a:latin typeface="Times New Roman" pitchFamily="18" charset="0"/>
                <a:cs typeface="Times New Roman" pitchFamily="18" charset="0"/>
              </a:rPr>
              <a:t>Chitradurga</a:t>
            </a:r>
            <a:r>
              <a:rPr lang="en-US" sz="1600" dirty="0">
                <a:solidFill>
                  <a:srgbClr val="0070C0"/>
                </a:solidFill>
                <a:latin typeface="Times New Roman" pitchFamily="18" charset="0"/>
                <a:cs typeface="Times New Roman" pitchFamily="18" charset="0"/>
              </a:rPr>
              <a:t>.                                                                                     SJMIT, </a:t>
            </a:r>
            <a:r>
              <a:rPr lang="en-US" sz="1600" dirty="0" err="1">
                <a:solidFill>
                  <a:srgbClr val="0070C0"/>
                </a:solidFill>
                <a:latin typeface="Times New Roman" pitchFamily="18" charset="0"/>
                <a:cs typeface="Times New Roman" pitchFamily="18" charset="0"/>
              </a:rPr>
              <a:t>Chitradurga</a:t>
            </a:r>
            <a:r>
              <a:rPr lang="en-US" sz="1600" dirty="0">
                <a:solidFill>
                  <a:srgbClr val="0070C0"/>
                </a:solidFill>
                <a:latin typeface="Times New Roman" pitchFamily="18" charset="0"/>
                <a:cs typeface="Times New Roman" pitchFamily="18" charset="0"/>
              </a:rPr>
              <a:t>. </a:t>
            </a:r>
            <a:br>
              <a:rPr lang="en-US" sz="2000" b="1" dirty="0">
                <a:solidFill>
                  <a:srgbClr val="0070C0"/>
                </a:solidFill>
                <a:latin typeface="Times New Roman" pitchFamily="18" charset="0"/>
                <a:cs typeface="Times New Roman" pitchFamily="18" charset="0"/>
              </a:rPr>
            </a:br>
            <a:r>
              <a:rPr lang="en-US" sz="2000" b="1" dirty="0">
                <a:solidFill>
                  <a:srgbClr val="0070C0"/>
                </a:solidFill>
                <a:latin typeface="Times New Roman" pitchFamily="18" charset="0"/>
                <a:cs typeface="Times New Roman" pitchFamily="18" charset="0"/>
              </a:rPr>
              <a:t>					</a:t>
            </a:r>
          </a:p>
          <a:p>
            <a:r>
              <a:rPr kumimoji="0" lang="en-US" sz="1800" b="1" i="0" strike="noStrike" kern="0" cap="none" spc="0" normalizeH="0" baseline="0" noProof="0" dirty="0">
                <a:ln>
                  <a:noFill/>
                </a:ln>
                <a:solidFill>
                  <a:srgbClr val="0070C0"/>
                </a:solidFill>
                <a:effectLst/>
                <a:uLnTx/>
                <a:uFillTx/>
                <a:latin typeface="Times New Roman" pitchFamily="18" charset="0"/>
                <a:cs typeface="Times New Roman" pitchFamily="18" charset="0"/>
              </a:rPr>
              <a:t>					</a:t>
            </a:r>
            <a:r>
              <a:rPr kumimoji="0" lang="en-US" sz="1800" b="1" i="0" u="sng" strike="noStrike" kern="0" cap="none" spc="0" normalizeH="0" baseline="0" noProof="0" dirty="0">
                <a:ln>
                  <a:noFill/>
                </a:ln>
                <a:solidFill>
                  <a:srgbClr val="0070C0"/>
                </a:solidFill>
                <a:effectLst/>
                <a:uLnTx/>
                <a:uFillTx/>
                <a:latin typeface="Times New Roman" pitchFamily="18" charset="0"/>
                <a:cs typeface="Times New Roman" pitchFamily="18" charset="0"/>
              </a:rPr>
              <a:t>Head of the Department</a:t>
            </a:r>
            <a:br>
              <a:rPr kumimoji="0" lang="en-US" sz="1800" b="1" i="0" u="sng" strike="noStrike" kern="0" cap="none" spc="0" normalizeH="0" baseline="0" noProof="0" dirty="0">
                <a:ln>
                  <a:noFill/>
                </a:ln>
                <a:solidFill>
                  <a:srgbClr val="0070C0"/>
                </a:solidFill>
                <a:effectLst/>
                <a:uLnTx/>
                <a:uFillTx/>
                <a:latin typeface="Times New Roman" pitchFamily="18" charset="0"/>
                <a:cs typeface="Times New Roman" pitchFamily="18" charset="0"/>
              </a:rPr>
            </a:br>
            <a:r>
              <a:rPr kumimoji="0" lang="en-US" sz="1800" i="0" strike="noStrike" kern="0" cap="none" spc="0" normalizeH="0" baseline="0" noProof="0" dirty="0">
                <a:ln>
                  <a:noFill/>
                </a:ln>
                <a:solidFill>
                  <a:srgbClr val="0070C0"/>
                </a:solidFill>
                <a:effectLst/>
                <a:uLnTx/>
                <a:uFillTx/>
                <a:latin typeface="Times New Roman" pitchFamily="18" charset="0"/>
                <a:cs typeface="Times New Roman" pitchFamily="18" charset="0"/>
              </a:rPr>
              <a:t>       					</a:t>
            </a:r>
            <a:r>
              <a:rPr lang="en-US" sz="1800" b="1" kern="0" dirty="0">
                <a:latin typeface="Times New Roman" pitchFamily="18" charset="0"/>
                <a:cs typeface="Times New Roman" pitchFamily="18" charset="0"/>
              </a:rPr>
              <a:t>P</a:t>
            </a:r>
            <a:r>
              <a:rPr kumimoji="0" lang="en-US" sz="1800" b="1" i="0" strike="noStrike" kern="0" cap="none" spc="0" normalizeH="0" baseline="0" noProof="0" dirty="0" err="1">
                <a:ln>
                  <a:noFill/>
                </a:ln>
                <a:effectLst/>
                <a:uLnTx/>
                <a:uFillTx/>
                <a:latin typeface="Times New Roman" pitchFamily="18" charset="0"/>
                <a:cs typeface="Times New Roman" pitchFamily="18" charset="0"/>
              </a:rPr>
              <a:t>rof</a:t>
            </a:r>
            <a:r>
              <a:rPr kumimoji="0" lang="en-US" sz="1800" b="1" i="0" strike="noStrike" kern="0" cap="none" spc="0" normalizeH="0" baseline="0" noProof="0" dirty="0">
                <a:ln>
                  <a:noFill/>
                </a:ln>
                <a:effectLst/>
                <a:uLnTx/>
                <a:uFillTx/>
                <a:latin typeface="Times New Roman" pitchFamily="18" charset="0"/>
                <a:cs typeface="Times New Roman" pitchFamily="18" charset="0"/>
              </a:rPr>
              <a:t>. Poral Nagaraj </a:t>
            </a:r>
            <a:r>
              <a:rPr kumimoji="0" lang="en-US" sz="1200" b="1" i="0" strike="noStrike" kern="0" cap="none" spc="0" normalizeH="0" baseline="0" noProof="0" dirty="0">
                <a:ln>
                  <a:noFill/>
                </a:ln>
                <a:effectLst/>
                <a:uLnTx/>
                <a:uFillTx/>
                <a:latin typeface="Times New Roman" pitchFamily="18" charset="0"/>
                <a:cs typeface="Times New Roman" pitchFamily="18" charset="0"/>
              </a:rPr>
              <a:t>B.E., MTech., </a:t>
            </a:r>
            <a:r>
              <a:rPr kumimoji="0" lang="en-US" sz="1400" i="0" strike="noStrike" kern="0" cap="none" spc="0" normalizeH="0" baseline="0" noProof="0" dirty="0">
                <a:ln>
                  <a:noFill/>
                </a:ln>
                <a:solidFill>
                  <a:srgbClr val="0070C0"/>
                </a:solidFill>
                <a:effectLst/>
                <a:uLnTx/>
                <a:uFillTx/>
                <a:latin typeface="Times New Roman" pitchFamily="18" charset="0"/>
                <a:cs typeface="Times New Roman" pitchFamily="18" charset="0"/>
              </a:rPr>
              <a:t>	</a:t>
            </a:r>
            <a:br>
              <a:rPr kumimoji="0" lang="en-US" sz="1400" i="0" strike="noStrike" kern="0" cap="none" spc="0" normalizeH="0" baseline="0" noProof="0" dirty="0">
                <a:ln>
                  <a:noFill/>
                </a:ln>
                <a:solidFill>
                  <a:srgbClr val="0070C0"/>
                </a:solidFill>
                <a:effectLst/>
                <a:uLnTx/>
                <a:uFillTx/>
                <a:latin typeface="Times New Roman" pitchFamily="18" charset="0"/>
                <a:cs typeface="Times New Roman" pitchFamily="18" charset="0"/>
              </a:rPr>
            </a:br>
            <a:r>
              <a:rPr kumimoji="0" lang="en-US" sz="1400" i="0" strike="noStrike" kern="0" cap="none" spc="0" normalizeH="0" baseline="0" noProof="0" dirty="0">
                <a:ln>
                  <a:noFill/>
                </a:ln>
                <a:solidFill>
                  <a:srgbClr val="0070C0"/>
                </a:solidFill>
                <a:effectLst/>
                <a:uLnTx/>
                <a:uFillTx/>
                <a:latin typeface="Times New Roman" pitchFamily="18" charset="0"/>
                <a:cs typeface="Times New Roman" pitchFamily="18" charset="0"/>
              </a:rPr>
              <a:t>    					</a:t>
            </a:r>
            <a:r>
              <a:rPr kumimoji="0" lang="en-US" sz="1600" i="0" strike="noStrike" kern="0" cap="none" spc="0" normalizeH="0" baseline="0" noProof="0" dirty="0">
                <a:ln>
                  <a:noFill/>
                </a:ln>
                <a:solidFill>
                  <a:srgbClr val="0070C0"/>
                </a:solidFill>
                <a:effectLst/>
                <a:uLnTx/>
                <a:uFillTx/>
                <a:latin typeface="Times New Roman" pitchFamily="18" charset="0"/>
                <a:cs typeface="Times New Roman" pitchFamily="18" charset="0"/>
              </a:rPr>
              <a:t>Prof. &amp; HOD., Dept. of CS&amp;E,</a:t>
            </a:r>
            <a:br>
              <a:rPr kumimoji="0" lang="en-US" sz="1600" i="0" strike="noStrike" kern="0" cap="none" spc="0" normalizeH="0" baseline="0" noProof="0" dirty="0">
                <a:ln>
                  <a:noFill/>
                </a:ln>
                <a:solidFill>
                  <a:srgbClr val="0070C0"/>
                </a:solidFill>
                <a:effectLst/>
                <a:uLnTx/>
                <a:uFillTx/>
                <a:latin typeface="Times New Roman" pitchFamily="18" charset="0"/>
                <a:cs typeface="Times New Roman" pitchFamily="18" charset="0"/>
              </a:rPr>
            </a:br>
            <a:r>
              <a:rPr kumimoji="0" lang="en-US" sz="1600" i="0" strike="noStrike" kern="0" cap="none" spc="0" normalizeH="0" baseline="0" noProof="0" dirty="0">
                <a:ln>
                  <a:noFill/>
                </a:ln>
                <a:solidFill>
                  <a:srgbClr val="0070C0"/>
                </a:solidFill>
                <a:effectLst/>
                <a:uLnTx/>
                <a:uFillTx/>
                <a:latin typeface="Times New Roman" pitchFamily="18" charset="0"/>
                <a:cs typeface="Times New Roman" pitchFamily="18" charset="0"/>
              </a:rPr>
              <a:t>					SJMIT, </a:t>
            </a:r>
            <a:r>
              <a:rPr kumimoji="0" lang="en-US" sz="1600" i="0" strike="noStrike" kern="0" cap="none" spc="0" normalizeH="0" baseline="0" noProof="0" dirty="0" err="1">
                <a:ln>
                  <a:noFill/>
                </a:ln>
                <a:solidFill>
                  <a:srgbClr val="0070C0"/>
                </a:solidFill>
                <a:effectLst/>
                <a:uLnTx/>
                <a:uFillTx/>
                <a:latin typeface="Times New Roman" pitchFamily="18" charset="0"/>
                <a:cs typeface="Times New Roman" pitchFamily="18" charset="0"/>
              </a:rPr>
              <a:t>Chitradurga</a:t>
            </a:r>
            <a:r>
              <a:rPr kumimoji="0" lang="en-US" sz="1600" i="0" strike="noStrike" kern="0" cap="none" spc="0" normalizeH="0" baseline="0" noProof="0" dirty="0">
                <a:ln>
                  <a:noFill/>
                </a:ln>
                <a:solidFill>
                  <a:srgbClr val="0070C0"/>
                </a:solidFill>
                <a:effectLst/>
                <a:uLnTx/>
                <a:uFillTx/>
                <a:latin typeface="Times New Roman" pitchFamily="18" charset="0"/>
                <a:cs typeface="Times New Roman" pitchFamily="18" charset="0"/>
              </a:rPr>
              <a:t>.</a:t>
            </a:r>
            <a:br>
              <a:rPr kumimoji="0" lang="en-US" sz="1600" i="0" strike="noStrike" kern="0" cap="none" spc="0" normalizeH="0" baseline="0" noProof="0" dirty="0">
                <a:ln>
                  <a:noFill/>
                </a:ln>
                <a:solidFill>
                  <a:srgbClr val="0070C0"/>
                </a:solidFill>
                <a:effectLst/>
                <a:uLnTx/>
                <a:uFillTx/>
                <a:latin typeface="Times New Roman" pitchFamily="18" charset="0"/>
                <a:cs typeface="Times New Roman" pitchFamily="18" charset="0"/>
              </a:rPr>
            </a:br>
            <a:br>
              <a:rPr kumimoji="0" lang="en-US" sz="1400" i="0" strike="noStrike" kern="0" cap="none" spc="0" normalizeH="0" baseline="0" noProof="0" dirty="0">
                <a:ln>
                  <a:noFill/>
                </a:ln>
                <a:solidFill>
                  <a:srgbClr val="0070C0"/>
                </a:solidFill>
                <a:effectLst/>
                <a:uLnTx/>
                <a:uFillTx/>
                <a:latin typeface="Times New Roman" pitchFamily="18" charset="0"/>
                <a:cs typeface="Times New Roman" pitchFamily="18" charset="0"/>
              </a:rPr>
            </a:br>
            <a:r>
              <a:rPr kumimoji="0" lang="en-US" sz="1400" i="0" strike="noStrike" kern="0" cap="none" spc="0" normalizeH="0" baseline="0" noProof="0" dirty="0">
                <a:ln>
                  <a:noFill/>
                </a:ln>
                <a:solidFill>
                  <a:srgbClr val="0070C0"/>
                </a:solidFill>
                <a:effectLst/>
                <a:uLnTx/>
                <a:uFillTx/>
                <a:latin typeface="Times New Roman" pitchFamily="18" charset="0"/>
                <a:cs typeface="Times New Roman" pitchFamily="18" charset="0"/>
              </a:rPr>
              <a:t>			</a:t>
            </a:r>
            <a:r>
              <a:rPr kumimoji="0" lang="en-US" sz="1600" b="1" i="0" strike="noStrike" kern="0" cap="none" spc="0" normalizeH="0" baseline="0" noProof="0" dirty="0">
                <a:ln>
                  <a:noFill/>
                </a:ln>
                <a:solidFill>
                  <a:srgbClr val="002060"/>
                </a:solidFill>
                <a:effectLst/>
                <a:uLnTx/>
                <a:uFillTx/>
                <a:latin typeface="Times New Roman" pitchFamily="18" charset="0"/>
                <a:cs typeface="Times New Roman" pitchFamily="18" charset="0"/>
              </a:rPr>
              <a:t>DEPARTMENT OF COMPUTER SCIENCE AND ENGINEERING</a:t>
            </a:r>
            <a:br>
              <a:rPr kumimoji="0" lang="en-US" sz="1600" i="0" strike="noStrike" kern="0" cap="none" spc="0" normalizeH="0" baseline="0" noProof="0" dirty="0">
                <a:ln>
                  <a:noFill/>
                </a:ln>
                <a:solidFill>
                  <a:srgbClr val="0070C0"/>
                </a:solidFill>
                <a:effectLst/>
                <a:uLnTx/>
                <a:uFillTx/>
                <a:latin typeface="Times New Roman" pitchFamily="18" charset="0"/>
                <a:cs typeface="Times New Roman" pitchFamily="18" charset="0"/>
              </a:rPr>
            </a:br>
            <a:r>
              <a:rPr kumimoji="0" lang="en-US" sz="1600" i="0" strike="noStrike" kern="0" cap="none" spc="0" normalizeH="0" baseline="0" noProof="0" dirty="0">
                <a:ln>
                  <a:noFill/>
                </a:ln>
                <a:solidFill>
                  <a:srgbClr val="0070C0"/>
                </a:solidFill>
                <a:effectLst/>
                <a:uLnTx/>
                <a:uFillTx/>
                <a:latin typeface="Times New Roman" pitchFamily="18" charset="0"/>
                <a:cs typeface="Times New Roman" pitchFamily="18" charset="0"/>
              </a:rPr>
              <a:t>				</a:t>
            </a:r>
            <a:r>
              <a:rPr kumimoji="0" lang="en-US" sz="1600" b="1" i="0" strike="noStrike" kern="0" cap="none" spc="0" normalizeH="0" baseline="0" noProof="0" dirty="0">
                <a:ln>
                  <a:noFill/>
                </a:ln>
                <a:solidFill>
                  <a:srgbClr val="C00000"/>
                </a:solidFill>
                <a:effectLst/>
                <a:uLnTx/>
                <a:uFillTx/>
                <a:latin typeface="Times New Roman" pitchFamily="18" charset="0"/>
                <a:cs typeface="Times New Roman" pitchFamily="18" charset="0"/>
              </a:rPr>
              <a:t>S J M INSTITUTE OF TECHNOLOGY</a:t>
            </a:r>
            <a:br>
              <a:rPr kumimoji="0" lang="en-US" sz="1600" b="1" i="0" strike="noStrike" kern="0" cap="none" spc="0" normalizeH="0" baseline="0" noProof="0" dirty="0">
                <a:ln>
                  <a:noFill/>
                </a:ln>
                <a:solidFill>
                  <a:srgbClr val="C00000"/>
                </a:solidFill>
                <a:effectLst/>
                <a:uLnTx/>
                <a:uFillTx/>
                <a:latin typeface="Times New Roman" pitchFamily="18" charset="0"/>
                <a:cs typeface="Times New Roman" pitchFamily="18" charset="0"/>
              </a:rPr>
            </a:br>
            <a:r>
              <a:rPr kumimoji="0" lang="en-US" sz="1600" b="1" i="0" strike="noStrike" kern="0" cap="none" spc="0" normalizeH="0" baseline="0" noProof="0" dirty="0">
                <a:ln>
                  <a:noFill/>
                </a:ln>
                <a:solidFill>
                  <a:srgbClr val="C00000"/>
                </a:solidFill>
                <a:effectLst/>
                <a:uLnTx/>
                <a:uFillTx/>
                <a:latin typeface="Times New Roman" pitchFamily="18" charset="0"/>
                <a:cs typeface="Times New Roman" pitchFamily="18" charset="0"/>
              </a:rPr>
              <a:t>					</a:t>
            </a:r>
            <a:r>
              <a:rPr kumimoji="0" lang="en-US" sz="1600" i="0" strike="noStrike" kern="0" cap="none" spc="0" normalizeH="0" baseline="0" noProof="0" dirty="0">
                <a:ln>
                  <a:noFill/>
                </a:ln>
                <a:solidFill>
                  <a:srgbClr val="002060"/>
                </a:solidFill>
                <a:effectLst/>
                <a:uLnTx/>
                <a:uFillTx/>
                <a:latin typeface="Times New Roman" pitchFamily="18" charset="0"/>
                <a:cs typeface="Times New Roman" pitchFamily="18" charset="0"/>
              </a:rPr>
              <a:t>CHITRADURGA-577502</a:t>
            </a:r>
            <a:endParaRPr lang="en-IN" dirty="0"/>
          </a:p>
        </p:txBody>
      </p:sp>
      <p:pic>
        <p:nvPicPr>
          <p:cNvPr id="7" name="Picture 6">
            <a:extLst>
              <a:ext uri="{FF2B5EF4-FFF2-40B4-BE49-F238E27FC236}">
                <a16:creationId xmlns:a16="http://schemas.microsoft.com/office/drawing/2014/main" id="{D595D0A8-FB44-CF30-6EF0-A4DC31B6B0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437" y="87748"/>
            <a:ext cx="1049070" cy="1085245"/>
          </a:xfrm>
          <a:prstGeom prst="rect">
            <a:avLst/>
          </a:prstGeom>
        </p:spPr>
      </p:pic>
      <p:pic>
        <p:nvPicPr>
          <p:cNvPr id="8" name="Picture 7">
            <a:extLst>
              <a:ext uri="{FF2B5EF4-FFF2-40B4-BE49-F238E27FC236}">
                <a16:creationId xmlns:a16="http://schemas.microsoft.com/office/drawing/2014/main" id="{40C4A07B-288A-47AA-38B2-574D88DF8CF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0612" y="62752"/>
            <a:ext cx="921500" cy="1110241"/>
          </a:xfrm>
          <a:prstGeom prst="rect">
            <a:avLst/>
          </a:prstGeom>
        </p:spPr>
      </p:pic>
    </p:spTree>
    <p:extLst>
      <p:ext uri="{BB962C8B-B14F-4D97-AF65-F5344CB8AC3E}">
        <p14:creationId xmlns:p14="http://schemas.microsoft.com/office/powerpoint/2010/main" val="9977706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C0F68BE-FDA5-CC1C-85C4-CA95ECCFD30F}"/>
              </a:ext>
            </a:extLst>
          </p:cNvPr>
          <p:cNvSpPr txBox="1"/>
          <p:nvPr/>
        </p:nvSpPr>
        <p:spPr>
          <a:xfrm>
            <a:off x="335862" y="1166842"/>
            <a:ext cx="11520276" cy="4524315"/>
          </a:xfrm>
          <a:prstGeom prst="rect">
            <a:avLst/>
          </a:prstGeom>
          <a:noFill/>
        </p:spPr>
        <p:txBody>
          <a:bodyPr wrap="square">
            <a:spAutoFit/>
          </a:bodyPr>
          <a:lstStyle/>
          <a:p>
            <a:pPr algn="just"/>
            <a:r>
              <a:rPr lang="en-GB" sz="2400" b="0" i="0" dirty="0">
                <a:solidFill>
                  <a:srgbClr val="222222"/>
                </a:solidFill>
                <a:effectLst/>
                <a:latin typeface="Times New Roman" panose="02020603050405020304" pitchFamily="18" charset="0"/>
                <a:cs typeface="Times New Roman" panose="02020603050405020304" pitchFamily="18" charset="0"/>
              </a:rPr>
              <a:t>3. </a:t>
            </a:r>
            <a:r>
              <a:rPr lang="en-GB" sz="2400" b="1" i="0" dirty="0">
                <a:solidFill>
                  <a:srgbClr val="222222"/>
                </a:solidFill>
                <a:effectLst/>
                <a:latin typeface="Times New Roman" panose="02020603050405020304" pitchFamily="18" charset="0"/>
                <a:cs typeface="Times New Roman" panose="02020603050405020304" pitchFamily="18" charset="0"/>
              </a:rPr>
              <a:t>Convolutional Neural Networks (CNN):</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The Convolutional Neural Network (CNN) is a specialized deep learning algorithm.</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It operates as a pivotal component in our system, serving to extract intricate features from images during both training and inference phases. This algorithm is essential for accurate image processing, enabling our app to identify visual cues related to vitamin deficiencies in specific body organs.</a:t>
            </a: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r>
              <a:rPr lang="en-GB" sz="2400" b="0" i="0" dirty="0">
                <a:solidFill>
                  <a:srgbClr val="222222"/>
                </a:solidFill>
                <a:effectLst/>
                <a:latin typeface="Times New Roman" panose="02020603050405020304" pitchFamily="18" charset="0"/>
                <a:cs typeface="Times New Roman" panose="02020603050405020304" pitchFamily="18" charset="0"/>
              </a:rPr>
              <a:t>4. </a:t>
            </a:r>
            <a:r>
              <a:rPr lang="en-GB" sz="2400" b="1" i="0" dirty="0">
                <a:solidFill>
                  <a:srgbClr val="222222"/>
                </a:solidFill>
                <a:effectLst/>
                <a:latin typeface="Times New Roman" panose="02020603050405020304" pitchFamily="18" charset="0"/>
                <a:cs typeface="Times New Roman" panose="02020603050405020304" pitchFamily="18" charset="0"/>
              </a:rPr>
              <a:t>Android Studio:</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Android Studio serves as the primary integrated development environment (IDE) for building our Android app.</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It streamlines the development, testing, and deployment processes, ensuring a seamless user experience.</a:t>
            </a:r>
          </a:p>
        </p:txBody>
      </p:sp>
    </p:spTree>
    <p:extLst>
      <p:ext uri="{BB962C8B-B14F-4D97-AF65-F5344CB8AC3E}">
        <p14:creationId xmlns:p14="http://schemas.microsoft.com/office/powerpoint/2010/main" val="1958431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1046B1F-21E5-E21A-1001-F38A6E12F1A6}"/>
              </a:ext>
            </a:extLst>
          </p:cNvPr>
          <p:cNvSpPr>
            <a:spLocks noGrp="1"/>
          </p:cNvSpPr>
          <p:nvPr>
            <p:ph type="title"/>
          </p:nvPr>
        </p:nvSpPr>
        <p:spPr>
          <a:xfrm>
            <a:off x="1960350" y="341195"/>
            <a:ext cx="8271300"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SOFTWARE AND HARD REQUIREMENTS</a:t>
            </a:r>
            <a:endParaRPr lang="en-IN" sz="4000" b="1" dirty="0">
              <a:solidFill>
                <a:srgbClr val="002060"/>
              </a:solidFill>
            </a:endParaRPr>
          </a:p>
        </p:txBody>
      </p:sp>
      <p:sp>
        <p:nvSpPr>
          <p:cNvPr id="6" name="TextBox 5">
            <a:extLst>
              <a:ext uri="{FF2B5EF4-FFF2-40B4-BE49-F238E27FC236}">
                <a16:creationId xmlns:a16="http://schemas.microsoft.com/office/drawing/2014/main" id="{245452BC-845B-AE33-649A-6A9A5A697C30}"/>
              </a:ext>
            </a:extLst>
          </p:cNvPr>
          <p:cNvSpPr txBox="1"/>
          <p:nvPr/>
        </p:nvSpPr>
        <p:spPr>
          <a:xfrm>
            <a:off x="718319" y="1351508"/>
            <a:ext cx="10755362" cy="4154984"/>
          </a:xfrm>
          <a:prstGeom prst="rect">
            <a:avLst/>
          </a:prstGeom>
          <a:noFill/>
        </p:spPr>
        <p:txBody>
          <a:bodyPr wrap="square" rtlCol="0">
            <a:spAutoFit/>
          </a:bodyPr>
          <a:lstStyle/>
          <a:p>
            <a:pPr algn="just"/>
            <a:r>
              <a:rPr lang="en-GB" sz="2400" b="1" i="0" dirty="0">
                <a:solidFill>
                  <a:srgbClr val="222222"/>
                </a:solidFill>
                <a:effectLst/>
                <a:latin typeface="Times New Roman" panose="02020603050405020304" pitchFamily="18" charset="0"/>
                <a:cs typeface="Times New Roman" panose="02020603050405020304" pitchFamily="18" charset="0"/>
              </a:rPr>
              <a:t>For development:</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Operating system: Windows 10/11</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Development environment: Android Studio</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Processor: Minimum Intel i3 11</a:t>
            </a:r>
            <a:r>
              <a:rPr lang="en-GB" sz="2400" baseline="30000" dirty="0">
                <a:solidFill>
                  <a:srgbClr val="222222"/>
                </a:solidFill>
                <a:latin typeface="Times New Roman" panose="02020603050405020304" pitchFamily="18" charset="0"/>
                <a:cs typeface="Times New Roman" panose="02020603050405020304" pitchFamily="18" charset="0"/>
              </a:rPr>
              <a:t>th</a:t>
            </a:r>
            <a:r>
              <a:rPr lang="en-GB" sz="2400" dirty="0">
                <a:solidFill>
                  <a:srgbClr val="222222"/>
                </a:solidFill>
                <a:latin typeface="Times New Roman" panose="02020603050405020304" pitchFamily="18" charset="0"/>
                <a:cs typeface="Times New Roman" panose="02020603050405020304" pitchFamily="18" charset="0"/>
              </a:rPr>
              <a:t> gen</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RAM: Minimum 8Gb</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Storage: Minimum 15Gb of free space</a:t>
            </a:r>
          </a:p>
          <a:p>
            <a:pPr marL="342900" indent="-342900" algn="just">
              <a:buFont typeface="Arial" panose="020B0604020202020204" pitchFamily="34" charset="0"/>
              <a:buChar char="•"/>
            </a:pPr>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r>
              <a:rPr lang="en-GB" sz="2400" b="1" dirty="0">
                <a:solidFill>
                  <a:srgbClr val="222222"/>
                </a:solidFill>
                <a:latin typeface="Times New Roman" panose="02020603050405020304" pitchFamily="18" charset="0"/>
                <a:cs typeface="Times New Roman" panose="02020603050405020304" pitchFamily="18" charset="0"/>
              </a:rPr>
              <a:t>At User-End:</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Smartphone with at least 5Mp camera</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Operating system: Android 7 &amp; above</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RAM: </a:t>
            </a:r>
            <a:r>
              <a:rPr lang="en-GB" sz="2400" dirty="0">
                <a:solidFill>
                  <a:srgbClr val="222222"/>
                </a:solidFill>
                <a:latin typeface="Times New Roman" panose="02020603050405020304" pitchFamily="18" charset="0"/>
                <a:cs typeface="Times New Roman" panose="02020603050405020304" pitchFamily="18" charset="0"/>
              </a:rPr>
              <a:t>Minimum 2Gb</a:t>
            </a:r>
          </a:p>
        </p:txBody>
      </p:sp>
    </p:spTree>
    <p:extLst>
      <p:ext uri="{BB962C8B-B14F-4D97-AF65-F5344CB8AC3E}">
        <p14:creationId xmlns:p14="http://schemas.microsoft.com/office/powerpoint/2010/main" val="343101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BE7C693-E6B9-FEE6-DBCD-4BA2060B29E3}"/>
              </a:ext>
            </a:extLst>
          </p:cNvPr>
          <p:cNvSpPr>
            <a:spLocks noGrp="1"/>
          </p:cNvSpPr>
          <p:nvPr>
            <p:ph type="title"/>
          </p:nvPr>
        </p:nvSpPr>
        <p:spPr>
          <a:xfrm>
            <a:off x="3762203" y="370316"/>
            <a:ext cx="4667594"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INPUTS AND OUTPUTS</a:t>
            </a:r>
            <a:endParaRPr lang="en-IN" sz="4000" b="1" dirty="0">
              <a:solidFill>
                <a:srgbClr val="002060"/>
              </a:solidFill>
            </a:endParaRPr>
          </a:p>
        </p:txBody>
      </p:sp>
      <p:sp>
        <p:nvSpPr>
          <p:cNvPr id="6" name="TextBox 5">
            <a:extLst>
              <a:ext uri="{FF2B5EF4-FFF2-40B4-BE49-F238E27FC236}">
                <a16:creationId xmlns:a16="http://schemas.microsoft.com/office/drawing/2014/main" id="{2FD7737F-7FF8-4EB9-2B51-245BFE9C3EBE}"/>
              </a:ext>
            </a:extLst>
          </p:cNvPr>
          <p:cNvSpPr txBox="1"/>
          <p:nvPr/>
        </p:nvSpPr>
        <p:spPr>
          <a:xfrm>
            <a:off x="729967" y="1217551"/>
            <a:ext cx="10732066" cy="1631216"/>
          </a:xfrm>
          <a:prstGeom prst="rect">
            <a:avLst/>
          </a:prstGeom>
          <a:noFill/>
        </p:spPr>
        <p:txBody>
          <a:bodyPr wrap="square" rtlCol="0">
            <a:spAutoFit/>
          </a:bodyPr>
          <a:lstStyle/>
          <a:p>
            <a:pPr algn="just"/>
            <a:r>
              <a:rPr lang="en-GB" sz="2800" b="1" dirty="0">
                <a:solidFill>
                  <a:srgbClr val="222222"/>
                </a:solidFill>
                <a:latin typeface="Times New Roman" panose="02020603050405020304" pitchFamily="18" charset="0"/>
                <a:cs typeface="Times New Roman" panose="02020603050405020304" pitchFamily="18" charset="0"/>
              </a:rPr>
              <a:t>Input:</a:t>
            </a:r>
          </a:p>
          <a:p>
            <a:pPr algn="just"/>
            <a:endParaRPr lang="en-GB" sz="24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User login information</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User captured images of eyes, nails, lips, tongue.</a:t>
            </a:r>
          </a:p>
        </p:txBody>
      </p:sp>
      <p:pic>
        <p:nvPicPr>
          <p:cNvPr id="8" name="Picture 7">
            <a:extLst>
              <a:ext uri="{FF2B5EF4-FFF2-40B4-BE49-F238E27FC236}">
                <a16:creationId xmlns:a16="http://schemas.microsoft.com/office/drawing/2014/main" id="{EF23F045-FC27-C0AE-C1E4-83EC4B918596}"/>
              </a:ext>
            </a:extLst>
          </p:cNvPr>
          <p:cNvPicPr>
            <a:picLocks noChangeAspect="1"/>
          </p:cNvPicPr>
          <p:nvPr/>
        </p:nvPicPr>
        <p:blipFill>
          <a:blip r:embed="rId2"/>
          <a:stretch>
            <a:fillRect/>
          </a:stretch>
        </p:blipFill>
        <p:spPr>
          <a:xfrm>
            <a:off x="903378" y="3239786"/>
            <a:ext cx="5192622" cy="1632900"/>
          </a:xfrm>
          <a:prstGeom prst="rect">
            <a:avLst/>
          </a:prstGeom>
        </p:spPr>
      </p:pic>
      <p:pic>
        <p:nvPicPr>
          <p:cNvPr id="10" name="Picture 9">
            <a:extLst>
              <a:ext uri="{FF2B5EF4-FFF2-40B4-BE49-F238E27FC236}">
                <a16:creationId xmlns:a16="http://schemas.microsoft.com/office/drawing/2014/main" id="{11052901-A88F-E711-3DAC-B494CFAE232B}"/>
              </a:ext>
            </a:extLst>
          </p:cNvPr>
          <p:cNvPicPr>
            <a:picLocks noChangeAspect="1"/>
          </p:cNvPicPr>
          <p:nvPr/>
        </p:nvPicPr>
        <p:blipFill>
          <a:blip r:embed="rId3"/>
          <a:stretch>
            <a:fillRect/>
          </a:stretch>
        </p:blipFill>
        <p:spPr>
          <a:xfrm>
            <a:off x="6458385" y="4169414"/>
            <a:ext cx="5159964" cy="2193529"/>
          </a:xfrm>
          <a:prstGeom prst="rect">
            <a:avLst/>
          </a:prstGeom>
        </p:spPr>
      </p:pic>
    </p:spTree>
    <p:extLst>
      <p:ext uri="{BB962C8B-B14F-4D97-AF65-F5344CB8AC3E}">
        <p14:creationId xmlns:p14="http://schemas.microsoft.com/office/powerpoint/2010/main" val="415880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0194FB7-6CC8-4893-593A-8F73800E730F}"/>
              </a:ext>
            </a:extLst>
          </p:cNvPr>
          <p:cNvSpPr txBox="1"/>
          <p:nvPr/>
        </p:nvSpPr>
        <p:spPr>
          <a:xfrm>
            <a:off x="772677" y="681433"/>
            <a:ext cx="10646645" cy="3108543"/>
          </a:xfrm>
          <a:prstGeom prst="rect">
            <a:avLst/>
          </a:prstGeom>
          <a:noFill/>
        </p:spPr>
        <p:txBody>
          <a:bodyPr wrap="square">
            <a:spAutoFit/>
          </a:bodyPr>
          <a:lstStyle/>
          <a:p>
            <a:pPr algn="just"/>
            <a:r>
              <a:rPr lang="en-GB" sz="2800" b="1" dirty="0">
                <a:solidFill>
                  <a:srgbClr val="222222"/>
                </a:solidFill>
                <a:latin typeface="Times New Roman" panose="02020603050405020304" pitchFamily="18" charset="0"/>
                <a:cs typeface="Times New Roman" panose="02020603050405020304" pitchFamily="18" charset="0"/>
              </a:rPr>
              <a:t>Output:</a:t>
            </a:r>
          </a:p>
          <a:p>
            <a:pPr algn="just"/>
            <a:endParaRPr lang="en-GB" sz="24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Analysis Report: Our system provides a detailed report that tells you if you might be lacking essential vitamins like B2, B3, B6, B12, or iron.</a:t>
            </a:r>
          </a:p>
          <a:p>
            <a:pPr marL="342900" indent="-342900" algn="just">
              <a:buFont typeface="Arial" panose="020B0604020202020204" pitchFamily="34" charset="0"/>
              <a:buChar char="•"/>
            </a:pPr>
            <a:endParaRPr lang="en-GB" sz="2400" dirty="0">
              <a:solidFill>
                <a:srgbClr val="222222"/>
              </a:solidFill>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Dietary Recommendations: If a deficiency is detected, the system suggests specific changes to your diet and recommends foods that can help you get the right nutrients.</a:t>
            </a:r>
          </a:p>
        </p:txBody>
      </p:sp>
    </p:spTree>
    <p:extLst>
      <p:ext uri="{BB962C8B-B14F-4D97-AF65-F5344CB8AC3E}">
        <p14:creationId xmlns:p14="http://schemas.microsoft.com/office/powerpoint/2010/main" val="12336491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66B1CC-FC6A-42E3-4082-7D2D182BFE13}"/>
              </a:ext>
            </a:extLst>
          </p:cNvPr>
          <p:cNvSpPr>
            <a:spLocks noGrp="1"/>
          </p:cNvSpPr>
          <p:nvPr>
            <p:ph type="title"/>
          </p:nvPr>
        </p:nvSpPr>
        <p:spPr>
          <a:xfrm>
            <a:off x="4607799" y="352843"/>
            <a:ext cx="2976401"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CONCLUSION</a:t>
            </a:r>
            <a:endParaRPr lang="en-IN" sz="4000" b="1" dirty="0">
              <a:solidFill>
                <a:srgbClr val="002060"/>
              </a:solidFill>
            </a:endParaRPr>
          </a:p>
        </p:txBody>
      </p:sp>
      <p:sp>
        <p:nvSpPr>
          <p:cNvPr id="6" name="TextBox 5">
            <a:extLst>
              <a:ext uri="{FF2B5EF4-FFF2-40B4-BE49-F238E27FC236}">
                <a16:creationId xmlns:a16="http://schemas.microsoft.com/office/drawing/2014/main" id="{11B1022B-AB04-25C6-F3DC-BED7C89A36E9}"/>
              </a:ext>
            </a:extLst>
          </p:cNvPr>
          <p:cNvSpPr txBox="1"/>
          <p:nvPr/>
        </p:nvSpPr>
        <p:spPr>
          <a:xfrm>
            <a:off x="772676" y="982176"/>
            <a:ext cx="10646645" cy="4893647"/>
          </a:xfrm>
          <a:prstGeom prst="rect">
            <a:avLst/>
          </a:prstGeom>
          <a:noFill/>
        </p:spPr>
        <p:txBody>
          <a:bodyPr wrap="square">
            <a:spAutoFit/>
          </a:bodyPr>
          <a:lstStyle/>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Our Android app addresses the global challenge of vitamin deficiencies, impacting over 2 billion people.</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We use Convolutional Neural Networks (CNN) for image processing and Fuzzy Logic for decision-making.</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The app design allows users to easily capture images of their eyes, lips, tongue, and nails for a comprehensive deficiency analysis.</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While not a substitute for professional medical advice, the app is a practical, economic, and user-friendly tool for individuals to monitor their nutritional health.</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The project's significance lies in its potential to empower users with early detection and awareness of possible deficiencies.</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The app effectively identifies subtle visual cues associated with vitamin B2, B3, B6, B12, and iron deficiencies, contributing to improved nutritional well-being.</a:t>
            </a:r>
          </a:p>
          <a:p>
            <a:pPr marL="342900" indent="-342900" algn="just">
              <a:buFont typeface="Arial" panose="020B0604020202020204" pitchFamily="34" charset="0"/>
              <a:buChar char="•"/>
            </a:pPr>
            <a:r>
              <a:rPr lang="en-GB" sz="2400" dirty="0">
                <a:solidFill>
                  <a:srgbClr val="222222"/>
                </a:solidFill>
                <a:latin typeface="Times New Roman" panose="02020603050405020304" pitchFamily="18" charset="0"/>
                <a:cs typeface="Times New Roman" panose="02020603050405020304" pitchFamily="18" charset="0"/>
              </a:rPr>
              <a:t>It encourages users to seek appropriate guidance for a healthier lifestyle.</a:t>
            </a:r>
            <a:endParaRPr lang="en-GB" sz="2000" dirty="0">
              <a:solidFill>
                <a:srgbClr val="22222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781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BAE21FD-F967-006A-8799-3944254CC93E}"/>
              </a:ext>
            </a:extLst>
          </p:cNvPr>
          <p:cNvSpPr>
            <a:spLocks noGrp="1"/>
          </p:cNvSpPr>
          <p:nvPr>
            <p:ph type="title"/>
          </p:nvPr>
        </p:nvSpPr>
        <p:spPr>
          <a:xfrm>
            <a:off x="4607799" y="364491"/>
            <a:ext cx="2976401"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REFERENCES</a:t>
            </a:r>
            <a:endParaRPr lang="en-IN" sz="4000" b="1" dirty="0">
              <a:solidFill>
                <a:srgbClr val="002060"/>
              </a:solidFill>
            </a:endParaRPr>
          </a:p>
        </p:txBody>
      </p:sp>
      <p:pic>
        <p:nvPicPr>
          <p:cNvPr id="3" name="Picture 2">
            <a:extLst>
              <a:ext uri="{FF2B5EF4-FFF2-40B4-BE49-F238E27FC236}">
                <a16:creationId xmlns:a16="http://schemas.microsoft.com/office/drawing/2014/main" id="{EBA6B93F-E7AB-0B5F-D5DD-C88E767EFFAE}"/>
              </a:ext>
            </a:extLst>
          </p:cNvPr>
          <p:cNvPicPr>
            <a:picLocks noChangeAspect="1"/>
          </p:cNvPicPr>
          <p:nvPr/>
        </p:nvPicPr>
        <p:blipFill>
          <a:blip r:embed="rId2">
            <a:alphaModFix/>
          </a:blip>
          <a:stretch>
            <a:fillRect/>
          </a:stretch>
        </p:blipFill>
        <p:spPr>
          <a:xfrm>
            <a:off x="2251881" y="1008899"/>
            <a:ext cx="7688236" cy="5579075"/>
          </a:xfrm>
          <a:prstGeom prst="rect">
            <a:avLst/>
          </a:prstGeom>
          <a:blipFill>
            <a:blip r:embed="rId3"/>
            <a:tile tx="0" ty="0" sx="100000" sy="100000" flip="none" algn="tl"/>
          </a:blipFill>
        </p:spPr>
      </p:pic>
    </p:spTree>
    <p:extLst>
      <p:ext uri="{BB962C8B-B14F-4D97-AF65-F5344CB8AC3E}">
        <p14:creationId xmlns:p14="http://schemas.microsoft.com/office/powerpoint/2010/main" val="4244352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43A1F-DEEA-FD79-B4D8-8ACBBB98ADF2}"/>
              </a:ext>
            </a:extLst>
          </p:cNvPr>
          <p:cNvSpPr>
            <a:spLocks noGrp="1"/>
          </p:cNvSpPr>
          <p:nvPr>
            <p:ph type="ctrTitle"/>
          </p:nvPr>
        </p:nvSpPr>
        <p:spPr>
          <a:xfrm>
            <a:off x="4106333" y="2944018"/>
            <a:ext cx="3979333" cy="969963"/>
          </a:xfrm>
        </p:spPr>
        <p:txBody>
          <a:bodyPr/>
          <a:lstStyle/>
          <a:p>
            <a:r>
              <a:rPr lang="en-US" b="1" i="1" dirty="0">
                <a:solidFill>
                  <a:srgbClr val="002060"/>
                </a:solidFill>
              </a:rPr>
              <a:t>Thank you….</a:t>
            </a:r>
            <a:endParaRPr lang="en-IN" b="1" i="1" dirty="0">
              <a:solidFill>
                <a:srgbClr val="002060"/>
              </a:solidFill>
            </a:endParaRPr>
          </a:p>
        </p:txBody>
      </p:sp>
    </p:spTree>
    <p:extLst>
      <p:ext uri="{BB962C8B-B14F-4D97-AF65-F5344CB8AC3E}">
        <p14:creationId xmlns:p14="http://schemas.microsoft.com/office/powerpoint/2010/main" val="310555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34058-967F-2842-259A-F393CEFA320E}"/>
              </a:ext>
            </a:extLst>
          </p:cNvPr>
          <p:cNvSpPr>
            <a:spLocks noGrp="1"/>
          </p:cNvSpPr>
          <p:nvPr>
            <p:ph type="ctrTitle"/>
          </p:nvPr>
        </p:nvSpPr>
        <p:spPr>
          <a:xfrm>
            <a:off x="1524000" y="2235200"/>
            <a:ext cx="9144000" cy="2387600"/>
          </a:xfrm>
        </p:spPr>
        <p:txBody>
          <a:bodyPr>
            <a:normAutofit/>
          </a:bodyPr>
          <a:lstStyle/>
          <a:p>
            <a:r>
              <a:rPr lang="en-US" sz="4800" b="1" dirty="0">
                <a:solidFill>
                  <a:schemeClr val="accent6">
                    <a:lumMod val="50000"/>
                  </a:schemeClr>
                </a:solidFill>
                <a:latin typeface="Britannic Bold" panose="020B0903060703020204" pitchFamily="34" charset="0"/>
              </a:rPr>
              <a:t>“VITAMIN DIFICIENCY DETECTION USING IMAGE PROCESSING AND NEURAL NETWORK”</a:t>
            </a:r>
            <a:endParaRPr lang="en-IN" sz="4800" b="1" dirty="0">
              <a:solidFill>
                <a:schemeClr val="accent6">
                  <a:lumMod val="50000"/>
                </a:schemeClr>
              </a:solidFill>
              <a:latin typeface="Britannic Bold" panose="020B0903060703020204" pitchFamily="34" charset="0"/>
            </a:endParaRPr>
          </a:p>
        </p:txBody>
      </p:sp>
    </p:spTree>
    <p:extLst>
      <p:ext uri="{BB962C8B-B14F-4D97-AF65-F5344CB8AC3E}">
        <p14:creationId xmlns:p14="http://schemas.microsoft.com/office/powerpoint/2010/main" val="4009547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642844-0397-B398-A9A0-240AE160EE7B}"/>
              </a:ext>
            </a:extLst>
          </p:cNvPr>
          <p:cNvSpPr txBox="1"/>
          <p:nvPr/>
        </p:nvSpPr>
        <p:spPr>
          <a:xfrm>
            <a:off x="4727221" y="444690"/>
            <a:ext cx="2737555" cy="584775"/>
          </a:xfrm>
          <a:prstGeom prst="rect">
            <a:avLst/>
          </a:prstGeom>
          <a:noFill/>
        </p:spPr>
        <p:txBody>
          <a:bodyPr wrap="square">
            <a:spAutoFit/>
          </a:bodyPr>
          <a:lstStyle/>
          <a:p>
            <a:r>
              <a:rPr lang="en-US" sz="3200" b="1" dirty="0">
                <a:solidFill>
                  <a:srgbClr val="002060"/>
                </a:solidFill>
                <a:latin typeface="Times New Roman" panose="02020603050405020304" pitchFamily="18" charset="0"/>
                <a:cs typeface="Times New Roman" panose="02020603050405020304" pitchFamily="18" charset="0"/>
              </a:rPr>
              <a:t>CONTENTS</a:t>
            </a:r>
            <a:endParaRPr lang="en-IN" sz="3200" dirty="0"/>
          </a:p>
        </p:txBody>
      </p:sp>
      <p:sp>
        <p:nvSpPr>
          <p:cNvPr id="7" name="Subtitle 2">
            <a:extLst>
              <a:ext uri="{FF2B5EF4-FFF2-40B4-BE49-F238E27FC236}">
                <a16:creationId xmlns:a16="http://schemas.microsoft.com/office/drawing/2014/main" id="{1BA559BB-1CBB-4303-F532-B65DA290698A}"/>
              </a:ext>
            </a:extLst>
          </p:cNvPr>
          <p:cNvSpPr>
            <a:spLocks noGrp="1"/>
          </p:cNvSpPr>
          <p:nvPr>
            <p:ph type="subTitle" idx="1"/>
          </p:nvPr>
        </p:nvSpPr>
        <p:spPr>
          <a:xfrm>
            <a:off x="904691" y="1192919"/>
            <a:ext cx="10382614" cy="4472161"/>
          </a:xfrm>
        </p:spPr>
        <p:txBody>
          <a:bodyPr>
            <a:noAutofit/>
          </a:bodyPr>
          <a:lstStyle/>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ABSTRACT</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INTRODUCTION</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EXISTING SYSTEM</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PROPOSED SYSTEM</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METHODOLOGY</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TOOLS AND TECHNOLOGIES USED</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SOFTWARE AND HARDWARE REQUIREMENTS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INPUTS AND OUTPUTS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CONCLUSION</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REFERENCES</a:t>
            </a: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57499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D3F42-B6AB-4448-1045-D399B10F57DB}"/>
              </a:ext>
            </a:extLst>
          </p:cNvPr>
          <p:cNvSpPr>
            <a:spLocks noGrp="1"/>
          </p:cNvSpPr>
          <p:nvPr>
            <p:ph type="ctrTitle"/>
          </p:nvPr>
        </p:nvSpPr>
        <p:spPr>
          <a:xfrm>
            <a:off x="759125" y="224287"/>
            <a:ext cx="10308566" cy="672860"/>
          </a:xfrm>
        </p:spPr>
        <p:txBody>
          <a:bodyPr>
            <a:noAutofit/>
          </a:bodyPr>
          <a:lstStyle/>
          <a:p>
            <a:r>
              <a:rPr lang="en-US" sz="3200" b="1" dirty="0">
                <a:solidFill>
                  <a:srgbClr val="002060"/>
                </a:solidFill>
                <a:latin typeface="Times New Roman" panose="02020603050405020304" pitchFamily="18" charset="0"/>
                <a:cs typeface="Times New Roman" panose="02020603050405020304" pitchFamily="18" charset="0"/>
              </a:rPr>
              <a:t>ABSTRACT</a:t>
            </a:r>
            <a:endParaRPr lang="en-IN" sz="3200" b="1" dirty="0">
              <a:solidFill>
                <a:srgbClr val="002060"/>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952F56E3-98B0-621B-8F17-5832D2C3E1B6}"/>
              </a:ext>
            </a:extLst>
          </p:cNvPr>
          <p:cNvSpPr>
            <a:spLocks noGrp="1"/>
          </p:cNvSpPr>
          <p:nvPr>
            <p:ph type="subTitle" idx="1"/>
          </p:nvPr>
        </p:nvSpPr>
        <p:spPr>
          <a:xfrm>
            <a:off x="904693" y="1192919"/>
            <a:ext cx="10382614" cy="4794224"/>
          </a:xfrm>
        </p:spPr>
        <p:txBody>
          <a:bodyPr>
            <a:noAutofit/>
          </a:bodyPr>
          <a:lstStyle/>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We are developing an Android app focused on early vitamin deficiency detection.</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Users can capture images of specific body parts, including eyes, lips, tongue, and nails, to receive basic advice on potential deficiencies.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Android app is designed to be user-friendly, cost-effective, and economically accessible.</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However, users should be aware that the app does not replace the expertise of healthcare professionals.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Seeking advice from doctors remains crucial for accurate diagnoses and tailored recommendations.</a:t>
            </a:r>
          </a:p>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project aims to deliver a practical and accessible tool for users to enhance awareness of their nutritional needs and potential deficiencies.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6900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90A1F-2682-D99B-48DA-016F434E5E4F}"/>
              </a:ext>
            </a:extLst>
          </p:cNvPr>
          <p:cNvSpPr>
            <a:spLocks noGrp="1"/>
          </p:cNvSpPr>
          <p:nvPr>
            <p:ph type="title"/>
          </p:nvPr>
        </p:nvSpPr>
        <p:spPr>
          <a:xfrm>
            <a:off x="4329977" y="282952"/>
            <a:ext cx="3532046"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INTRODUCTION</a:t>
            </a:r>
            <a:endParaRPr lang="en-IN" sz="4000" b="1" u="sng" dirty="0">
              <a:solidFill>
                <a:srgbClr val="002060"/>
              </a:solidFill>
            </a:endParaRPr>
          </a:p>
        </p:txBody>
      </p:sp>
      <p:sp>
        <p:nvSpPr>
          <p:cNvPr id="9" name="TextBox 8">
            <a:extLst>
              <a:ext uri="{FF2B5EF4-FFF2-40B4-BE49-F238E27FC236}">
                <a16:creationId xmlns:a16="http://schemas.microsoft.com/office/drawing/2014/main" id="{17942F0B-860C-B2DB-9A86-0D32823BDEF5}"/>
              </a:ext>
            </a:extLst>
          </p:cNvPr>
          <p:cNvSpPr txBox="1"/>
          <p:nvPr/>
        </p:nvSpPr>
        <p:spPr>
          <a:xfrm>
            <a:off x="388280" y="797302"/>
            <a:ext cx="11415440" cy="6001643"/>
          </a:xfrm>
          <a:prstGeom prst="rect">
            <a:avLst/>
          </a:prstGeom>
          <a:noFill/>
        </p:spPr>
        <p:txBody>
          <a:bodyPr wrap="square" rtlCol="0">
            <a:spAutoFit/>
          </a:bodyPr>
          <a:lstStyle/>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Our app utilizes Convolutional Neural Networks (CNN) for image processing and Fuzzy Logic for decision-making.</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All processing is done locally on the user's Android device using TensorFlow Lite.</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Users can initiate a comprehensive analysis of potential deficiencies by capturing images of specific body organs: eyes, lips, tongue, and nails.</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The sophisticated algorithm focuses on detecting indications related to vitamin B2, B3, B6, B12, and iron deficiencies, such as cracked lips, subtle changes in the tongue, and eyes.</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Unlike traditional methods, the app processes the entire analysis locally, eliminating the need for cloud-based processing.</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Users receive a detailed report, including recommended dietary adjustments to address the identified deficiencies.</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The app addresses a global health concern, with over 2 billion people experiencing vitamin deficiencies.</a:t>
            </a:r>
          </a:p>
          <a:p>
            <a:pPr marL="342900" indent="-342900" algn="just">
              <a:buFont typeface="Arial" panose="020B0604020202020204" pitchFamily="34" charset="0"/>
              <a:buChar char="•"/>
            </a:pPr>
            <a:r>
              <a:rPr lang="en-GB" sz="2400" b="0" i="0" dirty="0">
                <a:solidFill>
                  <a:srgbClr val="222222"/>
                </a:solidFill>
                <a:effectLst/>
                <a:latin typeface="Times New Roman" panose="02020603050405020304" pitchFamily="18" charset="0"/>
                <a:cs typeface="Times New Roman" panose="02020603050405020304" pitchFamily="18" charset="0"/>
              </a:rPr>
              <a:t>While not a substitute for professional medical advice, the app serves as a valuable tool for individuals to monitor their nutritional health and seek appropriate guidance.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295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E850FE7-87B5-FE4B-5628-344F505E16CD}"/>
              </a:ext>
            </a:extLst>
          </p:cNvPr>
          <p:cNvSpPr>
            <a:spLocks noGrp="1"/>
          </p:cNvSpPr>
          <p:nvPr>
            <p:ph type="title"/>
          </p:nvPr>
        </p:nvSpPr>
        <p:spPr>
          <a:xfrm>
            <a:off x="4096683" y="341194"/>
            <a:ext cx="3998634"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EXISTING SYSTEM</a:t>
            </a:r>
            <a:endParaRPr lang="en-IN" sz="4000" b="1" u="sng" dirty="0">
              <a:solidFill>
                <a:srgbClr val="002060"/>
              </a:solidFill>
            </a:endParaRPr>
          </a:p>
        </p:txBody>
      </p:sp>
      <p:sp>
        <p:nvSpPr>
          <p:cNvPr id="6" name="TextBox 5">
            <a:extLst>
              <a:ext uri="{FF2B5EF4-FFF2-40B4-BE49-F238E27FC236}">
                <a16:creationId xmlns:a16="http://schemas.microsoft.com/office/drawing/2014/main" id="{52EBE9EF-005C-3992-2186-EE65E19466F1}"/>
              </a:ext>
            </a:extLst>
          </p:cNvPr>
          <p:cNvSpPr txBox="1"/>
          <p:nvPr/>
        </p:nvSpPr>
        <p:spPr>
          <a:xfrm>
            <a:off x="388280" y="1351508"/>
            <a:ext cx="11415440" cy="4154984"/>
          </a:xfrm>
          <a:prstGeom prst="rect">
            <a:avLst/>
          </a:prstGeom>
          <a:noFill/>
        </p:spPr>
        <p:txBody>
          <a:bodyPr wrap="square" rtlCol="0">
            <a:spAutoFit/>
          </a:bodyPr>
          <a:lstStyle/>
          <a:p>
            <a:pPr algn="just"/>
            <a:r>
              <a:rPr lang="en-GB" sz="2400" b="0" i="0" dirty="0">
                <a:solidFill>
                  <a:srgbClr val="222222"/>
                </a:solidFill>
                <a:effectLst/>
                <a:latin typeface="Times New Roman" panose="02020603050405020304" pitchFamily="18" charset="0"/>
                <a:cs typeface="Times New Roman" panose="02020603050405020304" pitchFamily="18" charset="0"/>
              </a:rPr>
              <a:t>1. </a:t>
            </a:r>
            <a:r>
              <a:rPr lang="en-GB" sz="2400" b="1" i="0" dirty="0">
                <a:solidFill>
                  <a:srgbClr val="222222"/>
                </a:solidFill>
                <a:effectLst/>
                <a:latin typeface="Times New Roman" panose="02020603050405020304" pitchFamily="18" charset="0"/>
                <a:cs typeface="Times New Roman" panose="02020603050405020304" pitchFamily="18" charset="0"/>
              </a:rPr>
              <a:t>Accurate but Sluggish Process</a:t>
            </a:r>
            <a:r>
              <a:rPr lang="en-GB" sz="2400" b="0" i="0" dirty="0">
                <a:solidFill>
                  <a:srgbClr val="222222"/>
                </a:solidFill>
                <a:effectLst/>
                <a:latin typeface="Times New Roman" panose="02020603050405020304" pitchFamily="18" charset="0"/>
                <a:cs typeface="Times New Roman" panose="02020603050405020304" pitchFamily="18" charset="0"/>
              </a:rPr>
              <a:t>: The traditional system for vitamin deficiency detection, reliant on laboratory analyses and blood sample testing, is known for its accuracy.</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2. </a:t>
            </a:r>
            <a:r>
              <a:rPr lang="en-GB" sz="2400" b="1" i="0" dirty="0">
                <a:solidFill>
                  <a:srgbClr val="222222"/>
                </a:solidFill>
                <a:effectLst/>
                <a:latin typeface="Times New Roman" panose="02020603050405020304" pitchFamily="18" charset="0"/>
                <a:cs typeface="Times New Roman" panose="02020603050405020304" pitchFamily="18" charset="0"/>
              </a:rPr>
              <a:t>Time-Consuming Procedures</a:t>
            </a:r>
            <a:r>
              <a:rPr lang="en-GB" sz="2400" b="0" i="0" dirty="0">
                <a:solidFill>
                  <a:srgbClr val="222222"/>
                </a:solidFill>
                <a:effectLst/>
                <a:latin typeface="Times New Roman" panose="02020603050405020304" pitchFamily="18" charset="0"/>
                <a:cs typeface="Times New Roman" panose="02020603050405020304" pitchFamily="18" charset="0"/>
              </a:rPr>
              <a:t>: One of the significant drawbacks is the time-consuming nature of the process, from sample collection to analysis and result reporting.</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3. </a:t>
            </a:r>
            <a:r>
              <a:rPr lang="en-GB" sz="2400" b="1" i="0" dirty="0">
                <a:solidFill>
                  <a:srgbClr val="222222"/>
                </a:solidFill>
                <a:effectLst/>
                <a:latin typeface="Times New Roman" panose="02020603050405020304" pitchFamily="18" charset="0"/>
                <a:cs typeface="Times New Roman" panose="02020603050405020304" pitchFamily="18" charset="0"/>
              </a:rPr>
              <a:t>High Costs</a:t>
            </a:r>
            <a:r>
              <a:rPr lang="en-GB" sz="2400" b="0" i="0" dirty="0">
                <a:solidFill>
                  <a:srgbClr val="222222"/>
                </a:solidFill>
                <a:effectLst/>
                <a:latin typeface="Times New Roman" panose="02020603050405020304" pitchFamily="18" charset="0"/>
                <a:cs typeface="Times New Roman" panose="02020603050405020304" pitchFamily="18" charset="0"/>
              </a:rPr>
              <a:t>: The conventional approach is associated with high costs, limiting accessibility to a broader demographic.</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4. </a:t>
            </a:r>
            <a:r>
              <a:rPr lang="en-GB" sz="2400" b="1" i="0" dirty="0">
                <a:solidFill>
                  <a:srgbClr val="222222"/>
                </a:solidFill>
                <a:effectLst/>
                <a:latin typeface="Times New Roman" panose="02020603050405020304" pitchFamily="18" charset="0"/>
                <a:cs typeface="Times New Roman" panose="02020603050405020304" pitchFamily="18" charset="0"/>
              </a:rPr>
              <a:t>Dependency on Specialized Facilities</a:t>
            </a:r>
            <a:r>
              <a:rPr lang="en-GB" sz="2400" b="0" i="0" dirty="0">
                <a:solidFill>
                  <a:srgbClr val="222222"/>
                </a:solidFill>
                <a:effectLst/>
                <a:latin typeface="Times New Roman" panose="02020603050405020304" pitchFamily="18" charset="0"/>
                <a:cs typeface="Times New Roman" panose="02020603050405020304" pitchFamily="18" charset="0"/>
              </a:rPr>
              <a:t>: The need for specialized facilities and trained medical professionals adds to the challenges, limiting scalability.</a:t>
            </a:r>
          </a:p>
        </p:txBody>
      </p:sp>
    </p:spTree>
    <p:extLst>
      <p:ext uri="{BB962C8B-B14F-4D97-AF65-F5344CB8AC3E}">
        <p14:creationId xmlns:p14="http://schemas.microsoft.com/office/powerpoint/2010/main" val="72403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222531B0-D9CF-D6EF-F73D-1AAB063759EE}"/>
              </a:ext>
            </a:extLst>
          </p:cNvPr>
          <p:cNvSpPr>
            <a:spLocks noGrp="1"/>
          </p:cNvSpPr>
          <p:nvPr>
            <p:ph type="title"/>
          </p:nvPr>
        </p:nvSpPr>
        <p:spPr>
          <a:xfrm>
            <a:off x="3968387" y="317898"/>
            <a:ext cx="4255225"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PROPOSED SYSTEM</a:t>
            </a:r>
            <a:endParaRPr lang="en-IN" sz="4000" b="1" u="sng" dirty="0">
              <a:solidFill>
                <a:srgbClr val="002060"/>
              </a:solidFill>
            </a:endParaRPr>
          </a:p>
        </p:txBody>
      </p:sp>
      <p:sp>
        <p:nvSpPr>
          <p:cNvPr id="6" name="TextBox 5">
            <a:extLst>
              <a:ext uri="{FF2B5EF4-FFF2-40B4-BE49-F238E27FC236}">
                <a16:creationId xmlns:a16="http://schemas.microsoft.com/office/drawing/2014/main" id="{5979DEF4-CC72-E3CF-28A6-5F863EA9931D}"/>
              </a:ext>
            </a:extLst>
          </p:cNvPr>
          <p:cNvSpPr txBox="1"/>
          <p:nvPr/>
        </p:nvSpPr>
        <p:spPr>
          <a:xfrm>
            <a:off x="388279" y="1166842"/>
            <a:ext cx="11415440" cy="4524315"/>
          </a:xfrm>
          <a:prstGeom prst="rect">
            <a:avLst/>
          </a:prstGeom>
          <a:noFill/>
        </p:spPr>
        <p:txBody>
          <a:bodyPr wrap="square" rtlCol="0">
            <a:spAutoFit/>
          </a:bodyPr>
          <a:lstStyle/>
          <a:p>
            <a:pPr algn="just"/>
            <a:r>
              <a:rPr lang="en-GB" sz="2400" b="0" i="0" dirty="0">
                <a:solidFill>
                  <a:srgbClr val="222222"/>
                </a:solidFill>
                <a:effectLst/>
                <a:latin typeface="Times New Roman" panose="02020603050405020304" pitchFamily="18" charset="0"/>
                <a:cs typeface="Times New Roman" panose="02020603050405020304" pitchFamily="18" charset="0"/>
              </a:rPr>
              <a:t>1. </a:t>
            </a:r>
            <a:r>
              <a:rPr lang="en-GB" sz="2400" b="1" i="0" dirty="0">
                <a:solidFill>
                  <a:srgbClr val="222222"/>
                </a:solidFill>
                <a:effectLst/>
                <a:latin typeface="Times New Roman" panose="02020603050405020304" pitchFamily="18" charset="0"/>
                <a:cs typeface="Times New Roman" panose="02020603050405020304" pitchFamily="18" charset="0"/>
              </a:rPr>
              <a:t>Utilization of Modern Technologies: </a:t>
            </a:r>
            <a:r>
              <a:rPr lang="en-GB" sz="2400" b="0" i="0" dirty="0">
                <a:solidFill>
                  <a:srgbClr val="222222"/>
                </a:solidFill>
                <a:effectLst/>
                <a:latin typeface="Times New Roman" panose="02020603050405020304" pitchFamily="18" charset="0"/>
                <a:cs typeface="Times New Roman" panose="02020603050405020304" pitchFamily="18" charset="0"/>
              </a:rPr>
              <a:t>Our proposed Android application leverages advanced technologies, including Convolutional Neural Networks (CNN) and Fuzzy Logic.</a:t>
            </a: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r>
              <a:rPr lang="en-GB" sz="2400" b="0" i="0" dirty="0">
                <a:solidFill>
                  <a:srgbClr val="222222"/>
                </a:solidFill>
                <a:effectLst/>
                <a:latin typeface="Times New Roman" panose="02020603050405020304" pitchFamily="18" charset="0"/>
                <a:cs typeface="Times New Roman" panose="02020603050405020304" pitchFamily="18" charset="0"/>
              </a:rPr>
              <a:t>2. </a:t>
            </a:r>
            <a:r>
              <a:rPr lang="en-GB" sz="2400" b="1" i="0" dirty="0">
                <a:solidFill>
                  <a:srgbClr val="222222"/>
                </a:solidFill>
                <a:effectLst/>
                <a:latin typeface="Times New Roman" panose="02020603050405020304" pitchFamily="18" charset="0"/>
                <a:cs typeface="Times New Roman" panose="02020603050405020304" pitchFamily="18" charset="0"/>
              </a:rPr>
              <a:t>Efficient Image Capture: </a:t>
            </a:r>
            <a:r>
              <a:rPr lang="en-GB" sz="2400" b="0" i="0" dirty="0">
                <a:solidFill>
                  <a:srgbClr val="222222"/>
                </a:solidFill>
                <a:effectLst/>
                <a:latin typeface="Times New Roman" panose="02020603050405020304" pitchFamily="18" charset="0"/>
                <a:cs typeface="Times New Roman" panose="02020603050405020304" pitchFamily="18" charset="0"/>
              </a:rPr>
              <a:t>Users can capture images of specific body parts, eliminating the need for invasive blood sample testing, resulting in a faster diagnostic process.</a:t>
            </a: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r>
              <a:rPr lang="en-GB" sz="2400" b="0" i="0" dirty="0">
                <a:solidFill>
                  <a:srgbClr val="222222"/>
                </a:solidFill>
                <a:effectLst/>
                <a:latin typeface="Times New Roman" panose="02020603050405020304" pitchFamily="18" charset="0"/>
                <a:cs typeface="Times New Roman" panose="02020603050405020304" pitchFamily="18" charset="0"/>
              </a:rPr>
              <a:t>3. </a:t>
            </a:r>
            <a:r>
              <a:rPr lang="en-GB" sz="2400" b="1" i="0" dirty="0">
                <a:solidFill>
                  <a:srgbClr val="222222"/>
                </a:solidFill>
                <a:effectLst/>
                <a:latin typeface="Times New Roman" panose="02020603050405020304" pitchFamily="18" charset="0"/>
                <a:cs typeface="Times New Roman" panose="02020603050405020304" pitchFamily="18" charset="0"/>
              </a:rPr>
              <a:t>Cost-Effective Solution: </a:t>
            </a:r>
            <a:r>
              <a:rPr lang="en-GB" sz="2400" b="0" i="0" dirty="0">
                <a:solidFill>
                  <a:srgbClr val="222222"/>
                </a:solidFill>
                <a:effectLst/>
                <a:latin typeface="Times New Roman" panose="02020603050405020304" pitchFamily="18" charset="0"/>
                <a:cs typeface="Times New Roman" panose="02020603050405020304" pitchFamily="18" charset="0"/>
              </a:rPr>
              <a:t>By reducing the dependency on costly laboratory procedures, the proposed system aims to make vitamin deficiency screening more cost-effective and accessible.</a:t>
            </a: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r>
              <a:rPr lang="en-GB" sz="2400" b="0" i="0" dirty="0">
                <a:solidFill>
                  <a:srgbClr val="222222"/>
                </a:solidFill>
                <a:effectLst/>
                <a:latin typeface="Times New Roman" panose="02020603050405020304" pitchFamily="18" charset="0"/>
                <a:cs typeface="Times New Roman" panose="02020603050405020304" pitchFamily="18" charset="0"/>
              </a:rPr>
              <a:t>4. </a:t>
            </a:r>
            <a:r>
              <a:rPr lang="en-GB" sz="2400" b="1" i="0" dirty="0">
                <a:solidFill>
                  <a:srgbClr val="222222"/>
                </a:solidFill>
                <a:effectLst/>
                <a:latin typeface="Times New Roman" panose="02020603050405020304" pitchFamily="18" charset="0"/>
                <a:cs typeface="Times New Roman" panose="02020603050405020304" pitchFamily="18" charset="0"/>
              </a:rPr>
              <a:t>Enhanced Convenience: </a:t>
            </a:r>
            <a:r>
              <a:rPr lang="en-GB" sz="2400" b="0" i="0" dirty="0">
                <a:solidFill>
                  <a:srgbClr val="222222"/>
                </a:solidFill>
                <a:effectLst/>
                <a:latin typeface="Times New Roman" panose="02020603050405020304" pitchFamily="18" charset="0"/>
                <a:cs typeface="Times New Roman" panose="02020603050405020304" pitchFamily="18" charset="0"/>
              </a:rPr>
              <a:t>The proposed system, in the form of our Android app, offers a user-friendly alternative that combines accuracy with enhanced convenience.</a:t>
            </a:r>
          </a:p>
        </p:txBody>
      </p:sp>
    </p:spTree>
    <p:extLst>
      <p:ext uri="{BB962C8B-B14F-4D97-AF65-F5344CB8AC3E}">
        <p14:creationId xmlns:p14="http://schemas.microsoft.com/office/powerpoint/2010/main" val="32085794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0210BFB-6821-DB0B-2D4A-D423747FF419}"/>
              </a:ext>
            </a:extLst>
          </p:cNvPr>
          <p:cNvSpPr>
            <a:spLocks noGrp="1"/>
          </p:cNvSpPr>
          <p:nvPr>
            <p:ph type="title"/>
          </p:nvPr>
        </p:nvSpPr>
        <p:spPr>
          <a:xfrm>
            <a:off x="4317758" y="323723"/>
            <a:ext cx="3556484"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METHODOLOGY</a:t>
            </a:r>
            <a:endParaRPr lang="en-IN" sz="4000" b="1" u="sng" dirty="0">
              <a:solidFill>
                <a:srgbClr val="002060"/>
              </a:solidFill>
            </a:endParaRPr>
          </a:p>
        </p:txBody>
      </p:sp>
      <p:pic>
        <p:nvPicPr>
          <p:cNvPr id="7" name="Picture 6">
            <a:extLst>
              <a:ext uri="{FF2B5EF4-FFF2-40B4-BE49-F238E27FC236}">
                <a16:creationId xmlns:a16="http://schemas.microsoft.com/office/drawing/2014/main" id="{9DD78C1E-FE43-C12B-D622-6B95FAC5C77B}"/>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10000"/>
                    </a14:imgEffect>
                  </a14:imgLayer>
                </a14:imgProps>
              </a:ext>
            </a:extLst>
          </a:blip>
          <a:stretch>
            <a:fillRect/>
          </a:stretch>
        </p:blipFill>
        <p:spPr>
          <a:xfrm>
            <a:off x="2120433" y="838073"/>
            <a:ext cx="7951134" cy="5538797"/>
          </a:xfrm>
          <a:prstGeom prst="rect">
            <a:avLst/>
          </a:prstGeom>
        </p:spPr>
      </p:pic>
    </p:spTree>
    <p:extLst>
      <p:ext uri="{BB962C8B-B14F-4D97-AF65-F5344CB8AC3E}">
        <p14:creationId xmlns:p14="http://schemas.microsoft.com/office/powerpoint/2010/main" val="4172149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6052B8D-1309-0C0C-73A4-F4B6EB99E48F}"/>
              </a:ext>
            </a:extLst>
          </p:cNvPr>
          <p:cNvSpPr>
            <a:spLocks noGrp="1"/>
          </p:cNvSpPr>
          <p:nvPr>
            <p:ph type="title"/>
          </p:nvPr>
        </p:nvSpPr>
        <p:spPr>
          <a:xfrm>
            <a:off x="2491829" y="347020"/>
            <a:ext cx="7208341" cy="514350"/>
          </a:xfrm>
        </p:spPr>
        <p:txBody>
          <a:bodyPr>
            <a:normAutofit fontScale="90000"/>
          </a:bodyPr>
          <a:lstStyle/>
          <a:p>
            <a:r>
              <a:rPr lang="en-US" sz="3600" b="1" dirty="0">
                <a:solidFill>
                  <a:srgbClr val="002060"/>
                </a:solidFill>
                <a:latin typeface="Times New Roman" panose="02020603050405020304" pitchFamily="18" charset="0"/>
                <a:cs typeface="Times New Roman" panose="02020603050405020304" pitchFamily="18" charset="0"/>
              </a:rPr>
              <a:t>TOOLS AND TECHNOLOGIES USED</a:t>
            </a:r>
            <a:endParaRPr lang="en-IN" sz="4000" b="1" dirty="0">
              <a:solidFill>
                <a:srgbClr val="002060"/>
              </a:solidFill>
            </a:endParaRPr>
          </a:p>
        </p:txBody>
      </p:sp>
      <p:sp>
        <p:nvSpPr>
          <p:cNvPr id="8" name="TextBox 7">
            <a:extLst>
              <a:ext uri="{FF2B5EF4-FFF2-40B4-BE49-F238E27FC236}">
                <a16:creationId xmlns:a16="http://schemas.microsoft.com/office/drawing/2014/main" id="{D8628453-8987-C55C-8E56-0FA428A13C7F}"/>
              </a:ext>
            </a:extLst>
          </p:cNvPr>
          <p:cNvSpPr txBox="1"/>
          <p:nvPr/>
        </p:nvSpPr>
        <p:spPr>
          <a:xfrm>
            <a:off x="388280" y="1184315"/>
            <a:ext cx="11415440" cy="4893647"/>
          </a:xfrm>
          <a:prstGeom prst="rect">
            <a:avLst/>
          </a:prstGeom>
          <a:noFill/>
        </p:spPr>
        <p:txBody>
          <a:bodyPr wrap="square" rtlCol="0">
            <a:spAutoFit/>
          </a:bodyPr>
          <a:lstStyle/>
          <a:p>
            <a:pPr algn="just"/>
            <a:r>
              <a:rPr lang="en-GB" sz="2400" b="0" i="0" dirty="0">
                <a:solidFill>
                  <a:srgbClr val="222222"/>
                </a:solidFill>
                <a:effectLst/>
                <a:latin typeface="Times New Roman" panose="02020603050405020304" pitchFamily="18" charset="0"/>
                <a:cs typeface="Times New Roman" panose="02020603050405020304" pitchFamily="18" charset="0"/>
              </a:rPr>
              <a:t>Our project integrates a comprehensive set of tools and technologies to develop a robust vitamin deficiency detection app. Here's an overview of the key components:</a:t>
            </a: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r>
              <a:rPr lang="en-GB" sz="2400" b="0" i="0" dirty="0">
                <a:solidFill>
                  <a:srgbClr val="222222"/>
                </a:solidFill>
                <a:effectLst/>
                <a:latin typeface="Times New Roman" panose="02020603050405020304" pitchFamily="18" charset="0"/>
                <a:cs typeface="Times New Roman" panose="02020603050405020304" pitchFamily="18" charset="0"/>
              </a:rPr>
              <a:t>1. </a:t>
            </a:r>
            <a:r>
              <a:rPr lang="en-GB" sz="2400" b="1" i="0" dirty="0">
                <a:solidFill>
                  <a:srgbClr val="222222"/>
                </a:solidFill>
                <a:effectLst/>
                <a:latin typeface="Times New Roman" panose="02020603050405020304" pitchFamily="18" charset="0"/>
                <a:cs typeface="Times New Roman" panose="02020603050405020304" pitchFamily="18" charset="0"/>
              </a:rPr>
              <a:t>TensorFlow:</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TensorFlow is utilized for model training in a cloud environment using Google Colab.</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It enables the creation and refinement of the Convolutional Neural Network (CNN) model, harnessing the capabilities of cloud computing for efficient processing.</a:t>
            </a:r>
          </a:p>
          <a:p>
            <a:pPr algn="just"/>
            <a:endParaRPr lang="en-GB" sz="2400" b="0" i="0" dirty="0">
              <a:solidFill>
                <a:srgbClr val="222222"/>
              </a:solidFill>
              <a:effectLst/>
              <a:latin typeface="Times New Roman" panose="02020603050405020304" pitchFamily="18" charset="0"/>
              <a:cs typeface="Times New Roman" panose="02020603050405020304" pitchFamily="18" charset="0"/>
            </a:endParaRPr>
          </a:p>
          <a:p>
            <a:pPr algn="just"/>
            <a:r>
              <a:rPr lang="en-GB" sz="2400" b="0" i="0" dirty="0">
                <a:solidFill>
                  <a:srgbClr val="222222"/>
                </a:solidFill>
                <a:effectLst/>
                <a:latin typeface="Times New Roman" panose="02020603050405020304" pitchFamily="18" charset="0"/>
                <a:cs typeface="Times New Roman" panose="02020603050405020304" pitchFamily="18" charset="0"/>
              </a:rPr>
              <a:t>2. </a:t>
            </a:r>
            <a:r>
              <a:rPr lang="en-GB" sz="2400" b="1" i="0" dirty="0">
                <a:solidFill>
                  <a:srgbClr val="222222"/>
                </a:solidFill>
                <a:effectLst/>
                <a:latin typeface="Times New Roman" panose="02020603050405020304" pitchFamily="18" charset="0"/>
                <a:cs typeface="Times New Roman" panose="02020603050405020304" pitchFamily="18" charset="0"/>
              </a:rPr>
              <a:t>TensorFlow Lite:</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TensorFlow Lite takes the trained model and facilitates its seamless integration into the Android app.</a:t>
            </a:r>
          </a:p>
          <a:p>
            <a:pPr algn="just"/>
            <a:r>
              <a:rPr lang="en-GB" sz="2400" b="0" i="0" dirty="0">
                <a:solidFill>
                  <a:srgbClr val="222222"/>
                </a:solidFill>
                <a:effectLst/>
                <a:latin typeface="Times New Roman" panose="02020603050405020304" pitchFamily="18" charset="0"/>
                <a:cs typeface="Times New Roman" panose="02020603050405020304" pitchFamily="18" charset="0"/>
              </a:rPr>
              <a:t>   - The lightweight version is optimized for on-device processing, ensuring real-time analysis of user-captured images directly on Android devices.</a:t>
            </a:r>
          </a:p>
        </p:txBody>
      </p:sp>
    </p:spTree>
    <p:extLst>
      <p:ext uri="{BB962C8B-B14F-4D97-AF65-F5344CB8AC3E}">
        <p14:creationId xmlns:p14="http://schemas.microsoft.com/office/powerpoint/2010/main" val="12830078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824</TotalTime>
  <Words>1342</Words>
  <Application>Microsoft Office PowerPoint</Application>
  <PresentationFormat>Widescreen</PresentationFormat>
  <Paragraphs>97</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Britannic Bold</vt:lpstr>
      <vt:lpstr>Calibri</vt:lpstr>
      <vt:lpstr>Calibri Light</vt:lpstr>
      <vt:lpstr>Times New Roman</vt:lpstr>
      <vt:lpstr>Office Theme</vt:lpstr>
      <vt:lpstr>PowerPoint Presentation</vt:lpstr>
      <vt:lpstr>“VITAMIN DIFICIENCY DETECTION USING IMAGE PROCESSING AND NEURAL NETWORK”</vt:lpstr>
      <vt:lpstr>PowerPoint Presentation</vt:lpstr>
      <vt:lpstr>ABSTRACT</vt:lpstr>
      <vt:lpstr>INTRODUCTION</vt:lpstr>
      <vt:lpstr>EXISTING SYSTEM</vt:lpstr>
      <vt:lpstr>PROPOSED SYSTEM</vt:lpstr>
      <vt:lpstr>METHODOLOGY</vt:lpstr>
      <vt:lpstr>TOOLS AND TECHNOLOGIES USED</vt:lpstr>
      <vt:lpstr>PowerPoint Presentation</vt:lpstr>
      <vt:lpstr>SOFTWARE AND HARD REQUIREMENTS</vt:lpstr>
      <vt:lpstr>INPUTS AND OUTPUTS</vt:lpstr>
      <vt:lpstr>PowerPoint Presentation</vt:lpstr>
      <vt:lpstr>CONCLUSION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VISVESVARAYA TECHNOLOGICAL UNIVERSITY JNANA SANGAMA, BELGAVI -590 014  Phase-1 Project On Artificial Intelligence based self driving car  Submitted by Bhagya Shree N                                   4SM20CS009 Rohit                                                                      4SM20CS059 Sharath J                                                               4SM20CS073 Usha B                                                                   4SM20CS083      Under the Guidance of                                                                          Project Coordinator                 Dr. Krishnareddy K R.M.Tech, Ph.D,                                                                                                 Prof. Ramesh B E.M.Tech,             Prof., Dept. of CS&amp;E,                                                                                                       Asso. Prof., Dept. of CS&amp;E, SJMIT, Chitradurga.                                                                                                       SJMIT, Chitradurga.  Head of the Department        Prof.Poral Nagaraj B.E., M.Tech.,       Prof. &amp; HOD., Dept. of CS&amp;E, SJMIT, Chitradurga.  DEPARTMENT OF COMPUTER SCIENCE AND ENGINEERING S J M INSTITUTE OF TECHNOLOGY CHITRADURGA-577502</dc:title>
  <dc:creator>Bhagya Shree N</dc:creator>
  <cp:lastModifiedBy>Prasad CRV</cp:lastModifiedBy>
  <cp:revision>15</cp:revision>
  <dcterms:created xsi:type="dcterms:W3CDTF">2023-11-20T04:11:02Z</dcterms:created>
  <dcterms:modified xsi:type="dcterms:W3CDTF">2023-12-22T02:28:39Z</dcterms:modified>
</cp:coreProperties>
</file>