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83" r:id="rId5"/>
    <p:sldId id="284" r:id="rId6"/>
    <p:sldId id="285" r:id="rId7"/>
    <p:sldId id="286" r:id="rId8"/>
    <p:sldId id="287" r:id="rId9"/>
    <p:sldId id="288" r:id="rId10"/>
    <p:sldId id="295" r:id="rId11"/>
    <p:sldId id="289" r:id="rId12"/>
    <p:sldId id="290" r:id="rId13"/>
    <p:sldId id="292" r:id="rId14"/>
    <p:sldId id="294" r:id="rId15"/>
    <p:sldId id="293" r:id="rId16"/>
    <p:sldId id="281" r:id="rId17"/>
    <p:sldId id="296" r:id="rId18"/>
    <p:sldId id="29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175247" y="6550152"/>
            <a:ext cx="3103245" cy="48895"/>
          </a:xfrm>
          <a:custGeom>
            <a:avLst/>
            <a:gdLst/>
            <a:ahLst/>
            <a:cxnLst/>
            <a:rect l="l" t="t" r="r" b="b"/>
            <a:pathLst>
              <a:path w="3103245" h="48895">
                <a:moveTo>
                  <a:pt x="3102863" y="0"/>
                </a:moveTo>
                <a:lnTo>
                  <a:pt x="0" y="0"/>
                </a:lnTo>
                <a:lnTo>
                  <a:pt x="0" y="48768"/>
                </a:lnTo>
                <a:lnTo>
                  <a:pt x="3102863" y="48768"/>
                </a:lnTo>
                <a:lnTo>
                  <a:pt x="3102863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11056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11B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78251" y="6550152"/>
            <a:ext cx="3442970" cy="48895"/>
          </a:xfrm>
          <a:custGeom>
            <a:avLst/>
            <a:gdLst/>
            <a:ahLst/>
            <a:cxnLst/>
            <a:rect l="l" t="t" r="r" b="b"/>
            <a:pathLst>
              <a:path w="3442970" h="48895">
                <a:moveTo>
                  <a:pt x="3442716" y="0"/>
                </a:moveTo>
                <a:lnTo>
                  <a:pt x="0" y="0"/>
                </a:lnTo>
                <a:lnTo>
                  <a:pt x="0" y="48768"/>
                </a:lnTo>
                <a:lnTo>
                  <a:pt x="3442716" y="48768"/>
                </a:lnTo>
                <a:lnTo>
                  <a:pt x="3442716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9200" y="1523"/>
            <a:ext cx="2924555" cy="69037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993891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45307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087611" y="65532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20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3352800"/>
            <a:ext cx="11582400" cy="2743200"/>
          </a:xfrm>
          <a:custGeom>
            <a:avLst/>
            <a:gdLst/>
            <a:ahLst/>
            <a:cxnLst/>
            <a:rect l="l" t="t" r="r" b="b"/>
            <a:pathLst>
              <a:path w="11582400" h="2743200">
                <a:moveTo>
                  <a:pt x="11582400" y="0"/>
                </a:moveTo>
                <a:lnTo>
                  <a:pt x="0" y="0"/>
                </a:lnTo>
                <a:lnTo>
                  <a:pt x="0" y="2743200"/>
                </a:lnTo>
                <a:lnTo>
                  <a:pt x="11582400" y="2743200"/>
                </a:lnTo>
                <a:lnTo>
                  <a:pt x="11582400" y="0"/>
                </a:lnTo>
                <a:close/>
              </a:path>
            </a:pathLst>
          </a:custGeom>
          <a:solidFill>
            <a:srgbClr val="0F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60291" y="6096000"/>
            <a:ext cx="3862070" cy="76200"/>
          </a:xfrm>
          <a:custGeom>
            <a:avLst/>
            <a:gdLst/>
            <a:ahLst/>
            <a:cxnLst/>
            <a:rect l="l" t="t" r="r" b="b"/>
            <a:pathLst>
              <a:path w="3862070" h="76200">
                <a:moveTo>
                  <a:pt x="3861816" y="0"/>
                </a:moveTo>
                <a:lnTo>
                  <a:pt x="0" y="0"/>
                </a:lnTo>
                <a:lnTo>
                  <a:pt x="0" y="76200"/>
                </a:lnTo>
                <a:lnTo>
                  <a:pt x="3861816" y="76200"/>
                </a:lnTo>
                <a:lnTo>
                  <a:pt x="3861816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096000"/>
            <a:ext cx="3860800" cy="76200"/>
          </a:xfrm>
          <a:custGeom>
            <a:avLst/>
            <a:gdLst/>
            <a:ahLst/>
            <a:cxnLst/>
            <a:rect l="l" t="t" r="r" b="b"/>
            <a:pathLst>
              <a:path w="3860800" h="76200">
                <a:moveTo>
                  <a:pt x="3860291" y="0"/>
                </a:moveTo>
                <a:lnTo>
                  <a:pt x="0" y="0"/>
                </a:lnTo>
                <a:lnTo>
                  <a:pt x="0" y="76200"/>
                </a:lnTo>
                <a:lnTo>
                  <a:pt x="3860291" y="76200"/>
                </a:lnTo>
                <a:lnTo>
                  <a:pt x="3860291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722107" y="6096000"/>
            <a:ext cx="3860800" cy="76200"/>
          </a:xfrm>
          <a:custGeom>
            <a:avLst/>
            <a:gdLst/>
            <a:ahLst/>
            <a:cxnLst/>
            <a:rect l="l" t="t" r="r" b="b"/>
            <a:pathLst>
              <a:path w="3860800" h="76200">
                <a:moveTo>
                  <a:pt x="3860292" y="0"/>
                </a:moveTo>
                <a:lnTo>
                  <a:pt x="0" y="0"/>
                </a:lnTo>
                <a:lnTo>
                  <a:pt x="0" y="76200"/>
                </a:lnTo>
                <a:lnTo>
                  <a:pt x="3860292" y="76200"/>
                </a:lnTo>
                <a:lnTo>
                  <a:pt x="38602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07" y="3352800"/>
            <a:ext cx="2743200" cy="1979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75248" y="6550152"/>
            <a:ext cx="3103245" cy="48895"/>
          </a:xfrm>
          <a:custGeom>
            <a:avLst/>
            <a:gdLst/>
            <a:ahLst/>
            <a:cxnLst/>
            <a:rect l="l" t="t" r="r" b="b"/>
            <a:pathLst>
              <a:path w="3103245" h="48895">
                <a:moveTo>
                  <a:pt x="3102863" y="0"/>
                </a:moveTo>
                <a:lnTo>
                  <a:pt x="0" y="0"/>
                </a:lnTo>
                <a:lnTo>
                  <a:pt x="0" y="48768"/>
                </a:lnTo>
                <a:lnTo>
                  <a:pt x="3102863" y="48768"/>
                </a:lnTo>
                <a:lnTo>
                  <a:pt x="3102863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11055" y="6550152"/>
            <a:ext cx="2981325" cy="45720"/>
          </a:xfrm>
          <a:custGeom>
            <a:avLst/>
            <a:gdLst/>
            <a:ahLst/>
            <a:cxnLst/>
            <a:rect l="l" t="t" r="r" b="b"/>
            <a:pathLst>
              <a:path w="2981325" h="45720">
                <a:moveTo>
                  <a:pt x="2980944" y="0"/>
                </a:moveTo>
                <a:lnTo>
                  <a:pt x="0" y="0"/>
                </a:lnTo>
                <a:lnTo>
                  <a:pt x="0" y="45720"/>
                </a:lnTo>
                <a:lnTo>
                  <a:pt x="2980944" y="45720"/>
                </a:lnTo>
                <a:lnTo>
                  <a:pt x="2980944" y="0"/>
                </a:lnTo>
                <a:close/>
              </a:path>
            </a:pathLst>
          </a:custGeom>
          <a:solidFill>
            <a:srgbClr val="E11B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78251" y="6550152"/>
            <a:ext cx="3442970" cy="48895"/>
          </a:xfrm>
          <a:custGeom>
            <a:avLst/>
            <a:gdLst/>
            <a:ahLst/>
            <a:cxnLst/>
            <a:rect l="l" t="t" r="r" b="b"/>
            <a:pathLst>
              <a:path w="3442970" h="48895">
                <a:moveTo>
                  <a:pt x="3442716" y="0"/>
                </a:moveTo>
                <a:lnTo>
                  <a:pt x="0" y="0"/>
                </a:lnTo>
                <a:lnTo>
                  <a:pt x="0" y="48768"/>
                </a:lnTo>
                <a:lnTo>
                  <a:pt x="3442716" y="48768"/>
                </a:lnTo>
                <a:lnTo>
                  <a:pt x="3442716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200" y="1523"/>
            <a:ext cx="2924555" cy="69037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993891" y="6553200"/>
            <a:ext cx="3106420" cy="45720"/>
          </a:xfrm>
          <a:custGeom>
            <a:avLst/>
            <a:gdLst/>
            <a:ahLst/>
            <a:cxnLst/>
            <a:rect l="l" t="t" r="r" b="b"/>
            <a:pathLst>
              <a:path w="3106420" h="45720">
                <a:moveTo>
                  <a:pt x="3105912" y="0"/>
                </a:moveTo>
                <a:lnTo>
                  <a:pt x="0" y="0"/>
                </a:lnTo>
                <a:lnTo>
                  <a:pt x="0" y="45720"/>
                </a:lnTo>
                <a:lnTo>
                  <a:pt x="3105912" y="45720"/>
                </a:lnTo>
                <a:lnTo>
                  <a:pt x="3105912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45307" y="6553200"/>
            <a:ext cx="3148965" cy="45720"/>
          </a:xfrm>
          <a:custGeom>
            <a:avLst/>
            <a:gdLst/>
            <a:ahLst/>
            <a:cxnLst/>
            <a:rect l="l" t="t" r="r" b="b"/>
            <a:pathLst>
              <a:path w="3148965" h="45720">
                <a:moveTo>
                  <a:pt x="3148584" y="0"/>
                </a:moveTo>
                <a:lnTo>
                  <a:pt x="0" y="0"/>
                </a:lnTo>
                <a:lnTo>
                  <a:pt x="0" y="45720"/>
                </a:lnTo>
                <a:lnTo>
                  <a:pt x="3148584" y="45720"/>
                </a:lnTo>
                <a:lnTo>
                  <a:pt x="3148584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87611" y="65532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20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150107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75C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3150235" cy="45720"/>
          </a:xfrm>
          <a:custGeom>
            <a:avLst/>
            <a:gdLst/>
            <a:ahLst/>
            <a:cxnLst/>
            <a:rect l="l" t="t" r="r" b="b"/>
            <a:pathLst>
              <a:path w="3150235" h="45719">
                <a:moveTo>
                  <a:pt x="3150108" y="0"/>
                </a:moveTo>
                <a:lnTo>
                  <a:pt x="0" y="0"/>
                </a:lnTo>
                <a:lnTo>
                  <a:pt x="0" y="45720"/>
                </a:lnTo>
                <a:lnTo>
                  <a:pt x="3150108" y="45720"/>
                </a:lnTo>
                <a:lnTo>
                  <a:pt x="3150108" y="0"/>
                </a:lnTo>
                <a:close/>
              </a:path>
            </a:pathLst>
          </a:custGeom>
          <a:solidFill>
            <a:srgbClr val="FAAE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242303" y="1295400"/>
            <a:ext cx="3104515" cy="45720"/>
          </a:xfrm>
          <a:custGeom>
            <a:avLst/>
            <a:gdLst/>
            <a:ahLst/>
            <a:cxnLst/>
            <a:rect l="l" t="t" r="r" b="b"/>
            <a:pathLst>
              <a:path w="3104515" h="45719">
                <a:moveTo>
                  <a:pt x="3104388" y="0"/>
                </a:moveTo>
                <a:lnTo>
                  <a:pt x="0" y="0"/>
                </a:lnTo>
                <a:lnTo>
                  <a:pt x="0" y="45720"/>
                </a:lnTo>
                <a:lnTo>
                  <a:pt x="3104388" y="45720"/>
                </a:lnTo>
                <a:lnTo>
                  <a:pt x="310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733" y="424941"/>
            <a:ext cx="1122253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EB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618615"/>
            <a:ext cx="1160780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022MT13057@wilp.bits-pilani.ac.in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youtu.be/sbWAdFXIST8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likhitgatagat/ai-chatbot-application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255" y="5217748"/>
            <a:ext cx="1675764" cy="52386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6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900" spc="-155" dirty="0">
                <a:solidFill>
                  <a:srgbClr val="FFFFFF"/>
                </a:solidFill>
                <a:latin typeface="Arial MT"/>
                <a:cs typeface="Arial MT"/>
              </a:rPr>
              <a:t>ilan</a:t>
            </a:r>
            <a:r>
              <a:rPr sz="29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29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5941" y="3644849"/>
            <a:ext cx="7019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Artificial Intelligence Assignment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7993" y="4477588"/>
            <a:ext cx="4060825" cy="990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Submitted by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Likhit Gatagat</a:t>
            </a:r>
            <a:endParaRPr sz="1800" dirty="0">
              <a:latin typeface="Calibri"/>
              <a:cs typeface="Calibri"/>
            </a:endParaRPr>
          </a:p>
          <a:p>
            <a:pPr marR="5715" algn="r">
              <a:lnSpc>
                <a:spcPts val="18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r>
              <a:rPr lang="en-US" spc="-5" dirty="0">
                <a:solidFill>
                  <a:srgbClr val="FFFFFF"/>
                </a:solidFill>
                <a:latin typeface="Calibri"/>
                <a:cs typeface="Calibri"/>
              </a:rPr>
              <a:t>MT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13057</a:t>
            </a:r>
            <a:endParaRPr sz="1800" dirty="0">
              <a:latin typeface="Calibri"/>
              <a:cs typeface="Calibri"/>
            </a:endParaRPr>
          </a:p>
          <a:p>
            <a:pPr marL="12700" marR="5080" indent="2494915">
              <a:lnSpc>
                <a:spcPts val="18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Bits,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Pilani,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WILP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2022MT13057@wilp.bits-pilani.ac.in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0" y="631372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600" y="5741609"/>
            <a:ext cx="3904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SSZC444</a:t>
            </a:r>
            <a:r>
              <a:rPr lang="en-US" sz="1800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Artificial Intelligence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6351219"/>
            <a:ext cx="18154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35" dirty="0">
                <a:latin typeface="Calibri"/>
                <a:cs typeface="Calibri"/>
              </a:rPr>
              <a:t>November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lang="en-US" b="1" spc="-35" dirty="0">
                <a:latin typeface="Calibri"/>
                <a:cs typeface="Calibri"/>
              </a:rPr>
              <a:t>27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2023</a:t>
            </a:r>
            <a:endParaRPr sz="1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9368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Continued…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661144"/>
            <a:ext cx="1119251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Features Integrated:</a:t>
            </a: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r>
              <a:rPr lang="en-US" sz="1600" b="1" dirty="0">
                <a:latin typeface="Raleway" pitchFamily="2" charset="0"/>
                <a:cs typeface="Calibri"/>
              </a:rPr>
              <a:t>PDF Upload Functionality: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Users can browse and upload multiple PDFs within the application.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Uploaded PDFs are utilized to enrich the chatbot's knowledge base.</a:t>
            </a: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endParaRPr lang="en-IN" sz="1600" b="1" dirty="0">
              <a:latin typeface="Raleway" pitchFamily="2" charset="0"/>
              <a:cs typeface="Calibri"/>
            </a:endParaRP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r>
              <a:rPr lang="en-IN" sz="1600" b="1" dirty="0">
                <a:latin typeface="Raleway" pitchFamily="2" charset="0"/>
                <a:cs typeface="Calibri"/>
              </a:rPr>
              <a:t>Embedding Model API Usage: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Users have the ability to set the context for the conversation.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Contextual information from uploaded PDFs guides the AI agent's responses.</a:t>
            </a: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r>
              <a:rPr lang="en-IN" sz="1600" b="1" dirty="0">
                <a:latin typeface="Raleway" pitchFamily="2" charset="0"/>
                <a:cs typeface="Calibri"/>
              </a:rPr>
              <a:t>AI Agent Integration: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The AI agent utilizes the supplied PDFs as a knowledge base for answering queries.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Responses are generated based on the collective information from uploaded PDFs.</a:t>
            </a: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endParaRPr lang="en-US" sz="1600" dirty="0">
              <a:latin typeface="Raleway" pitchFamily="2" charset="0"/>
              <a:cs typeface="Calibri"/>
            </a:endParaRP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r>
              <a:rPr lang="en-IN" sz="1600" b="1" dirty="0">
                <a:latin typeface="Raleway" pitchFamily="2" charset="0"/>
                <a:cs typeface="Calibri"/>
              </a:rPr>
              <a:t>GUI Description: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b="1" dirty="0">
                <a:latin typeface="Raleway" pitchFamily="2" charset="0"/>
                <a:cs typeface="Calibri"/>
              </a:rPr>
              <a:t>User Interface: </a:t>
            </a:r>
            <a:r>
              <a:rPr lang="en-IN" sz="1600" dirty="0">
                <a:latin typeface="Raleway" pitchFamily="2" charset="0"/>
                <a:cs typeface="Calibri"/>
              </a:rPr>
              <a:t>A user-friendly interface allowing seamless PDF uploads and context setting.</a:t>
            </a:r>
          </a:p>
          <a:p>
            <a:pPr marL="1270000" lvl="2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b="1" dirty="0">
                <a:latin typeface="Raleway" pitchFamily="2" charset="0"/>
                <a:cs typeface="Calibri"/>
              </a:rPr>
              <a:t>Interaction Flow:</a:t>
            </a:r>
            <a:r>
              <a:rPr lang="en-IN" sz="1600" dirty="0">
                <a:latin typeface="Raleway" pitchFamily="2" charset="0"/>
                <a:cs typeface="Calibri"/>
              </a:rPr>
              <a:t> Users navigate, upload PDFs, set context, and engage with the AI agent for responses.</a:t>
            </a:r>
          </a:p>
        </p:txBody>
      </p:sp>
    </p:spTree>
    <p:extLst>
      <p:ext uri="{BB962C8B-B14F-4D97-AF65-F5344CB8AC3E}">
        <p14:creationId xmlns:p14="http://schemas.microsoft.com/office/powerpoint/2010/main" val="64638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9368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Example Scenario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661144"/>
            <a:ext cx="11192510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User Query: </a:t>
            </a:r>
            <a:r>
              <a:rPr lang="en-IN" sz="1600" dirty="0">
                <a:latin typeface="Raleway" pitchFamily="2" charset="0"/>
                <a:cs typeface="Calibri"/>
              </a:rPr>
              <a:t>"Who is Likhit Gatagat"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Process Flow: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Received embeddings data for the specific prompt</a:t>
            </a:r>
            <a:r>
              <a:rPr lang="en-US" sz="1600" dirty="0">
                <a:latin typeface="Raleway" pitchFamily="2" charset="0"/>
                <a:cs typeface="Calibri"/>
              </a:rPr>
              <a:t>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Computed cosine similarity with database embeddings.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Constructed a refined prompt for OpenAI based on the most relevant text.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Sent the refined prompt and obtained a more contextually relevant response.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Söhne"/>
              </a:rPr>
              <a:t>Result: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600" b="1" i="0" dirty="0">
                <a:effectLst/>
                <a:latin typeface="Söhne"/>
              </a:rPr>
              <a:t>Enhanced Relevance:</a:t>
            </a:r>
            <a:r>
              <a:rPr lang="en-IN" sz="1600" b="0" i="0" dirty="0">
                <a:effectLst/>
                <a:latin typeface="Söhne"/>
              </a:rPr>
              <a:t> Obtained more relevant responses by incorporating contextually relevant prompts.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600" b="1" i="0" dirty="0">
                <a:effectLst/>
                <a:latin typeface="Söhne"/>
              </a:rPr>
              <a:t>Expanded Knowledge Base:</a:t>
            </a:r>
            <a:r>
              <a:rPr lang="en-IN" sz="1600" b="0" i="0" dirty="0">
                <a:effectLst/>
                <a:latin typeface="Söhne"/>
              </a:rPr>
              <a:t> Enabled users to contribute by uploading PDFs, enriching the chatbot's knowledge.</a:t>
            </a:r>
          </a:p>
          <a:p>
            <a:pPr marL="812800" lvl="1" indent="-342900"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1600" dirty="0">
              <a:latin typeface="Raleway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68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3 – UI Screens – User Login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2324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34" y="685800"/>
            <a:ext cx="1122253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UI Screens – PDF Upload, Update Knowledge Base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303759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34" y="685800"/>
            <a:ext cx="1122253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UI Screens – Embeddings Database (Excel)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402155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34" y="685800"/>
            <a:ext cx="1122253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UI Screens – Relevant response as per knowledge base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88025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9DA4C-AACB-E0C7-35CC-475D0804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8D48-A9BC-0EB0-EF83-6E70CDCD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734" y="1524000"/>
            <a:ext cx="11222531" cy="5447645"/>
          </a:xfrm>
        </p:spPr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sz="4800" dirty="0">
                <a:hlinkClick r:id="rId2"/>
              </a:rPr>
              <a:t>Link to the Demo</a:t>
            </a:r>
            <a:endParaRPr lang="en-US" sz="48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 descr="A close-up of a keyboard&#10;&#10;Description automatically generated">
            <a:extLst>
              <a:ext uri="{FF2B5EF4-FFF2-40B4-BE49-F238E27FC236}">
                <a16:creationId xmlns:a16="http://schemas.microsoft.com/office/drawing/2014/main" id="{2F1C2863-E8BE-D1FC-794D-41626ACF4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1917721"/>
            <a:ext cx="5029200" cy="30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9DA4C-AACB-E0C7-35CC-475D080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3" y="424941"/>
            <a:ext cx="11222532" cy="492443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A8D48-A9BC-0EB0-EF83-6E70CDCD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734" y="1524000"/>
            <a:ext cx="11222531" cy="544764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dirty="0">
                <a:hlinkClick r:id="rId2"/>
              </a:rPr>
              <a:t>Link to the Source Code</a:t>
            </a:r>
            <a:endParaRPr lang="en-US" sz="48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1C2863-E8BE-D1FC-794D-41626ACF4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399" y="2014537"/>
            <a:ext cx="5029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obot holding a glowing object&#10;&#10;Description automatically generated">
            <a:extLst>
              <a:ext uri="{FF2B5EF4-FFF2-40B4-BE49-F238E27FC236}">
                <a16:creationId xmlns:a16="http://schemas.microsoft.com/office/drawing/2014/main" id="{741FF71C-4D07-D6F2-BF92-FA291F4A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29683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Custom Conversational AI agent (Chatbot) using OpenAI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676400"/>
            <a:ext cx="11192510" cy="362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600" b="1" dirty="0">
                <a:latin typeface="Raleway" pitchFamily="2" charset="0"/>
                <a:cs typeface="Calibri"/>
              </a:rPr>
              <a:t>Installations/Packages needed for this assignment: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Node - v20.10.0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NPM - 10.2.3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Express - 4.18.2 - </a:t>
            </a:r>
            <a:r>
              <a:rPr lang="en-IN" sz="1600" dirty="0">
                <a:latin typeface="Raleway" pitchFamily="2" charset="0"/>
                <a:cs typeface="Calibri"/>
              </a:rPr>
              <a:t>Framework we'll use to spin up a Node server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 err="1">
                <a:latin typeface="Raleway" pitchFamily="2" charset="0"/>
                <a:cs typeface="Calibri"/>
              </a:rPr>
              <a:t>Airtable</a:t>
            </a:r>
            <a:r>
              <a:rPr lang="en-US" sz="1600" dirty="0">
                <a:latin typeface="Raleway" pitchFamily="2" charset="0"/>
                <a:cs typeface="Calibri"/>
              </a:rPr>
              <a:t> - 0.11.6 -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OpenAI - 3.3.0 - </a:t>
            </a:r>
            <a:r>
              <a:rPr lang="en-IN" sz="1600" dirty="0">
                <a:latin typeface="Raleway" pitchFamily="2" charset="0"/>
                <a:cs typeface="Calibri"/>
              </a:rPr>
              <a:t>Node.js library for the OpenAI API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  <a:p>
            <a:pPr marL="12700">
              <a:spcBef>
                <a:spcPts val="105"/>
              </a:spcBef>
            </a:pPr>
            <a:r>
              <a:rPr lang="en-US" sz="1600" b="1" dirty="0">
                <a:latin typeface="Raleway" pitchFamily="2" charset="0"/>
                <a:cs typeface="Calibri"/>
              </a:rPr>
              <a:t>Pre-requisites for the assignment:</a:t>
            </a: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OpenAI API Key</a:t>
            </a: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Air Table Base Id</a:t>
            </a: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Air Table API Key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37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29683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1 - Integrating OpenAI with Node.js/Express 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676400"/>
            <a:ext cx="11192510" cy="309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Objective: </a:t>
            </a:r>
            <a:r>
              <a:rPr lang="en-IN" sz="1600" dirty="0">
                <a:latin typeface="Raleway" pitchFamily="2" charset="0"/>
                <a:cs typeface="Calibri"/>
              </a:rPr>
              <a:t>Communicate with OpenAI API to generate responses.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Implementation:</a:t>
            </a:r>
            <a:r>
              <a:rPr lang="en-IN" sz="1600" dirty="0">
                <a:latin typeface="Raleway" pitchFamily="2" charset="0"/>
                <a:cs typeface="Calibri"/>
              </a:rPr>
              <a:t> Utilized Node.js and Express to set up an endpoint for sending requests to OpenAI.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b="1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latin typeface="Raleway" pitchFamily="2" charset="0"/>
                <a:cs typeface="Calibri"/>
              </a:rPr>
              <a:t>Key Points: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Backend Setup: Created a Node.js/Express server (index.js) to handle API requests.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OpenAI Integration: Configured an endpoint to communicate with </a:t>
            </a:r>
            <a:r>
              <a:rPr lang="en-US" sz="1600" dirty="0" err="1">
                <a:latin typeface="Raleway" pitchFamily="2" charset="0"/>
                <a:cs typeface="Calibri"/>
              </a:rPr>
              <a:t>OpenAI's</a:t>
            </a:r>
            <a:r>
              <a:rPr lang="en-US" sz="1600" dirty="0">
                <a:latin typeface="Raleway" pitchFamily="2" charset="0"/>
                <a:cs typeface="Calibri"/>
              </a:rPr>
              <a:t> API.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Random Response Generation: Utilized the OpenAI API to generate random responses based on prompts.</a:t>
            </a:r>
          </a:p>
          <a:p>
            <a:pPr marL="469900" lvl="1"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latin typeface="Raleway" pitchFamily="2" charset="0"/>
                <a:cs typeface="Calibri"/>
              </a:rPr>
              <a:t>Impact: </a:t>
            </a:r>
            <a:r>
              <a:rPr lang="en-IN" sz="1600" dirty="0">
                <a:latin typeface="Raleway" pitchFamily="2" charset="0"/>
                <a:cs typeface="Calibri"/>
              </a:rPr>
              <a:t>Facilitated seamless communication between the backend and </a:t>
            </a:r>
            <a:r>
              <a:rPr lang="en-IN" sz="1600" dirty="0" err="1">
                <a:latin typeface="Raleway" pitchFamily="2" charset="0"/>
                <a:cs typeface="Calibri"/>
              </a:rPr>
              <a:t>OpenAI's</a:t>
            </a:r>
            <a:r>
              <a:rPr lang="en-IN" sz="1600" dirty="0">
                <a:latin typeface="Raleway" pitchFamily="2" charset="0"/>
                <a:cs typeface="Calibri"/>
              </a:rPr>
              <a:t> powerful language processing capabilities.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1 – Code Snippet</a:t>
            </a: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227446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1 – OpenAI Integration In Action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191536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29683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2 – Front-end Setup with Vite + React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371600"/>
            <a:ext cx="11192510" cy="5181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Objective: </a:t>
            </a:r>
            <a:r>
              <a:rPr lang="en-IN" sz="1600" dirty="0">
                <a:latin typeface="Raleway" pitchFamily="2" charset="0"/>
                <a:cs typeface="Calibri"/>
              </a:rPr>
              <a:t>Develop a front-end interface to interact with OpenAI for AI-driven responses.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Technologies Used: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Front-end Framework: Vite + React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Other Technologies: HTML, CSS</a:t>
            </a:r>
          </a:p>
          <a:p>
            <a:pPr marL="469900" lvl="1">
              <a:spcBef>
                <a:spcPts val="105"/>
              </a:spcBef>
            </a:pPr>
            <a:endParaRPr lang="en-US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latin typeface="Raleway" pitchFamily="2" charset="0"/>
                <a:cs typeface="Calibri"/>
              </a:rPr>
              <a:t>Components and Navigation Logic: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Home Page: Serves as the launch point of the application.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Navigation Links: "Chat with AI Agent" and "Create Knowledge Base" are two main links.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IN" sz="1600" b="1" i="0" dirty="0">
              <a:effectLst/>
              <a:latin typeface="Raleway" pitchFamily="2" charset="0"/>
              <a:cs typeface="Calibri"/>
            </a:endParaRP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Söhne"/>
              </a:rPr>
              <a:t>Functionalit</a:t>
            </a:r>
            <a:r>
              <a:rPr lang="en-US" sz="1600" b="1" dirty="0">
                <a:latin typeface="Söhne"/>
              </a:rPr>
              <a:t>y: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Chat with AI Agent: Opens a prompt box for user queries, and fetches responses from OpenAI on enter.</a:t>
            </a:r>
            <a:endParaRPr lang="en-US" sz="1600" dirty="0">
              <a:latin typeface="Raleway" pitchFamily="2" charset="0"/>
              <a:cs typeface="Calibri"/>
            </a:endParaRP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Create Knowledge Base: To be discussed in the context of Embeddings.</a:t>
            </a:r>
          </a:p>
          <a:p>
            <a:pPr marL="469900" lvl="1"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Implementation: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Vite + React: Utilized Vite as a build tool and React for UI components.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 err="1">
                <a:latin typeface="Raleway" pitchFamily="2" charset="0"/>
                <a:cs typeface="Calibri"/>
              </a:rPr>
              <a:t>HomePage</a:t>
            </a:r>
            <a:r>
              <a:rPr lang="en-IN" sz="1600" dirty="0">
                <a:latin typeface="Raleway" pitchFamily="2" charset="0"/>
                <a:cs typeface="Calibri"/>
              </a:rPr>
              <a:t>: Manages navigation and links to different functionalities.</a:t>
            </a:r>
          </a:p>
          <a:p>
            <a:pPr marL="755650" lvl="1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Prompt: Handles the interaction with OpenAI for user queries.</a:t>
            </a:r>
          </a:p>
          <a:p>
            <a:pPr marL="469900" lvl="1"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US" sz="1600" b="1" i="0" dirty="0">
                <a:effectLst/>
                <a:latin typeface="Söhne"/>
              </a:rPr>
              <a:t>Impact: </a:t>
            </a:r>
            <a:r>
              <a:rPr lang="en-IN" sz="1600" i="0" dirty="0">
                <a:effectLst/>
                <a:latin typeface="Söhne"/>
              </a:rPr>
              <a:t>Created an intuitive front-end allowing users to engage with OpenAI for query-based responses.</a:t>
            </a:r>
            <a:r>
              <a:rPr lang="en-IN" sz="1600" b="0" i="0" dirty="0">
                <a:effectLst/>
                <a:latin typeface="Raleway" pitchFamily="2" charset="0"/>
                <a:cs typeface="Calibri"/>
              </a:rPr>
              <a:t> </a:t>
            </a:r>
            <a:endParaRPr lang="en-US" sz="16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974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2 – Code Structure Overview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26765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Step 2 – UI Screens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77EB31D-9E0B-BF17-70FF-B7F027B9FDF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6408" y="1577975"/>
            <a:ext cx="8113771" cy="4525963"/>
          </a:xfrm>
        </p:spPr>
      </p:pic>
    </p:spTree>
    <p:extLst>
      <p:ext uri="{BB962C8B-B14F-4D97-AF65-F5344CB8AC3E}">
        <p14:creationId xmlns:p14="http://schemas.microsoft.com/office/powerpoint/2010/main" val="162819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979" y="685800"/>
            <a:ext cx="119368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Integrated AI Agent with PDF Upload and Context Setting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39" y="1661144"/>
            <a:ext cx="11192510" cy="4663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Objective: </a:t>
            </a:r>
            <a:r>
              <a:rPr lang="en-IN" sz="1600" dirty="0">
                <a:latin typeface="Raleway" pitchFamily="2" charset="0"/>
                <a:cs typeface="Calibri"/>
              </a:rPr>
              <a:t>Integration of PDF upload, context setting, and AI agent for enriched chatbot responses.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latin typeface="Raleway" pitchFamily="2" charset="0"/>
                <a:cs typeface="Calibri"/>
              </a:rPr>
              <a:t>Process Overview:</a:t>
            </a:r>
          </a:p>
          <a:p>
            <a:pPr marL="812800" lvl="1" indent="-342900">
              <a:spcBef>
                <a:spcPts val="105"/>
              </a:spcBef>
              <a:buFont typeface="+mj-lt"/>
              <a:buAutoNum type="arabicPeriod"/>
            </a:pPr>
            <a:r>
              <a:rPr lang="en-US" sz="1600" b="1" dirty="0">
                <a:latin typeface="Raleway" pitchFamily="2" charset="0"/>
                <a:cs typeface="Calibri"/>
              </a:rPr>
              <a:t>Customizing Chatbot: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Used PDF content to enhance the chatbot's knowledge base.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Utilized </a:t>
            </a:r>
            <a:r>
              <a:rPr lang="en-IN" sz="1600" dirty="0" err="1">
                <a:latin typeface="Raleway" pitchFamily="2" charset="0"/>
                <a:cs typeface="Calibri"/>
              </a:rPr>
              <a:t>OpenAI's</a:t>
            </a:r>
            <a:r>
              <a:rPr lang="en-IN" sz="1600" dirty="0">
                <a:latin typeface="Raleway" pitchFamily="2" charset="0"/>
                <a:cs typeface="Calibri"/>
              </a:rPr>
              <a:t> text embeddings for measuring relatedness between text strings.</a:t>
            </a:r>
          </a:p>
          <a:p>
            <a:pPr marL="469900" lvl="1">
              <a:spcBef>
                <a:spcPts val="105"/>
              </a:spcBef>
            </a:pPr>
            <a:r>
              <a:rPr lang="en-IN" sz="1600" dirty="0">
                <a:latin typeface="Raleway" pitchFamily="2" charset="0"/>
                <a:cs typeface="Calibri"/>
              </a:rPr>
              <a:t>	</a:t>
            </a:r>
          </a:p>
          <a:p>
            <a:pPr marL="469900" lvl="1">
              <a:spcBef>
                <a:spcPts val="105"/>
              </a:spcBef>
            </a:pPr>
            <a:r>
              <a:rPr lang="en-IN" sz="1600" b="1" dirty="0">
                <a:latin typeface="Raleway" pitchFamily="2" charset="0"/>
                <a:cs typeface="Calibri"/>
              </a:rPr>
              <a:t>2. Embedding Model API Usage: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Generated embeddings for PDFs using </a:t>
            </a:r>
            <a:r>
              <a:rPr lang="en-US" sz="1600" dirty="0" err="1">
                <a:latin typeface="Raleway" pitchFamily="2" charset="0"/>
                <a:cs typeface="Calibri"/>
              </a:rPr>
              <a:t>OpenAI's</a:t>
            </a:r>
            <a:r>
              <a:rPr lang="en-US" sz="1600" dirty="0">
                <a:latin typeface="Raleway" pitchFamily="2" charset="0"/>
                <a:cs typeface="Calibri"/>
              </a:rPr>
              <a:t> embedding model API.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latin typeface="Raleway" pitchFamily="2" charset="0"/>
                <a:cs typeface="Calibri"/>
              </a:rPr>
              <a:t>Stored embeddings in </a:t>
            </a:r>
            <a:r>
              <a:rPr lang="en-US" sz="1600" dirty="0" err="1">
                <a:latin typeface="Raleway" pitchFamily="2" charset="0"/>
                <a:cs typeface="Calibri"/>
              </a:rPr>
              <a:t>AirTable</a:t>
            </a:r>
            <a:r>
              <a:rPr lang="en-US" sz="1600" dirty="0">
                <a:latin typeface="Raleway" pitchFamily="2" charset="0"/>
                <a:cs typeface="Calibri"/>
              </a:rPr>
              <a:t> Base for domain-specific responses.</a:t>
            </a:r>
            <a:endParaRPr lang="en-IN" sz="1600" dirty="0">
              <a:latin typeface="Raleway" pitchFamily="2" charset="0"/>
              <a:cs typeface="Calibri"/>
            </a:endParaRP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469900" lvl="1">
              <a:spcBef>
                <a:spcPts val="105"/>
              </a:spcBef>
            </a:pPr>
            <a:r>
              <a:rPr lang="en-IN" sz="1600" b="1" dirty="0">
                <a:latin typeface="Raleway" pitchFamily="2" charset="0"/>
                <a:cs typeface="Calibri"/>
              </a:rPr>
              <a:t>3. Cosine Similarity for Relevance: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Computed cosine similarity between prompt embeddings and stored database embeddings.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Identified the most similar text using the highest cosine score.</a:t>
            </a:r>
          </a:p>
          <a:p>
            <a:pPr marL="469900" lvl="1">
              <a:spcBef>
                <a:spcPts val="105"/>
              </a:spcBef>
            </a:pPr>
            <a:endParaRPr lang="en-IN" sz="1600" dirty="0">
              <a:latin typeface="Raleway" pitchFamily="2" charset="0"/>
              <a:cs typeface="Calibri"/>
            </a:endParaRPr>
          </a:p>
          <a:p>
            <a:pPr marL="469900" lvl="1">
              <a:spcBef>
                <a:spcPts val="105"/>
              </a:spcBef>
            </a:pPr>
            <a:r>
              <a:rPr lang="en-IN" sz="1600" b="1" dirty="0">
                <a:latin typeface="Raleway" pitchFamily="2" charset="0"/>
                <a:cs typeface="Calibri"/>
              </a:rPr>
              <a:t>4. Super Prompt Construction: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Constructed a "super" prompt by embedding the most relevant text into a query.</a:t>
            </a:r>
          </a:p>
          <a:p>
            <a:pPr marL="1212850" lvl="2" indent="-285750"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IN" sz="1600" dirty="0">
                <a:latin typeface="Raleway" pitchFamily="2" charset="0"/>
                <a:cs typeface="Calibri"/>
              </a:rPr>
              <a:t>Sent the refined prompt to OpenAI for a more contextually relevant answer.  </a:t>
            </a:r>
            <a:endParaRPr lang="en-US" sz="1600" dirty="0">
              <a:latin typeface="Raleway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74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805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</vt:lpstr>
      <vt:lpstr>Raleway</vt:lpstr>
      <vt:lpstr>Söhne</vt:lpstr>
      <vt:lpstr>Wingdings</vt:lpstr>
      <vt:lpstr>Office Theme</vt:lpstr>
      <vt:lpstr>PowerPoint Presentation</vt:lpstr>
      <vt:lpstr>Custom Conversational AI agent (Chatbot) using OpenAI </vt:lpstr>
      <vt:lpstr>Step 1 - Integrating OpenAI with Node.js/Express  </vt:lpstr>
      <vt:lpstr>Step 1 – Code Snippet</vt:lpstr>
      <vt:lpstr>Step 1 – OpenAI Integration In Action</vt:lpstr>
      <vt:lpstr>Step 2 – Front-end Setup with Vite + React</vt:lpstr>
      <vt:lpstr>Step 2 – Code Structure Overview</vt:lpstr>
      <vt:lpstr>Step 2 – UI Screens</vt:lpstr>
      <vt:lpstr>Integrated AI Agent with PDF Upload and Context Setting</vt:lpstr>
      <vt:lpstr>Continued…</vt:lpstr>
      <vt:lpstr>Example Scenario</vt:lpstr>
      <vt:lpstr>Step 3 – UI Screens – User Login</vt:lpstr>
      <vt:lpstr>UI Screens – PDF Upload, Update Knowledge Base</vt:lpstr>
      <vt:lpstr>UI Screens – Embeddings Database (Excel)</vt:lpstr>
      <vt:lpstr>UI Screens – Relevant response as per knowledge base </vt:lpstr>
      <vt:lpstr>Demo</vt:lpstr>
      <vt:lpstr>Source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Software Architecture</dc:title>
  <dc:creator>Kaushik</dc:creator>
  <cp:lastModifiedBy>GATAGAT LIKHIT MAHAVIR .</cp:lastModifiedBy>
  <cp:revision>158</cp:revision>
  <dcterms:created xsi:type="dcterms:W3CDTF">2023-10-30T13:46:00Z</dcterms:created>
  <dcterms:modified xsi:type="dcterms:W3CDTF">2023-11-27T21:51:08Z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2023-10-30T00:00:00Z</vt:filetime>
  </property>
</Properties>
</file>