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0" r:id="rId4"/>
    <p:sldId id="258" r:id="rId5"/>
    <p:sldId id="271" r:id="rId6"/>
    <p:sldId id="267" r:id="rId7"/>
    <p:sldId id="259" r:id="rId8"/>
    <p:sldId id="272" r:id="rId9"/>
    <p:sldId id="273" r:id="rId10"/>
    <p:sldId id="274" r:id="rId11"/>
    <p:sldId id="275" r:id="rId12"/>
    <p:sldId id="276" r:id="rId13"/>
    <p:sldId id="277" r:id="rId14"/>
    <p:sldId id="278" r:id="rId15"/>
    <p:sldId id="279" r:id="rId16"/>
    <p:sldId id="260" r:id="rId17"/>
    <p:sldId id="261" r:id="rId18"/>
    <p:sldId id="262" r:id="rId19"/>
    <p:sldId id="263" r:id="rId20"/>
    <p:sldId id="280" r:id="rId21"/>
    <p:sldId id="264" r:id="rId22"/>
    <p:sldId id="265" r:id="rId23"/>
    <p:sldId id="268"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6D833C-527C-4013-B727-351D39518C6E}" v="42" dt="2024-01-17T14:04:35.8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0" d="100"/>
          <a:sy n="70" d="100"/>
        </p:scale>
        <p:origin x="63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17/01/2024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ciencedirect.com/science/article/pii/S095741742100823X" TargetMode="External"/><Relationship Id="rId2" Type="http://schemas.openxmlformats.org/officeDocument/2006/relationships/hyperlink" Target="https://www.researchgate.net/publication/368646964_Accident_Detection_System_with_GPS_GSM_and_Buzz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jetir.org/papers/JETIR2106371.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a:bodyPr>
          <a:lstStyle/>
          <a:p>
            <a:r>
              <a:rPr lang="en-US" sz="2800" b="1" dirty="0">
                <a:latin typeface="Verdana"/>
                <a:ea typeface="Verdana"/>
              </a:rPr>
              <a:t>BIKE CRASH DETECTION</a:t>
            </a:r>
            <a:endParaRPr lang="en-GB" sz="2800" b="1">
              <a:latin typeface="Verdana"/>
              <a:ea typeface="Verdana"/>
            </a:endParaRPr>
          </a:p>
        </p:txBody>
      </p:sp>
      <p:sp>
        <p:nvSpPr>
          <p:cNvPr id="3" name="Subtitle 2"/>
          <p:cNvSpPr>
            <a:spLocks noGrp="1"/>
          </p:cNvSpPr>
          <p:nvPr>
            <p:ph type="subTitle" idx="1"/>
          </p:nvPr>
        </p:nvSpPr>
        <p:spPr>
          <a:xfrm>
            <a:off x="790469" y="2447855"/>
            <a:ext cx="3970594" cy="552184"/>
          </a:xfrm>
        </p:spPr>
        <p:txBody>
          <a:bodyPr vert="horz" lIns="91440" tIns="45720" rIns="91440" bIns="45720" rtlCol="0" anchor="t">
            <a:normAutofit/>
          </a:bodyPr>
          <a:lstStyle/>
          <a:p>
            <a:pPr algn="l"/>
            <a:r>
              <a:rPr lang="en-GB" b="1" dirty="0">
                <a:latin typeface="Verdana"/>
                <a:ea typeface="Verdana"/>
              </a:rPr>
              <a:t>Batch Number: CST16</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916663204"/>
              </p:ext>
            </p:extLst>
          </p:nvPr>
        </p:nvGraphicFramePr>
        <p:xfrm>
          <a:off x="844230" y="2910949"/>
          <a:ext cx="5265165" cy="2562668"/>
        </p:xfrm>
        <a:graphic>
          <a:graphicData uri="http://schemas.openxmlformats.org/drawingml/2006/table">
            <a:tbl>
              <a:tblPr firstRow="1" bandRow="1">
                <a:tableStyleId>{2D5ABB26-0587-4C30-8999-92F81FD0307C}</a:tableStyleId>
              </a:tblPr>
              <a:tblGrid>
                <a:gridCol w="2025936">
                  <a:extLst>
                    <a:ext uri="{9D8B030D-6E8A-4147-A177-3AD203B41FA5}">
                      <a16:colId xmlns:a16="http://schemas.microsoft.com/office/drawing/2014/main" val="3331634959"/>
                    </a:ext>
                  </a:extLst>
                </a:gridCol>
                <a:gridCol w="3239229">
                  <a:extLst>
                    <a:ext uri="{9D8B030D-6E8A-4147-A177-3AD203B41FA5}">
                      <a16:colId xmlns:a16="http://schemas.microsoft.com/office/drawing/2014/main" val="2054911721"/>
                    </a:ext>
                  </a:extLst>
                </a:gridCol>
              </a:tblGrid>
              <a:tr h="483523">
                <a:tc>
                  <a:txBody>
                    <a:bodyPr/>
                    <a:lstStyle/>
                    <a:p>
                      <a:pPr algn="ctr"/>
                      <a:r>
                        <a:rPr lang="en-GB" sz="2400" b="1" dirty="0">
                          <a:solidFill>
                            <a:schemeClr val="tx1"/>
                          </a:solidFill>
                        </a:rPr>
                        <a:t>Roll Number</a:t>
                      </a:r>
                    </a:p>
                  </a:txBody>
                  <a:tcPr anchor="ctr">
                    <a:lnL w="12700">
                      <a:solidFill>
                        <a:schemeClr val="tx1"/>
                      </a:solidFill>
                    </a:lnL>
                    <a:lnR w="12700">
                      <a:solidFill>
                        <a:schemeClr val="tx1"/>
                      </a:solidFill>
                    </a:lnR>
                    <a:lnT w="12700">
                      <a:solidFill>
                        <a:schemeClr val="tx1"/>
                      </a:solidFill>
                    </a:lnT>
                    <a:lnB w="12700">
                      <a:solidFill>
                        <a:schemeClr val="tx1"/>
                      </a:solid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w="12700">
                      <a:solidFill>
                        <a:schemeClr val="tx1"/>
                      </a:solidFill>
                    </a:lnL>
                    <a:lnR w="12700">
                      <a:solidFill>
                        <a:schemeClr val="tx1"/>
                      </a:solidFill>
                    </a:lnR>
                    <a:lnT w="12700">
                      <a:solidFill>
                        <a:schemeClr val="tx1"/>
                      </a:solidFill>
                    </a:lnT>
                    <a:lnB w="12700">
                      <a:solidFill>
                        <a:schemeClr val="tx1"/>
                      </a:solid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415829">
                <a:tc>
                  <a:txBody>
                    <a:bodyPr/>
                    <a:lstStyle/>
                    <a:p>
                      <a:pPr marL="0" lvl="0" algn="ctr" defTabSz="914400" rtl="0" eaLnBrk="1" latinLnBrk="0" hangingPunct="1">
                        <a:lnSpc>
                          <a:spcPct val="100000"/>
                        </a:lnSpc>
                        <a:spcBef>
                          <a:spcPts val="0"/>
                        </a:spcBef>
                        <a:spcAft>
                          <a:spcPts val="0"/>
                        </a:spcAft>
                        <a:buNone/>
                      </a:pPr>
                      <a:r>
                        <a:rPr lang="en-GB" sz="1900" b="1" i="0" u="none" strike="noStrike" kern="1200" dirty="0">
                          <a:solidFill>
                            <a:srgbClr val="000000"/>
                          </a:solidFill>
                          <a:latin typeface="Calibri"/>
                          <a:ea typeface="+mn-ea"/>
                          <a:cs typeface="+mn-cs"/>
                        </a:rPr>
                        <a:t>20201CST0149 </a:t>
                      </a:r>
                    </a:p>
                  </a:txBody>
                  <a:tcPr anchor="ctr">
                    <a:lnL w="12700">
                      <a:solidFill>
                        <a:schemeClr val="tx1"/>
                      </a:solidFill>
                    </a:lnL>
                    <a:lnR w="12700">
                      <a:solidFill>
                        <a:schemeClr val="tx1"/>
                      </a:solidFill>
                    </a:lnR>
                    <a:lnT w="12700">
                      <a:solidFill>
                        <a:schemeClr val="tx1"/>
                      </a:solidFill>
                    </a:lnT>
                    <a:lnB w="12700">
                      <a:solidFill>
                        <a:schemeClr val="tx1"/>
                      </a:solidFill>
                    </a:lnB>
                    <a:lnTlToBr w="12700" cmpd="sng">
                      <a:noFill/>
                      <a:prstDash val="solid"/>
                    </a:lnTlToBr>
                    <a:lnBlToTr w="12700" cmpd="sng">
                      <a:noFill/>
                      <a:prstDash val="solid"/>
                    </a:lnBlToTr>
                  </a:tcPr>
                </a:tc>
                <a:tc>
                  <a:txBody>
                    <a:bodyPr/>
                    <a:lstStyle/>
                    <a:p>
                      <a:pPr marL="0" algn="ctr" defTabSz="914400" rtl="0" eaLnBrk="1" latinLnBrk="0" hangingPunct="1"/>
                      <a:r>
                        <a:rPr lang="en-GB" sz="1900" b="1" kern="1200" dirty="0">
                          <a:solidFill>
                            <a:schemeClr val="tx1"/>
                          </a:solidFill>
                          <a:latin typeface="+mn-lt"/>
                          <a:ea typeface="+mn-ea"/>
                          <a:cs typeface="+mn-cs"/>
                        </a:rPr>
                        <a:t>N. Likhith Raj</a:t>
                      </a:r>
                    </a:p>
                  </a:txBody>
                  <a:tcPr anchor="ctr">
                    <a:lnL w="12700">
                      <a:solidFill>
                        <a:schemeClr val="tx1"/>
                      </a:solidFill>
                    </a:lnL>
                    <a:lnR w="12700">
                      <a:solidFill>
                        <a:schemeClr val="tx1"/>
                      </a:solidFill>
                    </a:lnR>
                    <a:lnT w="12700">
                      <a:solidFill>
                        <a:schemeClr val="tx1"/>
                      </a:solidFill>
                    </a:lnT>
                    <a:lnB w="12700">
                      <a:solidFill>
                        <a:schemeClr val="tx1"/>
                      </a:solid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415829">
                <a:tc>
                  <a:txBody>
                    <a:bodyPr/>
                    <a:lstStyle/>
                    <a:p>
                      <a:pPr lvl="0" algn="ctr">
                        <a:lnSpc>
                          <a:spcPct val="100000"/>
                        </a:lnSpc>
                        <a:spcBef>
                          <a:spcPts val="0"/>
                        </a:spcBef>
                        <a:spcAft>
                          <a:spcPts val="0"/>
                        </a:spcAft>
                        <a:buNone/>
                      </a:pPr>
                      <a:r>
                        <a:rPr lang="en-US" sz="1900" b="1" i="0" u="none" strike="noStrike" noProof="0" dirty="0">
                          <a:solidFill>
                            <a:srgbClr val="000000"/>
                          </a:solidFill>
                          <a:latin typeface="Calibri"/>
                        </a:rPr>
                        <a:t>20201CST0105</a:t>
                      </a:r>
                      <a:endParaRPr lang="en-GB" sz="1900" b="1" i="0" u="none" strike="noStrike" noProof="0">
                        <a:solidFill>
                          <a:schemeClr val="tx1"/>
                        </a:solidFill>
                        <a:latin typeface="Calibri"/>
                      </a:endParaRPr>
                    </a:p>
                  </a:txBody>
                  <a:tcPr anchor="ctr">
                    <a:lnL w="12700">
                      <a:solidFill>
                        <a:schemeClr val="tx1"/>
                      </a:solidFill>
                    </a:lnL>
                    <a:lnR w="12700">
                      <a:solidFill>
                        <a:schemeClr val="tx1"/>
                      </a:solidFill>
                    </a:lnR>
                    <a:lnT w="12700">
                      <a:solidFill>
                        <a:schemeClr val="tx1"/>
                      </a:solidFill>
                    </a:lnT>
                    <a:lnB w="12700">
                      <a:solidFill>
                        <a:schemeClr val="tx1"/>
                      </a:solidFill>
                    </a:lnB>
                    <a:lnTlToBr w="12700" cmpd="sng">
                      <a:noFill/>
                      <a:prstDash val="solid"/>
                    </a:lnTlToBr>
                    <a:lnBlToTr w="12700" cmpd="sng">
                      <a:noFill/>
                      <a:prstDash val="solid"/>
                    </a:lnBlToTr>
                  </a:tcPr>
                </a:tc>
                <a:tc>
                  <a:txBody>
                    <a:bodyPr/>
                    <a:lstStyle/>
                    <a:p>
                      <a:pPr lvl="0" algn="ctr">
                        <a:lnSpc>
                          <a:spcPct val="100000"/>
                        </a:lnSpc>
                        <a:spcBef>
                          <a:spcPts val="0"/>
                        </a:spcBef>
                        <a:spcAft>
                          <a:spcPts val="0"/>
                        </a:spcAft>
                        <a:buNone/>
                      </a:pPr>
                      <a:r>
                        <a:rPr lang="en-US" sz="1900" b="1" kern="1200" noProof="0" dirty="0">
                          <a:solidFill>
                            <a:schemeClr val="tx1"/>
                          </a:solidFill>
                          <a:latin typeface="+mn-lt"/>
                          <a:ea typeface="+mn-ea"/>
                          <a:cs typeface="+mn-cs"/>
                        </a:rPr>
                        <a:t>BANDI HEMANTH</a:t>
                      </a:r>
                      <a:endParaRPr lang="en-GB" sz="1900" b="1" kern="1200" noProof="0" dirty="0">
                        <a:solidFill>
                          <a:schemeClr val="tx1"/>
                        </a:solidFill>
                        <a:latin typeface="+mn-lt"/>
                        <a:ea typeface="+mn-ea"/>
                        <a:cs typeface="+mn-cs"/>
                      </a:endParaRPr>
                    </a:p>
                  </a:txBody>
                  <a:tcPr anchor="ctr">
                    <a:lnL w="12700">
                      <a:solidFill>
                        <a:schemeClr val="tx1"/>
                      </a:solidFill>
                    </a:lnL>
                    <a:lnR w="12700">
                      <a:solidFill>
                        <a:schemeClr val="tx1"/>
                      </a:solidFill>
                    </a:lnR>
                    <a:lnT w="12700">
                      <a:solidFill>
                        <a:schemeClr val="tx1"/>
                      </a:solidFill>
                    </a:lnT>
                    <a:lnB w="12700">
                      <a:solidFill>
                        <a:schemeClr val="tx1"/>
                      </a:solid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415829">
                <a:tc>
                  <a:txBody>
                    <a:bodyPr/>
                    <a:lstStyle/>
                    <a:p>
                      <a:pPr lvl="0" algn="ctr">
                        <a:lnSpc>
                          <a:spcPct val="100000"/>
                        </a:lnSpc>
                        <a:spcBef>
                          <a:spcPts val="0"/>
                        </a:spcBef>
                        <a:spcAft>
                          <a:spcPts val="0"/>
                        </a:spcAft>
                        <a:buNone/>
                      </a:pPr>
                      <a:r>
                        <a:rPr lang="en-US" sz="1900" b="1" i="0" u="none" strike="noStrike" noProof="0" dirty="0">
                          <a:solidFill>
                            <a:srgbClr val="000000"/>
                          </a:solidFill>
                          <a:latin typeface="Calibri"/>
                        </a:rPr>
                        <a:t>20201CST0104</a:t>
                      </a:r>
                      <a:endParaRPr lang="en-GB" sz="1900" b="1" i="0" u="none" strike="noStrike" noProof="0">
                        <a:solidFill>
                          <a:schemeClr val="tx1"/>
                        </a:solidFill>
                        <a:latin typeface="Calibri"/>
                      </a:endParaRPr>
                    </a:p>
                  </a:txBody>
                  <a:tcPr anchor="ctr">
                    <a:lnL w="12700">
                      <a:solidFill>
                        <a:schemeClr val="tx1"/>
                      </a:solidFill>
                    </a:lnL>
                    <a:lnR w="12700">
                      <a:solidFill>
                        <a:schemeClr val="tx1"/>
                      </a:solidFill>
                    </a:lnR>
                    <a:lnT w="12700">
                      <a:solidFill>
                        <a:schemeClr val="tx1"/>
                      </a:solidFill>
                    </a:lnT>
                    <a:lnB w="12700">
                      <a:solidFill>
                        <a:schemeClr val="tx1"/>
                      </a:solidFill>
                    </a:lnB>
                    <a:lnTlToBr w="12700" cmpd="sng">
                      <a:noFill/>
                      <a:prstDash val="solid"/>
                    </a:lnTlToBr>
                    <a:lnBlToTr w="12700" cmpd="sng">
                      <a:noFill/>
                      <a:prstDash val="solid"/>
                    </a:lnBlToTr>
                  </a:tcPr>
                </a:tc>
                <a:tc>
                  <a:txBody>
                    <a:bodyPr/>
                    <a:lstStyle/>
                    <a:p>
                      <a:pPr lvl="0" algn="ctr">
                        <a:buNone/>
                      </a:pPr>
                      <a:r>
                        <a:rPr lang="en-GB" sz="1900" b="1" kern="1200" noProof="0" dirty="0">
                          <a:solidFill>
                            <a:schemeClr val="tx1"/>
                          </a:solidFill>
                          <a:latin typeface="+mn-lt"/>
                          <a:ea typeface="+mn-ea"/>
                          <a:cs typeface="+mn-cs"/>
                        </a:rPr>
                        <a:t>V. AJAY BHARGAV</a:t>
                      </a:r>
                      <a:endParaRPr lang="en-US" sz="1900" b="1" kern="1200" dirty="0">
                        <a:solidFill>
                          <a:schemeClr val="tx1"/>
                        </a:solidFill>
                        <a:latin typeface="+mn-lt"/>
                        <a:ea typeface="+mn-ea"/>
                        <a:cs typeface="+mn-cs"/>
                      </a:endParaRPr>
                    </a:p>
                  </a:txBody>
                  <a:tcPr anchor="ctr">
                    <a:lnL w="12700">
                      <a:solidFill>
                        <a:schemeClr val="tx1"/>
                      </a:solidFill>
                    </a:lnL>
                    <a:lnR w="12700">
                      <a:solidFill>
                        <a:schemeClr val="tx1"/>
                      </a:solidFill>
                    </a:lnR>
                    <a:lnT w="12700">
                      <a:solidFill>
                        <a:schemeClr val="tx1"/>
                      </a:solidFill>
                    </a:lnT>
                    <a:lnB w="12700">
                      <a:solidFill>
                        <a:schemeClr val="tx1"/>
                      </a:solid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415829">
                <a:tc>
                  <a:txBody>
                    <a:bodyPr/>
                    <a:lstStyle/>
                    <a:p>
                      <a:pPr lvl="0" algn="ctr">
                        <a:lnSpc>
                          <a:spcPct val="100000"/>
                        </a:lnSpc>
                        <a:spcBef>
                          <a:spcPts val="0"/>
                        </a:spcBef>
                        <a:spcAft>
                          <a:spcPts val="0"/>
                        </a:spcAft>
                        <a:buNone/>
                      </a:pPr>
                      <a:r>
                        <a:rPr lang="en-US" sz="1900" b="1" i="0" u="none" strike="noStrike" noProof="0" dirty="0">
                          <a:solidFill>
                            <a:srgbClr val="000000"/>
                          </a:solidFill>
                          <a:latin typeface="Calibri"/>
                        </a:rPr>
                        <a:t>20201CST0134</a:t>
                      </a:r>
                      <a:endParaRPr lang="en-GB" sz="1900" b="1" i="0" u="none" strike="noStrike" noProof="0">
                        <a:solidFill>
                          <a:schemeClr val="tx1"/>
                        </a:solidFill>
                        <a:latin typeface="Calibri"/>
                      </a:endParaRPr>
                    </a:p>
                  </a:txBody>
                  <a:tcPr anchor="ctr">
                    <a:lnL w="12700">
                      <a:solidFill>
                        <a:schemeClr val="tx1"/>
                      </a:solidFill>
                    </a:lnL>
                    <a:lnR w="12700">
                      <a:solidFill>
                        <a:schemeClr val="tx1"/>
                      </a:solidFill>
                    </a:lnR>
                    <a:lnT w="12700">
                      <a:solidFill>
                        <a:schemeClr val="tx1"/>
                      </a:solidFill>
                    </a:lnT>
                    <a:lnB w="12700">
                      <a:solidFill>
                        <a:schemeClr val="tx1"/>
                      </a:solidFill>
                    </a:lnB>
                    <a:lnTlToBr w="12700" cmpd="sng">
                      <a:noFill/>
                      <a:prstDash val="solid"/>
                    </a:lnTlToBr>
                    <a:lnBlToTr w="12700" cmpd="sng">
                      <a:noFill/>
                      <a:prstDash val="solid"/>
                    </a:lnBlToTr>
                  </a:tcPr>
                </a:tc>
                <a:tc>
                  <a:txBody>
                    <a:bodyPr/>
                    <a:lstStyle/>
                    <a:p>
                      <a:pPr lvl="0" algn="ctr">
                        <a:lnSpc>
                          <a:spcPct val="100000"/>
                        </a:lnSpc>
                        <a:spcBef>
                          <a:spcPts val="0"/>
                        </a:spcBef>
                        <a:spcAft>
                          <a:spcPts val="0"/>
                        </a:spcAft>
                        <a:buNone/>
                      </a:pPr>
                      <a:r>
                        <a:rPr lang="en-US" sz="1900" b="1" kern="1200" noProof="0" dirty="0">
                          <a:solidFill>
                            <a:schemeClr val="tx1"/>
                          </a:solidFill>
                          <a:latin typeface="+mn-lt"/>
                          <a:ea typeface="+mn-ea"/>
                          <a:cs typeface="+mn-cs"/>
                        </a:rPr>
                        <a:t>B. JAYADEEP REDDY</a:t>
                      </a:r>
                      <a:endParaRPr lang="en-GB" sz="1900" b="1" kern="1200" noProof="0" dirty="0">
                        <a:solidFill>
                          <a:schemeClr val="tx1"/>
                        </a:solidFill>
                        <a:latin typeface="+mn-lt"/>
                        <a:ea typeface="+mn-ea"/>
                        <a:cs typeface="+mn-cs"/>
                      </a:endParaRPr>
                    </a:p>
                  </a:txBody>
                  <a:tcPr anchor="ctr">
                    <a:lnL w="12700">
                      <a:solidFill>
                        <a:schemeClr val="tx1"/>
                      </a:solidFill>
                    </a:lnL>
                    <a:lnR w="12700">
                      <a:solidFill>
                        <a:schemeClr val="tx1"/>
                      </a:solidFill>
                    </a:lnR>
                    <a:lnT w="12700">
                      <a:solidFill>
                        <a:schemeClr val="tx1"/>
                      </a:solidFill>
                    </a:lnT>
                    <a:lnB w="12700">
                      <a:solidFill>
                        <a:schemeClr val="tx1"/>
                      </a:solid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415829">
                <a:tc>
                  <a:txBody>
                    <a:bodyPr/>
                    <a:lstStyle/>
                    <a:p>
                      <a:pPr lvl="0" algn="ctr">
                        <a:lnSpc>
                          <a:spcPct val="100000"/>
                        </a:lnSpc>
                        <a:spcBef>
                          <a:spcPts val="0"/>
                        </a:spcBef>
                        <a:spcAft>
                          <a:spcPts val="0"/>
                        </a:spcAft>
                        <a:buNone/>
                      </a:pPr>
                      <a:r>
                        <a:rPr lang="en-US" sz="1900" b="1" i="0" u="none" strike="noStrike" noProof="0" dirty="0">
                          <a:solidFill>
                            <a:srgbClr val="000000"/>
                          </a:solidFill>
                          <a:latin typeface="Calibri"/>
                        </a:rPr>
                        <a:t>20201CST0101</a:t>
                      </a:r>
                    </a:p>
                  </a:txBody>
                  <a:tcPr anchor="ctr">
                    <a:lnL w="12700">
                      <a:solidFill>
                        <a:schemeClr val="tx1"/>
                      </a:solidFill>
                    </a:lnL>
                    <a:lnR w="12700">
                      <a:solidFill>
                        <a:schemeClr val="tx1"/>
                      </a:solidFill>
                    </a:lnR>
                    <a:lnT w="12700">
                      <a:solidFill>
                        <a:schemeClr val="tx1"/>
                      </a:solidFill>
                    </a:lnT>
                    <a:lnB w="12700">
                      <a:solidFill>
                        <a:schemeClr val="tx1"/>
                      </a:solidFill>
                    </a:lnB>
                    <a:lnTlToBr w="12700" cmpd="sng">
                      <a:noFill/>
                      <a:prstDash val="solid"/>
                    </a:lnTlToBr>
                    <a:lnBlToTr w="12700" cmpd="sng">
                      <a:noFill/>
                      <a:prstDash val="solid"/>
                    </a:lnBlToTr>
                  </a:tcPr>
                </a:tc>
                <a:tc>
                  <a:txBody>
                    <a:bodyPr/>
                    <a:lstStyle/>
                    <a:p>
                      <a:pPr lvl="0" algn="ctr">
                        <a:lnSpc>
                          <a:spcPct val="100000"/>
                        </a:lnSpc>
                        <a:spcBef>
                          <a:spcPts val="0"/>
                        </a:spcBef>
                        <a:spcAft>
                          <a:spcPts val="0"/>
                        </a:spcAft>
                        <a:buNone/>
                      </a:pPr>
                      <a:r>
                        <a:rPr lang="en-US" sz="1800" b="1" kern="1200" noProof="0" dirty="0">
                          <a:solidFill>
                            <a:schemeClr val="tx1"/>
                          </a:solidFill>
                          <a:latin typeface="+mn-lt"/>
                          <a:ea typeface="+mn-ea"/>
                          <a:cs typeface="+mn-cs"/>
                        </a:rPr>
                        <a:t>K. SIVA MALLESHWAR REDDY</a:t>
                      </a:r>
                      <a:endParaRPr lang="en-GB" sz="1800" b="1" kern="1200" noProof="0" dirty="0">
                        <a:solidFill>
                          <a:schemeClr val="tx1"/>
                        </a:solidFill>
                        <a:latin typeface="+mn-lt"/>
                        <a:ea typeface="+mn-ea"/>
                        <a:cs typeface="+mn-cs"/>
                      </a:endParaRPr>
                    </a:p>
                  </a:txBody>
                  <a:tcPr anchor="ctr">
                    <a:lnL w="12700">
                      <a:solidFill>
                        <a:schemeClr val="tx1"/>
                      </a:solidFill>
                    </a:lnL>
                    <a:lnR w="12700">
                      <a:solidFill>
                        <a:schemeClr val="tx1"/>
                      </a:solidFill>
                    </a:lnR>
                    <a:lnT w="12700">
                      <a:solidFill>
                        <a:schemeClr val="tx1"/>
                      </a:solidFill>
                    </a:lnT>
                    <a:lnB w="12700">
                      <a:solidFill>
                        <a:schemeClr val="tx1"/>
                      </a:solid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504133" y="3559204"/>
            <a:ext cx="4988019" cy="2236133"/>
          </a:xfrm>
          <a:prstGeom prst="rect">
            <a:avLst/>
          </a:prstGeom>
        </p:spPr>
        <p:txBody>
          <a:bodyPr vert="horz" lIns="91440" tIns="45720" rIns="91440" bIns="45720" rtlCol="0" anchor="t">
            <a:normAutofit lnSpcReduction="1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GB" dirty="0">
              <a:solidFill>
                <a:schemeClr val="tx1"/>
              </a:solidFill>
              <a:latin typeface="Verdana"/>
              <a:ea typeface="Verdana"/>
            </a:endParaRPr>
          </a:p>
          <a:p>
            <a:r>
              <a:rPr lang="en-GB" dirty="0">
                <a:solidFill>
                  <a:schemeClr val="tx1"/>
                </a:solidFill>
                <a:latin typeface="Verdana"/>
                <a:ea typeface="Verdana"/>
              </a:rPr>
              <a:t>Under the Supervision of,</a:t>
            </a:r>
            <a:endParaRPr lang="en-GB" dirty="0">
              <a:solidFill>
                <a:schemeClr val="tx1"/>
              </a:solidFill>
            </a:endParaRPr>
          </a:p>
          <a:p>
            <a:endParaRPr lang="en-GB" dirty="0">
              <a:solidFill>
                <a:schemeClr val="tx1"/>
              </a:solidFill>
              <a:latin typeface="Verdana"/>
              <a:ea typeface="Verdana"/>
            </a:endParaRPr>
          </a:p>
          <a:p>
            <a:pPr algn="l"/>
            <a:r>
              <a:rPr lang="en-US" sz="1700" dirty="0">
                <a:solidFill>
                  <a:schemeClr val="tx1"/>
                </a:solidFill>
                <a:latin typeface="Verdana"/>
                <a:ea typeface="Verdana"/>
              </a:rPr>
              <a:t>Ms. Ankita </a:t>
            </a:r>
            <a:r>
              <a:rPr lang="en-US" sz="1700" dirty="0" err="1">
                <a:solidFill>
                  <a:schemeClr val="tx1"/>
                </a:solidFill>
                <a:latin typeface="Verdana"/>
                <a:ea typeface="Verdana"/>
              </a:rPr>
              <a:t>Bhaurmik</a:t>
            </a:r>
            <a:endParaRPr lang="en-GB" sz="1700" dirty="0" err="1">
              <a:solidFill>
                <a:schemeClr val="tx1"/>
              </a:solidFill>
              <a:latin typeface="Verdana"/>
              <a:ea typeface="Verdana"/>
            </a:endParaRPr>
          </a:p>
          <a:p>
            <a:pPr algn="l"/>
            <a:r>
              <a:rPr lang="en-GB" sz="1700" dirty="0">
                <a:solidFill>
                  <a:schemeClr val="tx1"/>
                </a:solidFill>
              </a:rPr>
              <a:t>School of Computer Science Engineering &amp; Information Science</a:t>
            </a:r>
          </a:p>
          <a:p>
            <a:pPr algn="l"/>
            <a:r>
              <a:rPr lang="en-GB" sz="1700" dirty="0">
                <a:solidFill>
                  <a:schemeClr val="tx1"/>
                </a:solidFill>
                <a:latin typeface="Verdana"/>
                <a:ea typeface="Verdana"/>
              </a:rPr>
              <a:t>Presidency University</a:t>
            </a:r>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chor="t">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latin typeface="Verdana"/>
                <a:ea typeface="Verdana"/>
              </a:rPr>
              <a:t>PIP104 PROFESSIONAL PRACTICE-II</a:t>
            </a:r>
          </a:p>
          <a:p>
            <a:r>
              <a:rPr lang="en-GB" sz="2800" dirty="0">
                <a:solidFill>
                  <a:schemeClr val="tx1"/>
                </a:solidFill>
                <a:latin typeface="Verdana"/>
                <a:ea typeface="Verdana"/>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76BFC-2510-0E08-3BC0-0B72166826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49E5D6-64C1-D1FF-1E6F-2EDC6A88B050}"/>
              </a:ext>
            </a:extLst>
          </p:cNvPr>
          <p:cNvSpPr>
            <a:spLocks noGrp="1"/>
          </p:cNvSpPr>
          <p:nvPr>
            <p:ph type="title"/>
          </p:nvPr>
        </p:nvSpPr>
        <p:spPr>
          <a:xfrm>
            <a:off x="838200" y="365125"/>
            <a:ext cx="10515600" cy="740456"/>
          </a:xfrm>
        </p:spPr>
        <p:txBody>
          <a:bodyPr>
            <a:normAutofit fontScale="90000"/>
          </a:bodyPr>
          <a:lstStyle/>
          <a:p>
            <a:r>
              <a:rPr lang="en-US" sz="6000" b="1" i="1" u="sng" dirty="0">
                <a:ea typeface="+mj-lt"/>
                <a:cs typeface="+mj-lt"/>
              </a:rPr>
              <a:t>HARDWARE DETAILS</a:t>
            </a:r>
            <a:endParaRPr lang="en-US" i="1" u="sng" dirty="0"/>
          </a:p>
        </p:txBody>
      </p:sp>
      <p:sp>
        <p:nvSpPr>
          <p:cNvPr id="3" name="Content Placeholder 2">
            <a:extLst>
              <a:ext uri="{FF2B5EF4-FFF2-40B4-BE49-F238E27FC236}">
                <a16:creationId xmlns:a16="http://schemas.microsoft.com/office/drawing/2014/main" id="{29B4DF50-F083-72D4-D44B-B2B035C86183}"/>
              </a:ext>
            </a:extLst>
          </p:cNvPr>
          <p:cNvSpPr>
            <a:spLocks noGrp="1"/>
          </p:cNvSpPr>
          <p:nvPr>
            <p:ph idx="1"/>
          </p:nvPr>
        </p:nvSpPr>
        <p:spPr>
          <a:xfrm>
            <a:off x="838200" y="1567090"/>
            <a:ext cx="10515600" cy="4609873"/>
          </a:xfrm>
        </p:spPr>
        <p:txBody>
          <a:bodyPr vert="horz" lIns="91440" tIns="45720" rIns="91440" bIns="45720" rtlCol="0" anchor="t">
            <a:normAutofit/>
          </a:bodyPr>
          <a:lstStyle/>
          <a:p>
            <a:pPr algn="just">
              <a:spcBef>
                <a:spcPts val="1200"/>
              </a:spcBef>
              <a:spcAft>
                <a:spcPts val="200"/>
              </a:spcAft>
              <a:buFont typeface="Arial,Sans-Serif" panose="020B0604020202020204" pitchFamily="34" charset="0"/>
            </a:pPr>
            <a:endParaRPr lang="en-US" sz="2400" dirty="0">
              <a:latin typeface="Times New Roman"/>
              <a:cs typeface="Times New Roman"/>
            </a:endParaRPr>
          </a:p>
          <a:p>
            <a:endParaRPr lang="en-GB" dirty="0">
              <a:cs typeface="Calibri"/>
            </a:endParaRPr>
          </a:p>
        </p:txBody>
      </p:sp>
      <p:sp>
        <p:nvSpPr>
          <p:cNvPr id="5" name="TextBox 4">
            <a:extLst>
              <a:ext uri="{FF2B5EF4-FFF2-40B4-BE49-F238E27FC236}">
                <a16:creationId xmlns:a16="http://schemas.microsoft.com/office/drawing/2014/main" id="{FD95237D-E468-6D26-4757-50AB0C8C6902}"/>
              </a:ext>
            </a:extLst>
          </p:cNvPr>
          <p:cNvSpPr txBox="1"/>
          <p:nvPr/>
        </p:nvSpPr>
        <p:spPr>
          <a:xfrm>
            <a:off x="669472" y="1567543"/>
            <a:ext cx="679812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latin typeface="Times New Roman"/>
              </a:rPr>
              <a:t>2:BUZZER</a:t>
            </a:r>
            <a:endParaRPr lang="en-US" dirty="0"/>
          </a:p>
        </p:txBody>
      </p:sp>
      <p:pic>
        <p:nvPicPr>
          <p:cNvPr id="4" name="Picture 3" descr="buzzer.jpg">
            <a:extLst>
              <a:ext uri="{FF2B5EF4-FFF2-40B4-BE49-F238E27FC236}">
                <a16:creationId xmlns:a16="http://schemas.microsoft.com/office/drawing/2014/main" id="{EC26B36A-663A-2026-DC47-D54ABF8BFB16}"/>
              </a:ext>
            </a:extLst>
          </p:cNvPr>
          <p:cNvPicPr>
            <a:picLocks noChangeAspect="1"/>
          </p:cNvPicPr>
          <p:nvPr/>
        </p:nvPicPr>
        <p:blipFill>
          <a:blip r:embed="rId2"/>
          <a:stretch>
            <a:fillRect/>
          </a:stretch>
        </p:blipFill>
        <p:spPr>
          <a:xfrm>
            <a:off x="2071688" y="2359478"/>
            <a:ext cx="8048625" cy="3309258"/>
          </a:xfrm>
          <a:prstGeom prst="rect">
            <a:avLst/>
          </a:prstGeom>
        </p:spPr>
      </p:pic>
    </p:spTree>
    <p:extLst>
      <p:ext uri="{BB962C8B-B14F-4D97-AF65-F5344CB8AC3E}">
        <p14:creationId xmlns:p14="http://schemas.microsoft.com/office/powerpoint/2010/main" val="4185464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80A5B-207A-B9F7-712D-B9443D3EF5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DEB014-4FA3-890E-D900-751CCB81024E}"/>
              </a:ext>
            </a:extLst>
          </p:cNvPr>
          <p:cNvSpPr>
            <a:spLocks noGrp="1"/>
          </p:cNvSpPr>
          <p:nvPr>
            <p:ph type="title"/>
          </p:nvPr>
        </p:nvSpPr>
        <p:spPr>
          <a:xfrm>
            <a:off x="838200" y="365125"/>
            <a:ext cx="10515600" cy="740456"/>
          </a:xfrm>
        </p:spPr>
        <p:txBody>
          <a:bodyPr>
            <a:normAutofit fontScale="90000"/>
          </a:bodyPr>
          <a:lstStyle/>
          <a:p>
            <a:r>
              <a:rPr lang="en-US" sz="6000" b="1" i="1" u="sng" dirty="0">
                <a:ea typeface="+mj-lt"/>
                <a:cs typeface="+mj-lt"/>
              </a:rPr>
              <a:t>HARDWARE DETAILS</a:t>
            </a:r>
            <a:endParaRPr lang="en-US" i="1" u="sng" dirty="0"/>
          </a:p>
        </p:txBody>
      </p:sp>
      <p:sp>
        <p:nvSpPr>
          <p:cNvPr id="3" name="Content Placeholder 2">
            <a:extLst>
              <a:ext uri="{FF2B5EF4-FFF2-40B4-BE49-F238E27FC236}">
                <a16:creationId xmlns:a16="http://schemas.microsoft.com/office/drawing/2014/main" id="{5558386C-3B2C-26FD-01BA-0428C576A861}"/>
              </a:ext>
            </a:extLst>
          </p:cNvPr>
          <p:cNvSpPr>
            <a:spLocks noGrp="1"/>
          </p:cNvSpPr>
          <p:nvPr>
            <p:ph idx="1"/>
          </p:nvPr>
        </p:nvSpPr>
        <p:spPr>
          <a:xfrm>
            <a:off x="838200" y="1567090"/>
            <a:ext cx="10515600" cy="4609873"/>
          </a:xfrm>
        </p:spPr>
        <p:txBody>
          <a:bodyPr vert="horz" lIns="91440" tIns="45720" rIns="91440" bIns="45720" rtlCol="0" anchor="t">
            <a:normAutofit/>
          </a:bodyPr>
          <a:lstStyle/>
          <a:p>
            <a:pPr algn="just">
              <a:spcBef>
                <a:spcPts val="1200"/>
              </a:spcBef>
              <a:spcAft>
                <a:spcPts val="200"/>
              </a:spcAft>
              <a:buFont typeface="Arial,Sans-Serif" panose="020B0604020202020204" pitchFamily="34" charset="0"/>
            </a:pPr>
            <a:endParaRPr lang="en-US" sz="2400" dirty="0">
              <a:latin typeface="Times New Roman"/>
              <a:cs typeface="Times New Roman"/>
            </a:endParaRPr>
          </a:p>
          <a:p>
            <a:endParaRPr lang="en-GB" dirty="0">
              <a:cs typeface="Calibri"/>
            </a:endParaRPr>
          </a:p>
        </p:txBody>
      </p:sp>
      <p:sp>
        <p:nvSpPr>
          <p:cNvPr id="5" name="TextBox 4">
            <a:extLst>
              <a:ext uri="{FF2B5EF4-FFF2-40B4-BE49-F238E27FC236}">
                <a16:creationId xmlns:a16="http://schemas.microsoft.com/office/drawing/2014/main" id="{1532E4F6-9CAB-B4D3-543C-9D86ECB036D7}"/>
              </a:ext>
            </a:extLst>
          </p:cNvPr>
          <p:cNvSpPr txBox="1"/>
          <p:nvPr/>
        </p:nvSpPr>
        <p:spPr>
          <a:xfrm>
            <a:off x="669472" y="1567543"/>
            <a:ext cx="679812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latin typeface="Times New Roman"/>
              </a:rPr>
              <a:t>3:GSM MODULE</a:t>
            </a:r>
            <a:endParaRPr lang="en-US" dirty="0"/>
          </a:p>
        </p:txBody>
      </p:sp>
      <p:pic>
        <p:nvPicPr>
          <p:cNvPr id="6" name="Picture 5" descr="https://www.sparkpcb.com/images/watermarked/1/detailed/1/Modem_SIM800-1.jpg">
            <a:extLst>
              <a:ext uri="{FF2B5EF4-FFF2-40B4-BE49-F238E27FC236}">
                <a16:creationId xmlns:a16="http://schemas.microsoft.com/office/drawing/2014/main" id="{223E3ABB-5505-FDC5-B881-53541CDE0E5E}"/>
              </a:ext>
            </a:extLst>
          </p:cNvPr>
          <p:cNvPicPr>
            <a:picLocks noChangeAspect="1"/>
          </p:cNvPicPr>
          <p:nvPr/>
        </p:nvPicPr>
        <p:blipFill>
          <a:blip r:embed="rId2"/>
          <a:stretch>
            <a:fillRect/>
          </a:stretch>
        </p:blipFill>
        <p:spPr>
          <a:xfrm>
            <a:off x="1404938" y="2101624"/>
            <a:ext cx="9382125" cy="3552824"/>
          </a:xfrm>
          <a:prstGeom prst="rect">
            <a:avLst/>
          </a:prstGeom>
        </p:spPr>
      </p:pic>
    </p:spTree>
    <p:extLst>
      <p:ext uri="{BB962C8B-B14F-4D97-AF65-F5344CB8AC3E}">
        <p14:creationId xmlns:p14="http://schemas.microsoft.com/office/powerpoint/2010/main" val="1743163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2F26AA-32FA-AA11-3C29-96D5E15F89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37A2A6-C37C-C4AB-E9C8-0626FFD2626B}"/>
              </a:ext>
            </a:extLst>
          </p:cNvPr>
          <p:cNvSpPr>
            <a:spLocks noGrp="1"/>
          </p:cNvSpPr>
          <p:nvPr>
            <p:ph type="title"/>
          </p:nvPr>
        </p:nvSpPr>
        <p:spPr>
          <a:xfrm>
            <a:off x="838200" y="365125"/>
            <a:ext cx="10515600" cy="740456"/>
          </a:xfrm>
        </p:spPr>
        <p:txBody>
          <a:bodyPr>
            <a:normAutofit fontScale="90000"/>
          </a:bodyPr>
          <a:lstStyle/>
          <a:p>
            <a:r>
              <a:rPr lang="en-US" sz="6000" b="1" i="1" u="sng" dirty="0">
                <a:ea typeface="+mj-lt"/>
                <a:cs typeface="+mj-lt"/>
              </a:rPr>
              <a:t>HARDWARE DETAILS</a:t>
            </a:r>
            <a:endParaRPr lang="en-US" i="1" u="sng" dirty="0"/>
          </a:p>
        </p:txBody>
      </p:sp>
      <p:sp>
        <p:nvSpPr>
          <p:cNvPr id="3" name="Content Placeholder 2">
            <a:extLst>
              <a:ext uri="{FF2B5EF4-FFF2-40B4-BE49-F238E27FC236}">
                <a16:creationId xmlns:a16="http://schemas.microsoft.com/office/drawing/2014/main" id="{F1901A2B-0273-6F4F-F223-6F9453DAA8E7}"/>
              </a:ext>
            </a:extLst>
          </p:cNvPr>
          <p:cNvSpPr>
            <a:spLocks noGrp="1"/>
          </p:cNvSpPr>
          <p:nvPr>
            <p:ph idx="1"/>
          </p:nvPr>
        </p:nvSpPr>
        <p:spPr>
          <a:xfrm>
            <a:off x="838200" y="1567090"/>
            <a:ext cx="10515600" cy="4609873"/>
          </a:xfrm>
        </p:spPr>
        <p:txBody>
          <a:bodyPr vert="horz" lIns="91440" tIns="45720" rIns="91440" bIns="45720" rtlCol="0" anchor="t">
            <a:normAutofit/>
          </a:bodyPr>
          <a:lstStyle/>
          <a:p>
            <a:pPr algn="just">
              <a:spcBef>
                <a:spcPts val="1200"/>
              </a:spcBef>
              <a:spcAft>
                <a:spcPts val="200"/>
              </a:spcAft>
              <a:buFont typeface="Arial,Sans-Serif" panose="020B0604020202020204" pitchFamily="34" charset="0"/>
            </a:pPr>
            <a:endParaRPr lang="en-US" sz="2400" dirty="0">
              <a:latin typeface="Times New Roman"/>
              <a:cs typeface="Times New Roman"/>
            </a:endParaRPr>
          </a:p>
          <a:p>
            <a:endParaRPr lang="en-GB" dirty="0">
              <a:cs typeface="Calibri"/>
            </a:endParaRPr>
          </a:p>
        </p:txBody>
      </p:sp>
      <p:sp>
        <p:nvSpPr>
          <p:cNvPr id="5" name="TextBox 4">
            <a:extLst>
              <a:ext uri="{FF2B5EF4-FFF2-40B4-BE49-F238E27FC236}">
                <a16:creationId xmlns:a16="http://schemas.microsoft.com/office/drawing/2014/main" id="{DBB3CEE4-C351-71A2-2B72-1E7C6E17BE43}"/>
              </a:ext>
            </a:extLst>
          </p:cNvPr>
          <p:cNvSpPr txBox="1"/>
          <p:nvPr/>
        </p:nvSpPr>
        <p:spPr>
          <a:xfrm>
            <a:off x="669472" y="1567543"/>
            <a:ext cx="679812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Times New Roman"/>
              </a:rPr>
              <a:t>Interfacing GSM with Arduino UNO:</a:t>
            </a:r>
            <a:endParaRPr lang="en-US" dirty="0"/>
          </a:p>
        </p:txBody>
      </p:sp>
      <p:pic>
        <p:nvPicPr>
          <p:cNvPr id="4" name="Picture 3" descr="GSM Modem interfacing with arduino">
            <a:extLst>
              <a:ext uri="{FF2B5EF4-FFF2-40B4-BE49-F238E27FC236}">
                <a16:creationId xmlns:a16="http://schemas.microsoft.com/office/drawing/2014/main" id="{7E3641C1-036D-C46D-87AF-58060FE99F84}"/>
              </a:ext>
            </a:extLst>
          </p:cNvPr>
          <p:cNvPicPr>
            <a:picLocks noChangeAspect="1"/>
          </p:cNvPicPr>
          <p:nvPr/>
        </p:nvPicPr>
        <p:blipFill>
          <a:blip r:embed="rId2"/>
          <a:stretch>
            <a:fillRect/>
          </a:stretch>
        </p:blipFill>
        <p:spPr>
          <a:xfrm>
            <a:off x="1433513" y="2085975"/>
            <a:ext cx="9324975" cy="3488871"/>
          </a:xfrm>
          <a:prstGeom prst="rect">
            <a:avLst/>
          </a:prstGeom>
        </p:spPr>
      </p:pic>
    </p:spTree>
    <p:extLst>
      <p:ext uri="{BB962C8B-B14F-4D97-AF65-F5344CB8AC3E}">
        <p14:creationId xmlns:p14="http://schemas.microsoft.com/office/powerpoint/2010/main" val="4033212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C3674-8EC0-9A18-63D2-AC2C6F749B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D70576-EFCF-7005-FCF2-07C214A46DE4}"/>
              </a:ext>
            </a:extLst>
          </p:cNvPr>
          <p:cNvSpPr>
            <a:spLocks noGrp="1"/>
          </p:cNvSpPr>
          <p:nvPr>
            <p:ph type="title"/>
          </p:nvPr>
        </p:nvSpPr>
        <p:spPr>
          <a:xfrm>
            <a:off x="838200" y="365125"/>
            <a:ext cx="10515600" cy="740456"/>
          </a:xfrm>
        </p:spPr>
        <p:txBody>
          <a:bodyPr>
            <a:normAutofit fontScale="90000"/>
          </a:bodyPr>
          <a:lstStyle/>
          <a:p>
            <a:r>
              <a:rPr lang="en-US" sz="6000" b="1" i="1" u="sng" dirty="0">
                <a:ea typeface="+mj-lt"/>
                <a:cs typeface="+mj-lt"/>
              </a:rPr>
              <a:t>HARDWARE DETAILS</a:t>
            </a:r>
            <a:endParaRPr lang="en-US" i="1" u="sng" dirty="0"/>
          </a:p>
        </p:txBody>
      </p:sp>
      <p:sp>
        <p:nvSpPr>
          <p:cNvPr id="3" name="Content Placeholder 2">
            <a:extLst>
              <a:ext uri="{FF2B5EF4-FFF2-40B4-BE49-F238E27FC236}">
                <a16:creationId xmlns:a16="http://schemas.microsoft.com/office/drawing/2014/main" id="{84790CE0-6A0D-ADDB-54B2-9DE6D37E1444}"/>
              </a:ext>
            </a:extLst>
          </p:cNvPr>
          <p:cNvSpPr>
            <a:spLocks noGrp="1"/>
          </p:cNvSpPr>
          <p:nvPr>
            <p:ph idx="1"/>
          </p:nvPr>
        </p:nvSpPr>
        <p:spPr>
          <a:xfrm>
            <a:off x="838200" y="1567090"/>
            <a:ext cx="10515600" cy="4609873"/>
          </a:xfrm>
        </p:spPr>
        <p:txBody>
          <a:bodyPr vert="horz" lIns="91440" tIns="45720" rIns="91440" bIns="45720" rtlCol="0" anchor="t">
            <a:normAutofit/>
          </a:bodyPr>
          <a:lstStyle/>
          <a:p>
            <a:pPr algn="just">
              <a:spcBef>
                <a:spcPts val="1200"/>
              </a:spcBef>
              <a:spcAft>
                <a:spcPts val="200"/>
              </a:spcAft>
              <a:buFont typeface="Arial,Sans-Serif" panose="020B0604020202020204" pitchFamily="34" charset="0"/>
            </a:pPr>
            <a:endParaRPr lang="en-US" sz="2400" dirty="0">
              <a:latin typeface="Times New Roman"/>
              <a:cs typeface="Times New Roman"/>
            </a:endParaRPr>
          </a:p>
          <a:p>
            <a:endParaRPr lang="en-GB" dirty="0">
              <a:cs typeface="Calibri"/>
            </a:endParaRPr>
          </a:p>
        </p:txBody>
      </p:sp>
      <p:sp>
        <p:nvSpPr>
          <p:cNvPr id="5" name="TextBox 4">
            <a:extLst>
              <a:ext uri="{FF2B5EF4-FFF2-40B4-BE49-F238E27FC236}">
                <a16:creationId xmlns:a16="http://schemas.microsoft.com/office/drawing/2014/main" id="{FABCDA16-5787-E626-A39B-BB57D622A32F}"/>
              </a:ext>
            </a:extLst>
          </p:cNvPr>
          <p:cNvSpPr txBox="1"/>
          <p:nvPr/>
        </p:nvSpPr>
        <p:spPr>
          <a:xfrm>
            <a:off x="669472" y="1567543"/>
            <a:ext cx="679812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latin typeface="Times New Roman"/>
              </a:rPr>
              <a:t>4:JUMP WIRES</a:t>
            </a:r>
            <a:endParaRPr lang="en-US" dirty="0"/>
          </a:p>
        </p:txBody>
      </p:sp>
      <p:pic>
        <p:nvPicPr>
          <p:cNvPr id="6" name="Picture 5" descr="A group of colorful wires&#10;&#10;Description automatically generated">
            <a:extLst>
              <a:ext uri="{FF2B5EF4-FFF2-40B4-BE49-F238E27FC236}">
                <a16:creationId xmlns:a16="http://schemas.microsoft.com/office/drawing/2014/main" id="{78DD7856-A86E-EDA8-DDB5-2FFC48C42A75}"/>
              </a:ext>
            </a:extLst>
          </p:cNvPr>
          <p:cNvPicPr>
            <a:picLocks noChangeAspect="1"/>
          </p:cNvPicPr>
          <p:nvPr/>
        </p:nvPicPr>
        <p:blipFill>
          <a:blip r:embed="rId2"/>
          <a:stretch>
            <a:fillRect/>
          </a:stretch>
        </p:blipFill>
        <p:spPr>
          <a:xfrm>
            <a:off x="1314450" y="2255384"/>
            <a:ext cx="9753600" cy="3082018"/>
          </a:xfrm>
          <a:prstGeom prst="rect">
            <a:avLst/>
          </a:prstGeom>
        </p:spPr>
      </p:pic>
    </p:spTree>
    <p:extLst>
      <p:ext uri="{BB962C8B-B14F-4D97-AF65-F5344CB8AC3E}">
        <p14:creationId xmlns:p14="http://schemas.microsoft.com/office/powerpoint/2010/main" val="877321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C5B25-6A63-39DE-40B5-AD4A245AD4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C4D86A-D884-2E2B-7C5A-3A3F454BAECC}"/>
              </a:ext>
            </a:extLst>
          </p:cNvPr>
          <p:cNvSpPr>
            <a:spLocks noGrp="1"/>
          </p:cNvSpPr>
          <p:nvPr>
            <p:ph type="title"/>
          </p:nvPr>
        </p:nvSpPr>
        <p:spPr>
          <a:xfrm>
            <a:off x="838200" y="365125"/>
            <a:ext cx="10515600" cy="740456"/>
          </a:xfrm>
        </p:spPr>
        <p:txBody>
          <a:bodyPr>
            <a:normAutofit fontScale="90000"/>
          </a:bodyPr>
          <a:lstStyle/>
          <a:p>
            <a:r>
              <a:rPr lang="en-US" sz="6000" b="1" i="1" u="sng" dirty="0">
                <a:ea typeface="+mj-lt"/>
                <a:cs typeface="+mj-lt"/>
              </a:rPr>
              <a:t>HARDWARE DETAILS</a:t>
            </a:r>
            <a:endParaRPr lang="en-US" i="1" u="sng" dirty="0"/>
          </a:p>
        </p:txBody>
      </p:sp>
      <p:sp>
        <p:nvSpPr>
          <p:cNvPr id="3" name="Content Placeholder 2">
            <a:extLst>
              <a:ext uri="{FF2B5EF4-FFF2-40B4-BE49-F238E27FC236}">
                <a16:creationId xmlns:a16="http://schemas.microsoft.com/office/drawing/2014/main" id="{8B3E8261-4635-FDDF-9CD3-8DFD4A089DC0}"/>
              </a:ext>
            </a:extLst>
          </p:cNvPr>
          <p:cNvSpPr>
            <a:spLocks noGrp="1"/>
          </p:cNvSpPr>
          <p:nvPr>
            <p:ph idx="1"/>
          </p:nvPr>
        </p:nvSpPr>
        <p:spPr>
          <a:xfrm>
            <a:off x="838200" y="1567090"/>
            <a:ext cx="10515600" cy="4609873"/>
          </a:xfrm>
        </p:spPr>
        <p:txBody>
          <a:bodyPr vert="horz" lIns="91440" tIns="45720" rIns="91440" bIns="45720" rtlCol="0" anchor="t">
            <a:normAutofit/>
          </a:bodyPr>
          <a:lstStyle/>
          <a:p>
            <a:pPr algn="just">
              <a:spcBef>
                <a:spcPts val="1200"/>
              </a:spcBef>
              <a:spcAft>
                <a:spcPts val="200"/>
              </a:spcAft>
              <a:buFont typeface="Arial,Sans-Serif" panose="020B0604020202020204" pitchFamily="34" charset="0"/>
            </a:pPr>
            <a:endParaRPr lang="en-US" sz="2400" dirty="0">
              <a:latin typeface="Times New Roman"/>
              <a:cs typeface="Times New Roman"/>
            </a:endParaRPr>
          </a:p>
          <a:p>
            <a:endParaRPr lang="en-GB" dirty="0">
              <a:cs typeface="Calibri"/>
            </a:endParaRPr>
          </a:p>
        </p:txBody>
      </p:sp>
      <p:sp>
        <p:nvSpPr>
          <p:cNvPr id="5" name="TextBox 4">
            <a:extLst>
              <a:ext uri="{FF2B5EF4-FFF2-40B4-BE49-F238E27FC236}">
                <a16:creationId xmlns:a16="http://schemas.microsoft.com/office/drawing/2014/main" id="{FD49AE7A-B46C-960B-39C8-2F065C85FFBD}"/>
              </a:ext>
            </a:extLst>
          </p:cNvPr>
          <p:cNvSpPr txBox="1"/>
          <p:nvPr/>
        </p:nvSpPr>
        <p:spPr>
          <a:xfrm>
            <a:off x="669472" y="1567543"/>
            <a:ext cx="679812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latin typeface="Times New Roman"/>
              </a:rPr>
              <a:t>5:GPS MODULE</a:t>
            </a:r>
            <a:endParaRPr lang="en-US" dirty="0"/>
          </a:p>
        </p:txBody>
      </p:sp>
      <p:pic>
        <p:nvPicPr>
          <p:cNvPr id="4" name="Picture 3" descr="G:\componente images\gps.jpg">
            <a:extLst>
              <a:ext uri="{FF2B5EF4-FFF2-40B4-BE49-F238E27FC236}">
                <a16:creationId xmlns:a16="http://schemas.microsoft.com/office/drawing/2014/main" id="{896E7535-020B-BBFC-B5E5-3A4758076425}"/>
              </a:ext>
            </a:extLst>
          </p:cNvPr>
          <p:cNvPicPr>
            <a:picLocks noChangeAspect="1"/>
          </p:cNvPicPr>
          <p:nvPr/>
        </p:nvPicPr>
        <p:blipFill>
          <a:blip r:embed="rId2"/>
          <a:stretch>
            <a:fillRect/>
          </a:stretch>
        </p:blipFill>
        <p:spPr>
          <a:xfrm>
            <a:off x="1457325" y="2143805"/>
            <a:ext cx="9277350" cy="3414033"/>
          </a:xfrm>
          <a:prstGeom prst="rect">
            <a:avLst/>
          </a:prstGeom>
        </p:spPr>
      </p:pic>
    </p:spTree>
    <p:extLst>
      <p:ext uri="{BB962C8B-B14F-4D97-AF65-F5344CB8AC3E}">
        <p14:creationId xmlns:p14="http://schemas.microsoft.com/office/powerpoint/2010/main" val="188908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74DA3-C5B3-FB7E-8AE3-C12E862499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3AAA4E-2F6B-0181-BD67-5696A9FF9C07}"/>
              </a:ext>
            </a:extLst>
          </p:cNvPr>
          <p:cNvSpPr>
            <a:spLocks noGrp="1"/>
          </p:cNvSpPr>
          <p:nvPr>
            <p:ph type="title"/>
          </p:nvPr>
        </p:nvSpPr>
        <p:spPr>
          <a:xfrm>
            <a:off x="838200" y="365125"/>
            <a:ext cx="10515600" cy="740456"/>
          </a:xfrm>
        </p:spPr>
        <p:txBody>
          <a:bodyPr>
            <a:normAutofit fontScale="90000"/>
          </a:bodyPr>
          <a:lstStyle/>
          <a:p>
            <a:r>
              <a:rPr lang="en-US" sz="6700" b="1" i="1" u="sng" dirty="0">
                <a:ea typeface="+mj-lt"/>
                <a:cs typeface="+mj-lt"/>
              </a:rPr>
              <a:t>SOFTWARE DETAILS</a:t>
            </a:r>
            <a:endParaRPr lang="en-US" sz="6700" i="1" u="sng" dirty="0">
              <a:ea typeface="+mj-lt"/>
              <a:cs typeface="+mj-lt"/>
            </a:endParaRPr>
          </a:p>
        </p:txBody>
      </p:sp>
      <p:sp>
        <p:nvSpPr>
          <p:cNvPr id="3" name="Content Placeholder 2">
            <a:extLst>
              <a:ext uri="{FF2B5EF4-FFF2-40B4-BE49-F238E27FC236}">
                <a16:creationId xmlns:a16="http://schemas.microsoft.com/office/drawing/2014/main" id="{666F46CF-9DB7-491F-3F5B-C7B1AFD8BE1A}"/>
              </a:ext>
            </a:extLst>
          </p:cNvPr>
          <p:cNvSpPr>
            <a:spLocks noGrp="1"/>
          </p:cNvSpPr>
          <p:nvPr>
            <p:ph idx="1"/>
          </p:nvPr>
        </p:nvSpPr>
        <p:spPr>
          <a:xfrm>
            <a:off x="838200" y="1390198"/>
            <a:ext cx="10515600" cy="4419373"/>
          </a:xfrm>
        </p:spPr>
        <p:txBody>
          <a:bodyPr vert="horz" lIns="91440" tIns="45720" rIns="91440" bIns="45720" rtlCol="0" anchor="t">
            <a:normAutofit/>
          </a:bodyPr>
          <a:lstStyle/>
          <a:p>
            <a:pPr algn="just">
              <a:spcBef>
                <a:spcPts val="1200"/>
              </a:spcBef>
              <a:spcAft>
                <a:spcPts val="200"/>
              </a:spcAft>
              <a:buFont typeface="Arial,Sans-Serif" panose="020B0604020202020204" pitchFamily="34" charset="0"/>
            </a:pPr>
            <a:endParaRPr lang="en-US" sz="2400" dirty="0">
              <a:latin typeface="Times New Roman"/>
              <a:cs typeface="Times New Roman"/>
            </a:endParaRPr>
          </a:p>
          <a:p>
            <a:endParaRPr lang="en-GB" dirty="0">
              <a:cs typeface="Calibri"/>
            </a:endParaRPr>
          </a:p>
        </p:txBody>
      </p:sp>
      <p:sp>
        <p:nvSpPr>
          <p:cNvPr id="5" name="TextBox 4">
            <a:extLst>
              <a:ext uri="{FF2B5EF4-FFF2-40B4-BE49-F238E27FC236}">
                <a16:creationId xmlns:a16="http://schemas.microsoft.com/office/drawing/2014/main" id="{D018FB80-17E3-59E1-576C-D20F8DB9802C}"/>
              </a:ext>
            </a:extLst>
          </p:cNvPr>
          <p:cNvSpPr txBox="1"/>
          <p:nvPr/>
        </p:nvSpPr>
        <p:spPr>
          <a:xfrm>
            <a:off x="519793" y="1336222"/>
            <a:ext cx="11302091" cy="50762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lnSpc>
                <a:spcPct val="90000"/>
              </a:lnSpc>
              <a:spcBef>
                <a:spcPts val="1200"/>
              </a:spcBef>
              <a:spcAft>
                <a:spcPts val="200"/>
              </a:spcAft>
              <a:buAutoNum type="arabicPeriod"/>
            </a:pPr>
            <a:r>
              <a:rPr lang="en-US" sz="2400" b="1">
                <a:latin typeface="Times New Roman"/>
              </a:rPr>
              <a:t>Embedded C</a:t>
            </a:r>
            <a:endParaRPr lang="en-US" sz="2400">
              <a:latin typeface="Times New Roman"/>
              <a:cs typeface="Times New Roman"/>
            </a:endParaRPr>
          </a:p>
          <a:p>
            <a:pPr algn="just">
              <a:lnSpc>
                <a:spcPct val="90000"/>
              </a:lnSpc>
              <a:spcBef>
                <a:spcPts val="1200"/>
              </a:spcBef>
              <a:spcAft>
                <a:spcPts val="200"/>
              </a:spcAft>
            </a:pPr>
            <a:r>
              <a:rPr lang="en-US" sz="2400" dirty="0">
                <a:latin typeface="Times New Roman"/>
              </a:rPr>
              <a:t>Embedded C is a set of language extensions for the C programming language by the C Standards Committee to address commonality issues that exist between C extensions for different embedded systems</a:t>
            </a:r>
            <a:endParaRPr lang="en-US" sz="2400" dirty="0">
              <a:latin typeface="Times New Roman"/>
              <a:cs typeface="Times New Roman"/>
            </a:endParaRPr>
          </a:p>
          <a:p>
            <a:pPr algn="just">
              <a:lnSpc>
                <a:spcPct val="90000"/>
              </a:lnSpc>
              <a:spcBef>
                <a:spcPts val="1200"/>
              </a:spcBef>
              <a:spcAft>
                <a:spcPts val="200"/>
              </a:spcAft>
            </a:pPr>
            <a:r>
              <a:rPr lang="en-US" sz="2400" b="1">
                <a:latin typeface="Times New Roman"/>
                <a:cs typeface="Times New Roman"/>
              </a:rPr>
              <a:t>2.Arduino IDE(Compiler):</a:t>
            </a:r>
            <a:endParaRPr lang="en-US" sz="2400">
              <a:latin typeface="Times New Roman"/>
              <a:cs typeface="Times New Roman"/>
            </a:endParaRPr>
          </a:p>
          <a:p>
            <a:pPr algn="just">
              <a:lnSpc>
                <a:spcPct val="90000"/>
              </a:lnSpc>
              <a:spcBef>
                <a:spcPts val="1200"/>
              </a:spcBef>
              <a:spcAft>
                <a:spcPts val="200"/>
              </a:spcAft>
            </a:pPr>
            <a:r>
              <a:rPr lang="en-US" sz="2400">
                <a:latin typeface="Times New Roman"/>
                <a:cs typeface="Times New Roman"/>
              </a:rPr>
              <a:t>Arduino is an open-source electronics platform based on easy-to-use hardware and software. Arduino boards are able to read inputs - light on a sensor, a finger on a button, or a Twitter message - and turn it into an output - activating a motor, turning on an LED, publishing something online. You can tell your board what to do by sending a set of instructions to the microcontroller on the board. To do so you use the Arduino programming language (based on Wiring), and the Arduino Software (IDE), based on Processing.</a:t>
            </a:r>
          </a:p>
          <a:p>
            <a:endParaRPr lang="en-US" sz="2800" b="1" u="sng" dirty="0">
              <a:latin typeface="Times New Roman"/>
              <a:cs typeface="Times New Roman"/>
            </a:endParaRPr>
          </a:p>
        </p:txBody>
      </p:sp>
    </p:spTree>
    <p:extLst>
      <p:ext uri="{BB962C8B-B14F-4D97-AF65-F5344CB8AC3E}">
        <p14:creationId xmlns:p14="http://schemas.microsoft.com/office/powerpoint/2010/main" val="3448266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Objectives</a:t>
            </a:r>
          </a:p>
        </p:txBody>
      </p:sp>
      <p:sp>
        <p:nvSpPr>
          <p:cNvPr id="3" name="Content Placeholder 2"/>
          <p:cNvSpPr>
            <a:spLocks noGrp="1"/>
          </p:cNvSpPr>
          <p:nvPr>
            <p:ph idx="1"/>
          </p:nvPr>
        </p:nvSpPr>
        <p:spPr>
          <a:xfrm>
            <a:off x="838200" y="1594304"/>
            <a:ext cx="10515600" cy="4582659"/>
          </a:xfrm>
        </p:spPr>
        <p:txBody>
          <a:bodyPr vert="horz" lIns="91440" tIns="45720" rIns="91440" bIns="45720" rtlCol="0" anchor="t">
            <a:normAutofit/>
          </a:bodyPr>
          <a:lstStyle/>
          <a:p>
            <a:pPr marL="0" indent="0">
              <a:spcBef>
                <a:spcPts val="1200"/>
              </a:spcBef>
              <a:spcAft>
                <a:spcPts val="200"/>
              </a:spcAft>
              <a:buNone/>
            </a:pPr>
            <a:r>
              <a:rPr lang="en-US" sz="2400" dirty="0">
                <a:solidFill>
                  <a:srgbClr val="404040"/>
                </a:solidFill>
                <a:latin typeface="Arial"/>
                <a:cs typeface="Arial"/>
              </a:rPr>
              <a:t>1: Develop a Crash Detection System</a:t>
            </a:r>
            <a:endParaRPr lang="en-US"/>
          </a:p>
          <a:p>
            <a:pPr marL="0" indent="0">
              <a:spcBef>
                <a:spcPts val="1200"/>
              </a:spcBef>
              <a:spcAft>
                <a:spcPts val="200"/>
              </a:spcAft>
              <a:buNone/>
            </a:pPr>
            <a:r>
              <a:rPr lang="en-US" sz="2400" dirty="0">
                <a:solidFill>
                  <a:srgbClr val="404040"/>
                </a:solidFill>
                <a:latin typeface="Arial"/>
                <a:cs typeface="Arial"/>
              </a:rPr>
              <a:t>2: Minimize False Alarms</a:t>
            </a:r>
          </a:p>
          <a:p>
            <a:pPr marL="0" indent="0">
              <a:spcBef>
                <a:spcPts val="1200"/>
              </a:spcBef>
              <a:spcAft>
                <a:spcPts val="200"/>
              </a:spcAft>
              <a:buNone/>
            </a:pPr>
            <a:r>
              <a:rPr lang="en-US" sz="2400" dirty="0">
                <a:solidFill>
                  <a:srgbClr val="404040"/>
                </a:solidFill>
                <a:latin typeface="Arial"/>
                <a:cs typeface="Arial"/>
              </a:rPr>
              <a:t>3: Establish Robust Communication</a:t>
            </a:r>
          </a:p>
          <a:p>
            <a:pPr marL="0" indent="0">
              <a:spcBef>
                <a:spcPts val="1200"/>
              </a:spcBef>
              <a:spcAft>
                <a:spcPts val="200"/>
              </a:spcAft>
              <a:buNone/>
            </a:pPr>
            <a:r>
              <a:rPr lang="en-US" sz="2400" dirty="0">
                <a:solidFill>
                  <a:srgbClr val="404040"/>
                </a:solidFill>
                <a:latin typeface="Arial"/>
                <a:cs typeface="Arial"/>
              </a:rPr>
              <a:t>4: Ensure </a:t>
            </a:r>
            <a:r>
              <a:rPr lang="en-US" sz="2400" err="1">
                <a:solidFill>
                  <a:srgbClr val="404040"/>
                </a:solidFill>
                <a:latin typeface="Arial"/>
                <a:cs typeface="Arial"/>
              </a:rPr>
              <a:t>Compactibility</a:t>
            </a:r>
            <a:endParaRPr lang="en-US" sz="2400">
              <a:solidFill>
                <a:srgbClr val="404040"/>
              </a:solidFill>
              <a:latin typeface="Arial"/>
              <a:cs typeface="Arial"/>
            </a:endParaRPr>
          </a:p>
          <a:p>
            <a:pPr marL="0" indent="0">
              <a:spcBef>
                <a:spcPts val="1200"/>
              </a:spcBef>
              <a:spcAft>
                <a:spcPts val="200"/>
              </a:spcAft>
              <a:buNone/>
            </a:pPr>
            <a:r>
              <a:rPr lang="en-US" sz="2400" dirty="0">
                <a:solidFill>
                  <a:srgbClr val="404040"/>
                </a:solidFill>
                <a:latin typeface="Arial"/>
                <a:cs typeface="Arial"/>
              </a:rPr>
              <a:t>5: Prioritize User Safety</a:t>
            </a:r>
          </a:p>
          <a:p>
            <a:pPr marL="0" indent="0">
              <a:spcBef>
                <a:spcPts val="1200"/>
              </a:spcBef>
              <a:spcAft>
                <a:spcPts val="200"/>
              </a:spcAft>
              <a:buNone/>
            </a:pPr>
            <a:r>
              <a:rPr lang="en-US" sz="2400" dirty="0">
                <a:solidFill>
                  <a:srgbClr val="404040"/>
                </a:solidFill>
                <a:latin typeface="Arial"/>
                <a:cs typeface="Arial"/>
              </a:rPr>
              <a:t>6: Cost-Effective Implementation</a:t>
            </a:r>
          </a:p>
          <a:p>
            <a:pPr marL="0" indent="0">
              <a:spcBef>
                <a:spcPts val="1200"/>
              </a:spcBef>
              <a:spcAft>
                <a:spcPts val="200"/>
              </a:spcAft>
              <a:buNone/>
            </a:pPr>
            <a:r>
              <a:rPr lang="en-US" sz="2400" dirty="0">
                <a:solidFill>
                  <a:schemeClr val="tx1">
                    <a:lumMod val="75000"/>
                    <a:lumOff val="25000"/>
                  </a:schemeClr>
                </a:solidFill>
                <a:latin typeface="Arial"/>
                <a:cs typeface="Arial"/>
              </a:rPr>
              <a:t>7: Establish a Scalable Infrastructure</a:t>
            </a:r>
          </a:p>
          <a:p>
            <a:pPr marL="0" indent="0">
              <a:spcBef>
                <a:spcPts val="1200"/>
              </a:spcBef>
              <a:spcAft>
                <a:spcPts val="200"/>
              </a:spcAft>
              <a:buNone/>
            </a:pPr>
            <a:r>
              <a:rPr lang="en-US" sz="2400" dirty="0">
                <a:solidFill>
                  <a:srgbClr val="404040"/>
                </a:solidFill>
                <a:latin typeface="Arial"/>
                <a:cs typeface="Arial"/>
              </a:rPr>
              <a:t>8: Continuous Improvement and Innovation</a:t>
            </a:r>
          </a:p>
          <a:p>
            <a:endParaRPr lang="en-GB" dirty="0">
              <a:cs typeface="Calibri"/>
            </a:endParaRPr>
          </a:p>
        </p:txBody>
      </p:sp>
    </p:spTree>
    <p:extLst>
      <p:ext uri="{BB962C8B-B14F-4D97-AF65-F5344CB8AC3E}">
        <p14:creationId xmlns:p14="http://schemas.microsoft.com/office/powerpoint/2010/main" val="2666729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GB" b="1" dirty="0"/>
          </a:p>
        </p:txBody>
      </p:sp>
      <p:sp>
        <p:nvSpPr>
          <p:cNvPr id="3" name="Content Placeholder 2"/>
          <p:cNvSpPr>
            <a:spLocks noGrp="1"/>
          </p:cNvSpPr>
          <p:nvPr>
            <p:ph idx="1"/>
          </p:nvPr>
        </p:nvSpPr>
        <p:spPr>
          <a:xfrm>
            <a:off x="838200" y="1365136"/>
            <a:ext cx="10515600" cy="4439051"/>
          </a:xfrm>
        </p:spPr>
        <p:txBody>
          <a:bodyPr vert="horz" lIns="91440" tIns="45720" rIns="91440" bIns="45720" rtlCol="0" anchor="t">
            <a:noAutofit/>
          </a:bodyPr>
          <a:lstStyle/>
          <a:p>
            <a:pPr marL="0" indent="0">
              <a:buNone/>
            </a:pPr>
            <a:r>
              <a:rPr lang="en-US" sz="1800" b="1" dirty="0">
                <a:solidFill>
                  <a:srgbClr val="0F1111"/>
                </a:solidFill>
                <a:latin typeface="Times New Roman"/>
                <a:cs typeface="Times New Roman"/>
              </a:rPr>
              <a:t>How It Works:</a:t>
            </a:r>
            <a:endParaRPr lang="en-GB" sz="1800" dirty="0">
              <a:solidFill>
                <a:srgbClr val="0F1111"/>
              </a:solidFill>
              <a:latin typeface="Times New Roman"/>
              <a:cs typeface="Times New Roman"/>
            </a:endParaRPr>
          </a:p>
          <a:p>
            <a:r>
              <a:rPr lang="en-US" sz="1700" dirty="0">
                <a:solidFill>
                  <a:srgbClr val="0F1111"/>
                </a:solidFill>
                <a:latin typeface="Times New Roman"/>
                <a:cs typeface="Times New Roman"/>
              </a:rPr>
              <a:t>The accelerometer and gyroscope continuously monitor the bike's movements.</a:t>
            </a:r>
            <a:endParaRPr lang="en-GB" sz="1700" dirty="0">
              <a:solidFill>
                <a:srgbClr val="0F1111"/>
              </a:solidFill>
              <a:latin typeface="Times New Roman"/>
              <a:cs typeface="Times New Roman"/>
            </a:endParaRPr>
          </a:p>
          <a:p>
            <a:r>
              <a:rPr lang="en-US" sz="1700" dirty="0">
                <a:solidFill>
                  <a:srgbClr val="0F1111"/>
                </a:solidFill>
                <a:latin typeface="Times New Roman"/>
                <a:cs typeface="Times New Roman"/>
              </a:rPr>
              <a:t>The Arduino processes sensor data using the crash detection algorithm to identify potential crashes.</a:t>
            </a:r>
            <a:endParaRPr lang="en-GB" sz="1700" dirty="0">
              <a:solidFill>
                <a:srgbClr val="0F1111"/>
              </a:solidFill>
              <a:latin typeface="Times New Roman"/>
              <a:cs typeface="Times New Roman"/>
            </a:endParaRPr>
          </a:p>
          <a:p>
            <a:r>
              <a:rPr lang="en-US" sz="1700" dirty="0">
                <a:solidFill>
                  <a:srgbClr val="0F1111"/>
                </a:solidFill>
                <a:latin typeface="Times New Roman"/>
                <a:cs typeface="Times New Roman"/>
              </a:rPr>
              <a:t>If a crash is detected, the GSM module is triggered to send an SOS alert with location details via the communication interface.</a:t>
            </a:r>
            <a:endParaRPr lang="en-GB" sz="1700" dirty="0">
              <a:solidFill>
                <a:srgbClr val="0F1111"/>
              </a:solidFill>
              <a:latin typeface="Times New Roman"/>
              <a:cs typeface="Times New Roman"/>
            </a:endParaRPr>
          </a:p>
          <a:p>
            <a:pPr algn="just"/>
            <a:r>
              <a:rPr lang="en-US" sz="1700" dirty="0">
                <a:latin typeface="Times New Roman"/>
                <a:cs typeface="Times New Roman"/>
              </a:rPr>
              <a:t>The vehicle tracking system works mainly by receiving messages from a mobile phone.</a:t>
            </a:r>
            <a:endParaRPr lang="en-GB" sz="1700">
              <a:latin typeface="Times New Roman"/>
              <a:cs typeface="Times New Roman"/>
            </a:endParaRPr>
          </a:p>
          <a:p>
            <a:pPr algn="just"/>
            <a:r>
              <a:rPr lang="en-US" sz="1700" dirty="0">
                <a:latin typeface="Times New Roman"/>
                <a:cs typeface="Times New Roman"/>
              </a:rPr>
              <a:t>There is a message command by which we can track the vehicle. And this command is to send an SMS; “TRACK VEHICLE” to the registered SIM card number in the GSM modem.</a:t>
            </a:r>
            <a:endParaRPr lang="en-GB" sz="1700">
              <a:latin typeface="Times New Roman"/>
              <a:cs typeface="Times New Roman"/>
            </a:endParaRPr>
          </a:p>
          <a:p>
            <a:pPr algn="just"/>
            <a:r>
              <a:rPr lang="en-US" sz="1700" dirty="0">
                <a:latin typeface="Times New Roman"/>
                <a:cs typeface="Times New Roman"/>
              </a:rPr>
              <a:t>This command initiates the GPS modem and receives the latitude and longitude position and this information will then be sent as SMS to the mobile device.</a:t>
            </a:r>
            <a:endParaRPr lang="en-GB" sz="1700">
              <a:latin typeface="Times New Roman"/>
              <a:cs typeface="Times New Roman"/>
            </a:endParaRPr>
          </a:p>
          <a:p>
            <a:pPr algn="just"/>
            <a:r>
              <a:rPr lang="en-US" sz="1700" dirty="0">
                <a:latin typeface="Times New Roman"/>
                <a:cs typeface="Times New Roman"/>
              </a:rPr>
              <a:t>Whenever theft occurs or on demand request of the vehicles location, the device sends a message to the vehicle owner’s mobile device</a:t>
            </a:r>
            <a:endParaRPr lang="en-GB" sz="1700">
              <a:latin typeface="Times New Roman"/>
              <a:cs typeface="Times New Roman"/>
            </a:endParaRPr>
          </a:p>
          <a:p>
            <a:r>
              <a:rPr lang="en-US" sz="1700" dirty="0">
                <a:solidFill>
                  <a:srgbClr val="0F1111"/>
                </a:solidFill>
                <a:latin typeface="Times New Roman"/>
                <a:cs typeface="Times New Roman"/>
              </a:rPr>
              <a:t>This modular architecture ensures a systematic and organized approach to building the bike crash detection and SOS alert system. Each module has a specific role, contributing to the overall functionality and effectiveness of the system.</a:t>
            </a:r>
            <a:endParaRPr lang="en-GB" sz="1700" dirty="0">
              <a:solidFill>
                <a:srgbClr val="0F1111"/>
              </a:solidFill>
              <a:latin typeface="Times New Roman"/>
              <a:cs typeface="Times New Roman"/>
            </a:endParaRPr>
          </a:p>
          <a:p>
            <a:endParaRPr lang="en-GB" sz="1700" dirty="0">
              <a:solidFill>
                <a:srgbClr val="0F1111"/>
              </a:solidFill>
              <a:latin typeface="Times New Roman"/>
              <a:cs typeface="Times New Roman"/>
            </a:endParaRPr>
          </a:p>
        </p:txBody>
      </p:sp>
    </p:spTree>
    <p:extLst>
      <p:ext uri="{BB962C8B-B14F-4D97-AF65-F5344CB8AC3E}">
        <p14:creationId xmlns:p14="http://schemas.microsoft.com/office/powerpoint/2010/main" val="2314944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Timeline of Project</a:t>
            </a:r>
          </a:p>
        </p:txBody>
      </p:sp>
      <p:pic>
        <p:nvPicPr>
          <p:cNvPr id="4" name="Content Placeholder 3" descr="A screenshot of a computer&#10;&#10;Description automatically generated">
            <a:extLst>
              <a:ext uri="{FF2B5EF4-FFF2-40B4-BE49-F238E27FC236}">
                <a16:creationId xmlns:a16="http://schemas.microsoft.com/office/drawing/2014/main" id="{298288C6-87D3-4896-A80A-3725764DAEC9}"/>
              </a:ext>
            </a:extLst>
          </p:cNvPr>
          <p:cNvPicPr>
            <a:picLocks noGrp="1" noChangeAspect="1"/>
          </p:cNvPicPr>
          <p:nvPr>
            <p:ph idx="1"/>
          </p:nvPr>
        </p:nvPicPr>
        <p:blipFill>
          <a:blip r:embed="rId2"/>
          <a:stretch>
            <a:fillRect/>
          </a:stretch>
        </p:blipFill>
        <p:spPr>
          <a:xfrm>
            <a:off x="1199447" y="1499054"/>
            <a:ext cx="9684249" cy="4310517"/>
          </a:xfrm>
        </p:spPr>
      </p:pic>
    </p:spTree>
    <p:extLst>
      <p:ext uri="{BB962C8B-B14F-4D97-AF65-F5344CB8AC3E}">
        <p14:creationId xmlns:p14="http://schemas.microsoft.com/office/powerpoint/2010/main" val="3677332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Outcomes / Results Obtained</a:t>
            </a:r>
          </a:p>
        </p:txBody>
      </p:sp>
      <p:sp>
        <p:nvSpPr>
          <p:cNvPr id="3" name="Content Placeholder 2"/>
          <p:cNvSpPr>
            <a:spLocks noGrp="1"/>
          </p:cNvSpPr>
          <p:nvPr>
            <p:ph idx="1"/>
          </p:nvPr>
        </p:nvSpPr>
        <p:spPr>
          <a:xfrm>
            <a:off x="838200" y="1519465"/>
            <a:ext cx="10515600" cy="4317320"/>
          </a:xfrm>
        </p:spPr>
        <p:txBody>
          <a:bodyPr vert="horz" lIns="91440" tIns="45720" rIns="91440" bIns="45720" rtlCol="0" anchor="t">
            <a:normAutofit fontScale="92500" lnSpcReduction="10000"/>
          </a:bodyPr>
          <a:lstStyle/>
          <a:p>
            <a:r>
              <a:rPr lang="en-US" sz="2300" b="1" dirty="0">
                <a:latin typeface="Times New Roman"/>
                <a:cs typeface="Times New Roman"/>
              </a:rPr>
              <a:t>Robust Bike Crash Detection:</a:t>
            </a:r>
            <a:endParaRPr lang="en-GB" sz="2300" dirty="0">
              <a:latin typeface="Times New Roman"/>
              <a:cs typeface="Times New Roman"/>
            </a:endParaRPr>
          </a:p>
          <a:p>
            <a:r>
              <a:rPr lang="en-US" sz="2300" dirty="0">
                <a:latin typeface="Times New Roman"/>
                <a:cs typeface="Times New Roman"/>
              </a:rPr>
              <a:t>Implementation of an advanced crash detection algorithm ensuring accurate identification of bike accidents based on sensor data.</a:t>
            </a:r>
            <a:endParaRPr lang="en-GB" sz="2300" dirty="0">
              <a:latin typeface="Times New Roman"/>
              <a:cs typeface="Times New Roman"/>
            </a:endParaRPr>
          </a:p>
          <a:p>
            <a:r>
              <a:rPr lang="en-US" sz="2300" b="1" dirty="0">
                <a:latin typeface="Times New Roman"/>
                <a:cs typeface="Times New Roman"/>
              </a:rPr>
              <a:t>Swift SOS Alert System:</a:t>
            </a:r>
            <a:endParaRPr lang="en-GB" sz="2300" dirty="0">
              <a:latin typeface="Times New Roman"/>
              <a:cs typeface="Times New Roman"/>
            </a:endParaRPr>
          </a:p>
          <a:p>
            <a:r>
              <a:rPr lang="en-US" sz="2300" dirty="0">
                <a:latin typeface="Times New Roman"/>
                <a:cs typeface="Times New Roman"/>
              </a:rPr>
              <a:t>Integration of a GSM module for rapid transmission of SOS alerts, including precise location details, to designated authorities or emergency contacts.</a:t>
            </a:r>
            <a:endParaRPr lang="en-GB" sz="2300" dirty="0">
              <a:latin typeface="Times New Roman"/>
              <a:cs typeface="Times New Roman"/>
            </a:endParaRPr>
          </a:p>
          <a:p>
            <a:r>
              <a:rPr lang="en-US" sz="2300" b="1" dirty="0">
                <a:latin typeface="Times New Roman"/>
                <a:cs typeface="Times New Roman"/>
              </a:rPr>
              <a:t>Real-time Response Capability:</a:t>
            </a:r>
            <a:endParaRPr lang="en-GB" sz="2300" dirty="0">
              <a:latin typeface="Times New Roman"/>
              <a:cs typeface="Times New Roman"/>
            </a:endParaRPr>
          </a:p>
          <a:p>
            <a:r>
              <a:rPr lang="en-US" sz="2300" dirty="0">
                <a:latin typeface="Times New Roman"/>
                <a:cs typeface="Times New Roman"/>
              </a:rPr>
              <a:t>Development of a system capable of providing immediate responses to bike crashes, reducing emergency response times and potentially minimizing the severity of injuries.</a:t>
            </a:r>
            <a:endParaRPr lang="en-GB" sz="2300" dirty="0">
              <a:latin typeface="Times New Roman"/>
              <a:cs typeface="Times New Roman"/>
            </a:endParaRPr>
          </a:p>
          <a:p>
            <a:r>
              <a:rPr lang="en-US" sz="2300" b="1" dirty="0">
                <a:latin typeface="Times New Roman"/>
                <a:cs typeface="Times New Roman"/>
              </a:rPr>
              <a:t>Enhanced User Safety:</a:t>
            </a:r>
            <a:endParaRPr lang="en-GB" sz="2300" dirty="0">
              <a:latin typeface="Times New Roman"/>
              <a:cs typeface="Times New Roman"/>
            </a:endParaRPr>
          </a:p>
          <a:p>
            <a:r>
              <a:rPr lang="en-US" sz="2300" dirty="0">
                <a:latin typeface="Times New Roman"/>
                <a:cs typeface="Times New Roman"/>
              </a:rPr>
              <a:t>Deployment of a user-friendly system that prioritizes the safety of bikers by providing timely alerts and assistance during critical situations.</a:t>
            </a:r>
            <a:endParaRPr lang="en-GB" sz="2300" dirty="0">
              <a:latin typeface="Times New Roman"/>
              <a:cs typeface="Times New Roman"/>
            </a:endParaRPr>
          </a:p>
          <a:p>
            <a:endParaRPr lang="en-GB" dirty="0">
              <a:cs typeface="Calibri"/>
            </a:endParaRPr>
          </a:p>
        </p:txBody>
      </p:sp>
    </p:spTree>
    <p:extLst>
      <p:ext uri="{BB962C8B-B14F-4D97-AF65-F5344CB8AC3E}">
        <p14:creationId xmlns:p14="http://schemas.microsoft.com/office/powerpoint/2010/main" val="1923928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b="1" dirty="0">
                <a:latin typeface="Verdana"/>
                <a:ea typeface="Verdana"/>
              </a:rPr>
              <a:t>Introduction</a:t>
            </a:r>
          </a:p>
        </p:txBody>
      </p:sp>
      <p:sp>
        <p:nvSpPr>
          <p:cNvPr id="3" name="Content Placeholder 2"/>
          <p:cNvSpPr>
            <a:spLocks noGrp="1"/>
          </p:cNvSpPr>
          <p:nvPr>
            <p:ph idx="1"/>
          </p:nvPr>
        </p:nvSpPr>
        <p:spPr>
          <a:xfrm>
            <a:off x="838200" y="1485447"/>
            <a:ext cx="10515600" cy="4691516"/>
          </a:xfrm>
        </p:spPr>
        <p:txBody>
          <a:bodyPr vert="horz" lIns="91440" tIns="45720" rIns="91440" bIns="45720" rtlCol="0" anchor="t">
            <a:normAutofit/>
          </a:bodyPr>
          <a:lstStyle/>
          <a:p>
            <a:r>
              <a:rPr lang="en-US" sz="2400" dirty="0">
                <a:solidFill>
                  <a:srgbClr val="404040"/>
                </a:solidFill>
                <a:ea typeface="+mn-lt"/>
                <a:cs typeface="+mn-lt"/>
              </a:rPr>
              <a:t>A bike crash detection project uses sensors and technology to quickly detect and respond to bicycle accidents. Its goals are to enhance cyclist safety, reduce emergency response times, provide peace of mind, and collect valuable data on crash patterns and </a:t>
            </a:r>
            <a:r>
              <a:rPr lang="en-US" sz="2400" err="1">
                <a:solidFill>
                  <a:srgbClr val="404040"/>
                </a:solidFill>
                <a:ea typeface="+mn-lt"/>
                <a:cs typeface="+mn-lt"/>
              </a:rPr>
              <a:t>locations.A</a:t>
            </a:r>
            <a:r>
              <a:rPr lang="en-US" sz="2400" dirty="0">
                <a:solidFill>
                  <a:srgbClr val="404040"/>
                </a:solidFill>
                <a:ea typeface="+mn-lt"/>
                <a:cs typeface="+mn-lt"/>
              </a:rPr>
              <a:t> bike crash detection project uses sensors and technology to quickly detect and respond to bicycle accidents. Its goals are to enhance cyclist safety, reduce emergency response times, provide peace of mind, and collect valuable data on crash patterns and locations.</a:t>
            </a:r>
          </a:p>
          <a:p>
            <a:r>
              <a:rPr lang="en-US" sz="2400" dirty="0">
                <a:solidFill>
                  <a:srgbClr val="000000"/>
                </a:solidFill>
                <a:latin typeface="Times New Roman"/>
                <a:cs typeface="Times New Roman"/>
              </a:rPr>
              <a:t>The rapid growth of technology has made our easier this advancement in technology also increased traffic hazarded. Hence ratio of road accident increases. Most of the Time loss of life due to poor emergency facilities. Our research provide a solution for accident detection and </a:t>
            </a:r>
            <a:r>
              <a:rPr lang="en-US" sz="2400" err="1">
                <a:solidFill>
                  <a:srgbClr val="000000"/>
                </a:solidFill>
                <a:latin typeface="Times New Roman"/>
                <a:cs typeface="Times New Roman"/>
              </a:rPr>
              <a:t>preventation</a:t>
            </a:r>
            <a:r>
              <a:rPr lang="en-US" sz="2400" dirty="0">
                <a:solidFill>
                  <a:srgbClr val="000000"/>
                </a:solidFill>
                <a:latin typeface="Times New Roman"/>
                <a:cs typeface="Times New Roman"/>
              </a:rPr>
              <a:t> of human life safety.</a:t>
            </a:r>
            <a:endParaRPr lang="en-US" sz="2400" dirty="0">
              <a:solidFill>
                <a:srgbClr val="404040"/>
              </a:solidFill>
              <a:cs typeface="Calibri"/>
            </a:endParaRPr>
          </a:p>
          <a:p>
            <a:endParaRPr lang="en-GB" dirty="0">
              <a:cs typeface="Calibri"/>
            </a:endParaRP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DDF676-E2B6-5F9B-3B72-2617AB2CB5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FEAB2B-4BD1-2243-0F9A-A054CB62663D}"/>
              </a:ext>
            </a:extLst>
          </p:cNvPr>
          <p:cNvSpPr>
            <a:spLocks noGrp="1"/>
          </p:cNvSpPr>
          <p:nvPr>
            <p:ph type="title"/>
          </p:nvPr>
        </p:nvSpPr>
        <p:spPr/>
        <p:txBody>
          <a:bodyPr/>
          <a:lstStyle/>
          <a:p>
            <a:r>
              <a:rPr lang="en-GB" b="1" dirty="0"/>
              <a:t>Outcomes / Results Obtained</a:t>
            </a:r>
          </a:p>
        </p:txBody>
      </p:sp>
      <p:sp>
        <p:nvSpPr>
          <p:cNvPr id="3" name="Content Placeholder 2">
            <a:extLst>
              <a:ext uri="{FF2B5EF4-FFF2-40B4-BE49-F238E27FC236}">
                <a16:creationId xmlns:a16="http://schemas.microsoft.com/office/drawing/2014/main" id="{FA162EE8-7371-0600-A662-CD0ED93ABDF9}"/>
              </a:ext>
            </a:extLst>
          </p:cNvPr>
          <p:cNvSpPr>
            <a:spLocks noGrp="1"/>
          </p:cNvSpPr>
          <p:nvPr>
            <p:ph idx="1"/>
          </p:nvPr>
        </p:nvSpPr>
        <p:spPr>
          <a:xfrm>
            <a:off x="838200" y="1519465"/>
            <a:ext cx="10515600" cy="4317320"/>
          </a:xfrm>
        </p:spPr>
        <p:txBody>
          <a:bodyPr vert="horz" lIns="91440" tIns="45720" rIns="91440" bIns="45720" rtlCol="0" anchor="t">
            <a:noAutofit/>
          </a:bodyPr>
          <a:lstStyle/>
          <a:p>
            <a:r>
              <a:rPr lang="en-US" sz="2400" b="1" dirty="0">
                <a:latin typeface="Times New Roman"/>
                <a:cs typeface="Times New Roman"/>
              </a:rPr>
              <a:t>Scalability and Adaptability:</a:t>
            </a:r>
            <a:endParaRPr lang="en-GB" sz="2400" dirty="0">
              <a:latin typeface="Times New Roman"/>
              <a:cs typeface="Times New Roman"/>
            </a:endParaRPr>
          </a:p>
          <a:p>
            <a:r>
              <a:rPr lang="en-US" sz="2400" dirty="0">
                <a:latin typeface="Times New Roman"/>
                <a:cs typeface="Times New Roman"/>
              </a:rPr>
              <a:t>Design of a scalable system architecture, allowing for future enhancements and adaptability to different bike models or technological advancements.</a:t>
            </a:r>
            <a:endParaRPr lang="en-GB" sz="2400" dirty="0">
              <a:latin typeface="Times New Roman"/>
              <a:cs typeface="Times New Roman"/>
            </a:endParaRPr>
          </a:p>
          <a:p>
            <a:r>
              <a:rPr lang="en-US" sz="2400" b="1" dirty="0">
                <a:latin typeface="Times New Roman"/>
                <a:cs typeface="Times New Roman"/>
              </a:rPr>
              <a:t>Continuous Improvement Pathway:</a:t>
            </a:r>
            <a:endParaRPr lang="en-GB" sz="2400" dirty="0">
              <a:latin typeface="Times New Roman"/>
              <a:cs typeface="Times New Roman"/>
            </a:endParaRPr>
          </a:p>
          <a:p>
            <a:r>
              <a:rPr lang="en-US" sz="2400" dirty="0">
                <a:latin typeface="Times New Roman"/>
                <a:cs typeface="Times New Roman"/>
              </a:rPr>
              <a:t>Establishment of mechanisms for ongoing feedback collection and system updates, fostering continuous improvement based on user experiences and emerging technologies.</a:t>
            </a:r>
            <a:endParaRPr lang="en-GB" sz="2400" dirty="0">
              <a:latin typeface="Times New Roman"/>
              <a:cs typeface="Times New Roman"/>
            </a:endParaRPr>
          </a:p>
          <a:p>
            <a:r>
              <a:rPr lang="en-US" sz="2400" b="1" dirty="0">
                <a:latin typeface="Times New Roman"/>
                <a:cs typeface="Times New Roman"/>
              </a:rPr>
              <a:t>Contribution to Road Safety:</a:t>
            </a:r>
            <a:endParaRPr lang="en-GB" sz="2400" dirty="0">
              <a:latin typeface="Times New Roman"/>
              <a:cs typeface="Times New Roman"/>
            </a:endParaRPr>
          </a:p>
          <a:p>
            <a:r>
              <a:rPr lang="en-US" sz="2400" dirty="0">
                <a:latin typeface="Times New Roman"/>
                <a:cs typeface="Times New Roman"/>
              </a:rPr>
              <a:t>Overall, the expected outcomes aim to contribute significantly to road safety by providing a technologically advanced solution for preventing and mitigating the impact of bike accidents.</a:t>
            </a:r>
            <a:endParaRPr lang="en-GB" sz="2400" dirty="0">
              <a:latin typeface="Times New Roman"/>
              <a:cs typeface="Times New Roman"/>
            </a:endParaRPr>
          </a:p>
          <a:p>
            <a:endParaRPr lang="en-US" sz="2300" b="1" dirty="0">
              <a:latin typeface="Times New Roman"/>
              <a:cs typeface="Times New Roman"/>
            </a:endParaRPr>
          </a:p>
          <a:p>
            <a:endParaRPr lang="en-GB" dirty="0">
              <a:cs typeface="Calibri"/>
            </a:endParaRPr>
          </a:p>
        </p:txBody>
      </p:sp>
    </p:spTree>
    <p:extLst>
      <p:ext uri="{BB962C8B-B14F-4D97-AF65-F5344CB8AC3E}">
        <p14:creationId xmlns:p14="http://schemas.microsoft.com/office/powerpoint/2010/main" val="2346635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a:t>
            </a:r>
          </a:p>
        </p:txBody>
      </p:sp>
      <p:sp>
        <p:nvSpPr>
          <p:cNvPr id="3" name="Content Placeholder 2"/>
          <p:cNvSpPr>
            <a:spLocks noGrp="1"/>
          </p:cNvSpPr>
          <p:nvPr>
            <p:ph idx="1"/>
          </p:nvPr>
        </p:nvSpPr>
        <p:spPr>
          <a:xfrm>
            <a:off x="838200" y="1607911"/>
            <a:ext cx="10624457" cy="4650694"/>
          </a:xfrm>
        </p:spPr>
        <p:txBody>
          <a:bodyPr vert="horz" lIns="91440" tIns="45720" rIns="91440" bIns="45720" rtlCol="0" anchor="t">
            <a:normAutofit/>
          </a:bodyPr>
          <a:lstStyle/>
          <a:p>
            <a:r>
              <a:rPr lang="en-US" sz="2600" dirty="0">
                <a:latin typeface="Times New Roman"/>
                <a:cs typeface="Times New Roman"/>
              </a:rPr>
              <a:t>In summary, our Bike Crash Detection and SOS Alert System marks a significant step forward in improving road safety for two-wheeler users. By combining advanced technology, precise crash detection algorithms, and rapid alert mechanisms, we've created a system that responds swiftly to emergencies.</a:t>
            </a:r>
          </a:p>
          <a:p>
            <a:r>
              <a:rPr lang="en-US" sz="2600" dirty="0">
                <a:latin typeface="Times New Roman"/>
                <a:cs typeface="Times New Roman"/>
              </a:rPr>
              <a:t>Our system prioritizes user safety with a user-friendly design and the potential for real-time awareness through a simple interface. Field testing has validated its effectiveness, and comprehensive documentation ensures clarity for users and future development.</a:t>
            </a:r>
          </a:p>
        </p:txBody>
      </p:sp>
    </p:spTree>
    <p:extLst>
      <p:ext uri="{BB962C8B-B14F-4D97-AF65-F5344CB8AC3E}">
        <p14:creationId xmlns:p14="http://schemas.microsoft.com/office/powerpoint/2010/main" val="2238571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References</a:t>
            </a:r>
          </a:p>
        </p:txBody>
      </p:sp>
      <p:sp>
        <p:nvSpPr>
          <p:cNvPr id="3" name="Content Placeholder 2"/>
          <p:cNvSpPr>
            <a:spLocks noGrp="1"/>
          </p:cNvSpPr>
          <p:nvPr>
            <p:ph idx="1"/>
          </p:nvPr>
        </p:nvSpPr>
        <p:spPr>
          <a:xfrm>
            <a:off x="838200" y="1825625"/>
            <a:ext cx="10508797" cy="4228874"/>
          </a:xfrm>
        </p:spPr>
        <p:txBody>
          <a:bodyPr vert="horz" lIns="91440" tIns="45720" rIns="91440" bIns="45720" rtlCol="0" anchor="t">
            <a:normAutofit fontScale="92500" lnSpcReduction="20000"/>
          </a:bodyPr>
          <a:lstStyle/>
          <a:p>
            <a:pPr algn="just"/>
            <a:r>
              <a:rPr lang="en-US" sz="2400">
                <a:latin typeface="Times New Roman"/>
                <a:cs typeface="Times New Roman"/>
              </a:rPr>
              <a:t>[1] Bhuta, </a:t>
            </a:r>
            <a:r>
              <a:rPr lang="en-US" sz="2400" err="1">
                <a:latin typeface="Times New Roman"/>
                <a:cs typeface="Times New Roman"/>
              </a:rPr>
              <a:t>Desai,Keni</a:t>
            </a:r>
            <a:r>
              <a:rPr lang="en-US" sz="2400">
                <a:latin typeface="Times New Roman"/>
                <a:cs typeface="Times New Roman"/>
              </a:rPr>
              <a:t> “Alcohol Detection and Vehicle Controlling” International Journal of Engineering Trends and Applications (IJETA) – Volume 2 Issue 2, Mar-Apr 2015.</a:t>
            </a:r>
            <a:endParaRPr lang="en-GB" sz="2400">
              <a:latin typeface="Times New Roman"/>
              <a:cs typeface="Times New Roman"/>
            </a:endParaRPr>
          </a:p>
          <a:p>
            <a:pPr algn="just"/>
            <a:r>
              <a:rPr lang="en-US" sz="2400" dirty="0">
                <a:latin typeface="Times New Roman"/>
                <a:cs typeface="Times New Roman"/>
              </a:rPr>
              <a:t>[2] Baburao </a:t>
            </a:r>
            <a:r>
              <a:rPr lang="en-US" sz="2400" dirty="0" err="1">
                <a:latin typeface="Times New Roman"/>
                <a:cs typeface="Times New Roman"/>
              </a:rPr>
              <a:t>Kodavati,V.K.Raju,S.Srinivasa</a:t>
            </a:r>
            <a:r>
              <a:rPr lang="en-US" sz="2400" dirty="0">
                <a:latin typeface="Times New Roman"/>
                <a:cs typeface="Times New Roman"/>
              </a:rPr>
              <a:t> </a:t>
            </a:r>
            <a:r>
              <a:rPr lang="en-US" sz="2400" dirty="0" err="1">
                <a:latin typeface="Times New Roman"/>
                <a:cs typeface="Times New Roman"/>
              </a:rPr>
              <a:t>Rao,A.V.Prabu</a:t>
            </a:r>
            <a:r>
              <a:rPr lang="en-US" sz="2400" dirty="0">
                <a:latin typeface="Times New Roman"/>
                <a:cs typeface="Times New Roman"/>
              </a:rPr>
              <a:t> </a:t>
            </a:r>
            <a:r>
              <a:rPr lang="en-US" sz="2400" dirty="0" err="1">
                <a:latin typeface="Times New Roman"/>
                <a:cs typeface="Times New Roman"/>
              </a:rPr>
              <a:t>T.Appa</a:t>
            </a:r>
            <a:r>
              <a:rPr lang="en-US" sz="2400" dirty="0">
                <a:latin typeface="Times New Roman"/>
                <a:cs typeface="Times New Roman"/>
              </a:rPr>
              <a:t> Rao, </a:t>
            </a:r>
            <a:r>
              <a:rPr lang="en-US" sz="2400" dirty="0" err="1">
                <a:latin typeface="Times New Roman"/>
                <a:cs typeface="Times New Roman"/>
              </a:rPr>
              <a:t>Dr.Y.V.Narayana</a:t>
            </a:r>
            <a:r>
              <a:rPr lang="en-US" sz="2400" dirty="0">
                <a:latin typeface="Times New Roman"/>
                <a:cs typeface="Times New Roman"/>
              </a:rPr>
              <a:t>, (2011) "GSM AND GPS BASED VEHICLE LOCATION AND TRACKING SYSTEM". International Journal of Engineering Research and </a:t>
            </a:r>
            <a:r>
              <a:rPr lang="en-US" sz="2400" dirty="0" err="1">
                <a:latin typeface="Times New Roman"/>
                <a:cs typeface="Times New Roman"/>
              </a:rPr>
              <a:t>Applications.Vol</a:t>
            </a:r>
            <a:r>
              <a:rPr lang="en-US" sz="2400" dirty="0">
                <a:latin typeface="Times New Roman"/>
                <a:cs typeface="Times New Roman"/>
              </a:rPr>
              <a:t>. 1, Issue 3</a:t>
            </a:r>
            <a:endParaRPr lang="en-GB" sz="2400" dirty="0">
              <a:latin typeface="Times New Roman"/>
              <a:cs typeface="Times New Roman"/>
            </a:endParaRPr>
          </a:p>
          <a:p>
            <a:r>
              <a:rPr lang="en-IN" sz="2400" dirty="0">
                <a:latin typeface="Times New Roman"/>
                <a:cs typeface="Times New Roman"/>
              </a:rPr>
              <a:t>[3] M. Mubashir, L. Shao, and L. Seed “A survey on fall </a:t>
            </a:r>
            <a:r>
              <a:rPr lang="en-IN" sz="2400" dirty="0" err="1">
                <a:latin typeface="Times New Roman"/>
                <a:cs typeface="Times New Roman"/>
              </a:rPr>
              <a:t>detection:Principlesand</a:t>
            </a:r>
            <a:r>
              <a:rPr lang="en-IN" sz="2400" dirty="0">
                <a:latin typeface="Times New Roman"/>
                <a:cs typeface="Times New Roman"/>
              </a:rPr>
              <a:t> approaches,” Neurocomputing, vol. 100, no. 16, pp. 144–152, 2013. </a:t>
            </a:r>
            <a:endParaRPr lang="en-GB" sz="2400" dirty="0">
              <a:latin typeface="Times New Roman"/>
              <a:cs typeface="Times New Roman"/>
            </a:endParaRPr>
          </a:p>
          <a:p>
            <a:r>
              <a:rPr lang="en-IN" sz="2400" dirty="0">
                <a:latin typeface="Times New Roman"/>
                <a:cs typeface="Times New Roman"/>
              </a:rPr>
              <a:t>[4] T. Shany, S. J. Redmond, M. R. Narayanan, and N. H. Lovell, “Sensors-Based wearable systems for monitoring of human movement and </a:t>
            </a:r>
            <a:r>
              <a:rPr lang="en-IN" sz="2400" dirty="0" err="1">
                <a:latin typeface="Times New Roman"/>
                <a:cs typeface="Times New Roman"/>
              </a:rPr>
              <a:t>falls,”IEEE</a:t>
            </a:r>
            <a:r>
              <a:rPr lang="en-IN" sz="2400" dirty="0">
                <a:latin typeface="Times New Roman"/>
                <a:cs typeface="Times New Roman"/>
              </a:rPr>
              <a:t> Sensors J., vol. 12, no. 3, pp. 658–670, Mar. 2012. </a:t>
            </a:r>
            <a:endParaRPr lang="en-GB" sz="2400" dirty="0">
              <a:latin typeface="Times New Roman"/>
              <a:cs typeface="Times New Roman"/>
            </a:endParaRPr>
          </a:p>
          <a:p>
            <a:r>
              <a:rPr lang="en-IN" sz="2400" dirty="0">
                <a:latin typeface="Times New Roman"/>
                <a:cs typeface="Times New Roman"/>
              </a:rPr>
              <a:t>[5] </a:t>
            </a:r>
            <a:r>
              <a:rPr lang="en-IN" sz="2400" dirty="0" err="1">
                <a:latin typeface="Times New Roman"/>
                <a:cs typeface="Times New Roman"/>
              </a:rPr>
              <a:t>B.Mirmahboub</a:t>
            </a:r>
            <a:r>
              <a:rPr lang="en-IN" sz="2400" dirty="0">
                <a:latin typeface="Times New Roman"/>
                <a:cs typeface="Times New Roman"/>
              </a:rPr>
              <a:t>, S. </a:t>
            </a:r>
            <a:r>
              <a:rPr lang="en-IN" sz="2400" dirty="0" err="1">
                <a:latin typeface="Times New Roman"/>
                <a:cs typeface="Times New Roman"/>
              </a:rPr>
              <a:t>Samavi,N.Karimi</a:t>
            </a:r>
            <a:r>
              <a:rPr lang="en-IN" sz="2400" dirty="0">
                <a:latin typeface="Times New Roman"/>
                <a:cs typeface="Times New Roman"/>
              </a:rPr>
              <a:t>, and S. Shirani, “Automatic </a:t>
            </a:r>
            <a:r>
              <a:rPr lang="en-IN" sz="2400" dirty="0" err="1">
                <a:latin typeface="Times New Roman"/>
                <a:cs typeface="Times New Roman"/>
              </a:rPr>
              <a:t>monocularsystem</a:t>
            </a:r>
            <a:r>
              <a:rPr lang="en-IN" sz="2400" dirty="0">
                <a:latin typeface="Times New Roman"/>
                <a:cs typeface="Times New Roman"/>
              </a:rPr>
              <a:t> for human fall detection based on variations in silhouette </a:t>
            </a:r>
            <a:r>
              <a:rPr lang="en-IN" sz="2400" dirty="0" err="1">
                <a:latin typeface="Times New Roman"/>
                <a:cs typeface="Times New Roman"/>
              </a:rPr>
              <a:t>area,”IEEE</a:t>
            </a:r>
            <a:r>
              <a:rPr lang="en-IN" sz="2400" dirty="0">
                <a:latin typeface="Times New Roman"/>
                <a:cs typeface="Times New Roman"/>
              </a:rPr>
              <a:t> Trans. Biomed. Eng., vol. 60, no. 2, pp. 427–436, Feb. 2013. </a:t>
            </a:r>
            <a:endParaRPr lang="en-GB" sz="2400" dirty="0">
              <a:latin typeface="Times New Roman"/>
              <a:cs typeface="Times New Roman"/>
            </a:endParaRPr>
          </a:p>
          <a:p>
            <a:endParaRPr lang="en-GB" dirty="0">
              <a:cs typeface="Calibri"/>
            </a:endParaRPr>
          </a:p>
        </p:txBody>
      </p:sp>
    </p:spTree>
    <p:extLst>
      <p:ext uri="{BB962C8B-B14F-4D97-AF65-F5344CB8AC3E}">
        <p14:creationId xmlns:p14="http://schemas.microsoft.com/office/powerpoint/2010/main" val="3613863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Publication Details</a:t>
            </a:r>
          </a:p>
        </p:txBody>
      </p:sp>
      <p:pic>
        <p:nvPicPr>
          <p:cNvPr id="4" name="Content Placeholder 3">
            <a:extLst>
              <a:ext uri="{FF2B5EF4-FFF2-40B4-BE49-F238E27FC236}">
                <a16:creationId xmlns:a16="http://schemas.microsoft.com/office/drawing/2014/main" id="{43CCD972-7073-EFED-EBC5-C7C0A7BB7EDC}"/>
              </a:ext>
            </a:extLst>
          </p:cNvPr>
          <p:cNvPicPr>
            <a:picLocks noGrp="1" noChangeAspect="1"/>
          </p:cNvPicPr>
          <p:nvPr>
            <p:ph idx="1"/>
          </p:nvPr>
        </p:nvPicPr>
        <p:blipFill>
          <a:blip r:embed="rId2"/>
          <a:stretch>
            <a:fillRect/>
          </a:stretch>
        </p:blipFill>
        <p:spPr>
          <a:xfrm>
            <a:off x="1614933" y="1310316"/>
            <a:ext cx="8786709" cy="4548691"/>
          </a:xfrm>
        </p:spPr>
      </p:pic>
    </p:spTree>
    <p:extLst>
      <p:ext uri="{BB962C8B-B14F-4D97-AF65-F5344CB8AC3E}">
        <p14:creationId xmlns:p14="http://schemas.microsoft.com/office/powerpoint/2010/main" val="625457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A23CBF-F07E-BA26-1CE9-E5B1BB82D9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B2A803-12D3-32BF-3E0C-81A2A8F1397F}"/>
              </a:ext>
            </a:extLst>
          </p:cNvPr>
          <p:cNvSpPr>
            <a:spLocks noGrp="1"/>
          </p:cNvSpPr>
          <p:nvPr>
            <p:ph type="title"/>
          </p:nvPr>
        </p:nvSpPr>
        <p:spPr>
          <a:xfrm>
            <a:off x="838200" y="365125"/>
            <a:ext cx="10515600" cy="624796"/>
          </a:xfrm>
        </p:spPr>
        <p:txBody>
          <a:bodyPr/>
          <a:lstStyle/>
          <a:p>
            <a:r>
              <a:rPr lang="en-GB" sz="2800" b="1" dirty="0">
                <a:latin typeface="Verdana"/>
                <a:ea typeface="Verdana"/>
              </a:rPr>
              <a:t>Introduction</a:t>
            </a:r>
          </a:p>
        </p:txBody>
      </p:sp>
      <p:sp>
        <p:nvSpPr>
          <p:cNvPr id="3" name="Content Placeholder 2">
            <a:extLst>
              <a:ext uri="{FF2B5EF4-FFF2-40B4-BE49-F238E27FC236}">
                <a16:creationId xmlns:a16="http://schemas.microsoft.com/office/drawing/2014/main" id="{9E72B5EF-2B27-4C49-7D70-8302CFFF6C38}"/>
              </a:ext>
            </a:extLst>
          </p:cNvPr>
          <p:cNvSpPr>
            <a:spLocks noGrp="1"/>
          </p:cNvSpPr>
          <p:nvPr>
            <p:ph idx="1"/>
          </p:nvPr>
        </p:nvSpPr>
        <p:spPr>
          <a:xfrm>
            <a:off x="838200" y="1485447"/>
            <a:ext cx="10515600" cy="4691516"/>
          </a:xfrm>
        </p:spPr>
        <p:txBody>
          <a:bodyPr vert="horz" lIns="91440" tIns="45720" rIns="91440" bIns="45720" rtlCol="0" anchor="t">
            <a:normAutofit/>
          </a:bodyPr>
          <a:lstStyle/>
          <a:p>
            <a:endParaRPr lang="en-US" sz="2400" dirty="0">
              <a:solidFill>
                <a:srgbClr val="404040"/>
              </a:solidFill>
              <a:cs typeface="Calibri"/>
            </a:endParaRPr>
          </a:p>
          <a:p>
            <a:endParaRPr lang="en-GB" dirty="0">
              <a:cs typeface="Calibri"/>
            </a:endParaRPr>
          </a:p>
        </p:txBody>
      </p:sp>
      <p:pic>
        <p:nvPicPr>
          <p:cNvPr id="4" name="Picture 3">
            <a:extLst>
              <a:ext uri="{FF2B5EF4-FFF2-40B4-BE49-F238E27FC236}">
                <a16:creationId xmlns:a16="http://schemas.microsoft.com/office/drawing/2014/main" id="{C1C6CBC8-C068-F2B1-3823-25C1B5512E2F}"/>
              </a:ext>
            </a:extLst>
          </p:cNvPr>
          <p:cNvPicPr>
            <a:picLocks noChangeAspect="1"/>
          </p:cNvPicPr>
          <p:nvPr/>
        </p:nvPicPr>
        <p:blipFill>
          <a:blip r:embed="rId2"/>
          <a:stretch>
            <a:fillRect/>
          </a:stretch>
        </p:blipFill>
        <p:spPr>
          <a:xfrm>
            <a:off x="734786" y="836840"/>
            <a:ext cx="10518321" cy="5027839"/>
          </a:xfrm>
          <a:prstGeom prst="rect">
            <a:avLst/>
          </a:prstGeom>
        </p:spPr>
      </p:pic>
    </p:spTree>
    <p:extLst>
      <p:ext uri="{BB962C8B-B14F-4D97-AF65-F5344CB8AC3E}">
        <p14:creationId xmlns:p14="http://schemas.microsoft.com/office/powerpoint/2010/main" val="2374399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6028"/>
          </a:xfrm>
        </p:spPr>
        <p:txBody>
          <a:bodyPr>
            <a:normAutofit fontScale="90000"/>
          </a:bodyPr>
          <a:lstStyle/>
          <a:p>
            <a:r>
              <a:rPr lang="en-GB" b="1" dirty="0"/>
              <a:t>Literature Review</a:t>
            </a:r>
          </a:p>
        </p:txBody>
      </p:sp>
      <p:graphicFrame>
        <p:nvGraphicFramePr>
          <p:cNvPr id="5" name="Content Placeholder 4">
            <a:extLst>
              <a:ext uri="{FF2B5EF4-FFF2-40B4-BE49-F238E27FC236}">
                <a16:creationId xmlns:a16="http://schemas.microsoft.com/office/drawing/2014/main" id="{3DD8E6CF-B1CF-8BC7-8F2C-26903C3C5863}"/>
              </a:ext>
            </a:extLst>
          </p:cNvPr>
          <p:cNvGraphicFramePr>
            <a:graphicFrameLocks noGrp="1"/>
          </p:cNvGraphicFramePr>
          <p:nvPr>
            <p:ph idx="1"/>
            <p:extLst>
              <p:ext uri="{D42A27DB-BD31-4B8C-83A1-F6EECF244321}">
                <p14:modId xmlns:p14="http://schemas.microsoft.com/office/powerpoint/2010/main" val="1449771931"/>
              </p:ext>
            </p:extLst>
          </p:nvPr>
        </p:nvGraphicFramePr>
        <p:xfrm>
          <a:off x="836839" y="1074964"/>
          <a:ext cx="10610847" cy="4735286"/>
        </p:xfrm>
        <a:graphic>
          <a:graphicData uri="http://schemas.openxmlformats.org/drawingml/2006/table">
            <a:tbl>
              <a:tblPr firstRow="1" bandRow="1">
                <a:tableStyleId>{5C22544A-7EE6-4342-B048-85BDC9FD1C3A}</a:tableStyleId>
              </a:tblPr>
              <a:tblGrid>
                <a:gridCol w="1809358">
                  <a:extLst>
                    <a:ext uri="{9D8B030D-6E8A-4147-A177-3AD203B41FA5}">
                      <a16:colId xmlns:a16="http://schemas.microsoft.com/office/drawing/2014/main" val="134712667"/>
                    </a:ext>
                  </a:extLst>
                </a:gridCol>
                <a:gridCol w="2816705">
                  <a:extLst>
                    <a:ext uri="{9D8B030D-6E8A-4147-A177-3AD203B41FA5}">
                      <a16:colId xmlns:a16="http://schemas.microsoft.com/office/drawing/2014/main" val="3704873580"/>
                    </a:ext>
                  </a:extLst>
                </a:gridCol>
                <a:gridCol w="1389281">
                  <a:extLst>
                    <a:ext uri="{9D8B030D-6E8A-4147-A177-3AD203B41FA5}">
                      <a16:colId xmlns:a16="http://schemas.microsoft.com/office/drawing/2014/main" val="1483165036"/>
                    </a:ext>
                  </a:extLst>
                </a:gridCol>
                <a:gridCol w="1799154">
                  <a:extLst>
                    <a:ext uri="{9D8B030D-6E8A-4147-A177-3AD203B41FA5}">
                      <a16:colId xmlns:a16="http://schemas.microsoft.com/office/drawing/2014/main" val="2460273313"/>
                    </a:ext>
                  </a:extLst>
                </a:gridCol>
                <a:gridCol w="2796349">
                  <a:extLst>
                    <a:ext uri="{9D8B030D-6E8A-4147-A177-3AD203B41FA5}">
                      <a16:colId xmlns:a16="http://schemas.microsoft.com/office/drawing/2014/main" val="3999702192"/>
                    </a:ext>
                  </a:extLst>
                </a:gridCol>
              </a:tblGrid>
              <a:tr h="332301">
                <a:tc>
                  <a:txBody>
                    <a:bodyPr/>
                    <a:lstStyle/>
                    <a:p>
                      <a:pPr algn="l" rtl="0" fontAlgn="base"/>
                      <a:r>
                        <a:rPr lang="en-US" sz="1600" b="1" i="0" dirty="0">
                          <a:solidFill>
                            <a:srgbClr val="000000"/>
                          </a:solidFill>
                          <a:effectLst/>
                          <a:latin typeface="Calibri"/>
                        </a:rPr>
                        <a:t>TITLE</a:t>
                      </a:r>
                      <a:endParaRPr lang="en-US" b="1" i="0" dirty="0">
                        <a:solidFill>
                          <a:srgbClr val="FFFFFF"/>
                        </a:solidFill>
                        <a:effectLst/>
                        <a:latin typeface="Calibri"/>
                      </a:endParaRPr>
                    </a:p>
                  </a:txBody>
                  <a:tcPr marL="40958" marR="40958" marT="20479" marB="20479">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48312"/>
                    </a:solidFill>
                  </a:tcPr>
                </a:tc>
                <a:tc>
                  <a:txBody>
                    <a:bodyPr/>
                    <a:lstStyle/>
                    <a:p>
                      <a:pPr algn="l" rtl="0" fontAlgn="base"/>
                      <a:r>
                        <a:rPr lang="en-US" sz="1600" b="1" i="0" dirty="0">
                          <a:solidFill>
                            <a:srgbClr val="000000"/>
                          </a:solidFill>
                          <a:effectLst/>
                          <a:latin typeface="Calibri"/>
                        </a:rPr>
                        <a:t>AUTHORS</a:t>
                      </a:r>
                      <a:endParaRPr lang="en-US" b="1" i="0" dirty="0">
                        <a:solidFill>
                          <a:srgbClr val="FFFFFF"/>
                        </a:solidFill>
                        <a:effectLst/>
                        <a:latin typeface="Calibri"/>
                      </a:endParaRPr>
                    </a:p>
                  </a:txBody>
                  <a:tcPr marL="40958" marR="40958" marT="20479" marB="20479">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48312"/>
                    </a:solidFill>
                  </a:tcPr>
                </a:tc>
                <a:tc>
                  <a:txBody>
                    <a:bodyPr/>
                    <a:lstStyle/>
                    <a:p>
                      <a:pPr algn="l" rtl="0" fontAlgn="base"/>
                      <a:r>
                        <a:rPr lang="en-US" sz="1600" b="1" i="0" dirty="0">
                          <a:solidFill>
                            <a:srgbClr val="000000"/>
                          </a:solidFill>
                          <a:effectLst/>
                          <a:latin typeface="Calibri"/>
                        </a:rPr>
                        <a:t>PULICATION</a:t>
                      </a:r>
                      <a:endParaRPr lang="en-US" b="1" i="0" dirty="0">
                        <a:solidFill>
                          <a:srgbClr val="FFFFFF"/>
                        </a:solidFill>
                        <a:effectLst/>
                        <a:latin typeface="Calibri"/>
                      </a:endParaRPr>
                    </a:p>
                  </a:txBody>
                  <a:tcPr marL="40958" marR="40958" marT="20479" marB="20479">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48312"/>
                    </a:solidFill>
                  </a:tcPr>
                </a:tc>
                <a:tc>
                  <a:txBody>
                    <a:bodyPr/>
                    <a:lstStyle/>
                    <a:p>
                      <a:pPr algn="l" rtl="0" fontAlgn="base"/>
                      <a:r>
                        <a:rPr lang="en-US" sz="1600" b="1" i="0" dirty="0">
                          <a:solidFill>
                            <a:srgbClr val="000000"/>
                          </a:solidFill>
                          <a:effectLst/>
                          <a:latin typeface="Calibri"/>
                        </a:rPr>
                        <a:t>LINK</a:t>
                      </a:r>
                      <a:endParaRPr lang="en-US" b="1" i="0" dirty="0">
                        <a:solidFill>
                          <a:srgbClr val="FFFFFF"/>
                        </a:solidFill>
                        <a:effectLst/>
                        <a:latin typeface="Calibri"/>
                      </a:endParaRPr>
                    </a:p>
                  </a:txBody>
                  <a:tcPr marL="40958" marR="40958" marT="20479" marB="20479">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48312"/>
                    </a:solidFill>
                  </a:tcPr>
                </a:tc>
                <a:tc>
                  <a:txBody>
                    <a:bodyPr/>
                    <a:lstStyle/>
                    <a:p>
                      <a:pPr algn="l" rtl="0" fontAlgn="base"/>
                      <a:r>
                        <a:rPr lang="en-US" sz="1600" b="1" i="0" dirty="0">
                          <a:solidFill>
                            <a:srgbClr val="000000"/>
                          </a:solidFill>
                          <a:effectLst/>
                          <a:latin typeface="Calibri"/>
                        </a:rPr>
                        <a:t>SUMMARY</a:t>
                      </a:r>
                      <a:endParaRPr lang="en-US" b="1" i="0" dirty="0">
                        <a:solidFill>
                          <a:srgbClr val="FFFFFF"/>
                        </a:solidFill>
                        <a:effectLst/>
                        <a:latin typeface="Calibri"/>
                      </a:endParaRPr>
                    </a:p>
                  </a:txBody>
                  <a:tcPr marL="40958" marR="40958" marT="20479" marB="20479">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48312"/>
                    </a:solidFill>
                  </a:tcPr>
                </a:tc>
                <a:extLst>
                  <a:ext uri="{0D108BD9-81ED-4DB2-BD59-A6C34878D82A}">
                    <a16:rowId xmlns:a16="http://schemas.microsoft.com/office/drawing/2014/main" val="3691994539"/>
                  </a:ext>
                </a:extLst>
              </a:tr>
              <a:tr h="2326100">
                <a:tc>
                  <a:txBody>
                    <a:bodyPr/>
                    <a:lstStyle/>
                    <a:p>
                      <a:pPr algn="l" rtl="0" fontAlgn="base"/>
                      <a:r>
                        <a:rPr lang="en-IN" sz="1600" b="0" i="0" u="none" strike="noStrike" dirty="0">
                          <a:solidFill>
                            <a:srgbClr val="000000"/>
                          </a:solidFill>
                          <a:effectLst/>
                          <a:latin typeface="Calibri"/>
                        </a:rPr>
                        <a:t>1.Accident Detection System with GPS, GSM, and Buzzer</a:t>
                      </a:r>
                      <a:endParaRPr lang="en-IN" b="0" i="0" dirty="0">
                        <a:solidFill>
                          <a:srgbClr val="000000"/>
                        </a:solidFill>
                        <a:effectLst/>
                        <a:latin typeface="Calibri"/>
                      </a:endParaRPr>
                    </a:p>
                  </a:txBody>
                  <a:tcPr marL="40958" marR="40958" marT="20479" marB="20479">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D9CC"/>
                    </a:solidFill>
                  </a:tcPr>
                </a:tc>
                <a:tc>
                  <a:txBody>
                    <a:bodyPr/>
                    <a:lstStyle/>
                    <a:p>
                      <a:pPr algn="l" rtl="0" fontAlgn="base"/>
                      <a:r>
                        <a:rPr lang="en-IN" sz="1600" b="0" i="0" u="none" strike="noStrike" dirty="0">
                          <a:solidFill>
                            <a:srgbClr val="000000"/>
                          </a:solidFill>
                          <a:effectLst/>
                          <a:latin typeface="Calibri"/>
                        </a:rPr>
                        <a:t>Muhammad Ahmad </a:t>
                      </a:r>
                      <a:r>
                        <a:rPr lang="en-IN" sz="1600" b="0" i="0" u="none" strike="noStrike" dirty="0" err="1">
                          <a:solidFill>
                            <a:srgbClr val="000000"/>
                          </a:solidFill>
                          <a:effectLst/>
                          <a:latin typeface="Calibri"/>
                        </a:rPr>
                        <a:t>Baballe</a:t>
                      </a:r>
                      <a:r>
                        <a:rPr lang="en-IN" sz="1600" b="0" i="0" u="none" strike="noStrike" dirty="0">
                          <a:solidFill>
                            <a:srgbClr val="000000"/>
                          </a:solidFill>
                          <a:effectLst/>
                          <a:latin typeface="Calibri"/>
                        </a:rPr>
                        <a:t> , </a:t>
                      </a:r>
                      <a:r>
                        <a:rPr lang="en-IN" sz="1600" b="0" i="0" u="none" strike="noStrike" dirty="0" err="1">
                          <a:solidFill>
                            <a:srgbClr val="000000"/>
                          </a:solidFill>
                          <a:effectLst/>
                          <a:latin typeface="Calibri"/>
                        </a:rPr>
                        <a:t>Naja'Atu</a:t>
                      </a:r>
                      <a:r>
                        <a:rPr lang="en-IN" sz="1600" b="0" i="0" u="none" strike="noStrike" dirty="0">
                          <a:solidFill>
                            <a:srgbClr val="000000"/>
                          </a:solidFill>
                          <a:effectLst/>
                          <a:latin typeface="Calibri"/>
                        </a:rPr>
                        <a:t> Kabir Mustapha</a:t>
                      </a:r>
                      <a:endParaRPr lang="en-IN" b="0" i="0" dirty="0">
                        <a:solidFill>
                          <a:srgbClr val="000000"/>
                        </a:solidFill>
                        <a:effectLst/>
                        <a:latin typeface="Calibri"/>
                      </a:endParaRPr>
                    </a:p>
                  </a:txBody>
                  <a:tcPr marL="40958" marR="40958" marT="20479" marB="20479">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D9CC"/>
                    </a:solidFill>
                  </a:tcPr>
                </a:tc>
                <a:tc>
                  <a:txBody>
                    <a:bodyPr/>
                    <a:lstStyle/>
                    <a:p>
                      <a:pPr algn="l" rtl="0" fontAlgn="base"/>
                      <a:r>
                        <a:rPr lang="en-IN" sz="1600" b="0" i="0" u="none" strike="noStrike" dirty="0">
                          <a:solidFill>
                            <a:srgbClr val="000000"/>
                          </a:solidFill>
                          <a:effectLst/>
                          <a:latin typeface="Calibri"/>
                        </a:rPr>
                        <a:t>ResearchGate</a:t>
                      </a:r>
                      <a:endParaRPr lang="en-IN" b="0" i="0" dirty="0">
                        <a:solidFill>
                          <a:srgbClr val="000000"/>
                        </a:solidFill>
                        <a:effectLst/>
                        <a:latin typeface="Calibri"/>
                      </a:endParaRPr>
                    </a:p>
                  </a:txBody>
                  <a:tcPr marL="40958" marR="40958" marT="20479" marB="20479">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D9CC"/>
                    </a:solidFill>
                  </a:tcPr>
                </a:tc>
                <a:tc>
                  <a:txBody>
                    <a:bodyPr/>
                    <a:lstStyle/>
                    <a:p>
                      <a:pPr algn="l" rtl="0" fontAlgn="auto"/>
                      <a:r>
                        <a:rPr lang="en-IN" sz="1600" b="0" i="0" u="sng" strike="noStrike" dirty="0">
                          <a:solidFill>
                            <a:srgbClr val="000000"/>
                          </a:solidFill>
                          <a:effectLst/>
                          <a:latin typeface="Arial"/>
                          <a:hlinkClick r:id="rId2"/>
                        </a:rPr>
                        <a:t>https://www.researchgate.net/publication/368646964_Accident_Detection_System_with_GPS_GSM_and_Buzzer</a:t>
                      </a:r>
                      <a:endParaRPr lang="en-IN" sz="1600" b="0" i="0" dirty="0">
                        <a:solidFill>
                          <a:srgbClr val="000000"/>
                        </a:solidFill>
                        <a:effectLst/>
                        <a:latin typeface="Arial"/>
                      </a:endParaRPr>
                    </a:p>
                  </a:txBody>
                  <a:tcPr marL="40958" marR="40958" marT="20479" marB="20479">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D9CC"/>
                    </a:solidFill>
                  </a:tcPr>
                </a:tc>
                <a:tc>
                  <a:txBody>
                    <a:bodyPr/>
                    <a:lstStyle/>
                    <a:p>
                      <a:pPr algn="l" rtl="0" fontAlgn="base"/>
                      <a:r>
                        <a:rPr lang="en-IN" sz="1600" b="0" i="0" u="none" strike="noStrike" dirty="0">
                          <a:solidFill>
                            <a:srgbClr val="000000"/>
                          </a:solidFill>
                          <a:effectLst/>
                          <a:latin typeface="Calibri"/>
                        </a:rPr>
                        <a:t>It introduces a system designed to enhance emergency response by promptly detecting and alerting authorities about accidents, focusing not only on passenger safety but also on immediate help after an accident.</a:t>
                      </a:r>
                      <a:endParaRPr lang="en-IN" b="0" i="0" dirty="0">
                        <a:solidFill>
                          <a:srgbClr val="000000"/>
                        </a:solidFill>
                        <a:effectLst/>
                        <a:latin typeface="Calibri"/>
                      </a:endParaRPr>
                    </a:p>
                  </a:txBody>
                  <a:tcPr marL="40958" marR="40958" marT="20479" marB="20479">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D9CC"/>
                    </a:solidFill>
                  </a:tcPr>
                </a:tc>
                <a:extLst>
                  <a:ext uri="{0D108BD9-81ED-4DB2-BD59-A6C34878D82A}">
                    <a16:rowId xmlns:a16="http://schemas.microsoft.com/office/drawing/2014/main" val="1334679543"/>
                  </a:ext>
                </a:extLst>
              </a:tr>
              <a:tr h="2076885">
                <a:tc>
                  <a:txBody>
                    <a:bodyPr/>
                    <a:lstStyle/>
                    <a:p>
                      <a:pPr algn="l" rtl="0" fontAlgn="base"/>
                      <a:r>
                        <a:rPr lang="en-IN" sz="1600" b="0" i="0" u="none" strike="noStrike" dirty="0">
                          <a:solidFill>
                            <a:srgbClr val="000000"/>
                          </a:solidFill>
                          <a:effectLst/>
                          <a:latin typeface="Calibri"/>
                        </a:rPr>
                        <a:t>2.Car crash detection using ensemble deep learning and multimodal data from dashboard cameras</a:t>
                      </a:r>
                      <a:endParaRPr lang="en-IN" b="0" i="0" dirty="0">
                        <a:solidFill>
                          <a:srgbClr val="000000"/>
                        </a:solidFill>
                        <a:effectLst/>
                        <a:latin typeface="Calibri"/>
                      </a:endParaRPr>
                    </a:p>
                  </a:txBody>
                  <a:tcPr marL="40958" marR="40958" marT="20479" marB="20479">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AEDE7"/>
                    </a:solidFill>
                  </a:tcPr>
                </a:tc>
                <a:tc>
                  <a:txBody>
                    <a:bodyPr/>
                    <a:lstStyle/>
                    <a:p>
                      <a:pPr algn="l" rtl="0" fontAlgn="base"/>
                      <a:r>
                        <a:rPr lang="en-IN" sz="1600" b="0" i="0" u="none" strike="noStrike" dirty="0">
                          <a:solidFill>
                            <a:srgbClr val="000000"/>
                          </a:solidFill>
                          <a:effectLst/>
                          <a:latin typeface="Calibri"/>
                        </a:rPr>
                        <a:t>Jae Gyeong Choi , Chan Woo Kong , </a:t>
                      </a:r>
                      <a:r>
                        <a:rPr lang="en-IN" sz="1600" b="0" i="0" u="none" strike="noStrike" dirty="0" err="1">
                          <a:solidFill>
                            <a:srgbClr val="000000"/>
                          </a:solidFill>
                          <a:effectLst/>
                          <a:latin typeface="Calibri"/>
                        </a:rPr>
                        <a:t>Gyeongho</a:t>
                      </a:r>
                      <a:r>
                        <a:rPr lang="en-IN" sz="1600" b="0" i="0" u="none" strike="noStrike" dirty="0">
                          <a:solidFill>
                            <a:srgbClr val="000000"/>
                          </a:solidFill>
                          <a:effectLst/>
                          <a:latin typeface="Calibri"/>
                        </a:rPr>
                        <a:t> Kim  ,Sunghoon Lim </a:t>
                      </a:r>
                      <a:endParaRPr lang="en-IN" b="0" i="0" dirty="0">
                        <a:solidFill>
                          <a:srgbClr val="000000"/>
                        </a:solidFill>
                        <a:effectLst/>
                        <a:latin typeface="Calibri"/>
                      </a:endParaRPr>
                    </a:p>
                  </a:txBody>
                  <a:tcPr marL="40958" marR="40958" marT="20479" marB="20479">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AEDE7"/>
                    </a:solidFill>
                  </a:tcPr>
                </a:tc>
                <a:tc>
                  <a:txBody>
                    <a:bodyPr/>
                    <a:lstStyle/>
                    <a:p>
                      <a:pPr algn="l" rtl="0" fontAlgn="base"/>
                      <a:r>
                        <a:rPr lang="en-IN" sz="1600" b="0" i="0" u="none" strike="noStrike" dirty="0">
                          <a:solidFill>
                            <a:srgbClr val="000000"/>
                          </a:solidFill>
                          <a:effectLst/>
                          <a:latin typeface="Calibri"/>
                        </a:rPr>
                        <a:t> ScienceDirect</a:t>
                      </a:r>
                      <a:endParaRPr lang="en-IN" b="0" i="0" dirty="0">
                        <a:solidFill>
                          <a:srgbClr val="000000"/>
                        </a:solidFill>
                        <a:effectLst/>
                        <a:latin typeface="Calibri"/>
                      </a:endParaRPr>
                    </a:p>
                  </a:txBody>
                  <a:tcPr marL="40958" marR="40958" marT="20479" marB="20479">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AEDE7"/>
                    </a:solidFill>
                  </a:tcPr>
                </a:tc>
                <a:tc>
                  <a:txBody>
                    <a:bodyPr/>
                    <a:lstStyle/>
                    <a:p>
                      <a:pPr algn="l" rtl="0" fontAlgn="auto"/>
                      <a:r>
                        <a:rPr lang="en-IN" sz="1600" b="0" i="0" u="sng" strike="noStrike" dirty="0">
                          <a:solidFill>
                            <a:srgbClr val="000000"/>
                          </a:solidFill>
                          <a:effectLst/>
                          <a:latin typeface="Arial"/>
                          <a:hlinkClick r:id="rId3"/>
                        </a:rPr>
                        <a:t>https://www.sciencedirect.com/science/article/pii/S095741742100823X</a:t>
                      </a:r>
                      <a:endParaRPr lang="en-IN" sz="1600" b="0" i="0" dirty="0">
                        <a:solidFill>
                          <a:srgbClr val="000000"/>
                        </a:solidFill>
                        <a:effectLst/>
                        <a:latin typeface="Arial"/>
                      </a:endParaRPr>
                    </a:p>
                  </a:txBody>
                  <a:tcPr marL="40958" marR="40958" marT="20479" marB="20479">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AEDE7"/>
                    </a:solidFill>
                  </a:tcPr>
                </a:tc>
                <a:tc>
                  <a:txBody>
                    <a:bodyPr/>
                    <a:lstStyle/>
                    <a:p>
                      <a:pPr algn="l" rtl="0" fontAlgn="base"/>
                      <a:r>
                        <a:rPr lang="en-IN" sz="1600" b="0" i="0" u="none" strike="noStrike" dirty="0">
                          <a:solidFill>
                            <a:srgbClr val="000000"/>
                          </a:solidFill>
                          <a:effectLst/>
                          <a:latin typeface="Calibri"/>
                        </a:rPr>
                        <a:t>This paper discusses the serious consequences of motor vehicle accidents and explores two major technical solutions</a:t>
                      </a:r>
                      <a:endParaRPr lang="en-IN" b="0" i="0" dirty="0">
                        <a:solidFill>
                          <a:srgbClr val="000000"/>
                        </a:solidFill>
                        <a:effectLst/>
                        <a:latin typeface="Calibri"/>
                      </a:endParaRPr>
                    </a:p>
                  </a:txBody>
                  <a:tcPr marL="40958" marR="40958" marT="20479" marB="20479">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AEDE7"/>
                    </a:solidFill>
                  </a:tcPr>
                </a:tc>
                <a:extLst>
                  <a:ext uri="{0D108BD9-81ED-4DB2-BD59-A6C34878D82A}">
                    <a16:rowId xmlns:a16="http://schemas.microsoft.com/office/drawing/2014/main" val="3646832074"/>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BFF2FF-A6DB-4CF2-8989-F99D9E19B0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2E3B76-FE8B-86A3-F802-F88ABA451753}"/>
              </a:ext>
            </a:extLst>
          </p:cNvPr>
          <p:cNvSpPr>
            <a:spLocks noGrp="1"/>
          </p:cNvSpPr>
          <p:nvPr>
            <p:ph type="title"/>
          </p:nvPr>
        </p:nvSpPr>
        <p:spPr>
          <a:xfrm>
            <a:off x="838200" y="365125"/>
            <a:ext cx="10515600" cy="686028"/>
          </a:xfrm>
        </p:spPr>
        <p:txBody>
          <a:bodyPr>
            <a:normAutofit fontScale="90000"/>
          </a:bodyPr>
          <a:lstStyle/>
          <a:p>
            <a:r>
              <a:rPr lang="en-GB" b="1" dirty="0"/>
              <a:t>Literature Review</a:t>
            </a:r>
          </a:p>
        </p:txBody>
      </p:sp>
      <p:graphicFrame>
        <p:nvGraphicFramePr>
          <p:cNvPr id="7" name="Content Placeholder 6">
            <a:extLst>
              <a:ext uri="{FF2B5EF4-FFF2-40B4-BE49-F238E27FC236}">
                <a16:creationId xmlns:a16="http://schemas.microsoft.com/office/drawing/2014/main" id="{7D184930-C997-0F78-3584-872A94089E99}"/>
              </a:ext>
            </a:extLst>
          </p:cNvPr>
          <p:cNvGraphicFramePr>
            <a:graphicFrameLocks noGrp="1"/>
          </p:cNvGraphicFramePr>
          <p:nvPr>
            <p:ph idx="1"/>
            <p:extLst>
              <p:ext uri="{D42A27DB-BD31-4B8C-83A1-F6EECF244321}">
                <p14:modId xmlns:p14="http://schemas.microsoft.com/office/powerpoint/2010/main" val="3303188394"/>
              </p:ext>
            </p:extLst>
          </p:nvPr>
        </p:nvGraphicFramePr>
        <p:xfrm>
          <a:off x="836839" y="1129392"/>
          <a:ext cx="10515597" cy="4626343"/>
        </p:xfrm>
        <a:graphic>
          <a:graphicData uri="http://schemas.openxmlformats.org/drawingml/2006/table">
            <a:tbl>
              <a:tblPr firstRow="1" bandRow="1">
                <a:tableStyleId>{5C22544A-7EE6-4342-B048-85BDC9FD1C3A}</a:tableStyleId>
              </a:tblPr>
              <a:tblGrid>
                <a:gridCol w="1819505">
                  <a:extLst>
                    <a:ext uri="{9D8B030D-6E8A-4147-A177-3AD203B41FA5}">
                      <a16:colId xmlns:a16="http://schemas.microsoft.com/office/drawing/2014/main" val="2622462469"/>
                    </a:ext>
                  </a:extLst>
                </a:gridCol>
                <a:gridCol w="1498107">
                  <a:extLst>
                    <a:ext uri="{9D8B030D-6E8A-4147-A177-3AD203B41FA5}">
                      <a16:colId xmlns:a16="http://schemas.microsoft.com/office/drawing/2014/main" val="130209712"/>
                    </a:ext>
                  </a:extLst>
                </a:gridCol>
                <a:gridCol w="1452776">
                  <a:extLst>
                    <a:ext uri="{9D8B030D-6E8A-4147-A177-3AD203B41FA5}">
                      <a16:colId xmlns:a16="http://schemas.microsoft.com/office/drawing/2014/main" val="3258038714"/>
                    </a:ext>
                  </a:extLst>
                </a:gridCol>
                <a:gridCol w="2838597">
                  <a:extLst>
                    <a:ext uri="{9D8B030D-6E8A-4147-A177-3AD203B41FA5}">
                      <a16:colId xmlns:a16="http://schemas.microsoft.com/office/drawing/2014/main" val="3111048870"/>
                    </a:ext>
                  </a:extLst>
                </a:gridCol>
                <a:gridCol w="2906612">
                  <a:extLst>
                    <a:ext uri="{9D8B030D-6E8A-4147-A177-3AD203B41FA5}">
                      <a16:colId xmlns:a16="http://schemas.microsoft.com/office/drawing/2014/main" val="2312827083"/>
                    </a:ext>
                  </a:extLst>
                </a:gridCol>
              </a:tblGrid>
              <a:tr h="349891">
                <a:tc>
                  <a:txBody>
                    <a:bodyPr/>
                    <a:lstStyle/>
                    <a:p>
                      <a:pPr algn="l" rtl="0" fontAlgn="base"/>
                      <a:r>
                        <a:rPr lang="en-US" sz="1600" b="1" i="0">
                          <a:solidFill>
                            <a:srgbClr val="000000"/>
                          </a:solidFill>
                          <a:effectLst/>
                          <a:latin typeface="Calibri" panose="020F0502020204030204" pitchFamily="34" charset="0"/>
                        </a:rPr>
                        <a:t>TITLE</a:t>
                      </a:r>
                      <a:endParaRPr lang="en-US" b="1" i="0">
                        <a:solidFill>
                          <a:srgbClr val="FFFFFF"/>
                        </a:solidFill>
                        <a:effectLst/>
                      </a:endParaRPr>
                    </a:p>
                  </a:txBody>
                  <a:tcPr marL="37167" marR="37167" marT="18583" marB="18583">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48312"/>
                    </a:solidFill>
                  </a:tcPr>
                </a:tc>
                <a:tc>
                  <a:txBody>
                    <a:bodyPr/>
                    <a:lstStyle/>
                    <a:p>
                      <a:pPr algn="l" rtl="0" fontAlgn="base"/>
                      <a:r>
                        <a:rPr lang="en-US" sz="1600" b="1" i="0">
                          <a:solidFill>
                            <a:srgbClr val="000000"/>
                          </a:solidFill>
                          <a:effectLst/>
                          <a:latin typeface="Calibri" panose="020F0502020204030204" pitchFamily="34" charset="0"/>
                        </a:rPr>
                        <a:t>AUTHORS</a:t>
                      </a:r>
                      <a:endParaRPr lang="en-US" b="1" i="0">
                        <a:solidFill>
                          <a:srgbClr val="FFFFFF"/>
                        </a:solidFill>
                        <a:effectLst/>
                      </a:endParaRPr>
                    </a:p>
                  </a:txBody>
                  <a:tcPr marL="37167" marR="37167" marT="18583" marB="18583">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48312"/>
                    </a:solidFill>
                  </a:tcPr>
                </a:tc>
                <a:tc>
                  <a:txBody>
                    <a:bodyPr/>
                    <a:lstStyle/>
                    <a:p>
                      <a:pPr algn="l" rtl="0" fontAlgn="base"/>
                      <a:r>
                        <a:rPr lang="en-US" sz="1600" b="1" i="0">
                          <a:solidFill>
                            <a:srgbClr val="000000"/>
                          </a:solidFill>
                          <a:effectLst/>
                          <a:latin typeface="Calibri" panose="020F0502020204030204" pitchFamily="34" charset="0"/>
                        </a:rPr>
                        <a:t>PULICATION</a:t>
                      </a:r>
                      <a:endParaRPr lang="en-US" b="1" i="0">
                        <a:solidFill>
                          <a:srgbClr val="FFFFFF"/>
                        </a:solidFill>
                        <a:effectLst/>
                      </a:endParaRPr>
                    </a:p>
                  </a:txBody>
                  <a:tcPr marL="37167" marR="37167" marT="18583" marB="18583">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48312"/>
                    </a:solidFill>
                  </a:tcPr>
                </a:tc>
                <a:tc>
                  <a:txBody>
                    <a:bodyPr/>
                    <a:lstStyle/>
                    <a:p>
                      <a:pPr algn="l" rtl="0" fontAlgn="base"/>
                      <a:r>
                        <a:rPr lang="en-US" sz="1600" b="1" i="0">
                          <a:solidFill>
                            <a:srgbClr val="000000"/>
                          </a:solidFill>
                          <a:effectLst/>
                          <a:latin typeface="Calibri" panose="020F0502020204030204" pitchFamily="34" charset="0"/>
                        </a:rPr>
                        <a:t>LINK</a:t>
                      </a:r>
                      <a:endParaRPr lang="en-US" b="1" i="0">
                        <a:solidFill>
                          <a:srgbClr val="FFFFFF"/>
                        </a:solidFill>
                        <a:effectLst/>
                      </a:endParaRPr>
                    </a:p>
                  </a:txBody>
                  <a:tcPr marL="37167" marR="37167" marT="18583" marB="18583">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48312"/>
                    </a:solidFill>
                  </a:tcPr>
                </a:tc>
                <a:tc>
                  <a:txBody>
                    <a:bodyPr/>
                    <a:lstStyle/>
                    <a:p>
                      <a:pPr algn="l" rtl="0" fontAlgn="base"/>
                      <a:r>
                        <a:rPr lang="en-US" sz="1600" b="1" i="0">
                          <a:solidFill>
                            <a:srgbClr val="000000"/>
                          </a:solidFill>
                          <a:effectLst/>
                          <a:latin typeface="Calibri" panose="020F0502020204030204" pitchFamily="34" charset="0"/>
                        </a:rPr>
                        <a:t>SUMMARY</a:t>
                      </a:r>
                      <a:endParaRPr lang="en-US" b="1" i="0">
                        <a:solidFill>
                          <a:srgbClr val="FFFFFF"/>
                        </a:solidFill>
                        <a:effectLst/>
                      </a:endParaRPr>
                    </a:p>
                  </a:txBody>
                  <a:tcPr marL="37167" marR="37167" marT="18583" marB="18583">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48312"/>
                    </a:solidFill>
                  </a:tcPr>
                </a:tc>
                <a:extLst>
                  <a:ext uri="{0D108BD9-81ED-4DB2-BD59-A6C34878D82A}">
                    <a16:rowId xmlns:a16="http://schemas.microsoft.com/office/drawing/2014/main" val="735656572"/>
                  </a:ext>
                </a:extLst>
              </a:tr>
              <a:tr h="2021599">
                <a:tc>
                  <a:txBody>
                    <a:bodyPr/>
                    <a:lstStyle/>
                    <a:p>
                      <a:pPr algn="l" rtl="0" fontAlgn="base"/>
                      <a:r>
                        <a:rPr lang="en-IN" sz="1600" b="0" i="0" u="none" strike="noStrike">
                          <a:solidFill>
                            <a:srgbClr val="000000"/>
                          </a:solidFill>
                          <a:effectLst/>
                          <a:latin typeface="Calibri" panose="020F0502020204030204" pitchFamily="34" charset="0"/>
                        </a:rPr>
                        <a:t>3.VEHICLE ACCIDENT DETECTION SYSTEM BY USING GSM AND GPS</a:t>
                      </a:r>
                      <a:endParaRPr lang="en-IN" b="0" i="0">
                        <a:solidFill>
                          <a:srgbClr val="000000"/>
                        </a:solidFill>
                        <a:effectLst/>
                      </a:endParaRPr>
                    </a:p>
                  </a:txBody>
                  <a:tcPr marL="37167" marR="37167" marT="18583" marB="18583">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D9CC"/>
                    </a:solidFill>
                  </a:tcPr>
                </a:tc>
                <a:tc>
                  <a:txBody>
                    <a:bodyPr/>
                    <a:lstStyle/>
                    <a:p>
                      <a:pPr algn="l" rtl="0" fontAlgn="base"/>
                      <a:r>
                        <a:rPr lang="en-IN" sz="1600" b="0" i="0" u="none" strike="noStrike">
                          <a:solidFill>
                            <a:srgbClr val="000000"/>
                          </a:solidFill>
                          <a:effectLst/>
                          <a:latin typeface="Calibri" panose="020F0502020204030204" pitchFamily="34" charset="0"/>
                        </a:rPr>
                        <a:t>MISS. YOJNA LONDHE</a:t>
                      </a:r>
                      <a:endParaRPr lang="en-IN" b="0" i="0">
                        <a:solidFill>
                          <a:srgbClr val="000000"/>
                        </a:solidFill>
                        <a:effectLst/>
                      </a:endParaRPr>
                    </a:p>
                    <a:p>
                      <a:pPr algn="l" rtl="0" fontAlgn="base"/>
                      <a:r>
                        <a:rPr lang="en-IN" sz="1600" b="0" i="0" u="none" strike="noStrike">
                          <a:solidFill>
                            <a:srgbClr val="000000"/>
                          </a:solidFill>
                          <a:effectLst/>
                          <a:latin typeface="Calibri" panose="020F0502020204030204" pitchFamily="34" charset="0"/>
                        </a:rPr>
                        <a:t>•    MISS. KAJAL LONDHE</a:t>
                      </a:r>
                      <a:endParaRPr lang="en-IN" b="0" i="0">
                        <a:solidFill>
                          <a:srgbClr val="000000"/>
                        </a:solidFill>
                        <a:effectLst/>
                      </a:endParaRPr>
                    </a:p>
                    <a:p>
                      <a:pPr algn="l" rtl="0" fontAlgn="base"/>
                      <a:r>
                        <a:rPr lang="en-IN" sz="1600" b="0" i="0" u="none" strike="noStrike">
                          <a:solidFill>
                            <a:srgbClr val="000000"/>
                          </a:solidFill>
                          <a:effectLst/>
                          <a:latin typeface="Calibri" panose="020F0502020204030204" pitchFamily="34" charset="0"/>
                        </a:rPr>
                        <a:t>•    MISS. TEJASWINI MOHITE</a:t>
                      </a:r>
                      <a:endParaRPr lang="en-IN" b="0" i="0">
                        <a:solidFill>
                          <a:srgbClr val="000000"/>
                        </a:solidFill>
                        <a:effectLst/>
                      </a:endParaRPr>
                    </a:p>
                  </a:txBody>
                  <a:tcPr marL="37167" marR="37167" marT="18583" marB="18583">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D9CC"/>
                    </a:solidFill>
                  </a:tcPr>
                </a:tc>
                <a:tc>
                  <a:txBody>
                    <a:bodyPr/>
                    <a:lstStyle/>
                    <a:p>
                      <a:pPr algn="l" rtl="0" fontAlgn="base"/>
                      <a:r>
                        <a:rPr lang="en-IN" sz="1600" b="0" i="0" u="none" strike="noStrike">
                          <a:solidFill>
                            <a:srgbClr val="000000"/>
                          </a:solidFill>
                          <a:effectLst/>
                          <a:latin typeface="Calibri" panose="020F0502020204030204" pitchFamily="34" charset="0"/>
                        </a:rPr>
                        <a:t>Journal of Emerging Technologies and Innovative Research</a:t>
                      </a:r>
                      <a:endParaRPr lang="en-IN" b="0" i="0">
                        <a:solidFill>
                          <a:srgbClr val="000000"/>
                        </a:solidFill>
                        <a:effectLst/>
                      </a:endParaRPr>
                    </a:p>
                  </a:txBody>
                  <a:tcPr marL="37167" marR="37167" marT="18583" marB="18583">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D9CC"/>
                    </a:solidFill>
                  </a:tcPr>
                </a:tc>
                <a:tc>
                  <a:txBody>
                    <a:bodyPr/>
                    <a:lstStyle/>
                    <a:p>
                      <a:pPr algn="l" rtl="0" fontAlgn="auto"/>
                      <a:r>
                        <a:rPr lang="en-IN" sz="1600" b="0" i="0" u="sng" strike="noStrike">
                          <a:solidFill>
                            <a:srgbClr val="000000"/>
                          </a:solidFill>
                          <a:effectLst/>
                          <a:latin typeface="Calibri" panose="020F0502020204030204" pitchFamily="34" charset="0"/>
                          <a:hlinkClick r:id="rId2"/>
                        </a:rPr>
                        <a:t>http://www.jetir.org/papers/JETIR2106371.pdf</a:t>
                      </a:r>
                      <a:endParaRPr lang="en-IN" sz="1600" b="0" i="0">
                        <a:solidFill>
                          <a:srgbClr val="000000"/>
                        </a:solidFill>
                        <a:effectLst/>
                        <a:latin typeface="Calibri" panose="020F0502020204030204" pitchFamily="34" charset="0"/>
                      </a:endParaRPr>
                    </a:p>
                  </a:txBody>
                  <a:tcPr marL="37167" marR="37167" marT="18583" marB="18583">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D9CC"/>
                    </a:solidFill>
                  </a:tcPr>
                </a:tc>
                <a:tc>
                  <a:txBody>
                    <a:bodyPr/>
                    <a:lstStyle/>
                    <a:p>
                      <a:pPr algn="l" rtl="0" fontAlgn="base"/>
                      <a:r>
                        <a:rPr lang="en-IN" sz="1600" b="0" i="0" u="none" strike="noStrike">
                          <a:solidFill>
                            <a:srgbClr val="000000"/>
                          </a:solidFill>
                          <a:effectLst/>
                          <a:latin typeface="Calibri" panose="020F0502020204030204" pitchFamily="34" charset="0"/>
                        </a:rPr>
                        <a:t>Aimed at addressing the rising rate of road accidents and the lack of efficient emergency facilities, this solution leverages technology to enhance safety and provide timely assistance.</a:t>
                      </a:r>
                      <a:endParaRPr lang="en-IN" b="0" i="0">
                        <a:solidFill>
                          <a:srgbClr val="000000"/>
                        </a:solidFill>
                        <a:effectLst/>
                      </a:endParaRPr>
                    </a:p>
                  </a:txBody>
                  <a:tcPr marL="37167" marR="37167" marT="18583" marB="18583">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D9CC"/>
                    </a:solidFill>
                  </a:tcPr>
                </a:tc>
                <a:extLst>
                  <a:ext uri="{0D108BD9-81ED-4DB2-BD59-A6C34878D82A}">
                    <a16:rowId xmlns:a16="http://schemas.microsoft.com/office/drawing/2014/main" val="3551285077"/>
                  </a:ext>
                </a:extLst>
              </a:tr>
              <a:tr h="2254853">
                <a:tc>
                  <a:txBody>
                    <a:bodyPr/>
                    <a:lstStyle/>
                    <a:p>
                      <a:pPr algn="l" rtl="0" fontAlgn="base"/>
                      <a:r>
                        <a:rPr lang="en-IN" sz="1600" b="0" i="0" u="none" strike="noStrike">
                          <a:solidFill>
                            <a:srgbClr val="000000"/>
                          </a:solidFill>
                          <a:effectLst/>
                          <a:latin typeface="Calibri" panose="020F0502020204030204" pitchFamily="34" charset="0"/>
                        </a:rPr>
                        <a:t>4.Automatic Vehicle Accident Detection and Messageing System</a:t>
                      </a:r>
                      <a:endParaRPr lang="en-IN" b="0" i="0">
                        <a:solidFill>
                          <a:srgbClr val="000000"/>
                        </a:solidFill>
                        <a:effectLst/>
                      </a:endParaRPr>
                    </a:p>
                  </a:txBody>
                  <a:tcPr marL="37167" marR="37167" marT="18583" marB="18583">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AEDE7"/>
                    </a:solidFill>
                  </a:tcPr>
                </a:tc>
                <a:tc>
                  <a:txBody>
                    <a:bodyPr/>
                    <a:lstStyle/>
                    <a:p>
                      <a:pPr algn="l" rtl="0" fontAlgn="base"/>
                      <a:r>
                        <a:rPr lang="en-IN" sz="1600" b="0" i="0" u="none" strike="noStrike">
                          <a:solidFill>
                            <a:srgbClr val="000000"/>
                          </a:solidFill>
                          <a:effectLst/>
                          <a:latin typeface="Calibri" panose="020F0502020204030204" pitchFamily="34" charset="0"/>
                        </a:rPr>
                        <a:t>S. Parameswaran, P. Anusuya, M. Dhivya, A. Harshiya Banu, D. Naveen Kumar</a:t>
                      </a:r>
                      <a:endParaRPr lang="en-IN" b="0" i="0">
                        <a:solidFill>
                          <a:srgbClr val="000000"/>
                        </a:solidFill>
                        <a:effectLst/>
                      </a:endParaRPr>
                    </a:p>
                  </a:txBody>
                  <a:tcPr marL="37167" marR="37167" marT="18583" marB="18583">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AEDE7"/>
                    </a:solidFill>
                  </a:tcPr>
                </a:tc>
                <a:tc>
                  <a:txBody>
                    <a:bodyPr/>
                    <a:lstStyle/>
                    <a:p>
                      <a:pPr algn="l" rtl="0" fontAlgn="base"/>
                      <a:r>
                        <a:rPr lang="en-IN" sz="1600" b="0" i="0" u="none" strike="noStrike">
                          <a:solidFill>
                            <a:srgbClr val="000000"/>
                          </a:solidFill>
                          <a:effectLst/>
                          <a:latin typeface="Calibri" panose="020F0502020204030204" pitchFamily="34" charset="0"/>
                        </a:rPr>
                        <a:t> NTERNATIONAL JOURNAL OF ENGINEERING RESEARCH &amp; TECHNOLOGY (IJERT)</a:t>
                      </a:r>
                      <a:endParaRPr lang="en-IN" b="0" i="0">
                        <a:solidFill>
                          <a:srgbClr val="000000"/>
                        </a:solidFill>
                        <a:effectLst/>
                      </a:endParaRPr>
                    </a:p>
                  </a:txBody>
                  <a:tcPr marL="37167" marR="37167" marT="18583" marB="18583">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AEDE7"/>
                    </a:solidFill>
                  </a:tcPr>
                </a:tc>
                <a:tc>
                  <a:txBody>
                    <a:bodyPr/>
                    <a:lstStyle/>
                    <a:p>
                      <a:pPr algn="l" rtl="0" fontAlgn="base"/>
                      <a:r>
                        <a:rPr lang="en-IN" sz="1600" b="0" i="0" u="none" strike="noStrike">
                          <a:solidFill>
                            <a:srgbClr val="000000"/>
                          </a:solidFill>
                          <a:effectLst/>
                          <a:latin typeface="Calibri" panose="020F0502020204030204" pitchFamily="34" charset="0"/>
                        </a:rPr>
                        <a:t>https://www.ijert.org/research/automatic-vehicle-accident-detection-and-messageing-system-IJERTCONV4IS11034.pdf</a:t>
                      </a:r>
                      <a:endParaRPr lang="en-IN" b="0" i="0">
                        <a:solidFill>
                          <a:srgbClr val="000000"/>
                        </a:solidFill>
                        <a:effectLst/>
                      </a:endParaRPr>
                    </a:p>
                  </a:txBody>
                  <a:tcPr marL="37167" marR="37167" marT="18583" marB="18583">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AEDE7"/>
                    </a:solidFill>
                  </a:tcPr>
                </a:tc>
                <a:tc>
                  <a:txBody>
                    <a:bodyPr/>
                    <a:lstStyle/>
                    <a:p>
                      <a:pPr algn="l" rtl="0" fontAlgn="base"/>
                      <a:r>
                        <a:rPr lang="en-IN" sz="1600" b="0" i="0" u="none" strike="noStrike">
                          <a:solidFill>
                            <a:srgbClr val="000000"/>
                          </a:solidFill>
                          <a:effectLst/>
                          <a:latin typeface="Calibri" panose="020F0502020204030204" pitchFamily="34" charset="0"/>
                        </a:rPr>
                        <a:t>Utilizing GSM modem, the system sends immediate alerts to predefined contacts, offering a crucial solution to minimize response time and potentially save lives in critical situations</a:t>
                      </a:r>
                      <a:endParaRPr lang="en-IN" b="0" i="0">
                        <a:solidFill>
                          <a:srgbClr val="000000"/>
                        </a:solidFill>
                        <a:effectLst/>
                      </a:endParaRPr>
                    </a:p>
                  </a:txBody>
                  <a:tcPr marL="37167" marR="37167" marT="18583" marB="18583">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AEDE7"/>
                    </a:solidFill>
                  </a:tcPr>
                </a:tc>
                <a:extLst>
                  <a:ext uri="{0D108BD9-81ED-4DB2-BD59-A6C34878D82A}">
                    <a16:rowId xmlns:a16="http://schemas.microsoft.com/office/drawing/2014/main" val="190116506"/>
                  </a:ext>
                </a:extLst>
              </a:tr>
            </a:tbl>
          </a:graphicData>
        </a:graphic>
      </p:graphicFrame>
    </p:spTree>
    <p:extLst>
      <p:ext uri="{BB962C8B-B14F-4D97-AF65-F5344CB8AC3E}">
        <p14:creationId xmlns:p14="http://schemas.microsoft.com/office/powerpoint/2010/main" val="3132355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Research Gaps Identified</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sz="1700">
                <a:latin typeface="Times New Roman"/>
                <a:cs typeface="Times New Roman"/>
              </a:rPr>
              <a:t>Certainly, there are drawbacks to existing methods/products in the market.</a:t>
            </a:r>
            <a:endParaRPr lang="en-GB" sz="1700">
              <a:latin typeface="Times New Roman"/>
              <a:cs typeface="Times New Roman"/>
            </a:endParaRPr>
          </a:p>
          <a:p>
            <a:r>
              <a:rPr lang="en-US" sz="1700" b="1" dirty="0">
                <a:latin typeface="Times New Roman"/>
                <a:cs typeface="Times New Roman"/>
              </a:rPr>
              <a:t>No Proper Product for Crash Detection and SOS Alert to Dedicated Authority:</a:t>
            </a:r>
            <a:endParaRPr lang="en-GB" sz="1700">
              <a:latin typeface="Times New Roman"/>
              <a:cs typeface="Times New Roman"/>
            </a:endParaRPr>
          </a:p>
          <a:p>
            <a:r>
              <a:rPr lang="en-US" sz="1700" dirty="0">
                <a:latin typeface="Times New Roman"/>
                <a:cs typeface="Times New Roman"/>
              </a:rPr>
              <a:t>There is a noticeable absence of a comprehensive product that effectively combines crash detection with an SOS alert system directed to a dedicated authority. The lack of such integration hinders timely responses in critical situations.</a:t>
            </a:r>
            <a:endParaRPr lang="en-GB" sz="1700">
              <a:latin typeface="Times New Roman"/>
              <a:cs typeface="Times New Roman"/>
            </a:endParaRPr>
          </a:p>
          <a:p>
            <a:r>
              <a:rPr lang="en-US" sz="1700" b="1" dirty="0">
                <a:latin typeface="Times New Roman"/>
                <a:cs typeface="Times New Roman"/>
              </a:rPr>
              <a:t>SOS Button Without Crash Detection:</a:t>
            </a:r>
            <a:endParaRPr lang="en-GB" sz="1700">
              <a:latin typeface="Times New Roman"/>
              <a:cs typeface="Times New Roman"/>
            </a:endParaRPr>
          </a:p>
          <a:p>
            <a:r>
              <a:rPr lang="en-US" sz="1700" dirty="0">
                <a:latin typeface="Times New Roman"/>
                <a:cs typeface="Times New Roman"/>
              </a:rPr>
              <a:t>While SOS buttons provide a manual way for users to signal for help, they lack the ability to automatically detect and alert authorities in the event of a crash. This reliance on manual activation can be problematic in situations where the user is incapacitated or unable to press the button.</a:t>
            </a:r>
            <a:endParaRPr lang="en-GB" sz="1700">
              <a:latin typeface="Times New Roman"/>
              <a:cs typeface="Times New Roman"/>
            </a:endParaRPr>
          </a:p>
          <a:p>
            <a:r>
              <a:rPr lang="en-US" sz="1700" b="1" dirty="0">
                <a:latin typeface="Times New Roman"/>
                <a:cs typeface="Times New Roman"/>
              </a:rPr>
              <a:t>Ex:  </a:t>
            </a:r>
            <a:r>
              <a:rPr lang="en-US" sz="1700" dirty="0">
                <a:latin typeface="Times New Roman"/>
                <a:cs typeface="Times New Roman"/>
              </a:rPr>
              <a:t>Handlebar Switch ON-Off-ON 12V DC Button Operate </a:t>
            </a:r>
            <a:endParaRPr lang="en-GB" sz="1700" b="1" dirty="0">
              <a:latin typeface="Times New Roman"/>
              <a:cs typeface="Times New Roman"/>
            </a:endParaRPr>
          </a:p>
        </p:txBody>
      </p:sp>
      <p:pic>
        <p:nvPicPr>
          <p:cNvPr id="4" name="Picture 3">
            <a:extLst>
              <a:ext uri="{FF2B5EF4-FFF2-40B4-BE49-F238E27FC236}">
                <a16:creationId xmlns:a16="http://schemas.microsoft.com/office/drawing/2014/main" id="{032ECDB5-5FD5-FF77-AAFE-8BFCF3B9552F}"/>
              </a:ext>
            </a:extLst>
          </p:cNvPr>
          <p:cNvPicPr>
            <a:picLocks noChangeAspect="1"/>
          </p:cNvPicPr>
          <p:nvPr/>
        </p:nvPicPr>
        <p:blipFill>
          <a:blip r:embed="rId2"/>
          <a:stretch>
            <a:fillRect/>
          </a:stretch>
        </p:blipFill>
        <p:spPr>
          <a:xfrm>
            <a:off x="6852517" y="4234474"/>
            <a:ext cx="3968979" cy="1612479"/>
          </a:xfrm>
          <a:prstGeom prst="rect">
            <a:avLst/>
          </a:prstGeom>
        </p:spPr>
      </p:pic>
    </p:spTree>
    <p:extLst>
      <p:ext uri="{BB962C8B-B14F-4D97-AF65-F5344CB8AC3E}">
        <p14:creationId xmlns:p14="http://schemas.microsoft.com/office/powerpoint/2010/main" val="2547126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Methodology</a:t>
            </a:r>
          </a:p>
        </p:txBody>
      </p:sp>
      <p:sp>
        <p:nvSpPr>
          <p:cNvPr id="3" name="Content Placeholder 2"/>
          <p:cNvSpPr>
            <a:spLocks noGrp="1"/>
          </p:cNvSpPr>
          <p:nvPr>
            <p:ph idx="1"/>
          </p:nvPr>
        </p:nvSpPr>
        <p:spPr>
          <a:xfrm>
            <a:off x="838200" y="1567090"/>
            <a:ext cx="10515600" cy="4609873"/>
          </a:xfrm>
        </p:spPr>
        <p:txBody>
          <a:bodyPr vert="horz" lIns="91440" tIns="45720" rIns="91440" bIns="45720" rtlCol="0" anchor="t">
            <a:normAutofit/>
          </a:bodyPr>
          <a:lstStyle/>
          <a:p>
            <a:pPr algn="just">
              <a:spcBef>
                <a:spcPts val="1200"/>
              </a:spcBef>
              <a:spcAft>
                <a:spcPts val="200"/>
              </a:spcAft>
              <a:buFont typeface="Arial,Sans-Serif" panose="020B0604020202020204" pitchFamily="34" charset="0"/>
            </a:pPr>
            <a:r>
              <a:rPr lang="en-US" sz="2400" dirty="0">
                <a:latin typeface="Times New Roman"/>
                <a:cs typeface="Times New Roman"/>
              </a:rPr>
              <a:t>The vehicle tracking system works mainly by receiving messages from a mobile phone. </a:t>
            </a:r>
          </a:p>
          <a:p>
            <a:pPr algn="just">
              <a:spcBef>
                <a:spcPts val="1200"/>
              </a:spcBef>
              <a:spcAft>
                <a:spcPts val="200"/>
              </a:spcAft>
              <a:buFont typeface="Arial,Sans-Serif" panose="020B0604020202020204" pitchFamily="34" charset="0"/>
            </a:pPr>
            <a:r>
              <a:rPr lang="en-US" sz="2400" dirty="0">
                <a:latin typeface="Times New Roman"/>
                <a:cs typeface="Times New Roman"/>
              </a:rPr>
              <a:t>There is a message command by which we can track the vehicle. And this command is  to send an SMS; “TRACK VEHICLE” to the registered SIM card number in the GSM  modem. </a:t>
            </a:r>
          </a:p>
          <a:p>
            <a:pPr algn="just">
              <a:spcBef>
                <a:spcPts val="1200"/>
              </a:spcBef>
              <a:spcAft>
                <a:spcPts val="200"/>
              </a:spcAft>
              <a:buFont typeface="Arial,Sans-Serif" panose="020B0604020202020204" pitchFamily="34" charset="0"/>
            </a:pPr>
            <a:r>
              <a:rPr lang="en-US" sz="2400" dirty="0">
                <a:latin typeface="Times New Roman"/>
                <a:cs typeface="Times New Roman"/>
              </a:rPr>
              <a:t>This command initiates the GPS modem and receives the latitude and longitude  position and this information will then be sent as SMS to the mobile device. </a:t>
            </a:r>
          </a:p>
          <a:p>
            <a:pPr algn="just">
              <a:spcBef>
                <a:spcPts val="1200"/>
              </a:spcBef>
              <a:spcAft>
                <a:spcPts val="200"/>
              </a:spcAft>
              <a:buFont typeface="Arial,Sans-Serif" panose="020B0604020202020204" pitchFamily="34" charset="0"/>
            </a:pPr>
            <a:r>
              <a:rPr lang="en-US" sz="2400" dirty="0">
                <a:latin typeface="Times New Roman"/>
                <a:cs typeface="Times New Roman"/>
              </a:rPr>
              <a:t>Whenever theft occurs or on demand request of the vehicles location, the device sends a  message to the vehicle owner’s mobile device </a:t>
            </a:r>
          </a:p>
          <a:p>
            <a:endParaRPr lang="en-GB" dirty="0">
              <a:cs typeface="Calibri"/>
            </a:endParaRPr>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0624FB-C210-D91D-79D6-D134792781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54D55E-ED44-CBD3-6C70-6BF8A7626877}"/>
              </a:ext>
            </a:extLst>
          </p:cNvPr>
          <p:cNvSpPr>
            <a:spLocks noGrp="1"/>
          </p:cNvSpPr>
          <p:nvPr>
            <p:ph type="title"/>
          </p:nvPr>
        </p:nvSpPr>
        <p:spPr>
          <a:xfrm>
            <a:off x="838200" y="365125"/>
            <a:ext cx="10515600" cy="740456"/>
          </a:xfrm>
        </p:spPr>
        <p:txBody>
          <a:bodyPr/>
          <a:lstStyle/>
          <a:p>
            <a:r>
              <a:rPr lang="en-GB" b="1" dirty="0"/>
              <a:t>Proposed Methodology</a:t>
            </a:r>
          </a:p>
        </p:txBody>
      </p:sp>
      <p:sp>
        <p:nvSpPr>
          <p:cNvPr id="3" name="Content Placeholder 2">
            <a:extLst>
              <a:ext uri="{FF2B5EF4-FFF2-40B4-BE49-F238E27FC236}">
                <a16:creationId xmlns:a16="http://schemas.microsoft.com/office/drawing/2014/main" id="{45801B77-5E5E-74B2-A670-AC5B486CD1E5}"/>
              </a:ext>
            </a:extLst>
          </p:cNvPr>
          <p:cNvSpPr>
            <a:spLocks noGrp="1"/>
          </p:cNvSpPr>
          <p:nvPr>
            <p:ph idx="1"/>
          </p:nvPr>
        </p:nvSpPr>
        <p:spPr>
          <a:xfrm>
            <a:off x="838200" y="1567090"/>
            <a:ext cx="10515600" cy="4609873"/>
          </a:xfrm>
        </p:spPr>
        <p:txBody>
          <a:bodyPr vert="horz" lIns="91440" tIns="45720" rIns="91440" bIns="45720" rtlCol="0" anchor="t">
            <a:normAutofit/>
          </a:bodyPr>
          <a:lstStyle/>
          <a:p>
            <a:pPr algn="just">
              <a:spcBef>
                <a:spcPts val="1200"/>
              </a:spcBef>
              <a:spcAft>
                <a:spcPts val="200"/>
              </a:spcAft>
              <a:buFont typeface="Arial,Sans-Serif" panose="020B0604020202020204" pitchFamily="34" charset="0"/>
            </a:pPr>
            <a:endParaRPr lang="en-US" sz="2400" dirty="0">
              <a:latin typeface="Times New Roman"/>
              <a:cs typeface="Times New Roman"/>
            </a:endParaRPr>
          </a:p>
          <a:p>
            <a:endParaRPr lang="en-GB" dirty="0">
              <a:cs typeface="Calibri"/>
            </a:endParaRPr>
          </a:p>
        </p:txBody>
      </p:sp>
      <p:pic>
        <p:nvPicPr>
          <p:cNvPr id="4" name="Picture 3" descr="A diagram of a circuit board&#10;&#10;Description automatically generated">
            <a:extLst>
              <a:ext uri="{FF2B5EF4-FFF2-40B4-BE49-F238E27FC236}">
                <a16:creationId xmlns:a16="http://schemas.microsoft.com/office/drawing/2014/main" id="{E335D100-1A98-22EB-33CF-6A11333C8884}"/>
              </a:ext>
            </a:extLst>
          </p:cNvPr>
          <p:cNvPicPr>
            <a:picLocks noChangeAspect="1"/>
          </p:cNvPicPr>
          <p:nvPr/>
        </p:nvPicPr>
        <p:blipFill>
          <a:blip r:embed="rId2"/>
          <a:stretch>
            <a:fillRect/>
          </a:stretch>
        </p:blipFill>
        <p:spPr>
          <a:xfrm>
            <a:off x="1081088" y="1223963"/>
            <a:ext cx="10029825" cy="4410075"/>
          </a:xfrm>
          <a:prstGeom prst="rect">
            <a:avLst/>
          </a:prstGeom>
        </p:spPr>
      </p:pic>
    </p:spTree>
    <p:extLst>
      <p:ext uri="{BB962C8B-B14F-4D97-AF65-F5344CB8AC3E}">
        <p14:creationId xmlns:p14="http://schemas.microsoft.com/office/powerpoint/2010/main" val="2700667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31D94A-8403-09A1-5241-5B1A4A1BCE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B6AEF5-33FE-208E-FEE9-0DE97B45FDDA}"/>
              </a:ext>
            </a:extLst>
          </p:cNvPr>
          <p:cNvSpPr>
            <a:spLocks noGrp="1"/>
          </p:cNvSpPr>
          <p:nvPr>
            <p:ph type="title"/>
          </p:nvPr>
        </p:nvSpPr>
        <p:spPr>
          <a:xfrm>
            <a:off x="838200" y="365125"/>
            <a:ext cx="10515600" cy="740456"/>
          </a:xfrm>
        </p:spPr>
        <p:txBody>
          <a:bodyPr>
            <a:normAutofit fontScale="90000"/>
          </a:bodyPr>
          <a:lstStyle/>
          <a:p>
            <a:r>
              <a:rPr lang="en-US" sz="6000" b="1" i="1" u="sng" dirty="0">
                <a:ea typeface="+mj-lt"/>
                <a:cs typeface="+mj-lt"/>
              </a:rPr>
              <a:t>HARDWARE DETAILS</a:t>
            </a:r>
            <a:endParaRPr lang="en-US" i="1" u="sng" dirty="0"/>
          </a:p>
        </p:txBody>
      </p:sp>
      <p:sp>
        <p:nvSpPr>
          <p:cNvPr id="3" name="Content Placeholder 2">
            <a:extLst>
              <a:ext uri="{FF2B5EF4-FFF2-40B4-BE49-F238E27FC236}">
                <a16:creationId xmlns:a16="http://schemas.microsoft.com/office/drawing/2014/main" id="{9E7F119F-E33D-8CE5-E99A-C66FBBAE9DC5}"/>
              </a:ext>
            </a:extLst>
          </p:cNvPr>
          <p:cNvSpPr>
            <a:spLocks noGrp="1"/>
          </p:cNvSpPr>
          <p:nvPr>
            <p:ph idx="1"/>
          </p:nvPr>
        </p:nvSpPr>
        <p:spPr>
          <a:xfrm>
            <a:off x="838200" y="1567090"/>
            <a:ext cx="10515600" cy="4609873"/>
          </a:xfrm>
        </p:spPr>
        <p:txBody>
          <a:bodyPr vert="horz" lIns="91440" tIns="45720" rIns="91440" bIns="45720" rtlCol="0" anchor="t">
            <a:normAutofit/>
          </a:bodyPr>
          <a:lstStyle/>
          <a:p>
            <a:pPr algn="just">
              <a:spcBef>
                <a:spcPts val="1200"/>
              </a:spcBef>
              <a:spcAft>
                <a:spcPts val="200"/>
              </a:spcAft>
              <a:buFont typeface="Arial,Sans-Serif" panose="020B0604020202020204" pitchFamily="34" charset="0"/>
            </a:pPr>
            <a:endParaRPr lang="en-US" sz="2400" dirty="0">
              <a:latin typeface="Times New Roman"/>
              <a:cs typeface="Times New Roman"/>
            </a:endParaRPr>
          </a:p>
          <a:p>
            <a:endParaRPr lang="en-GB" dirty="0">
              <a:cs typeface="Calibri"/>
            </a:endParaRPr>
          </a:p>
        </p:txBody>
      </p:sp>
      <p:sp>
        <p:nvSpPr>
          <p:cNvPr id="5" name="TextBox 4">
            <a:extLst>
              <a:ext uri="{FF2B5EF4-FFF2-40B4-BE49-F238E27FC236}">
                <a16:creationId xmlns:a16="http://schemas.microsoft.com/office/drawing/2014/main" id="{014CB934-E4A4-0995-0ECA-8218A8CB19C2}"/>
              </a:ext>
            </a:extLst>
          </p:cNvPr>
          <p:cNvSpPr txBox="1"/>
          <p:nvPr/>
        </p:nvSpPr>
        <p:spPr>
          <a:xfrm>
            <a:off x="669472" y="1567543"/>
            <a:ext cx="679812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a:latin typeface="Times New Roman"/>
              </a:rPr>
              <a:t>1:Arduino UNO</a:t>
            </a:r>
            <a:endParaRPr lang="en-US"/>
          </a:p>
        </p:txBody>
      </p:sp>
      <p:pic>
        <p:nvPicPr>
          <p:cNvPr id="6" name="Picture 5" descr="81DOcf2p7EL._SL1500_.jpg">
            <a:extLst>
              <a:ext uri="{FF2B5EF4-FFF2-40B4-BE49-F238E27FC236}">
                <a16:creationId xmlns:a16="http://schemas.microsoft.com/office/drawing/2014/main" id="{BCD3D0B5-E16A-D877-0B2C-28E876F73CD9}"/>
              </a:ext>
            </a:extLst>
          </p:cNvPr>
          <p:cNvPicPr>
            <a:picLocks noChangeAspect="1"/>
          </p:cNvPicPr>
          <p:nvPr/>
        </p:nvPicPr>
        <p:blipFill>
          <a:blip r:embed="rId2"/>
          <a:stretch>
            <a:fillRect/>
          </a:stretch>
        </p:blipFill>
        <p:spPr>
          <a:xfrm>
            <a:off x="1514475" y="2088016"/>
            <a:ext cx="9163050" cy="3634468"/>
          </a:xfrm>
          <a:prstGeom prst="rect">
            <a:avLst/>
          </a:prstGeom>
        </p:spPr>
      </p:pic>
    </p:spTree>
    <p:extLst>
      <p:ext uri="{BB962C8B-B14F-4D97-AF65-F5344CB8AC3E}">
        <p14:creationId xmlns:p14="http://schemas.microsoft.com/office/powerpoint/2010/main" val="2602265863"/>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72</TotalTime>
  <Words>74</Words>
  <Application>Microsoft Office PowerPoint</Application>
  <PresentationFormat>Widescreen</PresentationFormat>
  <Paragraphs>25</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Presidency University 45 Yrs</vt:lpstr>
      <vt:lpstr>BIKE CRASH DETECTION</vt:lpstr>
      <vt:lpstr>Introduction</vt:lpstr>
      <vt:lpstr>Introduction</vt:lpstr>
      <vt:lpstr>Literature Review</vt:lpstr>
      <vt:lpstr>Literature Review</vt:lpstr>
      <vt:lpstr>Research Gaps Identified</vt:lpstr>
      <vt:lpstr>Proposed Methodology</vt:lpstr>
      <vt:lpstr>Proposed Methodology</vt:lpstr>
      <vt:lpstr>HARDWARE DETAILS</vt:lpstr>
      <vt:lpstr>HARDWARE DETAILS</vt:lpstr>
      <vt:lpstr>HARDWARE DETAILS</vt:lpstr>
      <vt:lpstr>HARDWARE DETAILS</vt:lpstr>
      <vt:lpstr>HARDWARE DETAILS</vt:lpstr>
      <vt:lpstr>HARDWARE DETAILS</vt:lpstr>
      <vt:lpstr>SOFTWARE DETAILS</vt:lpstr>
      <vt:lpstr>Objectives</vt:lpstr>
      <vt:lpstr>System Design &amp; Implementation</vt:lpstr>
      <vt:lpstr>Timeline of Project</vt:lpstr>
      <vt:lpstr>Outcomes / Results Obtained</vt:lpstr>
      <vt:lpstr>Outcomes / Results Obtained</vt:lpstr>
      <vt:lpstr>Conclusion</vt:lpstr>
      <vt:lpstr>References</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Sanjeev P Kaulgud-Asst. Prof-CSE</cp:lastModifiedBy>
  <cp:revision>240</cp:revision>
  <dcterms:created xsi:type="dcterms:W3CDTF">2023-03-16T03:26:27Z</dcterms:created>
  <dcterms:modified xsi:type="dcterms:W3CDTF">2024-01-17T14:04:50Z</dcterms:modified>
</cp:coreProperties>
</file>