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Tahom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Tahoma-bold.fntdata"/><Relationship Id="rId6" Type="http://schemas.openxmlformats.org/officeDocument/2006/relationships/slide" Target="slides/slide1.xml"/><Relationship Id="rId18" Type="http://schemas.openxmlformats.org/officeDocument/2006/relationships/font" Target="fonts/Tahom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e373343ca_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e373343ca_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e373343ca_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e373343ca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e373343ca_5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e373343ca_5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6e373343c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6e373343c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e373343ca_5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e373343ca_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e373343ca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e373343ca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e373343ca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e373343ca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e373343ca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e373343ca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6e373343ca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e373343ca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6e373343ca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6e373343ca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e373343ca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6e373343ca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researchgate.net/publication/268223440_Mental_health-related_stigma_in_health_care_and_mental_health-care" TargetMode="External"/><Relationship Id="rId4" Type="http://schemas.openxmlformats.org/officeDocument/2006/relationships/hyperlink" Target="https://www.researchgate.net/publication/264502507_Employee_Health_in_the_Mental_Health_Workplace_Clinical_Administrative_and_Organizational_Perspectiv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191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Mental Health at Workplace</a:t>
            </a:r>
            <a:endParaRPr/>
          </a:p>
        </p:txBody>
      </p:sp>
      <p:pic>
        <p:nvPicPr>
          <p:cNvPr id="55" name="Google Shape;55;p13"/>
          <p:cNvPicPr preferRelativeResize="0"/>
          <p:nvPr/>
        </p:nvPicPr>
        <p:blipFill>
          <a:blip r:embed="rId3">
            <a:alphaModFix/>
          </a:blip>
          <a:stretch>
            <a:fillRect/>
          </a:stretch>
        </p:blipFill>
        <p:spPr>
          <a:xfrm>
            <a:off x="2248900" y="2750800"/>
            <a:ext cx="4286250" cy="1428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b="1" lang="en" sz="1750">
                <a:solidFill>
                  <a:srgbClr val="FFFFFF"/>
                </a:solidFill>
                <a:latin typeface="Calibri"/>
                <a:ea typeface="Calibri"/>
                <a:cs typeface="Calibri"/>
                <a:sym typeface="Calibri"/>
              </a:rPr>
              <a:t>Models that we are going to use to solve this problem :</a:t>
            </a:r>
            <a:endParaRPr b="1" sz="1750">
              <a:solidFill>
                <a:srgbClr val="FFFFFF"/>
              </a:solidFill>
              <a:latin typeface="Calibri"/>
              <a:ea typeface="Calibri"/>
              <a:cs typeface="Calibri"/>
              <a:sym typeface="Calibri"/>
            </a:endParaRPr>
          </a:p>
          <a:p>
            <a:pPr indent="0" lvl="0" marL="0" rtl="0" algn="l">
              <a:spcBef>
                <a:spcPts val="0"/>
              </a:spcBef>
              <a:spcAft>
                <a:spcPts val="0"/>
              </a:spcAft>
              <a:buNone/>
            </a:pPr>
            <a:r>
              <a:t/>
            </a:r>
            <a:endParaRPr/>
          </a:p>
        </p:txBody>
      </p:sp>
      <p:sp>
        <p:nvSpPr>
          <p:cNvPr id="110" name="Google Shape;110;p22"/>
          <p:cNvSpPr txBox="1"/>
          <p:nvPr>
            <p:ph idx="1" type="body"/>
          </p:nvPr>
        </p:nvSpPr>
        <p:spPr>
          <a:xfrm>
            <a:off x="311700" y="1099150"/>
            <a:ext cx="8520600" cy="34164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200">
                <a:solidFill>
                  <a:srgbClr val="FFFFFF"/>
                </a:solidFill>
              </a:rPr>
              <a:t>We are going to use Random Forest Classifier,Gradient Boost and AdaBoost Classifier as they are going to give higher accuracy than other models since they are combinations of different models.</a:t>
            </a:r>
            <a:endParaRPr sz="1200">
              <a:solidFill>
                <a:srgbClr val="FFFFFF"/>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n" sz="1600">
                <a:solidFill>
                  <a:srgbClr val="FFFFFF"/>
                </a:solidFill>
                <a:latin typeface="Calibri"/>
                <a:ea typeface="Calibri"/>
                <a:cs typeface="Calibri"/>
                <a:sym typeface="Calibri"/>
              </a:rPr>
              <a:t>Conclusion</a:t>
            </a:r>
            <a:endParaRPr sz="1600">
              <a:solidFill>
                <a:srgbClr val="FFFFFF"/>
              </a:solidFill>
              <a:latin typeface="Calibri"/>
              <a:ea typeface="Calibri"/>
              <a:cs typeface="Calibri"/>
              <a:sym typeface="Calibri"/>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200">
                <a:solidFill>
                  <a:srgbClr val="FFFFFF"/>
                </a:solidFill>
              </a:rPr>
              <a:t>This project is undertaken by five students of Distributed and Scalable Data Engineering with the supervision of Pro. Dr. Ardiana Sula. This project will be performed in CRISP methodology which has a detailed analysis with the subheadings.</a:t>
            </a:r>
            <a:endParaRPr sz="1200">
              <a:solidFill>
                <a:srgbClr val="FFFFFF"/>
              </a:solidFill>
            </a:endParaRPr>
          </a:p>
          <a:p>
            <a:pPr indent="-304800" lvl="0" marL="457200" rtl="0" algn="just">
              <a:lnSpc>
                <a:spcPct val="107916"/>
              </a:lnSpc>
              <a:spcBef>
                <a:spcPts val="0"/>
              </a:spcBef>
              <a:spcAft>
                <a:spcPts val="0"/>
              </a:spcAft>
              <a:buClr>
                <a:srgbClr val="FFFFFF"/>
              </a:buClr>
              <a:buSzPts val="1200"/>
              <a:buChar char="●"/>
            </a:pPr>
            <a:r>
              <a:rPr lang="en" sz="1200">
                <a:solidFill>
                  <a:srgbClr val="FFFFFF"/>
                </a:solidFill>
              </a:rPr>
              <a:t>Business Understanding</a:t>
            </a:r>
            <a:endParaRPr sz="1200">
              <a:solidFill>
                <a:srgbClr val="FFFFFF"/>
              </a:solidFill>
            </a:endParaRPr>
          </a:p>
          <a:p>
            <a:pPr indent="-304800" lvl="0" marL="457200" rtl="0" algn="just">
              <a:lnSpc>
                <a:spcPct val="107916"/>
              </a:lnSpc>
              <a:spcBef>
                <a:spcPts val="0"/>
              </a:spcBef>
              <a:spcAft>
                <a:spcPts val="0"/>
              </a:spcAft>
              <a:buClr>
                <a:srgbClr val="FFFFFF"/>
              </a:buClr>
              <a:buSzPts val="1200"/>
              <a:buChar char="●"/>
            </a:pPr>
            <a:r>
              <a:rPr lang="en" sz="1200">
                <a:solidFill>
                  <a:srgbClr val="FFFFFF"/>
                </a:solidFill>
              </a:rPr>
              <a:t>Data Understanding</a:t>
            </a:r>
            <a:endParaRPr sz="1200">
              <a:solidFill>
                <a:srgbClr val="FFFFFF"/>
              </a:solidFill>
            </a:endParaRPr>
          </a:p>
          <a:p>
            <a:pPr indent="-304800" lvl="0" marL="457200" rtl="0" algn="just">
              <a:lnSpc>
                <a:spcPct val="107916"/>
              </a:lnSpc>
              <a:spcBef>
                <a:spcPts val="0"/>
              </a:spcBef>
              <a:spcAft>
                <a:spcPts val="0"/>
              </a:spcAft>
              <a:buClr>
                <a:srgbClr val="FFFFFF"/>
              </a:buClr>
              <a:buSzPts val="1200"/>
              <a:buChar char="●"/>
            </a:pPr>
            <a:r>
              <a:rPr lang="en" sz="1200">
                <a:solidFill>
                  <a:srgbClr val="FFFFFF"/>
                </a:solidFill>
              </a:rPr>
              <a:t>Data Preparation</a:t>
            </a:r>
            <a:endParaRPr sz="1200">
              <a:solidFill>
                <a:srgbClr val="FFFFFF"/>
              </a:solidFill>
            </a:endParaRPr>
          </a:p>
          <a:p>
            <a:pPr indent="-304800" lvl="0" marL="457200" rtl="0" algn="just">
              <a:lnSpc>
                <a:spcPct val="107916"/>
              </a:lnSpc>
              <a:spcBef>
                <a:spcPts val="0"/>
              </a:spcBef>
              <a:spcAft>
                <a:spcPts val="0"/>
              </a:spcAft>
              <a:buClr>
                <a:srgbClr val="FFFFFF"/>
              </a:buClr>
              <a:buSzPts val="1200"/>
              <a:buChar char="●"/>
            </a:pPr>
            <a:r>
              <a:rPr lang="en" sz="1200">
                <a:solidFill>
                  <a:srgbClr val="FFFFFF"/>
                </a:solidFill>
              </a:rPr>
              <a:t>Modeling</a:t>
            </a:r>
            <a:endParaRPr sz="1200">
              <a:solidFill>
                <a:srgbClr val="FFFFFF"/>
              </a:solidFill>
            </a:endParaRPr>
          </a:p>
          <a:p>
            <a:pPr indent="-304800" lvl="0" marL="457200" rtl="0" algn="just">
              <a:lnSpc>
                <a:spcPct val="107916"/>
              </a:lnSpc>
              <a:spcBef>
                <a:spcPts val="0"/>
              </a:spcBef>
              <a:spcAft>
                <a:spcPts val="0"/>
              </a:spcAft>
              <a:buClr>
                <a:srgbClr val="FFFFFF"/>
              </a:buClr>
              <a:buSzPts val="1200"/>
              <a:buChar char="●"/>
            </a:pPr>
            <a:r>
              <a:rPr lang="en" sz="1200">
                <a:solidFill>
                  <a:srgbClr val="FFFFFF"/>
                </a:solidFill>
              </a:rPr>
              <a:t>Evaluation</a:t>
            </a:r>
            <a:endParaRPr sz="1200">
              <a:solidFill>
                <a:srgbClr val="FFFFFF"/>
              </a:solidFill>
            </a:endParaRPr>
          </a:p>
          <a:p>
            <a:pPr indent="-304800" lvl="0" marL="457200" rtl="0" algn="just">
              <a:lnSpc>
                <a:spcPct val="107916"/>
              </a:lnSpc>
              <a:spcBef>
                <a:spcPts val="0"/>
              </a:spcBef>
              <a:spcAft>
                <a:spcPts val="0"/>
              </a:spcAft>
              <a:buClr>
                <a:srgbClr val="FFFFFF"/>
              </a:buClr>
              <a:buSzPts val="1200"/>
              <a:buChar char="●"/>
            </a:pPr>
            <a:r>
              <a:rPr lang="en" sz="1200">
                <a:solidFill>
                  <a:srgbClr val="FFFFFF"/>
                </a:solidFill>
              </a:rPr>
              <a:t>Deployment</a:t>
            </a:r>
            <a:endParaRPr b="1" sz="1400">
              <a:solidFill>
                <a:srgbClr val="FFFFFF"/>
              </a:solidFill>
            </a:endParaRPr>
          </a:p>
          <a:p>
            <a:pPr indent="0" lvl="0" marL="0" rtl="0" algn="just">
              <a:lnSpc>
                <a:spcPct val="115000"/>
              </a:lnSpc>
              <a:spcBef>
                <a:spcPts val="800"/>
              </a:spcBef>
              <a:spcAft>
                <a:spcPts val="0"/>
              </a:spcAft>
              <a:buNone/>
            </a:pPr>
            <a:r>
              <a:t/>
            </a:r>
            <a:endParaRPr b="1" sz="1400">
              <a:solidFill>
                <a:srgbClr val="FFFFFF"/>
              </a:solidFill>
            </a:endParaRPr>
          </a:p>
          <a:p>
            <a:pPr indent="0" lvl="0" marL="0" rtl="0" algn="just">
              <a:lnSpc>
                <a:spcPct val="115000"/>
              </a:lnSpc>
              <a:spcBef>
                <a:spcPts val="0"/>
              </a:spcBef>
              <a:spcAft>
                <a:spcPts val="0"/>
              </a:spcAft>
              <a:buNone/>
            </a:pPr>
            <a:r>
              <a:rPr b="1" lang="en" sz="1200">
                <a:solidFill>
                  <a:srgbClr val="FFFFFF"/>
                </a:solidFill>
                <a:latin typeface="Tahoma"/>
                <a:ea typeface="Tahoma"/>
                <a:cs typeface="Tahoma"/>
                <a:sym typeface="Tahoma"/>
              </a:rPr>
              <a:t>NOTE:</a:t>
            </a:r>
            <a:r>
              <a:rPr lang="en" sz="1200">
                <a:solidFill>
                  <a:srgbClr val="FFFFFF"/>
                </a:solidFill>
                <a:latin typeface="Tahoma"/>
                <a:ea typeface="Tahoma"/>
                <a:cs typeface="Tahoma"/>
                <a:sym typeface="Tahoma"/>
              </a:rPr>
              <a:t> All the remaining project modules will be submitted in the final project in the given deadline.</a:t>
            </a:r>
            <a:endParaRPr sz="1200">
              <a:solidFill>
                <a:srgbClr val="FFFFFF"/>
              </a:solidFill>
              <a:latin typeface="Tahoma"/>
              <a:ea typeface="Tahoma"/>
              <a:cs typeface="Tahoma"/>
              <a:sym typeface="Tahoma"/>
            </a:endParaRPr>
          </a:p>
          <a:p>
            <a:pPr indent="0" lvl="0" marL="0" rtl="0" algn="l">
              <a:spcBef>
                <a:spcPts val="0"/>
              </a:spcBef>
              <a:spcAft>
                <a:spcPts val="1200"/>
              </a:spcAft>
              <a:buNone/>
            </a:pPr>
            <a:r>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sz="1600">
                <a:solidFill>
                  <a:srgbClr val="FFFFFF"/>
                </a:solidFill>
                <a:latin typeface="Calibri"/>
                <a:ea typeface="Calibri"/>
                <a:cs typeface="Calibri"/>
                <a:sym typeface="Calibri"/>
              </a:rPr>
              <a:t>References</a:t>
            </a:r>
            <a:endParaRPr sz="1600">
              <a:solidFill>
                <a:srgbClr val="FFFFFF"/>
              </a:solidFill>
              <a:latin typeface="Calibri"/>
              <a:ea typeface="Calibri"/>
              <a:cs typeface="Calibri"/>
              <a:sym typeface="Calibri"/>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200" u="sng">
                <a:solidFill>
                  <a:srgbClr val="1155CC"/>
                </a:solidFill>
                <a:latin typeface="Calibri"/>
                <a:ea typeface="Calibri"/>
                <a:cs typeface="Calibri"/>
                <a:sym typeface="Calibri"/>
                <a:hlinkClick r:id="rId3">
                  <a:extLst>
                    <a:ext uri="{A12FA001-AC4F-418D-AE19-62706E023703}">
                      <ahyp:hlinkClr val="tx"/>
                    </a:ext>
                  </a:extLst>
                </a:hlinkClick>
              </a:rPr>
              <a:t>https://www.researchgate.net/publication/268223440_Mental_health-related_stigma_in_health_care_and_mental_health-care</a:t>
            </a:r>
            <a:endParaRPr b="1" sz="1200" u="sng">
              <a:solidFill>
                <a:srgbClr val="1155CC"/>
              </a:solidFill>
              <a:latin typeface="Calibri"/>
              <a:ea typeface="Calibri"/>
              <a:cs typeface="Calibri"/>
              <a:sym typeface="Calibri"/>
            </a:endParaRPr>
          </a:p>
          <a:p>
            <a:pPr indent="0" lvl="0" marL="0" rtl="0" algn="just">
              <a:spcBef>
                <a:spcPts val="0"/>
              </a:spcBef>
              <a:spcAft>
                <a:spcPts val="0"/>
              </a:spcAft>
              <a:buNone/>
            </a:pPr>
            <a:r>
              <a:t/>
            </a:r>
            <a:endParaRPr b="1" sz="1200" u="sng">
              <a:solidFill>
                <a:srgbClr val="1155CC"/>
              </a:solidFill>
              <a:latin typeface="Calibri"/>
              <a:ea typeface="Calibri"/>
              <a:cs typeface="Calibri"/>
              <a:sym typeface="Calibri"/>
            </a:endParaRPr>
          </a:p>
          <a:p>
            <a:pPr indent="0" lvl="0" marL="0" rtl="0" algn="just">
              <a:spcBef>
                <a:spcPts val="0"/>
              </a:spcBef>
              <a:spcAft>
                <a:spcPts val="0"/>
              </a:spcAft>
              <a:buNone/>
            </a:pPr>
            <a:r>
              <a:rPr b="1" lang="en" sz="1200" u="sng">
                <a:solidFill>
                  <a:srgbClr val="1155CC"/>
                </a:solidFill>
                <a:latin typeface="Calibri"/>
                <a:ea typeface="Calibri"/>
                <a:cs typeface="Calibri"/>
                <a:sym typeface="Calibri"/>
                <a:hlinkClick r:id="rId4">
                  <a:extLst>
                    <a:ext uri="{A12FA001-AC4F-418D-AE19-62706E023703}">
                      <ahyp:hlinkClr val="tx"/>
                    </a:ext>
                  </a:extLst>
                </a:hlinkClick>
              </a:rPr>
              <a:t>https://www.researchgate.net/publication/264502507_Employee_Health_in_the_Mental_Health_Workplace_Clinical_Administrative_and_Organizational_Perspectives</a:t>
            </a:r>
            <a:endParaRPr b="1" sz="1200" u="sng">
              <a:solidFill>
                <a:srgbClr val="1155CC"/>
              </a:solidFill>
              <a:latin typeface="Calibri"/>
              <a:ea typeface="Calibri"/>
              <a:cs typeface="Calibri"/>
              <a:sym typeface="Calibri"/>
            </a:endParaRPr>
          </a:p>
          <a:p>
            <a:pPr indent="0" lvl="0" marL="0" rtl="0" algn="just">
              <a:spcBef>
                <a:spcPts val="0"/>
              </a:spcBef>
              <a:spcAft>
                <a:spcPts val="0"/>
              </a:spcAft>
              <a:buNone/>
            </a:pPr>
            <a:r>
              <a:t/>
            </a:r>
            <a:endParaRPr b="1" sz="1200" u="sng">
              <a:solidFill>
                <a:srgbClr val="1155CC"/>
              </a:solidFill>
              <a:latin typeface="Calibri"/>
              <a:ea typeface="Calibri"/>
              <a:cs typeface="Calibri"/>
              <a:sym typeface="Calibri"/>
            </a:endParaRPr>
          </a:p>
          <a:p>
            <a:pPr indent="0" lvl="0" marL="0" rtl="0" algn="just">
              <a:spcBef>
                <a:spcPts val="0"/>
              </a:spcBef>
              <a:spcAft>
                <a:spcPts val="0"/>
              </a:spcAft>
              <a:buNone/>
            </a:pPr>
            <a:r>
              <a:rPr b="1" lang="en" sz="1200" u="sng">
                <a:solidFill>
                  <a:srgbClr val="1155CC"/>
                </a:solidFill>
                <a:latin typeface="Calibri"/>
                <a:ea typeface="Calibri"/>
                <a:cs typeface="Calibri"/>
                <a:sym typeface="Calibri"/>
              </a:rPr>
              <a:t>https://www.kaggle.com/code/aditimulye/mental-health-at-workplace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t/>
            </a:r>
            <a:endParaRPr sz="1400">
              <a:solidFill>
                <a:srgbClr val="FFFFFF"/>
              </a:solidFill>
              <a:latin typeface="Calibri"/>
              <a:ea typeface="Calibri"/>
              <a:cs typeface="Calibri"/>
              <a:sym typeface="Calibri"/>
            </a:endParaRPr>
          </a:p>
          <a:p>
            <a:pPr indent="0" lvl="0" marL="0" rtl="0" algn="just">
              <a:lnSpc>
                <a:spcPct val="115000"/>
              </a:lnSpc>
              <a:spcBef>
                <a:spcPts val="0"/>
              </a:spcBef>
              <a:spcAft>
                <a:spcPts val="0"/>
              </a:spcAft>
              <a:buNone/>
            </a:pPr>
            <a:r>
              <a:t/>
            </a:r>
            <a:endParaRPr sz="1400">
              <a:solidFill>
                <a:srgbClr val="FFFFFF"/>
              </a:solidFill>
              <a:latin typeface="Calibri"/>
              <a:ea typeface="Calibri"/>
              <a:cs typeface="Calibri"/>
              <a:sym typeface="Calibri"/>
            </a:endParaRPr>
          </a:p>
          <a:p>
            <a:pPr indent="0" lvl="0" marL="0" rtl="0" algn="just">
              <a:lnSpc>
                <a:spcPct val="115000"/>
              </a:lnSpc>
              <a:spcBef>
                <a:spcPts val="0"/>
              </a:spcBef>
              <a:spcAft>
                <a:spcPts val="0"/>
              </a:spcAft>
              <a:buNone/>
            </a:pPr>
            <a:r>
              <a:t/>
            </a:r>
            <a:endParaRPr sz="1400">
              <a:solidFill>
                <a:srgbClr val="FFFFFF"/>
              </a:solidFill>
              <a:latin typeface="Calibri"/>
              <a:ea typeface="Calibri"/>
              <a:cs typeface="Calibri"/>
              <a:sym typeface="Calibri"/>
            </a:endParaRPr>
          </a:p>
          <a:p>
            <a:pPr indent="0" lvl="0" marL="0" rtl="0" algn="just">
              <a:lnSpc>
                <a:spcPct val="115000"/>
              </a:lnSpc>
              <a:spcBef>
                <a:spcPts val="0"/>
              </a:spcBef>
              <a:spcAft>
                <a:spcPts val="0"/>
              </a:spcAft>
              <a:buNone/>
            </a:pPr>
            <a:r>
              <a:rPr lang="en" sz="1400">
                <a:solidFill>
                  <a:srgbClr val="FFFFFF"/>
                </a:solidFill>
                <a:latin typeface="Calibri"/>
                <a:ea typeface="Calibri"/>
                <a:cs typeface="Calibri"/>
                <a:sym typeface="Calibri"/>
              </a:rPr>
              <a:t>Likhith Sai Chaitanya  00764343</a:t>
            </a:r>
            <a:endParaRPr sz="1400">
              <a:solidFill>
                <a:srgbClr val="FFFFFF"/>
              </a:solidFill>
              <a:latin typeface="Calibri"/>
              <a:ea typeface="Calibri"/>
              <a:cs typeface="Calibri"/>
              <a:sym typeface="Calibri"/>
            </a:endParaRPr>
          </a:p>
          <a:p>
            <a:pPr indent="0" lvl="0" marL="0" rtl="0" algn="just">
              <a:lnSpc>
                <a:spcPct val="115000"/>
              </a:lnSpc>
              <a:spcBef>
                <a:spcPts val="0"/>
              </a:spcBef>
              <a:spcAft>
                <a:spcPts val="0"/>
              </a:spcAft>
              <a:buNone/>
            </a:pPr>
            <a:r>
              <a:rPr lang="en" sz="1400">
                <a:solidFill>
                  <a:srgbClr val="FFFFFF"/>
                </a:solidFill>
                <a:latin typeface="Calibri"/>
                <a:ea typeface="Calibri"/>
                <a:cs typeface="Calibri"/>
                <a:sym typeface="Calibri"/>
              </a:rPr>
              <a:t>Phobi Shrestha            00769089</a:t>
            </a:r>
            <a:endParaRPr sz="1400">
              <a:solidFill>
                <a:srgbClr val="FFFFFF"/>
              </a:solidFill>
              <a:latin typeface="Calibri"/>
              <a:ea typeface="Calibri"/>
              <a:cs typeface="Calibri"/>
              <a:sym typeface="Calibri"/>
            </a:endParaRPr>
          </a:p>
          <a:p>
            <a:pPr indent="0" lvl="0" marL="0" rtl="0" algn="just">
              <a:lnSpc>
                <a:spcPct val="115000"/>
              </a:lnSpc>
              <a:spcBef>
                <a:spcPts val="0"/>
              </a:spcBef>
              <a:spcAft>
                <a:spcPts val="0"/>
              </a:spcAft>
              <a:buNone/>
            </a:pPr>
            <a:r>
              <a:rPr lang="en" sz="1400">
                <a:solidFill>
                  <a:srgbClr val="FFFFFF"/>
                </a:solidFill>
                <a:latin typeface="Calibri"/>
                <a:ea typeface="Calibri"/>
                <a:cs typeface="Calibri"/>
                <a:sym typeface="Calibri"/>
              </a:rPr>
              <a:t>Sai Rohith Sunkara      00770130</a:t>
            </a:r>
            <a:endParaRPr sz="1400">
              <a:solidFill>
                <a:srgbClr val="FFFFFF"/>
              </a:solidFill>
              <a:latin typeface="Calibri"/>
              <a:ea typeface="Calibri"/>
              <a:cs typeface="Calibri"/>
              <a:sym typeface="Calibri"/>
            </a:endParaRPr>
          </a:p>
          <a:p>
            <a:pPr indent="0" lvl="0" marL="0" rtl="0" algn="just">
              <a:lnSpc>
                <a:spcPct val="115000"/>
              </a:lnSpc>
              <a:spcBef>
                <a:spcPts val="0"/>
              </a:spcBef>
              <a:spcAft>
                <a:spcPts val="0"/>
              </a:spcAft>
              <a:buNone/>
            </a:pPr>
            <a:r>
              <a:rPr lang="en" sz="1400">
                <a:solidFill>
                  <a:srgbClr val="FFFFFF"/>
                </a:solidFill>
                <a:latin typeface="Calibri"/>
                <a:ea typeface="Calibri"/>
                <a:cs typeface="Calibri"/>
                <a:sym typeface="Calibri"/>
              </a:rPr>
              <a:t>Sivaleela Yaramala      00760105</a:t>
            </a:r>
            <a:endParaRPr sz="1400">
              <a:solidFill>
                <a:srgbClr val="FFFFFF"/>
              </a:solidFill>
              <a:latin typeface="Calibri"/>
              <a:ea typeface="Calibri"/>
              <a:cs typeface="Calibri"/>
              <a:sym typeface="Calibri"/>
            </a:endParaRPr>
          </a:p>
          <a:p>
            <a:pPr indent="0" lvl="0" marL="0" rtl="0" algn="just">
              <a:lnSpc>
                <a:spcPct val="115000"/>
              </a:lnSpc>
              <a:spcBef>
                <a:spcPts val="0"/>
              </a:spcBef>
              <a:spcAft>
                <a:spcPts val="0"/>
              </a:spcAft>
              <a:buNone/>
            </a:pPr>
            <a:r>
              <a:rPr lang="en" sz="1400">
                <a:solidFill>
                  <a:srgbClr val="FFFFFF"/>
                </a:solidFill>
                <a:latin typeface="Calibri"/>
                <a:ea typeface="Calibri"/>
                <a:cs typeface="Calibri"/>
                <a:sym typeface="Calibri"/>
              </a:rPr>
              <a:t>Udith Kumar Tene       00763052</a:t>
            </a:r>
            <a:endParaRPr sz="1400">
              <a:solidFill>
                <a:srgbClr val="FFFFFF"/>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1" y="0"/>
            <a:ext cx="7656600" cy="1520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Introduction</a:t>
            </a:r>
            <a:endParaRPr sz="2500"/>
          </a:p>
        </p:txBody>
      </p:sp>
      <p:sp>
        <p:nvSpPr>
          <p:cNvPr id="67" name="Google Shape;67;p15"/>
          <p:cNvSpPr txBox="1"/>
          <p:nvPr>
            <p:ph idx="1" type="subTitle"/>
          </p:nvPr>
        </p:nvSpPr>
        <p:spPr>
          <a:xfrm>
            <a:off x="326100" y="1883600"/>
            <a:ext cx="8491800" cy="1065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solidFill>
                  <a:srgbClr val="FFFFFF"/>
                </a:solidFill>
              </a:rPr>
              <a:t>With the development of new data sources and analytical methods, data science has become more and more prevalent in the healthcare industry. In terms of mental health, there is a huge unmet demand in the world. Data science can contribute to our understanding of mental health issues. We may use data science to more fully comprehend and successfully apply treatments for mental health issues.</a:t>
            </a:r>
            <a:endParaRPr sz="1400">
              <a:solidFill>
                <a:srgbClr val="FFFFFF"/>
              </a:solidFill>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n" sz="1600">
                <a:solidFill>
                  <a:srgbClr val="FFFFFF"/>
                </a:solidFill>
                <a:latin typeface="Calibri"/>
                <a:ea typeface="Calibri"/>
                <a:cs typeface="Calibri"/>
                <a:sym typeface="Calibri"/>
              </a:rPr>
              <a:t>Challenge</a:t>
            </a:r>
            <a:endParaRPr sz="1600"/>
          </a:p>
        </p:txBody>
      </p:sp>
      <p:sp>
        <p:nvSpPr>
          <p:cNvPr id="73" name="Google Shape;73;p16"/>
          <p:cNvSpPr txBox="1"/>
          <p:nvPr>
            <p:ph idx="1" type="body"/>
          </p:nvPr>
        </p:nvSpPr>
        <p:spPr>
          <a:xfrm>
            <a:off x="311700" y="1152475"/>
            <a:ext cx="8429700" cy="17346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sz="1200">
                <a:solidFill>
                  <a:srgbClr val="FFFFFF"/>
                </a:solidFill>
              </a:rPr>
              <a:t>How to handle mental health at the workplace</a:t>
            </a:r>
            <a:endParaRPr b="1" sz="1200">
              <a:solidFill>
                <a:srgbClr val="FFFFFF"/>
              </a:solidFill>
            </a:endParaRPr>
          </a:p>
          <a:p>
            <a:pPr indent="0" lvl="0" marL="0" rtl="0" algn="just">
              <a:lnSpc>
                <a:spcPct val="115000"/>
              </a:lnSpc>
              <a:spcBef>
                <a:spcPts val="0"/>
              </a:spcBef>
              <a:spcAft>
                <a:spcPts val="0"/>
              </a:spcAft>
              <a:buNone/>
            </a:pPr>
            <a:r>
              <a:t/>
            </a:r>
            <a:endParaRPr sz="1200">
              <a:solidFill>
                <a:srgbClr val="FFFFFF"/>
              </a:solidFill>
            </a:endParaRPr>
          </a:p>
          <a:p>
            <a:pPr indent="0" lvl="0" marL="0" rtl="0" algn="just">
              <a:lnSpc>
                <a:spcPct val="115000"/>
              </a:lnSpc>
              <a:spcBef>
                <a:spcPts val="0"/>
              </a:spcBef>
              <a:spcAft>
                <a:spcPts val="0"/>
              </a:spcAft>
              <a:buNone/>
            </a:pPr>
            <a:r>
              <a:rPr lang="en" sz="1200">
                <a:solidFill>
                  <a:srgbClr val="FFFFFF"/>
                </a:solidFill>
              </a:rPr>
              <a:t>Mental Health affects mental, psychological, and social well-being. It also affects how we think, feel and act. It also helps us in determining how we handle stress by relating it to others. The impact of mental health on an organization can mean a lot of things: an increase in absent days from work, Decrease in productivity. In the US, approximately 70 percent of adults with depression are in the workforce. Employees with depression will miss a lot of days.</a:t>
            </a:r>
            <a:endParaRPr b="1" sz="1400">
              <a:solidFill>
                <a:srgbClr val="FFFFFF"/>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n" sz="1600">
                <a:solidFill>
                  <a:srgbClr val="FFFFFF"/>
                </a:solidFill>
                <a:latin typeface="Calibri"/>
                <a:ea typeface="Calibri"/>
                <a:cs typeface="Calibri"/>
                <a:sym typeface="Calibri"/>
              </a:rPr>
              <a:t>Solution</a:t>
            </a:r>
            <a:endParaRPr sz="1600">
              <a:solidFill>
                <a:srgbClr val="FFFFFF"/>
              </a:solidFill>
              <a:latin typeface="Calibri"/>
              <a:ea typeface="Calibri"/>
              <a:cs typeface="Calibri"/>
              <a:sym typeface="Calibri"/>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200">
                <a:solidFill>
                  <a:srgbClr val="FFFFFF"/>
                </a:solidFill>
              </a:rPr>
              <a:t>This problem can be solved using Mental Health First Aid. It helps participants to notice and support individuals who are suffering from mental health. It teaches employees communication and support skills which can help people suffering from mental health. </a:t>
            </a:r>
            <a:endParaRPr sz="1200">
              <a:solidFill>
                <a:srgbClr val="FFFFFF"/>
              </a:solidFill>
            </a:endParaRPr>
          </a:p>
          <a:p>
            <a:pPr indent="0" lvl="0" marL="0" rtl="0" algn="just">
              <a:lnSpc>
                <a:spcPct val="115000"/>
              </a:lnSpc>
              <a:spcBef>
                <a:spcPts val="0"/>
              </a:spcBef>
              <a:spcAft>
                <a:spcPts val="0"/>
              </a:spcAft>
              <a:buNone/>
            </a:pPr>
            <a:r>
              <a:rPr lang="en" sz="1200">
                <a:solidFill>
                  <a:srgbClr val="FFFFFF"/>
                </a:solidFill>
              </a:rPr>
              <a:t>Research shows that employees who used first aid have increased awareness of mental health among themselves and their co-workers. It allows them to recognize the signs of someone who is struggling with mental health and teaches them the skills to when and where to reach out.</a:t>
            </a:r>
            <a:endParaRPr sz="1200">
              <a:solidFill>
                <a:srgbClr val="FFFFFF"/>
              </a:solidFill>
            </a:endParaRPr>
          </a:p>
          <a:p>
            <a:pPr indent="0" lvl="0" marL="0" rtl="0" algn="just">
              <a:lnSpc>
                <a:spcPct val="115000"/>
              </a:lnSpc>
              <a:spcBef>
                <a:spcPts val="0"/>
              </a:spcBef>
              <a:spcAft>
                <a:spcPts val="0"/>
              </a:spcAft>
              <a:buNone/>
            </a:pPr>
            <a:r>
              <a:rPr lang="en" sz="1200">
                <a:solidFill>
                  <a:srgbClr val="FFFFFF"/>
                </a:solidFill>
              </a:rPr>
              <a:t>Moreover, they conduct an Employee Assistance Program which focuses on mental and physical health. These measures can help create a healthy and productive work environment that reduces the stigma associated with mental illness.</a:t>
            </a:r>
            <a:endParaRPr sz="1200">
              <a:solidFill>
                <a:srgbClr val="FFFFFF"/>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b="1" lang="en" sz="1600">
                <a:solidFill>
                  <a:srgbClr val="FFFFFF"/>
                </a:solidFill>
                <a:latin typeface="Calibri"/>
                <a:ea typeface="Calibri"/>
                <a:cs typeface="Calibri"/>
                <a:sym typeface="Calibri"/>
              </a:rPr>
              <a:t>User Stories</a:t>
            </a:r>
            <a:endParaRPr>
              <a:solidFill>
                <a:srgbClr val="FFFFFF"/>
              </a:solidFill>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just">
              <a:lnSpc>
                <a:spcPct val="115000"/>
              </a:lnSpc>
              <a:spcBef>
                <a:spcPts val="0"/>
              </a:spcBef>
              <a:spcAft>
                <a:spcPts val="0"/>
              </a:spcAft>
              <a:buNone/>
            </a:pPr>
            <a:r>
              <a:rPr lang="en" sz="1400">
                <a:solidFill>
                  <a:srgbClr val="FFFFFF"/>
                </a:solidFill>
              </a:rPr>
              <a:t>As an employee I want to register into the system so that I can access the system.</a:t>
            </a:r>
            <a:endParaRPr sz="1400">
              <a:solidFill>
                <a:srgbClr val="FFFFFF"/>
              </a:solidFill>
            </a:endParaRPr>
          </a:p>
          <a:p>
            <a:pPr indent="0" lvl="0" marL="0" rtl="0" algn="just">
              <a:lnSpc>
                <a:spcPct val="115000"/>
              </a:lnSpc>
              <a:spcBef>
                <a:spcPts val="0"/>
              </a:spcBef>
              <a:spcAft>
                <a:spcPts val="0"/>
              </a:spcAft>
              <a:buNone/>
            </a:pPr>
            <a:r>
              <a:t/>
            </a:r>
            <a:endParaRPr sz="1400">
              <a:solidFill>
                <a:srgbClr val="FFFFFF"/>
              </a:solidFill>
            </a:endParaRPr>
          </a:p>
          <a:p>
            <a:pPr indent="0" lvl="0" marL="0" rtl="0" algn="just">
              <a:lnSpc>
                <a:spcPct val="115000"/>
              </a:lnSpc>
              <a:spcBef>
                <a:spcPts val="0"/>
              </a:spcBef>
              <a:spcAft>
                <a:spcPts val="0"/>
              </a:spcAft>
              <a:buNone/>
            </a:pPr>
            <a:r>
              <a:rPr lang="en" sz="1400">
                <a:solidFill>
                  <a:srgbClr val="FFFFFF"/>
                </a:solidFill>
              </a:rPr>
              <a:t>As an employee I want to login to the system so that I can view my projects and tasks assigned.</a:t>
            </a:r>
            <a:endParaRPr sz="1400">
              <a:solidFill>
                <a:srgbClr val="FFFFFF"/>
              </a:solidFill>
            </a:endParaRPr>
          </a:p>
          <a:p>
            <a:pPr indent="0" lvl="0" marL="0" rtl="0" algn="just">
              <a:lnSpc>
                <a:spcPct val="115000"/>
              </a:lnSpc>
              <a:spcBef>
                <a:spcPts val="0"/>
              </a:spcBef>
              <a:spcAft>
                <a:spcPts val="0"/>
              </a:spcAft>
              <a:buNone/>
            </a:pPr>
            <a:r>
              <a:t/>
            </a:r>
            <a:endParaRPr sz="1400">
              <a:solidFill>
                <a:srgbClr val="FFFFFF"/>
              </a:solidFill>
            </a:endParaRPr>
          </a:p>
          <a:p>
            <a:pPr indent="0" lvl="0" marL="0" rtl="0" algn="just">
              <a:lnSpc>
                <a:spcPct val="115000"/>
              </a:lnSpc>
              <a:spcBef>
                <a:spcPts val="0"/>
              </a:spcBef>
              <a:spcAft>
                <a:spcPts val="0"/>
              </a:spcAft>
              <a:buNone/>
            </a:pPr>
            <a:r>
              <a:rPr lang="en" sz="1400">
                <a:solidFill>
                  <a:srgbClr val="FFFFFF"/>
                </a:solidFill>
              </a:rPr>
              <a:t>As an employee I want to report any issue regarding mental illness in the portal to the mental health awareness team.</a:t>
            </a:r>
            <a:endParaRPr sz="1400">
              <a:solidFill>
                <a:srgbClr val="FFFFFF"/>
              </a:solidFill>
            </a:endParaRPr>
          </a:p>
          <a:p>
            <a:pPr indent="0" lvl="0" marL="0" rtl="0" algn="just">
              <a:lnSpc>
                <a:spcPct val="115000"/>
              </a:lnSpc>
              <a:spcBef>
                <a:spcPts val="0"/>
              </a:spcBef>
              <a:spcAft>
                <a:spcPts val="0"/>
              </a:spcAft>
              <a:buNone/>
            </a:pPr>
            <a:r>
              <a:t/>
            </a:r>
            <a:endParaRPr sz="1400">
              <a:solidFill>
                <a:srgbClr val="FFFFFF"/>
              </a:solidFill>
            </a:endParaRPr>
          </a:p>
          <a:p>
            <a:pPr indent="0" lvl="0" marL="0" rtl="0" algn="just">
              <a:lnSpc>
                <a:spcPct val="115000"/>
              </a:lnSpc>
              <a:spcBef>
                <a:spcPts val="0"/>
              </a:spcBef>
              <a:spcAft>
                <a:spcPts val="0"/>
              </a:spcAft>
              <a:buNone/>
            </a:pPr>
            <a:r>
              <a:rPr lang="en" sz="1400">
                <a:solidFill>
                  <a:srgbClr val="FFFFFF"/>
                </a:solidFill>
              </a:rPr>
              <a:t>As a member of the mental health awareness team I will look into the portal and try to solve the issue.</a:t>
            </a:r>
            <a:endParaRPr sz="1400">
              <a:solidFill>
                <a:srgbClr val="FFFFFF"/>
              </a:solidFill>
            </a:endParaRPr>
          </a:p>
          <a:p>
            <a:pPr indent="0" lvl="0" marL="0" rtl="0" algn="just">
              <a:lnSpc>
                <a:spcPct val="115000"/>
              </a:lnSpc>
              <a:spcBef>
                <a:spcPts val="0"/>
              </a:spcBef>
              <a:spcAft>
                <a:spcPts val="0"/>
              </a:spcAft>
              <a:buNone/>
            </a:pPr>
            <a:r>
              <a:t/>
            </a:r>
            <a:endParaRPr sz="1400">
              <a:solidFill>
                <a:srgbClr val="FFFFFF"/>
              </a:solidFill>
            </a:endParaRPr>
          </a:p>
          <a:p>
            <a:pPr indent="0" lvl="0" marL="0" rtl="0" algn="just">
              <a:lnSpc>
                <a:spcPct val="115000"/>
              </a:lnSpc>
              <a:spcBef>
                <a:spcPts val="0"/>
              </a:spcBef>
              <a:spcAft>
                <a:spcPts val="0"/>
              </a:spcAft>
              <a:buNone/>
            </a:pPr>
            <a:r>
              <a:rPr lang="en" sz="1400">
                <a:solidFill>
                  <a:srgbClr val="FFFFFF"/>
                </a:solidFill>
              </a:rPr>
              <a:t>As a database administrator I need to check whether the data regarding mental health is properly being updated into the backend or not.</a:t>
            </a:r>
            <a:endParaRPr sz="1400">
              <a:solidFill>
                <a:srgbClr val="FFFFFF"/>
              </a:solidFill>
            </a:endParaRPr>
          </a:p>
          <a:p>
            <a:pPr indent="0" lvl="0" marL="0" rtl="0" algn="just">
              <a:lnSpc>
                <a:spcPct val="115000"/>
              </a:lnSpc>
              <a:spcBef>
                <a:spcPts val="0"/>
              </a:spcBef>
              <a:spcAft>
                <a:spcPts val="0"/>
              </a:spcAft>
              <a:buNone/>
            </a:pPr>
            <a:r>
              <a:t/>
            </a:r>
            <a:endParaRPr sz="1400">
              <a:solidFill>
                <a:srgbClr val="FFFFFF"/>
              </a:solidFill>
            </a:endParaRPr>
          </a:p>
          <a:p>
            <a:pPr indent="0" lvl="0" marL="0" rtl="0" algn="just">
              <a:lnSpc>
                <a:spcPct val="115000"/>
              </a:lnSpc>
              <a:spcBef>
                <a:spcPts val="0"/>
              </a:spcBef>
              <a:spcAft>
                <a:spcPts val="0"/>
              </a:spcAft>
              <a:buNone/>
            </a:pPr>
            <a:r>
              <a:rPr lang="en" sz="1400">
                <a:solidFill>
                  <a:srgbClr val="FFFFFF"/>
                </a:solidFill>
              </a:rPr>
              <a:t>As a data analyst I want to find the percentage of employees suffering from mental health related issues so that necessary precautions can be taken.</a:t>
            </a:r>
            <a:endParaRPr sz="1400">
              <a:solidFill>
                <a:srgbClr val="FFFFFF"/>
              </a:solidFill>
            </a:endParaRPr>
          </a:p>
          <a:p>
            <a:pPr indent="0" lvl="0" marL="0" rtl="0" algn="just">
              <a:lnSpc>
                <a:spcPct val="115000"/>
              </a:lnSpc>
              <a:spcBef>
                <a:spcPts val="0"/>
              </a:spcBef>
              <a:spcAft>
                <a:spcPts val="0"/>
              </a:spcAft>
              <a:buNone/>
            </a:pPr>
            <a:r>
              <a:t/>
            </a:r>
            <a:endParaRPr sz="1400">
              <a:solidFill>
                <a:srgbClr val="FFFFFF"/>
              </a:solidFill>
            </a:endParaRPr>
          </a:p>
          <a:p>
            <a:pPr indent="0" lvl="0" marL="0" rtl="0" algn="just">
              <a:lnSpc>
                <a:spcPct val="115000"/>
              </a:lnSpc>
              <a:spcBef>
                <a:spcPts val="0"/>
              </a:spcBef>
              <a:spcAft>
                <a:spcPts val="0"/>
              </a:spcAft>
              <a:buNone/>
            </a:pPr>
            <a:r>
              <a:rPr lang="en" sz="1400">
                <a:solidFill>
                  <a:srgbClr val="FFFFFF"/>
                </a:solidFill>
              </a:rPr>
              <a:t>As a data scientist I want to create a model so that it can predict if any employee is suffering from mental illness by providing his/her symptoms.</a:t>
            </a:r>
            <a:endParaRPr sz="1400">
              <a:solidFill>
                <a:srgbClr val="FFFFFF"/>
              </a:solidFill>
            </a:endParaRPr>
          </a:p>
          <a:p>
            <a:pPr indent="0" lvl="0" marL="0" rtl="0" algn="just">
              <a:lnSpc>
                <a:spcPct val="115000"/>
              </a:lnSpc>
              <a:spcBef>
                <a:spcPts val="0"/>
              </a:spcBef>
              <a:spcAft>
                <a:spcPts val="0"/>
              </a:spcAft>
              <a:buNone/>
            </a:pPr>
            <a:r>
              <a:t/>
            </a:r>
            <a:endParaRPr sz="1400">
              <a:solidFill>
                <a:srgbClr val="FFFFFF"/>
              </a:solidFill>
            </a:endParaRPr>
          </a:p>
          <a:p>
            <a:pPr indent="0" lvl="0" marL="0" rtl="0" algn="just">
              <a:lnSpc>
                <a:spcPct val="115000"/>
              </a:lnSpc>
              <a:spcBef>
                <a:spcPts val="0"/>
              </a:spcBef>
              <a:spcAft>
                <a:spcPts val="0"/>
              </a:spcAft>
              <a:buNone/>
            </a:pPr>
            <a:r>
              <a:rPr lang="en" sz="1400">
                <a:solidFill>
                  <a:srgbClr val="FFFFFF"/>
                </a:solidFill>
              </a:rPr>
              <a:t>As an app developer I want to create a good and interactive user interface so that every user can access it easily.</a:t>
            </a:r>
            <a:endParaRPr sz="1400">
              <a:solidFill>
                <a:srgbClr val="FFFFFF"/>
              </a:solidFill>
            </a:endParaRPr>
          </a:p>
          <a:p>
            <a:pPr indent="0" lvl="0" marL="0" rtl="0" algn="just">
              <a:lnSpc>
                <a:spcPct val="115000"/>
              </a:lnSpc>
              <a:spcBef>
                <a:spcPts val="0"/>
              </a:spcBef>
              <a:spcAft>
                <a:spcPts val="0"/>
              </a:spcAft>
              <a:buNone/>
            </a:pPr>
            <a:r>
              <a:t/>
            </a:r>
            <a:endParaRPr sz="1400">
              <a:solidFill>
                <a:srgbClr val="FFFFFF"/>
              </a:solidFill>
            </a:endParaRPr>
          </a:p>
          <a:p>
            <a:pPr indent="0" lvl="0" marL="0" rtl="0" algn="just">
              <a:lnSpc>
                <a:spcPct val="115000"/>
              </a:lnSpc>
              <a:spcBef>
                <a:spcPts val="0"/>
              </a:spcBef>
              <a:spcAft>
                <a:spcPts val="0"/>
              </a:spcAft>
              <a:buNone/>
            </a:pPr>
            <a:r>
              <a:rPr lang="en" sz="1400">
                <a:solidFill>
                  <a:srgbClr val="FFFFFF"/>
                </a:solidFill>
              </a:rPr>
              <a:t>As a team leader I want to make sure that every task of the project is going without any issue.</a:t>
            </a:r>
            <a:endParaRPr sz="1400">
              <a:solidFill>
                <a:srgbClr val="FFFFFF"/>
              </a:solidFill>
            </a:endParaRPr>
          </a:p>
          <a:p>
            <a:pPr indent="0" lvl="0" marL="0" rtl="0" algn="just">
              <a:lnSpc>
                <a:spcPct val="115000"/>
              </a:lnSpc>
              <a:spcBef>
                <a:spcPts val="0"/>
              </a:spcBef>
              <a:spcAft>
                <a:spcPts val="0"/>
              </a:spcAft>
              <a:buNone/>
            </a:pPr>
            <a:r>
              <a:t/>
            </a:r>
            <a:endParaRPr sz="1400">
              <a:solidFill>
                <a:srgbClr val="FFFFFF"/>
              </a:solidFill>
            </a:endParaRPr>
          </a:p>
          <a:p>
            <a:pPr indent="0" lvl="0" marL="0" rtl="0" algn="just">
              <a:lnSpc>
                <a:spcPct val="115000"/>
              </a:lnSpc>
              <a:spcBef>
                <a:spcPts val="0"/>
              </a:spcBef>
              <a:spcAft>
                <a:spcPts val="0"/>
              </a:spcAft>
              <a:buNone/>
            </a:pPr>
            <a:r>
              <a:rPr lang="en" sz="1400">
                <a:solidFill>
                  <a:srgbClr val="FFFFFF"/>
                </a:solidFill>
              </a:rPr>
              <a:t>As an employee I want to logout my account so that no one can access it except myself.</a:t>
            </a:r>
            <a:endParaRPr sz="1400">
              <a:solidFill>
                <a:srgbClr val="FFFFFF"/>
              </a:solidFill>
            </a:endParaRPr>
          </a:p>
          <a:p>
            <a:pPr indent="0" lvl="0" marL="0" rtl="0" algn="just">
              <a:lnSpc>
                <a:spcPct val="115000"/>
              </a:lnSpc>
              <a:spcBef>
                <a:spcPts val="0"/>
              </a:spcBef>
              <a:spcAft>
                <a:spcPts val="0"/>
              </a:spcAft>
              <a:buNone/>
            </a:pPr>
            <a:r>
              <a:t/>
            </a:r>
            <a:endParaRPr sz="1200">
              <a:solidFill>
                <a:srgbClr val="FFFFFF"/>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sz="1600">
                <a:solidFill>
                  <a:srgbClr val="FFFFFF"/>
                </a:solidFill>
                <a:latin typeface="Calibri"/>
                <a:ea typeface="Calibri"/>
                <a:cs typeface="Calibri"/>
                <a:sym typeface="Calibri"/>
              </a:rPr>
              <a:t>Graphical View of ETL Tools :</a:t>
            </a:r>
            <a:endParaRPr sz="1600">
              <a:solidFill>
                <a:srgbClr val="FFFFFF"/>
              </a:solidFill>
            </a:endParaRPr>
          </a:p>
        </p:txBody>
      </p:sp>
      <p:pic>
        <p:nvPicPr>
          <p:cNvPr descr="Diagram&#10;&#10;Description automatically generated" id="91" name="Google Shape;91;p19"/>
          <p:cNvPicPr preferRelativeResize="0"/>
          <p:nvPr/>
        </p:nvPicPr>
        <p:blipFill>
          <a:blip r:embed="rId3">
            <a:alphaModFix/>
          </a:blip>
          <a:stretch>
            <a:fillRect/>
          </a:stretch>
        </p:blipFill>
        <p:spPr>
          <a:xfrm>
            <a:off x="1458250" y="1538200"/>
            <a:ext cx="5943600" cy="280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b="1" lang="en" sz="1750">
                <a:solidFill>
                  <a:srgbClr val="FFFFFF"/>
                </a:solidFill>
                <a:latin typeface="Calibri"/>
                <a:ea typeface="Calibri"/>
                <a:cs typeface="Calibri"/>
                <a:sym typeface="Calibri"/>
              </a:rPr>
              <a:t>Data</a:t>
            </a:r>
            <a:endParaRPr b="1" sz="1750">
              <a:solidFill>
                <a:srgbClr val="FFFFFF"/>
              </a:solidFill>
              <a:latin typeface="Calibri"/>
              <a:ea typeface="Calibri"/>
              <a:cs typeface="Calibri"/>
              <a:sym typeface="Calibri"/>
            </a:endParaRPr>
          </a:p>
          <a:p>
            <a:pPr indent="0" lvl="0" marL="0" rtl="0" algn="l">
              <a:spcBef>
                <a:spcPts val="0"/>
              </a:spcBef>
              <a:spcAft>
                <a:spcPts val="0"/>
              </a:spcAft>
              <a:buNone/>
            </a:pPr>
            <a:r>
              <a:t/>
            </a:r>
            <a:endParaRPr/>
          </a:p>
        </p:txBody>
      </p:sp>
      <p:pic>
        <p:nvPicPr>
          <p:cNvPr id="97" name="Google Shape;97;p20"/>
          <p:cNvPicPr preferRelativeResize="0"/>
          <p:nvPr/>
        </p:nvPicPr>
        <p:blipFill>
          <a:blip r:embed="rId3">
            <a:alphaModFix/>
          </a:blip>
          <a:stretch>
            <a:fillRect/>
          </a:stretch>
        </p:blipFill>
        <p:spPr>
          <a:xfrm>
            <a:off x="1262825" y="1094025"/>
            <a:ext cx="5943600" cy="1400175"/>
          </a:xfrm>
          <a:prstGeom prst="rect">
            <a:avLst/>
          </a:prstGeom>
          <a:noFill/>
          <a:ln>
            <a:noFill/>
          </a:ln>
        </p:spPr>
      </p:pic>
      <p:pic>
        <p:nvPicPr>
          <p:cNvPr id="98" name="Google Shape;98;p20"/>
          <p:cNvPicPr preferRelativeResize="0"/>
          <p:nvPr/>
        </p:nvPicPr>
        <p:blipFill>
          <a:blip r:embed="rId4">
            <a:alphaModFix/>
          </a:blip>
          <a:stretch>
            <a:fillRect/>
          </a:stretch>
        </p:blipFill>
        <p:spPr>
          <a:xfrm>
            <a:off x="1316125" y="2815375"/>
            <a:ext cx="5943600" cy="144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FFFFFF"/>
                </a:solidFill>
                <a:latin typeface="Calibri"/>
                <a:ea typeface="Calibri"/>
                <a:cs typeface="Calibri"/>
                <a:sym typeface="Calibri"/>
              </a:rPr>
              <a:t>Tools that we are going to use to solve this problem :</a:t>
            </a:r>
            <a:endParaRPr b="1" sz="1600">
              <a:solidFill>
                <a:srgbClr val="FFFFFF"/>
              </a:solidFill>
              <a:latin typeface="Calibri"/>
              <a:ea typeface="Calibri"/>
              <a:cs typeface="Calibri"/>
              <a:sym typeface="Calibri"/>
            </a:endParaRPr>
          </a:p>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rgbClr val="FFFFFF"/>
                </a:solidFill>
              </a:rPr>
              <a:t>JUPYTER : We use jupyter to load our dataset , train and test the data using machine learning algorithms to predict the accuracy.</a:t>
            </a:r>
            <a:endParaRPr sz="1200">
              <a:solidFill>
                <a:srgbClr val="FFFFFF"/>
              </a:solidFill>
            </a:endParaRPr>
          </a:p>
          <a:p>
            <a:pPr indent="0" lvl="0" marL="0" rtl="0" algn="just">
              <a:spcBef>
                <a:spcPts val="600"/>
              </a:spcBef>
              <a:spcAft>
                <a:spcPts val="0"/>
              </a:spcAft>
              <a:buNone/>
            </a:pPr>
            <a:r>
              <a:rPr lang="en" sz="1200">
                <a:solidFill>
                  <a:srgbClr val="FFFFFF"/>
                </a:solidFill>
              </a:rPr>
              <a:t>Numpy, Scikit-Learn, Pandas, Matplotlib,</a:t>
            </a:r>
            <a:endParaRPr sz="1200">
              <a:solidFill>
                <a:srgbClr val="FFFFFF"/>
              </a:solidFill>
            </a:endParaRPr>
          </a:p>
          <a:p>
            <a:pPr indent="0" lvl="0" marL="0" rtl="0" algn="just">
              <a:spcBef>
                <a:spcPts val="600"/>
              </a:spcBef>
              <a:spcAft>
                <a:spcPts val="0"/>
              </a:spcAft>
              <a:buNone/>
            </a:pPr>
            <a:r>
              <a:rPr lang="en" sz="1200">
                <a:solidFill>
                  <a:srgbClr val="FFFFFF"/>
                </a:solidFill>
              </a:rPr>
              <a:t>AWS : We use AWS for hosting the web application into a flask server.</a:t>
            </a:r>
            <a:endParaRPr sz="1200">
              <a:solidFill>
                <a:srgbClr val="FFFFFF"/>
              </a:solidFill>
            </a:endParaRPr>
          </a:p>
          <a:p>
            <a:pPr indent="0" lvl="0" marL="0" rtl="0" algn="l">
              <a:spcBef>
                <a:spcPts val="6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