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a02e950e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a02e950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a02e950e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a02e950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a02e950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a02e950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a02e950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a02e950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a02e950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a02e950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a02e950e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a02e950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19bb5fa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19bb5fa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a02e950e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a02e950e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a02e950e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a02e950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Sequence to Sequence Learning with Neural Networks </a:t>
            </a:r>
            <a:endParaRPr b="1" sz="2000"/>
          </a:p>
        </p:txBody>
      </p:sp>
      <p:sp>
        <p:nvSpPr>
          <p:cNvPr id="65" name="Google Shape;65;p13"/>
          <p:cNvSpPr txBox="1"/>
          <p:nvPr/>
        </p:nvSpPr>
        <p:spPr>
          <a:xfrm>
            <a:off x="4860025" y="3093175"/>
            <a:ext cx="3972300" cy="174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accent1"/>
                </a:solidFill>
              </a:rPr>
              <a:t>Professor: </a:t>
            </a:r>
            <a:r>
              <a:rPr b="1" lang="en" sz="1500">
                <a:solidFill>
                  <a:schemeClr val="accent1"/>
                </a:solidFill>
              </a:rPr>
              <a:t>Vahid Behzadan</a:t>
            </a:r>
            <a:endParaRPr b="1" sz="1500">
              <a:solidFill>
                <a:schemeClr val="accent1"/>
              </a:solidFill>
            </a:endParaRPr>
          </a:p>
          <a:p>
            <a:pPr indent="0" lvl="0" marL="0" rtl="0" algn="ctr">
              <a:lnSpc>
                <a:spcPct val="115000"/>
              </a:lnSpc>
              <a:spcBef>
                <a:spcPts val="0"/>
              </a:spcBef>
              <a:spcAft>
                <a:spcPts val="0"/>
              </a:spcAft>
              <a:buNone/>
            </a:pPr>
            <a:r>
              <a:rPr lang="en" sz="1500">
                <a:solidFill>
                  <a:schemeClr val="accent1"/>
                </a:solidFill>
              </a:rPr>
              <a:t>Submitted by</a:t>
            </a:r>
            <a:endParaRPr sz="1500">
              <a:solidFill>
                <a:schemeClr val="accent1"/>
              </a:solidFill>
            </a:endParaRPr>
          </a:p>
          <a:p>
            <a:pPr indent="0" lvl="0" marL="0" rtl="0" algn="ctr">
              <a:lnSpc>
                <a:spcPct val="115000"/>
              </a:lnSpc>
              <a:spcBef>
                <a:spcPts val="0"/>
              </a:spcBef>
              <a:spcAft>
                <a:spcPts val="0"/>
              </a:spcAft>
              <a:buNone/>
            </a:pPr>
            <a:r>
              <a:t/>
            </a:r>
            <a:endParaRPr sz="1500">
              <a:solidFill>
                <a:schemeClr val="accent1"/>
              </a:solidFill>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accent1"/>
                </a:solidFill>
              </a:rPr>
              <a:t>Likhith Sai Chaitanya</a:t>
            </a:r>
            <a:endParaRPr b="1" sz="1500">
              <a:solidFill>
                <a:schemeClr val="accent1"/>
              </a:solidFill>
            </a:endParaRPr>
          </a:p>
          <a:p>
            <a:pPr indent="0" lvl="0" marL="0" rtl="0" algn="ctr">
              <a:lnSpc>
                <a:spcPct val="115000"/>
              </a:lnSpc>
              <a:spcBef>
                <a:spcPts val="0"/>
              </a:spcBef>
              <a:spcAft>
                <a:spcPts val="0"/>
              </a:spcAft>
              <a:buNone/>
            </a:pPr>
            <a:r>
              <a:rPr b="1" lang="en" sz="1500">
                <a:solidFill>
                  <a:schemeClr val="accent1"/>
                </a:solidFill>
              </a:rPr>
              <a:t>Bhuvaneswari Vallagachu</a:t>
            </a:r>
            <a:endParaRPr b="1" sz="1500">
              <a:solidFill>
                <a:schemeClr val="accent1"/>
              </a:solidFill>
            </a:endParaRPr>
          </a:p>
          <a:p>
            <a:pPr indent="0" lvl="0" marL="0" rtl="0" algn="ctr">
              <a:lnSpc>
                <a:spcPct val="115000"/>
              </a:lnSpc>
              <a:spcBef>
                <a:spcPts val="0"/>
              </a:spcBef>
              <a:spcAft>
                <a:spcPts val="0"/>
              </a:spcAft>
              <a:buNone/>
            </a:pPr>
            <a:r>
              <a:rPr b="1" lang="en" sz="1500">
                <a:solidFill>
                  <a:schemeClr val="accent1"/>
                </a:solidFill>
              </a:rPr>
              <a:t>Vara Prasad Bonthu</a:t>
            </a:r>
            <a:endParaRPr b="1" sz="1500">
              <a:solidFill>
                <a:schemeClr val="accent1"/>
              </a:solidFill>
            </a:endParaRPr>
          </a:p>
        </p:txBody>
      </p:sp>
      <p:sp>
        <p:nvSpPr>
          <p:cNvPr id="66" name="Google Shape;66;p13"/>
          <p:cNvSpPr txBox="1"/>
          <p:nvPr/>
        </p:nvSpPr>
        <p:spPr>
          <a:xfrm>
            <a:off x="492525" y="2944500"/>
            <a:ext cx="43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 name="Google Shape;67;p13"/>
          <p:cNvSpPr txBox="1"/>
          <p:nvPr/>
        </p:nvSpPr>
        <p:spPr>
          <a:xfrm>
            <a:off x="203450" y="2203950"/>
            <a:ext cx="38118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Roboto"/>
                <a:ea typeface="Roboto"/>
                <a:cs typeface="Roboto"/>
                <a:sym typeface="Roboto"/>
              </a:rPr>
              <a:t>NATURAL LANGUAGE PROCESSING</a:t>
            </a:r>
            <a:endParaRPr b="1" sz="12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b="1" lang="en" sz="1200">
                <a:solidFill>
                  <a:schemeClr val="dk1"/>
                </a:solidFill>
                <a:latin typeface="Roboto"/>
                <a:ea typeface="Roboto"/>
                <a:cs typeface="Roboto"/>
                <a:sym typeface="Roboto"/>
              </a:rPr>
              <a:t>DSCI - 6004 -01</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2" name="Google Shape;12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solidFill>
                  <a:schemeClr val="dk1"/>
                </a:solidFill>
              </a:rPr>
              <a:t>1. N. Kalchbrenner and P. Blunsom. Recurrent continuous translation models. In EMNLP, 2013. </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2. K. Cho, B. Merrienboer, C. Gulcehre, F. Bougares, H. Schwenk, and Y. Bengio. Learning phrase representations using RNN encoder-decoder for statistical machine translation. In Arxiv preprint arXiv:1406.1078,2014.</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3. D. Bahdanau, K. Cho, and Y. Bengio. Neural machine translation by jointly learning to align and translate. In arXiv preprint arXiv:1409.0473, 2014.</a:t>
            </a:r>
            <a:endParaRPr sz="1200">
              <a:solidFill>
                <a:schemeClr val="dk1"/>
              </a:solidFill>
            </a:endParaRPr>
          </a:p>
          <a:p>
            <a:pPr indent="0" lvl="0" marL="0" rtl="0" algn="l">
              <a:lnSpc>
                <a:spcPct val="95000"/>
              </a:lnSpc>
              <a:spcBef>
                <a:spcPts val="1200"/>
              </a:spcBef>
              <a:spcAft>
                <a:spcPts val="1200"/>
              </a:spcAft>
              <a:buNone/>
            </a:pPr>
            <a:r>
              <a:rPr lang="en" sz="1200">
                <a:solidFill>
                  <a:schemeClr val="dk1"/>
                </a:solidFill>
              </a:rPr>
              <a:t>4. J. Pouget-Abadie, D. Bahdanau, B. van Merrienboer, K. Cho, and Y. Bengio. Overcoming the curse of sentence length for neural machine translation using automatic segmentation. In arXiv preprint arXiv:1409.1257, 2014.</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Project Objective</a:t>
            </a:r>
            <a:endParaRPr sz="2500"/>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Statement of Project Objective:</a:t>
            </a:r>
            <a:endParaRPr b="1" sz="1200"/>
          </a:p>
          <a:p>
            <a:pPr indent="0" lvl="0" marL="0" rtl="0" algn="l">
              <a:spcBef>
                <a:spcPts val="1200"/>
              </a:spcBef>
              <a:spcAft>
                <a:spcPts val="0"/>
              </a:spcAft>
              <a:buNone/>
            </a:pPr>
            <a:r>
              <a:rPr lang="en" sz="1200">
                <a:solidFill>
                  <a:schemeClr val="dk1"/>
                </a:solidFill>
              </a:rPr>
              <a:t>The main aim of the project is to create a chatbot that can provide users with an engaging and effective conversational experience, helping them to achieve their goals and accomplish tasks in a natural and intuitive way.</a:t>
            </a:r>
            <a:endParaRPr sz="1200"/>
          </a:p>
          <a:p>
            <a:pPr indent="0" lvl="0" marL="0" rtl="0" algn="l">
              <a:spcBef>
                <a:spcPts val="1200"/>
              </a:spcBef>
              <a:spcAft>
                <a:spcPts val="0"/>
              </a:spcAft>
              <a:buNone/>
            </a:pPr>
            <a:r>
              <a:rPr b="1" lang="en" sz="1200"/>
              <a:t>Statement of Value:</a:t>
            </a:r>
            <a:endParaRPr b="1" sz="1200"/>
          </a:p>
          <a:p>
            <a:pPr indent="0" lvl="0" marL="0" rtl="0" algn="l">
              <a:spcBef>
                <a:spcPts val="1200"/>
              </a:spcBef>
              <a:spcAft>
                <a:spcPts val="1200"/>
              </a:spcAft>
              <a:buNone/>
            </a:pPr>
            <a:r>
              <a:rPr lang="en" sz="1200">
                <a:solidFill>
                  <a:schemeClr val="dk1"/>
                </a:solidFill>
              </a:rPr>
              <a:t>By replying to users' inquiries and requests via text input, audio input, or both, chatbots can help users discover the information they need without the need for human assistance.They efficiently carry out mundane activities. They aid people in doing those duties quickly so they may concentrate on high-level, strategic, and interesting activities that call for human qualities that cannot be copied by machines.</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20"/>
              <a:t>Literature Review</a:t>
            </a:r>
            <a:endParaRPr sz="2520"/>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Clr>
                <a:schemeClr val="dk1"/>
              </a:buClr>
              <a:buSzPts val="1200"/>
              <a:buChar char="●"/>
            </a:pPr>
            <a:r>
              <a:rPr lang="en" sz="1200">
                <a:solidFill>
                  <a:schemeClr val="dk1"/>
                </a:solidFill>
              </a:rPr>
              <a:t>Kalchbrenner and Blunsom </a:t>
            </a:r>
            <a:r>
              <a:rPr lang="en" sz="1200">
                <a:solidFill>
                  <a:schemeClr val="dk1"/>
                </a:solidFill>
              </a:rPr>
              <a:t>[1] used convolutional neural networks to map sentences to vectors, losing the word order in the process, but they subsequently convert the vector back to the original sentence.</a:t>
            </a:r>
            <a:endParaRPr sz="1200"/>
          </a:p>
          <a:p>
            <a:pPr indent="-304800" lvl="0" marL="457200" rtl="0" algn="l">
              <a:lnSpc>
                <a:spcPct val="95000"/>
              </a:lnSpc>
              <a:spcBef>
                <a:spcPts val="0"/>
              </a:spcBef>
              <a:spcAft>
                <a:spcPts val="0"/>
              </a:spcAft>
              <a:buClr>
                <a:schemeClr val="dk1"/>
              </a:buClr>
              <a:buSzPts val="1200"/>
              <a:buChar char="●"/>
            </a:pPr>
            <a:r>
              <a:rPr lang="en" sz="1200">
                <a:solidFill>
                  <a:schemeClr val="dk1"/>
                </a:solidFill>
              </a:rPr>
              <a:t>Although </a:t>
            </a:r>
            <a:r>
              <a:rPr lang="en" sz="1200">
                <a:solidFill>
                  <a:schemeClr val="dk1"/>
                </a:solidFill>
              </a:rPr>
              <a:t>Cho et al.[2]’s</a:t>
            </a:r>
            <a:r>
              <a:rPr lang="en" sz="1200">
                <a:solidFill>
                  <a:schemeClr val="dk1"/>
                </a:solidFill>
              </a:rPr>
              <a:t> main goal was to include their neural network into an SMT system, they employed an RNN architecture that was similar to an LSTM to convert phrases into vectors and back.</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Bahdanau et al. [3] attempted direct translations using a neural network that utilized an attention mechanism in order to improve Cho et al. [2]'s lackluster performance on long sentences, and they saw encouraging results.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By translating portions of the source sentence in a way that results in smooth translations, which is comparable to a phrase-based strategy, Pouget-Abadie et al. [4] aimed to address the memory issue of Cho et al.'s [2] study.</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85" name="Google Shape;85;p16"/>
          <p:cNvSpPr txBox="1"/>
          <p:nvPr>
            <p:ph idx="1" type="body"/>
          </p:nvPr>
        </p:nvSpPr>
        <p:spPr>
          <a:xfrm>
            <a:off x="4432800" y="235550"/>
            <a:ext cx="4399500" cy="46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DataSet :</a:t>
            </a:r>
            <a:endParaRPr b="1" sz="1200"/>
          </a:p>
          <a:p>
            <a:pPr indent="0" lvl="0" marL="0" rtl="0" algn="l">
              <a:spcBef>
                <a:spcPts val="1200"/>
              </a:spcBef>
              <a:spcAft>
                <a:spcPts val="0"/>
              </a:spcAft>
              <a:buNone/>
            </a:pPr>
            <a:r>
              <a:rPr lang="en" sz="1200">
                <a:solidFill>
                  <a:schemeClr val="dk1"/>
                </a:solidFill>
              </a:rPr>
              <a:t>We will use</a:t>
            </a:r>
            <a:r>
              <a:rPr lang="en" sz="1200">
                <a:solidFill>
                  <a:schemeClr val="dk1"/>
                </a:solidFill>
              </a:rPr>
              <a:t> Microsoft MetaLWOz dataset. It’s a dataset of Multi-Domain Dialogs for the Fast Adaptation of Conversation Models”. It contains 47 text files and each file has the data in JSON (JavaScript Object Notation) format.These files are preprocessed and saved into a single “.tsv” file. </a:t>
            </a:r>
            <a:endParaRPr sz="1200">
              <a:solidFill>
                <a:schemeClr val="dk1"/>
              </a:solidFill>
            </a:endParaRPr>
          </a:p>
          <a:p>
            <a:pPr indent="0" lvl="0" marL="0" rtl="0" algn="l">
              <a:lnSpc>
                <a:spcPct val="100000"/>
              </a:lnSpc>
              <a:spcBef>
                <a:spcPts val="1200"/>
              </a:spcBef>
              <a:spcAft>
                <a:spcPts val="0"/>
              </a:spcAft>
              <a:buNone/>
            </a:pPr>
            <a:r>
              <a:rPr b="1" lang="en" sz="1200"/>
              <a:t>Technologies :</a:t>
            </a:r>
            <a:endParaRPr b="1" sz="1200"/>
          </a:p>
          <a:p>
            <a:pPr indent="0" lvl="0" marL="0" rtl="0" algn="l">
              <a:lnSpc>
                <a:spcPct val="100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Pytorch : It is open source machine learning framework. Also, it is preferred platform for deep learning models.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Sklearn : It is an open source data analysis library. Various machine learning models like regression,classification,clustering can be implemented using this library.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Matplotlib : This library is used to create interactive,animated visualizations in python.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Approach(Cont..)</a:t>
            </a:r>
            <a:endParaRPr/>
          </a:p>
        </p:txBody>
      </p:sp>
      <p:sp>
        <p:nvSpPr>
          <p:cNvPr id="91" name="Google Shape;91;p17"/>
          <p:cNvSpPr txBox="1"/>
          <p:nvPr>
            <p:ph idx="1" type="body"/>
          </p:nvPr>
        </p:nvSpPr>
        <p:spPr>
          <a:xfrm>
            <a:off x="4633975" y="94050"/>
            <a:ext cx="4199400" cy="5227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200"/>
              <a:t>Algorithm</a:t>
            </a:r>
            <a:endParaRPr b="1" sz="1200"/>
          </a:p>
          <a:p>
            <a:pPr indent="-304800" lvl="0" marL="457200" rtl="0" algn="l">
              <a:spcBef>
                <a:spcPts val="1200"/>
              </a:spcBef>
              <a:spcAft>
                <a:spcPts val="0"/>
              </a:spcAft>
              <a:buClr>
                <a:schemeClr val="dk1"/>
              </a:buClr>
              <a:buSzPts val="1200"/>
              <a:buChar char="●"/>
            </a:pPr>
            <a:r>
              <a:rPr lang="en" sz="1200">
                <a:solidFill>
                  <a:schemeClr val="dk1"/>
                </a:solidFill>
              </a:rPr>
              <a:t>Attention based seq2seq Neural network is used as the algorithm for developing a chatbot.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The basic Seq2Seq model maps a source sequence to the target sequence. And the main concept of the attention mechanism is to avoid trying to learn a single vector representation for each sentence, instead focusing on particular input vectors of the input sequence according to the attention weights.</a:t>
            </a:r>
            <a:endParaRPr b="1" sz="1200">
              <a:solidFill>
                <a:schemeClr val="dk1"/>
              </a:solidFill>
            </a:endParaRPr>
          </a:p>
          <a:p>
            <a:pPr indent="0" lvl="0" marL="457200" rtl="0" algn="l">
              <a:spcBef>
                <a:spcPts val="1200"/>
              </a:spcBef>
              <a:spcAft>
                <a:spcPts val="0"/>
              </a:spcAft>
              <a:buNone/>
            </a:pPr>
            <a:r>
              <a:rPr b="1" lang="en" sz="1200"/>
              <a:t>Methodology</a:t>
            </a:r>
            <a:endParaRPr b="1" sz="1200"/>
          </a:p>
          <a:p>
            <a:pPr indent="-304800" lvl="0" marL="457200" rtl="0" algn="l">
              <a:spcBef>
                <a:spcPts val="1200"/>
              </a:spcBef>
              <a:spcAft>
                <a:spcPts val="0"/>
              </a:spcAft>
              <a:buClr>
                <a:schemeClr val="dk1"/>
              </a:buClr>
              <a:buSzPts val="1200"/>
              <a:buChar char="●"/>
            </a:pPr>
            <a:r>
              <a:rPr lang="en" sz="1200">
                <a:solidFill>
                  <a:schemeClr val="dk1"/>
                </a:solidFill>
              </a:rPr>
              <a:t>We use Long-Short Term Memory(LSTM) to solve sequence to sequence problems.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One LSTM is used to read the </a:t>
            </a:r>
            <a:r>
              <a:rPr lang="en" sz="1200">
                <a:solidFill>
                  <a:schemeClr val="dk1"/>
                </a:solidFill>
              </a:rPr>
              <a:t>input</a:t>
            </a:r>
            <a:r>
              <a:rPr lang="en" sz="1200">
                <a:solidFill>
                  <a:schemeClr val="dk1"/>
                </a:solidFill>
              </a:rPr>
              <a:t> sequence and convert it to large one dimensional vector.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second LSTM is used to extract the output from the vector. It is basically a recurrent neural network except it is conditioned on input sequence.</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4443525" y="117775"/>
            <a:ext cx="4432800" cy="4786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200"/>
              <a:t>Methodology(Cont..)</a:t>
            </a:r>
            <a:endParaRPr sz="1200"/>
          </a:p>
          <a:p>
            <a:pPr indent="-304800" lvl="0" marL="457200" rtl="0" algn="l">
              <a:spcBef>
                <a:spcPts val="1200"/>
              </a:spcBef>
              <a:spcAft>
                <a:spcPts val="0"/>
              </a:spcAft>
              <a:buClr>
                <a:schemeClr val="dk1"/>
              </a:buClr>
              <a:buSzPts val="1200"/>
              <a:buChar char="●"/>
            </a:pPr>
            <a:r>
              <a:rPr lang="en" sz="1200">
                <a:solidFill>
                  <a:schemeClr val="dk1"/>
                </a:solidFill>
              </a:rPr>
              <a:t>The goal of the LSTM is to estimate the conditional probability p(y1, . . . , yT′ |x1, . . . , xT) where (x1, . . . , xT ) is an input sequence and y1, . . . , yT′ is its corresponding output sequence whose length T′ may differ from T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Each sentence end with a special end-of-sentence symbol “&lt;EOS&gt;” which enables model to define a distribution over all sequences.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Also, we reverse the order of input sentence as the first few words in the input language are very close to first few words in the </a:t>
            </a:r>
            <a:r>
              <a:rPr lang="en" sz="1200">
                <a:solidFill>
                  <a:schemeClr val="dk1"/>
                </a:solidFill>
              </a:rPr>
              <a:t>target</a:t>
            </a:r>
            <a:r>
              <a:rPr lang="en" sz="1200">
                <a:solidFill>
                  <a:schemeClr val="dk1"/>
                </a:solidFill>
              </a:rPr>
              <a:t> language. By doing this we can reduce the minimal time lag problem.</a:t>
            </a:r>
            <a:endParaRPr sz="1200">
              <a:solidFill>
                <a:schemeClr val="dk1"/>
              </a:solidFill>
            </a:endParaRPr>
          </a:p>
        </p:txBody>
      </p:sp>
      <p:pic>
        <p:nvPicPr>
          <p:cNvPr id="97" name="Google Shape;97;p18"/>
          <p:cNvPicPr preferRelativeResize="0"/>
          <p:nvPr/>
        </p:nvPicPr>
        <p:blipFill>
          <a:blip r:embed="rId3">
            <a:alphaModFix/>
          </a:blip>
          <a:stretch>
            <a:fillRect/>
          </a:stretch>
        </p:blipFill>
        <p:spPr>
          <a:xfrm>
            <a:off x="4572000" y="1775611"/>
            <a:ext cx="4432800" cy="697764"/>
          </a:xfrm>
          <a:prstGeom prst="rect">
            <a:avLst/>
          </a:prstGeom>
          <a:noFill/>
          <a:ln>
            <a:noFill/>
          </a:ln>
        </p:spPr>
      </p:pic>
      <p:sp>
        <p:nvSpPr>
          <p:cNvPr id="98" name="Google Shape;98;p18"/>
          <p:cNvSpPr txBox="1"/>
          <p:nvPr>
            <p:ph type="title"/>
          </p:nvPr>
        </p:nvSpPr>
        <p:spPr>
          <a:xfrm>
            <a:off x="311700" y="30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r>
              <a:rPr lang="en"/>
              <a:t> of attention-based Seq2Seq model with Bert</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highlight>
                  <a:schemeClr val="lt1"/>
                </a:highlight>
              </a:rPr>
              <a:t>In terms of prediction both attention based models and fine tuned models like Bert performs better but what model performs better will depend on the type of task.</a:t>
            </a:r>
            <a:endParaRPr>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a:solidFill>
                  <a:schemeClr val="dk1"/>
                </a:solidFill>
                <a:highlight>
                  <a:schemeClr val="lt1"/>
                </a:highlight>
              </a:rPr>
              <a:t>Pre trained models works better on tasks like question-answering and sentiment analysis whereas attention based models performs better on machine translation and summarization.</a:t>
            </a:r>
            <a:endParaRPr>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en">
                <a:solidFill>
                  <a:schemeClr val="dk1"/>
                </a:solidFill>
                <a:highlight>
                  <a:schemeClr val="lt1"/>
                </a:highlight>
              </a:rPr>
              <a:t>In terms of computation cost attention based models perform better when compared to pre-trained models as attention based models require less data and fewer computational resources to train and run.</a:t>
            </a:r>
            <a:endParaRPr>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following </a:t>
            </a:r>
            <a:r>
              <a:rPr lang="en" sz="1200">
                <a:solidFill>
                  <a:schemeClr val="dk1"/>
                </a:solidFill>
              </a:rPr>
              <a:t>deliverables</a:t>
            </a:r>
            <a:r>
              <a:rPr lang="en" sz="1200">
                <a:solidFill>
                  <a:schemeClr val="dk1"/>
                </a:solidFill>
              </a:rPr>
              <a:t> will be submitted by the end of </a:t>
            </a:r>
            <a:r>
              <a:rPr lang="en" sz="1200">
                <a:solidFill>
                  <a:schemeClr val="dk1"/>
                </a:solidFill>
              </a:rPr>
              <a:t>the</a:t>
            </a:r>
            <a:r>
              <a:rPr lang="en" sz="1200">
                <a:solidFill>
                  <a:schemeClr val="dk1"/>
                </a:solidFill>
              </a:rPr>
              <a:t> project are listed below:</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 clear Documentation of the project at </a:t>
            </a:r>
            <a:r>
              <a:rPr lang="en" sz="1200">
                <a:solidFill>
                  <a:schemeClr val="dk1"/>
                </a:solidFill>
              </a:rPr>
              <a:t>multiple phases.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python notebook which contains the step by step implementation of Algorithm and it’s execution.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Report showing the comparison of performance metrics i.e BLEU Score</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34700" cy="24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Metrics</a:t>
            </a:r>
            <a:endParaRPr/>
          </a:p>
        </p:txBody>
      </p:sp>
      <p:sp>
        <p:nvSpPr>
          <p:cNvPr id="116" name="Google Shape;116;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sz="1200">
                <a:solidFill>
                  <a:schemeClr val="dk1"/>
                </a:solidFill>
              </a:rPr>
              <a:t>BLEU Score :</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BLEU Score(BiLingual Evaluation Understudy) is a metric for evaluating machine-translated text.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The value of BLEU will be between 0 and 1. The value should be close to one which states the translations are perfect.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F1 Score : </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It will be a measure of balance between precision and recall in classification task.</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can also use metrics like ROGUE and METEOR for measuring the overlap between system generated summary and reference summaries.</a:t>
            </a:r>
            <a:endParaRPr sz="1200">
              <a:solidFill>
                <a:schemeClr val="dk1"/>
              </a:solidFill>
            </a:endParaRPr>
          </a:p>
          <a:p>
            <a:pPr indent="0" lvl="0" marL="0" rtl="0" algn="l">
              <a:spcBef>
                <a:spcPts val="1200"/>
              </a:spcBef>
              <a:spcAft>
                <a:spcPts val="1200"/>
              </a:spcAft>
              <a:buNone/>
            </a:pPr>
            <a:r>
              <a:rPr lang="en" sz="1200">
                <a:solidFill>
                  <a:schemeClr val="dk1"/>
                </a:solidFill>
              </a:rPr>
              <a:t>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