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4" name="Group 7"/>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63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4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41"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42"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643" name="Footer Placeholder 4"/>
          <p:cNvSpPr>
            <a:spLocks noGrp="1"/>
          </p:cNvSpPr>
          <p:nvPr>
            <p:ph type="ftr" sz="quarter" idx="11"/>
          </p:nvPr>
        </p:nvSpPr>
        <p:spPr/>
        <p:txBody>
          <a:bodyPr/>
          <a:lstStyle/>
          <a:p>
            <a:endParaRPr lang="en-IN"/>
          </a:p>
        </p:txBody>
      </p:sp>
      <p:sp>
        <p:nvSpPr>
          <p:cNvPr id="1048644"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93"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9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696" name="Footer Placeholder 4"/>
          <p:cNvSpPr>
            <a:spLocks noGrp="1"/>
          </p:cNvSpPr>
          <p:nvPr>
            <p:ph type="ftr" sz="quarter" idx="11"/>
          </p:nvPr>
        </p:nvSpPr>
        <p:spPr/>
        <p:txBody>
          <a:bodyPr/>
          <a:lstStyle/>
          <a:p>
            <a:endParaRPr lang="en-IN"/>
          </a:p>
        </p:txBody>
      </p:sp>
      <p:sp>
        <p:nvSpPr>
          <p:cNvPr id="1048697"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54"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55"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6"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657" name="Footer Placeholder 4"/>
          <p:cNvSpPr>
            <a:spLocks noGrp="1"/>
          </p:cNvSpPr>
          <p:nvPr>
            <p:ph type="ftr" sz="quarter" idx="11"/>
          </p:nvPr>
        </p:nvSpPr>
        <p:spPr/>
        <p:txBody>
          <a:bodyPr/>
          <a:lstStyle/>
          <a:p>
            <a:endParaRPr lang="en-IN"/>
          </a:p>
        </p:txBody>
      </p:sp>
      <p:sp>
        <p:nvSpPr>
          <p:cNvPr id="1048658"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048659"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60"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88"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8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691" name="Footer Placeholder 4"/>
          <p:cNvSpPr>
            <a:spLocks noGrp="1"/>
          </p:cNvSpPr>
          <p:nvPr>
            <p:ph type="ftr" sz="quarter" idx="11"/>
          </p:nvPr>
        </p:nvSpPr>
        <p:spPr/>
        <p:txBody>
          <a:bodyPr/>
          <a:lstStyle/>
          <a:p>
            <a:endParaRPr lang="en-IN"/>
          </a:p>
        </p:txBody>
      </p:sp>
      <p:sp>
        <p:nvSpPr>
          <p:cNvPr id="1048692"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5"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6"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649" name="Footer Placeholder 4"/>
          <p:cNvSpPr>
            <a:spLocks noGrp="1"/>
          </p:cNvSpPr>
          <p:nvPr>
            <p:ph type="ftr" sz="quarter" idx="11"/>
          </p:nvPr>
        </p:nvSpPr>
        <p:spPr/>
        <p:txBody>
          <a:bodyPr/>
          <a:lstStyle/>
          <a:p>
            <a:endParaRPr lang="en-IN"/>
          </a:p>
        </p:txBody>
      </p:sp>
      <p:sp>
        <p:nvSpPr>
          <p:cNvPr id="1048650"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048651"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52"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4"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708" name="Footer Placeholder 4"/>
          <p:cNvSpPr>
            <a:spLocks noGrp="1"/>
          </p:cNvSpPr>
          <p:nvPr>
            <p:ph type="ftr" sz="quarter" idx="11"/>
          </p:nvPr>
        </p:nvSpPr>
        <p:spPr/>
        <p:txBody>
          <a:bodyPr/>
          <a:lstStyle/>
          <a:p>
            <a:endParaRPr lang="en-IN"/>
          </a:p>
        </p:txBody>
      </p:sp>
      <p:sp>
        <p:nvSpPr>
          <p:cNvPr id="1048709"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a:t>Click to edit Master title style</a:t>
            </a:r>
            <a:endParaRPr lang="en-US" dirty="0"/>
          </a:p>
        </p:txBody>
      </p:sp>
      <p:sp>
        <p:nvSpPr>
          <p:cNvPr id="104866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670" name="Footer Placeholder 4"/>
          <p:cNvSpPr>
            <a:spLocks noGrp="1"/>
          </p:cNvSpPr>
          <p:nvPr>
            <p:ph type="ftr" sz="quarter" idx="11"/>
          </p:nvPr>
        </p:nvSpPr>
        <p:spPr/>
        <p:txBody>
          <a:bodyPr/>
          <a:lstStyle/>
          <a:p>
            <a:endParaRPr lang="en-IN"/>
          </a:p>
        </p:txBody>
      </p:sp>
      <p:sp>
        <p:nvSpPr>
          <p:cNvPr id="1048671"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6"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17"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8"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719" name="Footer Placeholder 4"/>
          <p:cNvSpPr>
            <a:spLocks noGrp="1"/>
          </p:cNvSpPr>
          <p:nvPr>
            <p:ph type="ftr" sz="quarter" idx="11"/>
          </p:nvPr>
        </p:nvSpPr>
        <p:spPr/>
        <p:txBody>
          <a:bodyPr/>
          <a:lstStyle/>
          <a:p>
            <a:endParaRPr lang="en-IN"/>
          </a:p>
        </p:txBody>
      </p:sp>
      <p:sp>
        <p:nvSpPr>
          <p:cNvPr id="1048720"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048613" name="Holder 2"/>
          <p:cNvSpPr>
            <a:spLocks noGrp="1"/>
          </p:cNvSpPr>
          <p:nvPr>
            <p:ph type="ctrTitle"/>
          </p:nvPr>
        </p:nvSpPr>
        <p:spPr>
          <a:xfrm>
            <a:off x="764540" y="974216"/>
            <a:ext cx="2092960" cy="492633"/>
          </a:xfrm>
          <a:prstGeom prst="rect">
            <a:avLst/>
          </a:prstGeom>
        </p:spPr>
        <p:txBody>
          <a:bodyPr wrap="square" lIns="0" tIns="0" rIns="0" bIns="0">
            <a:spAutoFit/>
          </a:bodyPr>
          <a:lstStyle>
            <a:lvl1pPr>
              <a:defRPr sz="3000" b="0" i="0">
                <a:solidFill>
                  <a:schemeClr val="bg1"/>
                </a:solidFill>
                <a:latin typeface="Corbel"/>
                <a:cs typeface="Corbel"/>
              </a:defRPr>
            </a:lvl1pPr>
          </a:lstStyle>
          <a:p>
            <a:endParaRPr/>
          </a:p>
        </p:txBody>
      </p:sp>
      <p:sp>
        <p:nvSpPr>
          <p:cNvPr id="1048614"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bg1"/>
                </a:solidFill>
                <a:latin typeface="Times New Roman"/>
                <a:cs typeface="Times New Roman"/>
              </a:defRPr>
            </a:lvl1pPr>
          </a:lstStyle>
          <a:p>
            <a:endParaRPr/>
          </a:p>
        </p:txBody>
      </p:sp>
      <p:sp>
        <p:nvSpPr>
          <p:cNvPr id="104861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7/20/2023</a:t>
            </a:fld>
            <a:endParaRPr lang="en-US"/>
          </a:p>
        </p:txBody>
      </p:sp>
      <p:sp>
        <p:nvSpPr>
          <p:cNvPr id="1048617"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8"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599" name="Footer Placeholder 4"/>
          <p:cNvSpPr>
            <a:spLocks noGrp="1"/>
          </p:cNvSpPr>
          <p:nvPr>
            <p:ph type="ftr" sz="quarter" idx="11"/>
          </p:nvPr>
        </p:nvSpPr>
        <p:spPr/>
        <p:txBody>
          <a:bodyPr/>
          <a:lstStyle/>
          <a:p>
            <a:endParaRPr lang="en-IN"/>
          </a:p>
        </p:txBody>
      </p:sp>
      <p:sp>
        <p:nvSpPr>
          <p:cNvPr id="1048600"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7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lstStyle/>
          <a:p>
            <a:fld id="{1D8BD707-D9CF-40AE-B4C6-C98DA3205C09}" type="datetimeFigureOut">
              <a:rPr lang="en-US" smtClean="0"/>
              <a:t>7/20/2023</a:t>
            </a:fld>
            <a:endParaRPr lang="en-US"/>
          </a:p>
        </p:txBody>
      </p:sp>
      <p:sp>
        <p:nvSpPr>
          <p:cNvPr id="1048675" name="Footer Placeholder 4"/>
          <p:cNvSpPr>
            <a:spLocks noGrp="1"/>
          </p:cNvSpPr>
          <p:nvPr>
            <p:ph type="ftr" sz="quarter" idx="11"/>
          </p:nvPr>
        </p:nvSpPr>
        <p:spPr/>
        <p:txBody>
          <a:bodyPr/>
          <a:lstStyle/>
          <a:p>
            <a:endParaRPr lang="en-IN"/>
          </a:p>
        </p:txBody>
      </p:sp>
      <p:sp>
        <p:nvSpPr>
          <p:cNvPr id="104867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t>Click to edit Master title style</a:t>
            </a:r>
            <a:endParaRPr lang="en-US" dirty="0"/>
          </a:p>
        </p:txBody>
      </p:sp>
      <p:sp>
        <p:nvSpPr>
          <p:cNvPr id="1048699"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Date Placeholder 4"/>
          <p:cNvSpPr>
            <a:spLocks noGrp="1"/>
          </p:cNvSpPr>
          <p:nvPr>
            <p:ph type="dt" sz="half" idx="10"/>
          </p:nvPr>
        </p:nvSpPr>
        <p:spPr/>
        <p:txBody>
          <a:bodyPr/>
          <a:lstStyle/>
          <a:p>
            <a:fld id="{1D8BD707-D9CF-40AE-B4C6-C98DA3205C09}" type="datetimeFigureOut">
              <a:rPr lang="en-US" smtClean="0"/>
              <a:t>7/20/2023</a:t>
            </a:fld>
            <a:endParaRPr lang="en-US"/>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US" dirty="0"/>
          </a:p>
        </p:txBody>
      </p:sp>
      <p:sp>
        <p:nvSpPr>
          <p:cNvPr id="1048678"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Date Placeholder 6"/>
          <p:cNvSpPr>
            <a:spLocks noGrp="1"/>
          </p:cNvSpPr>
          <p:nvPr>
            <p:ph type="dt" sz="half" idx="10"/>
          </p:nvPr>
        </p:nvSpPr>
        <p:spPr/>
        <p:txBody>
          <a:bodyPr/>
          <a:lstStyle/>
          <a:p>
            <a:fld id="{1D8BD707-D9CF-40AE-B4C6-C98DA3205C09}" type="datetimeFigureOut">
              <a:rPr lang="en-US" smtClean="0"/>
              <a:t>7/20/2023</a:t>
            </a:fld>
            <a:endParaRPr lang="en-US"/>
          </a:p>
        </p:txBody>
      </p:sp>
      <p:sp>
        <p:nvSpPr>
          <p:cNvPr id="1048683" name="Footer Placeholder 7"/>
          <p:cNvSpPr>
            <a:spLocks noGrp="1"/>
          </p:cNvSpPr>
          <p:nvPr>
            <p:ph type="ftr" sz="quarter" idx="11"/>
          </p:nvPr>
        </p:nvSpPr>
        <p:spPr/>
        <p:txBody>
          <a:bodyPr/>
          <a:lstStyle/>
          <a:p>
            <a:endParaRPr lang="en-IN"/>
          </a:p>
        </p:txBody>
      </p:sp>
      <p:sp>
        <p:nvSpPr>
          <p:cNvPr id="1048684"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9"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590" name="Date Placeholder 2"/>
          <p:cNvSpPr>
            <a:spLocks noGrp="1"/>
          </p:cNvSpPr>
          <p:nvPr>
            <p:ph type="dt" sz="half" idx="10"/>
          </p:nvPr>
        </p:nvSpPr>
        <p:spPr/>
        <p:txBody>
          <a:bodyPr/>
          <a:lstStyle/>
          <a:p>
            <a:fld id="{1D8BD707-D9CF-40AE-B4C6-C98DA3205C09}" type="datetimeFigureOut">
              <a:rPr lang="en-US" smtClean="0"/>
              <a:t>7/20/2023</a:t>
            </a:fld>
            <a:endParaRPr lang="en-US"/>
          </a:p>
        </p:txBody>
      </p:sp>
      <p:sp>
        <p:nvSpPr>
          <p:cNvPr id="1048591" name="Footer Placeholder 3"/>
          <p:cNvSpPr>
            <a:spLocks noGrp="1"/>
          </p:cNvSpPr>
          <p:nvPr>
            <p:ph type="ftr" sz="quarter" idx="11"/>
          </p:nvPr>
        </p:nvSpPr>
        <p:spPr/>
        <p:txBody>
          <a:bodyPr/>
          <a:lstStyle/>
          <a:p>
            <a:endParaRPr lang="en-IN"/>
          </a:p>
        </p:txBody>
      </p:sp>
      <p:sp>
        <p:nvSpPr>
          <p:cNvPr id="1048592"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5" name="Date Placeholder 1"/>
          <p:cNvSpPr>
            <a:spLocks noGrp="1"/>
          </p:cNvSpPr>
          <p:nvPr>
            <p:ph type="dt" sz="half" idx="10"/>
          </p:nvPr>
        </p:nvSpPr>
        <p:spPr/>
        <p:txBody>
          <a:bodyPr/>
          <a:lstStyle/>
          <a:p>
            <a:fld id="{1D8BD707-D9CF-40AE-B4C6-C98DA3205C09}" type="datetimeFigureOut">
              <a:rPr lang="en-US" smtClean="0"/>
              <a:t>7/20/2023</a:t>
            </a:fld>
            <a:endParaRPr lang="en-US"/>
          </a:p>
        </p:txBody>
      </p:sp>
      <p:sp>
        <p:nvSpPr>
          <p:cNvPr id="1048686" name="Footer Placeholder 2"/>
          <p:cNvSpPr>
            <a:spLocks noGrp="1"/>
          </p:cNvSpPr>
          <p:nvPr>
            <p:ph type="ftr" sz="quarter" idx="11"/>
          </p:nvPr>
        </p:nvSpPr>
        <p:spPr/>
        <p:txBody>
          <a:bodyPr/>
          <a:lstStyle/>
          <a:p>
            <a:endParaRPr lang="en-IN"/>
          </a:p>
        </p:txBody>
      </p:sp>
      <p:sp>
        <p:nvSpPr>
          <p:cNvPr id="1048687"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11"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13" name="Date Placeholder 4"/>
          <p:cNvSpPr>
            <a:spLocks noGrp="1"/>
          </p:cNvSpPr>
          <p:nvPr>
            <p:ph type="dt" sz="half" idx="10"/>
          </p:nvPr>
        </p:nvSpPr>
        <p:spPr/>
        <p:txBody>
          <a:bodyPr/>
          <a:lstStyle/>
          <a:p>
            <a:fld id="{1D8BD707-D9CF-40AE-B4C6-C98DA3205C09}" type="datetimeFigureOut">
              <a:rPr lang="en-US" smtClean="0"/>
              <a:t>7/20/2023</a:t>
            </a:fld>
            <a:endParaRPr lang="en-US"/>
          </a:p>
        </p:txBody>
      </p:sp>
      <p:sp>
        <p:nvSpPr>
          <p:cNvPr id="1048714" name="Footer Placeholder 5"/>
          <p:cNvSpPr>
            <a:spLocks noGrp="1"/>
          </p:cNvSpPr>
          <p:nvPr>
            <p:ph type="ftr" sz="quarter" idx="11"/>
          </p:nvPr>
        </p:nvSpPr>
        <p:spPr/>
        <p:txBody>
          <a:bodyPr/>
          <a:lstStyle/>
          <a:p>
            <a:endParaRPr lang="en-IN"/>
          </a:p>
        </p:txBody>
      </p:sp>
      <p:sp>
        <p:nvSpPr>
          <p:cNvPr id="1048715"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62"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3"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4"/>
          <p:cNvSpPr>
            <a:spLocks noGrp="1"/>
          </p:cNvSpPr>
          <p:nvPr>
            <p:ph type="dt" sz="half" idx="10"/>
          </p:nvPr>
        </p:nvSpPr>
        <p:spPr/>
        <p:txBody>
          <a:bodyPr/>
          <a:lstStyle/>
          <a:p>
            <a:fld id="{1D8BD707-D9CF-40AE-B4C6-C98DA3205C09}" type="datetimeFigureOut">
              <a:rPr lang="en-US" smtClean="0"/>
              <a:t>7/20/2023</a:t>
            </a:fld>
            <a:endParaRPr lang="en-US"/>
          </a:p>
        </p:txBody>
      </p:sp>
      <p:sp>
        <p:nvSpPr>
          <p:cNvPr id="1048665" name="Footer Placeholder 5"/>
          <p:cNvSpPr>
            <a:spLocks noGrp="1"/>
          </p:cNvSpPr>
          <p:nvPr>
            <p:ph type="ftr" sz="quarter" idx="11"/>
          </p:nvPr>
        </p:nvSpPr>
        <p:spPr/>
        <p:txBody>
          <a:bodyPr/>
          <a:lstStyle/>
          <a:p>
            <a:endParaRPr lang="en-US" dirty="0"/>
          </a:p>
        </p:txBody>
      </p:sp>
      <p:sp>
        <p:nvSpPr>
          <p:cNvPr id="104866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2" name="Group 7"/>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7/20/2023</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6"/>
          <p:cNvSpPr>
            <a:spLocks noGrp="1"/>
          </p:cNvSpPr>
          <p:nvPr>
            <p:ph type="title"/>
          </p:nvPr>
        </p:nvSpPr>
        <p:spPr>
          <a:xfrm>
            <a:off x="1676400" y="685800"/>
            <a:ext cx="8596668" cy="1295400"/>
          </a:xfrm>
        </p:spPr>
        <p:txBody>
          <a:bodyPr>
            <a:noAutofit/>
          </a:bodyPr>
          <a:lstStyle/>
          <a:p>
            <a:pPr algn="ct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PROJECT</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ON</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EMPLOYEES</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BURNOUT</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t>ANALYSIS AND PREDICTION          </a:t>
            </a:r>
            <a:br>
              <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rPr>
            </a:br>
            <a:endParaRPr lang="en-IN" sz="6600" b="1" dirty="0">
              <a:solidFill>
                <a:schemeClr val="accent6">
                  <a:lumMod val="60000"/>
                  <a:lumOff val="40000"/>
                </a:schemeClr>
              </a:solidFill>
              <a:effectLst>
                <a:outerShdw blurRad="38100" dist="38100" dir="2700000" algn="tl">
                  <a:srgbClr val="000000">
                    <a:alpha val="43137"/>
                  </a:srgbClr>
                </a:outerShdw>
              </a:effectLst>
              <a:highlight>
                <a:srgbClr val="008080"/>
              </a:highlight>
              <a:latin typeface="Rockwell Nova Extra Bold" panose="020F0502020204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ctrTitle"/>
          </p:nvPr>
        </p:nvSpPr>
        <p:spPr>
          <a:xfrm>
            <a:off x="764540" y="974216"/>
            <a:ext cx="2092960" cy="444500"/>
          </a:xfrm>
        </p:spPr>
        <p:txBody>
          <a:bodyPr/>
          <a:lstStyle/>
          <a:p>
            <a:endParaRPr lang="en-IN"/>
          </a:p>
        </p:txBody>
      </p:sp>
      <p:sp>
        <p:nvSpPr>
          <p:cNvPr id="1048623" name="Subtitle 2"/>
          <p:cNvSpPr>
            <a:spLocks noGrp="1"/>
          </p:cNvSpPr>
          <p:nvPr>
            <p:ph type="subTitle" idx="4"/>
          </p:nvPr>
        </p:nvSpPr>
        <p:spPr>
          <a:xfrm>
            <a:off x="1828800" y="3840480"/>
            <a:ext cx="8534400" cy="266700"/>
          </a:xfrm>
        </p:spPr>
        <p:txBody>
          <a:bodyPr/>
          <a:lstStyle/>
          <a:p>
            <a:endParaRPr lang="en-IN"/>
          </a:p>
        </p:txBody>
      </p:sp>
      <p:pic>
        <p:nvPicPr>
          <p:cNvPr id="2097156" name="Picture 4" descr="A screenshot of a graph  Description automatically generated"/>
          <p:cNvPicPr>
            <a:picLocks noChangeAspect="1"/>
          </p:cNvPicPr>
          <p:nvPr/>
        </p:nvPicPr>
        <p:blipFill>
          <a:blip r:embed="rId2"/>
          <a:stretch>
            <a:fillRect/>
          </a:stretch>
        </p:blipFill>
        <p:spPr>
          <a:xfrm>
            <a:off x="0" y="0"/>
            <a:ext cx="12268200" cy="6857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ctrTitle"/>
          </p:nvPr>
        </p:nvSpPr>
        <p:spPr>
          <a:xfrm>
            <a:off x="764540" y="974216"/>
            <a:ext cx="2092960" cy="444500"/>
          </a:xfrm>
        </p:spPr>
        <p:txBody>
          <a:bodyPr/>
          <a:lstStyle/>
          <a:p>
            <a:endParaRPr lang="en-IN"/>
          </a:p>
        </p:txBody>
      </p:sp>
      <p:sp>
        <p:nvSpPr>
          <p:cNvPr id="1048625" name="Subtitle 2"/>
          <p:cNvSpPr>
            <a:spLocks noGrp="1"/>
          </p:cNvSpPr>
          <p:nvPr>
            <p:ph type="subTitle" idx="4"/>
          </p:nvPr>
        </p:nvSpPr>
        <p:spPr>
          <a:xfrm>
            <a:off x="1828800" y="3840480"/>
            <a:ext cx="8534400" cy="266700"/>
          </a:xfrm>
        </p:spPr>
        <p:txBody>
          <a:bodyPr/>
          <a:lstStyle/>
          <a:p>
            <a:endParaRPr lang="en-IN"/>
          </a:p>
        </p:txBody>
      </p:sp>
      <p:pic>
        <p:nvPicPr>
          <p:cNvPr id="2097157" name="Picture 4" descr="A screenshot of a computer  Description automatically generated"/>
          <p:cNvPicPr>
            <a:picLocks noChangeAspect="1"/>
          </p:cNvPicPr>
          <p:nvPr/>
        </p:nvPicPr>
        <p:blipFill>
          <a:blip r:embed="rId2"/>
          <a:stretch>
            <a:fillRect/>
          </a:stretch>
        </p:blipFill>
        <p:spPr>
          <a:xfrm>
            <a:off x="0" y="0"/>
            <a:ext cx="12192000" cy="701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object 2"/>
          <p:cNvSpPr/>
          <p:nvPr/>
        </p:nvSpPr>
        <p:spPr>
          <a:xfrm>
            <a:off x="58673" y="941069"/>
            <a:ext cx="3810" cy="491490"/>
          </a:xfrm>
          <a:custGeom>
            <a:avLst/>
            <a:gdLst/>
            <a:ahLst/>
            <a:cxnLst/>
            <a:rect l="l" t="t" r="r" b="b"/>
            <a:pathLst>
              <a:path w="3809" h="491490">
                <a:moveTo>
                  <a:pt x="0" y="491108"/>
                </a:moveTo>
                <a:lnTo>
                  <a:pt x="3666" y="0"/>
                </a:lnTo>
              </a:path>
            </a:pathLst>
          </a:custGeom>
          <a:ln w="127000">
            <a:solidFill>
              <a:srgbClr val="1B577B"/>
            </a:solidFill>
          </a:ln>
        </p:spPr>
        <p:txBody>
          <a:bodyPr wrap="square" lIns="0" tIns="0" rIns="0" bIns="0" rtlCol="0"/>
          <a:lstStyle/>
          <a:p>
            <a:endParaRPr/>
          </a:p>
        </p:txBody>
      </p:sp>
      <p:sp>
        <p:nvSpPr>
          <p:cNvPr id="1048627" name="object 3"/>
          <p:cNvSpPr txBox="1">
            <a:spLocks noGrp="1"/>
          </p:cNvSpPr>
          <p:nvPr>
            <p:ph type="title"/>
          </p:nvPr>
        </p:nvSpPr>
        <p:spPr>
          <a:xfrm>
            <a:off x="677334" y="609600"/>
            <a:ext cx="8596668" cy="546100"/>
          </a:xfrm>
          <a:prstGeom prst="rect">
            <a:avLst/>
          </a:prstGeom>
        </p:spPr>
        <p:txBody>
          <a:bodyPr vert="horz" wrap="square" lIns="0" tIns="12700" rIns="0" bIns="0" rtlCol="0">
            <a:spAutoFit/>
          </a:bodyPr>
          <a:lstStyle/>
          <a:p>
            <a:pPr marL="376555">
              <a:lnSpc>
                <a:spcPct val="100000"/>
              </a:lnSpc>
              <a:spcBef>
                <a:spcPts val="100"/>
              </a:spcBef>
            </a:pPr>
            <a:r>
              <a:rPr spc="-50" dirty="0"/>
              <a:t>RESULTS</a:t>
            </a:r>
          </a:p>
        </p:txBody>
      </p:sp>
      <p:sp>
        <p:nvSpPr>
          <p:cNvPr id="1048628" name="object 4"/>
          <p:cNvSpPr txBox="1">
            <a:spLocks noGrp="1"/>
          </p:cNvSpPr>
          <p:nvPr>
            <p:ph idx="1"/>
          </p:nvPr>
        </p:nvSpPr>
        <p:spPr>
          <a:xfrm>
            <a:off x="990600" y="1421673"/>
            <a:ext cx="8596668" cy="5346699"/>
          </a:xfrm>
          <a:prstGeom prst="rect">
            <a:avLst/>
          </a:prstGeom>
        </p:spPr>
        <p:txBody>
          <a:bodyPr vert="horz" wrap="square" lIns="0" tIns="12700" rIns="0" bIns="0" rtlCol="0">
            <a:spAutoFit/>
          </a:bodyPr>
          <a:lstStyle/>
          <a:p>
            <a:pPr marL="0" marR="5080" indent="0">
              <a:lnSpc>
                <a:spcPct val="100000"/>
              </a:lnSpc>
              <a:spcBef>
                <a:spcPts val="100"/>
              </a:spcBef>
              <a:buNone/>
            </a:pPr>
            <a:r>
              <a:rPr lang="en-US" sz="2400" b="0" i="0" dirty="0">
                <a:solidFill>
                  <a:schemeClr val="accent6">
                    <a:lumMod val="40000"/>
                    <a:lumOff val="60000"/>
                  </a:schemeClr>
                </a:solidFill>
                <a:effectLst/>
                <a:latin typeface="Söhne"/>
              </a:rPr>
              <a:t>Through surveys, interviews, or other data collection methods, the analysis can provide insights into the current burnout levels within the organization. This information can be quantified and used as a benchmark to track progress over time. The analysis can assess the effectiveness of existing programs or interventions aimed at reducing burnout. This evaluation can provide insights into areas of improvement and guide the development of more targeted and impactful </a:t>
            </a:r>
            <a:r>
              <a:rPr lang="en-US" sz="2400" b="0" i="0" dirty="0" err="1">
                <a:solidFill>
                  <a:schemeClr val="accent6">
                    <a:lumMod val="40000"/>
                    <a:lumOff val="60000"/>
                  </a:schemeClr>
                </a:solidFill>
                <a:effectLst/>
                <a:latin typeface="Söhne"/>
              </a:rPr>
              <a:t>initiatives.the</a:t>
            </a:r>
            <a:r>
              <a:rPr lang="en-US" sz="2400" b="0" i="0" dirty="0">
                <a:solidFill>
                  <a:schemeClr val="accent6">
                    <a:lumMod val="40000"/>
                    <a:lumOff val="60000"/>
                  </a:schemeClr>
                </a:solidFill>
                <a:effectLst/>
                <a:latin typeface="Söhne"/>
              </a:rPr>
              <a:t> results and predictions of an employee burnout analysis should be treated as informed assessments rather than definitive outcomes. The complex nature of burnout and individual differences make it challenging to predict with absolute certainty. Nevertheless, a well-executed analysis can provide valuable insights and guide evidence-based interventions to support employee well-being and reduce burnout</a:t>
            </a:r>
            <a:r>
              <a:rPr lang="en-US" b="0" i="0" dirty="0">
                <a:solidFill>
                  <a:srgbClr val="D1D5DB"/>
                </a:solidFill>
                <a:effectLst/>
                <a:latin typeface="Söhne"/>
              </a:rPr>
              <a:t>.</a:t>
            </a:r>
            <a:endParaRPr spc="-10" dirty="0">
              <a:latin typeface="Microsoft Sans Serif"/>
              <a:cs typeface="Microsoft Sans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2"/>
          <p:cNvSpPr>
            <a:spLocks noGrp="1"/>
          </p:cNvSpPr>
          <p:nvPr>
            <p:ph idx="1"/>
          </p:nvPr>
        </p:nvSpPr>
        <p:spPr/>
        <p:txBody>
          <a:bodyPr>
            <a:normAutofit/>
          </a:bodyPr>
          <a:lstStyle/>
          <a:p>
            <a:pPr marL="0" indent="0">
              <a:buNone/>
            </a:pPr>
            <a:r>
              <a:rPr lang="en-IN" sz="9600" dirty="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228600" y="484632"/>
            <a:ext cx="12344400" cy="1609344"/>
          </a:xfrm>
        </p:spPr>
        <p:txBody>
          <a:bodyPr>
            <a:normAutofit fontScale="90323"/>
          </a:bodyPr>
          <a:lstStyle/>
          <a:p>
            <a:r>
              <a:rPr lang="en-IN" sz="4000" b="1" u="sng" spc="-10" dirty="0">
                <a:solidFill>
                  <a:schemeClr val="accent6">
                    <a:lumMod val="60000"/>
                    <a:lumOff val="40000"/>
                  </a:schemeClr>
                </a:solidFill>
                <a:effectLst>
                  <a:outerShdw blurRad="38100" dist="38100" dir="2700000" algn="tl">
                    <a:srgbClr val="000000">
                      <a:alpha val="43137"/>
                    </a:srgbClr>
                  </a:outerShdw>
                </a:effectLst>
                <a:highlight>
                  <a:srgbClr val="008080"/>
                </a:highlight>
              </a:rPr>
              <a:t>EMPLOYEES BURNOUT ANALYSIS AND PREDICTION</a:t>
            </a:r>
            <a:br>
              <a:rPr lang="en-IN" sz="4000" b="1" u="sng" spc="-10" dirty="0">
                <a:solidFill>
                  <a:srgbClr val="7030A0"/>
                </a:solidFill>
                <a:effectLst>
                  <a:outerShdw blurRad="38100" dist="38100" dir="2700000" algn="tl">
                    <a:srgbClr val="000000">
                      <a:alpha val="43137"/>
                    </a:srgbClr>
                  </a:outerShdw>
                </a:effectLst>
              </a:rPr>
            </a:br>
            <a:br>
              <a:rPr lang="en-IN" sz="4000" b="1" u="sng" spc="-10" dirty="0">
                <a:solidFill>
                  <a:srgbClr val="7030A0"/>
                </a:solidFill>
                <a:effectLst>
                  <a:outerShdw blurRad="38100" dist="38100" dir="2700000" algn="tl">
                    <a:srgbClr val="000000">
                      <a:alpha val="43137"/>
                    </a:srgbClr>
                  </a:outerShdw>
                </a:effectLst>
              </a:rPr>
            </a:br>
            <a:r>
              <a:rPr lang="en-US" sz="3100" b="0" i="0" dirty="0">
                <a:solidFill>
                  <a:schemeClr val="accent1">
                    <a:lumMod val="60000"/>
                    <a:lumOff val="40000"/>
                  </a:schemeClr>
                </a:solidFill>
                <a:effectLst/>
                <a:latin typeface="Georgia" panose="02040502050405020303" pitchFamily="18" charset="0"/>
              </a:rPr>
              <a:t>Occupational burnout is intertwined with individual, cultural, and social factors, the resolution of which requires methods that can deal with large amounts of data. Through machine learning techniques, new theoretical models of burnout can be created.  Applying machine learning methods in reducing burnout can also provide socio-economic benefits such as help to reduce employee turnover and improve general working conditions. </a:t>
            </a:r>
            <a:br>
              <a:rPr lang="en-US" sz="3100" b="0" i="0" dirty="0">
                <a:solidFill>
                  <a:schemeClr val="accent1">
                    <a:lumMod val="60000"/>
                    <a:lumOff val="40000"/>
                  </a:schemeClr>
                </a:solidFill>
                <a:effectLst/>
                <a:latin typeface="Georgia" panose="02040502050405020303" pitchFamily="18" charset="0"/>
              </a:rPr>
            </a:br>
            <a:r>
              <a:rPr lang="en-US" sz="3100" b="0" i="0" dirty="0">
                <a:solidFill>
                  <a:schemeClr val="accent1">
                    <a:lumMod val="60000"/>
                    <a:lumOff val="40000"/>
                  </a:schemeClr>
                </a:solidFill>
                <a:effectLst/>
                <a:latin typeface="Georgia" panose="02040502050405020303" pitchFamily="18" charset="0"/>
              </a:rPr>
              <a:t>Applying machine learning to data from various source might help to</a:t>
            </a:r>
            <a:br>
              <a:rPr lang="en-US" sz="3100" b="0" i="0" dirty="0">
                <a:solidFill>
                  <a:schemeClr val="accent1">
                    <a:lumMod val="60000"/>
                    <a:lumOff val="40000"/>
                  </a:schemeClr>
                </a:solidFill>
                <a:effectLst/>
                <a:latin typeface="Georgia" panose="02040502050405020303" pitchFamily="18" charset="0"/>
              </a:rPr>
            </a:br>
            <a:r>
              <a:rPr lang="en-US" sz="3100" b="0" i="0" dirty="0">
                <a:solidFill>
                  <a:schemeClr val="accent1">
                    <a:lumMod val="60000"/>
                    <a:lumOff val="40000"/>
                  </a:schemeClr>
                </a:solidFill>
                <a:effectLst/>
                <a:latin typeface="Georgia" panose="02040502050405020303" pitchFamily="18" charset="0"/>
              </a:rPr>
              <a:t>identify and predict burnout in workers. The results obtained with these methods can be more accurate because they provide more techniques to examine non-linear relationships in the data than traditional statistical techniques.</a:t>
            </a:r>
            <a:endParaRPr lang="en-IN" sz="4000" b="1" u="sng" dirty="0">
              <a:solidFill>
                <a:schemeClr val="accent1">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p:nvPr/>
        </p:nvSpPr>
        <p:spPr>
          <a:xfrm>
            <a:off x="4318" y="971550"/>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1048602" name="object 3"/>
          <p:cNvSpPr txBox="1">
            <a:spLocks noGrp="1"/>
          </p:cNvSpPr>
          <p:nvPr>
            <p:ph type="title"/>
          </p:nvPr>
        </p:nvSpPr>
        <p:spPr>
          <a:xfrm>
            <a:off x="677334" y="609600"/>
            <a:ext cx="8596668" cy="751488"/>
          </a:xfrm>
          <a:prstGeom prst="rect">
            <a:avLst/>
          </a:prstGeom>
        </p:spPr>
        <p:txBody>
          <a:bodyPr vert="horz" wrap="square" lIns="0" tIns="12700" rIns="0" bIns="0" rtlCol="0">
            <a:spAutoFit/>
          </a:bodyPr>
          <a:lstStyle/>
          <a:p>
            <a:pPr>
              <a:lnSpc>
                <a:spcPct val="100000"/>
              </a:lnSpc>
              <a:spcBef>
                <a:spcPts val="100"/>
              </a:spcBef>
            </a:pPr>
            <a:r>
              <a:rPr sz="4800" b="1" spc="-10" dirty="0">
                <a:solidFill>
                  <a:schemeClr val="accent1">
                    <a:lumMod val="60000"/>
                    <a:lumOff val="40000"/>
                  </a:schemeClr>
                </a:solidFill>
                <a:effectLst>
                  <a:outerShdw blurRad="38100" dist="38100" dir="2700000" algn="tl">
                    <a:srgbClr val="000000">
                      <a:alpha val="43137"/>
                    </a:srgbClr>
                  </a:outerShdw>
                </a:effectLst>
                <a:highlight>
                  <a:srgbClr val="008080"/>
                </a:highlight>
              </a:rPr>
              <a:t>AGENDA</a:t>
            </a:r>
          </a:p>
        </p:txBody>
      </p:sp>
      <p:sp>
        <p:nvSpPr>
          <p:cNvPr id="1048603" name="object 4"/>
          <p:cNvSpPr txBox="1"/>
          <p:nvPr/>
        </p:nvSpPr>
        <p:spPr>
          <a:xfrm>
            <a:off x="677334" y="1295401"/>
            <a:ext cx="7608781" cy="4476750"/>
          </a:xfrm>
          <a:prstGeom prst="rect">
            <a:avLst/>
          </a:prstGeom>
        </p:spPr>
        <p:txBody>
          <a:bodyPr vert="horz" wrap="square" lIns="0" tIns="140970" rIns="0" bIns="0" rtlCol="0">
            <a:spAutoFit/>
          </a:bodyPr>
          <a:lstStyle/>
          <a:p>
            <a:pPr marL="12700">
              <a:lnSpc>
                <a:spcPct val="100000"/>
              </a:lnSpc>
              <a:spcBef>
                <a:spcPts val="1110"/>
              </a:spcBef>
            </a:pPr>
            <a:r>
              <a:rPr sz="2800" b="1" dirty="0">
                <a:latin typeface="Corbel"/>
                <a:cs typeface="Corbel"/>
              </a:rPr>
              <a:t>the</a:t>
            </a:r>
            <a:r>
              <a:rPr sz="2800" b="1" spc="10" dirty="0">
                <a:latin typeface="Corbel"/>
                <a:cs typeface="Corbel"/>
              </a:rPr>
              <a:t> </a:t>
            </a:r>
            <a:r>
              <a:rPr lang="en-US" sz="2800" b="1" i="0" dirty="0">
                <a:effectLst/>
                <a:latin typeface="Söhne"/>
              </a:rPr>
              <a:t>Employee burnout is a complex issue that requires a multi-faceted approach for effective resolution. The following solutions can help organizations address and mitigate employee burnout:</a:t>
            </a:r>
          </a:p>
          <a:p>
            <a:pPr marL="298450" indent="-285750">
              <a:lnSpc>
                <a:spcPct val="100000"/>
              </a:lnSpc>
              <a:spcBef>
                <a:spcPts val="1110"/>
              </a:spcBef>
              <a:buFont typeface="Arial" panose="020B0604020202020204" pitchFamily="34" charset="0"/>
              <a:buChar char="•"/>
            </a:pPr>
            <a:r>
              <a:rPr lang="en-US" sz="2800" b="1" dirty="0">
                <a:latin typeface="Söhne"/>
                <a:cs typeface="Corbel"/>
              </a:rPr>
              <a:t>Using import dataset</a:t>
            </a:r>
          </a:p>
          <a:p>
            <a:pPr marL="298450" indent="-285750">
              <a:lnSpc>
                <a:spcPct val="100000"/>
              </a:lnSpc>
              <a:spcBef>
                <a:spcPts val="1110"/>
              </a:spcBef>
              <a:buFont typeface="Arial" panose="020B0604020202020204" pitchFamily="34" charset="0"/>
              <a:buChar char="•"/>
            </a:pPr>
            <a:r>
              <a:rPr lang="en-US" sz="2800" b="1" dirty="0">
                <a:latin typeface="Söhne"/>
                <a:cs typeface="Corbel"/>
              </a:rPr>
              <a:t>Perform EDA(Exploratory Data analysis</a:t>
            </a:r>
            <a:r>
              <a:rPr lang="en-US" sz="2800" b="1" dirty="0">
                <a:latin typeface="Corbel"/>
                <a:cs typeface="Corbel"/>
              </a:rPr>
              <a:t>)</a:t>
            </a:r>
            <a:endParaRPr lang="en-US" sz="2800" b="1" dirty="0">
              <a:solidFill>
                <a:srgbClr val="FFFFFF"/>
              </a:solidFill>
              <a:latin typeface="Corbel"/>
              <a:cs typeface="Corbel"/>
            </a:endParaRPr>
          </a:p>
          <a:p>
            <a:pPr marL="298450" indent="-285750">
              <a:lnSpc>
                <a:spcPct val="100000"/>
              </a:lnSpc>
              <a:spcBef>
                <a:spcPts val="1110"/>
              </a:spcBef>
              <a:buFont typeface="Arial" panose="020B0604020202020204" pitchFamily="34" charset="0"/>
              <a:buChar char="•"/>
            </a:pPr>
            <a:r>
              <a:rPr lang="en-US" sz="2800" b="1" dirty="0">
                <a:latin typeface="Corbel"/>
                <a:cs typeface="Corbel"/>
              </a:rPr>
              <a:t>Use PCA(Principal Component Analysis)</a:t>
            </a:r>
          </a:p>
          <a:p>
            <a:pPr marL="298450" indent="-285750">
              <a:lnSpc>
                <a:spcPct val="100000"/>
              </a:lnSpc>
              <a:spcBef>
                <a:spcPts val="1110"/>
              </a:spcBef>
              <a:buFont typeface="Arial" panose="020B0604020202020204" pitchFamily="34" charset="0"/>
              <a:buChar char="•"/>
            </a:pPr>
            <a:r>
              <a:rPr lang="en-US" sz="2800" b="1" dirty="0">
                <a:latin typeface="Corbel"/>
                <a:cs typeface="Corbel"/>
              </a:rPr>
              <a:t>Implement Regression Supervised Algorithm</a:t>
            </a:r>
            <a:endParaRPr sz="1800" dirty="0">
              <a:latin typeface="Corbel"/>
              <a:cs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object 2"/>
          <p:cNvSpPr/>
          <p:nvPr/>
        </p:nvSpPr>
        <p:spPr>
          <a:xfrm>
            <a:off x="4318" y="991361"/>
            <a:ext cx="127000" cy="504190"/>
          </a:xfrm>
          <a:custGeom>
            <a:avLst/>
            <a:gdLst/>
            <a:ahLst/>
            <a:cxnLst/>
            <a:rect l="l" t="t" r="r" b="b"/>
            <a:pathLst>
              <a:path w="127000" h="504190">
                <a:moveTo>
                  <a:pt x="0" y="504063"/>
                </a:moveTo>
                <a:lnTo>
                  <a:pt x="127001" y="504063"/>
                </a:lnTo>
                <a:lnTo>
                  <a:pt x="127001" y="0"/>
                </a:lnTo>
                <a:lnTo>
                  <a:pt x="0" y="0"/>
                </a:lnTo>
                <a:lnTo>
                  <a:pt x="0" y="504063"/>
                </a:lnTo>
                <a:close/>
              </a:path>
            </a:pathLst>
          </a:custGeom>
          <a:solidFill>
            <a:srgbClr val="1B577B"/>
          </a:solidFill>
        </p:spPr>
        <p:txBody>
          <a:bodyPr wrap="square" lIns="0" tIns="0" rIns="0" bIns="0" rtlCol="0"/>
          <a:lstStyle/>
          <a:p>
            <a:endParaRPr/>
          </a:p>
        </p:txBody>
      </p:sp>
      <p:sp>
        <p:nvSpPr>
          <p:cNvPr id="1048605" name="object 3"/>
          <p:cNvSpPr txBox="1">
            <a:spLocks noGrp="1"/>
          </p:cNvSpPr>
          <p:nvPr>
            <p:ph type="title"/>
          </p:nvPr>
        </p:nvSpPr>
        <p:spPr>
          <a:xfrm>
            <a:off x="677334" y="609600"/>
            <a:ext cx="11057466" cy="7632700"/>
          </a:xfrm>
          <a:prstGeom prst="rect">
            <a:avLst/>
          </a:prstGeom>
        </p:spPr>
        <p:txBody>
          <a:bodyPr vert="horz" wrap="square" lIns="0" tIns="12700" rIns="0" bIns="0" rtlCol="0">
            <a:spAutoFit/>
          </a:bodyPr>
          <a:lstStyle/>
          <a:p>
            <a:pPr algn="l"/>
            <a:r>
              <a:rPr sz="4400" spc="-20" dirty="0">
                <a:highlight>
                  <a:srgbClr val="008080"/>
                </a:highlight>
              </a:rPr>
              <a:t>PROJECT</a:t>
            </a:r>
            <a:r>
              <a:rPr sz="4400" spc="-110" dirty="0">
                <a:highlight>
                  <a:srgbClr val="008080"/>
                </a:highlight>
              </a:rPr>
              <a:t> </a:t>
            </a:r>
            <a:r>
              <a:rPr sz="4400" spc="-10" dirty="0">
                <a:highlight>
                  <a:srgbClr val="008080"/>
                </a:highlight>
              </a:rPr>
              <a:t>OVERVIEW</a:t>
            </a:r>
            <a:br>
              <a:rPr lang="en-IN" sz="4400" spc="-10" dirty="0">
                <a:highlight>
                  <a:srgbClr val="008080"/>
                </a:highlight>
              </a:rPr>
            </a:br>
            <a:br>
              <a:rPr lang="en-IN" sz="4400" spc="-10" dirty="0">
                <a:highlight>
                  <a:srgbClr val="008080"/>
                </a:highlight>
              </a:rPr>
            </a:br>
            <a:r>
              <a:rPr lang="en-US" sz="2400" b="0" i="0" dirty="0">
                <a:solidFill>
                  <a:schemeClr val="accent6">
                    <a:lumMod val="40000"/>
                    <a:lumOff val="60000"/>
                  </a:schemeClr>
                </a:solidFill>
                <a:effectLst/>
                <a:latin typeface="Söhne"/>
              </a:rPr>
              <a:t>The analysis begins by defining employee burnout and highlighting its prevalence in today's workforce. It explores various causes of burnout, including excessive workload, lack of control, inadequate support, and work-life imbalance. These factors contribute to employees feeling overwhelmed and drained, leading to burnout.</a:t>
            </a:r>
            <a:br>
              <a:rPr lang="en-US" sz="2400" b="0" i="0" dirty="0">
                <a:solidFill>
                  <a:schemeClr val="accent6">
                    <a:lumMod val="40000"/>
                    <a:lumOff val="60000"/>
                  </a:schemeClr>
                </a:solidFill>
                <a:effectLst/>
                <a:latin typeface="Söhne"/>
              </a:rPr>
            </a:br>
            <a:r>
              <a:rPr lang="en-US" sz="2400" b="0" i="0" dirty="0">
                <a:solidFill>
                  <a:schemeClr val="accent6">
                    <a:lumMod val="40000"/>
                    <a:lumOff val="60000"/>
                  </a:schemeClr>
                </a:solidFill>
                <a:effectLst/>
                <a:latin typeface="Söhne"/>
              </a:rPr>
              <a:t>Recognizing the signs and symptoms of burnout is crucial for early intervention.</a:t>
            </a:r>
            <a:r>
              <a:rPr lang="en-US" sz="1200" b="0" i="0" dirty="0">
                <a:solidFill>
                  <a:srgbClr val="D1D5DB"/>
                </a:solidFill>
                <a:effectLst/>
                <a:latin typeface="Söhne"/>
              </a:rPr>
              <a:t> </a:t>
            </a:r>
            <a:r>
              <a:rPr lang="en-US" sz="2400" b="0" i="0" dirty="0">
                <a:solidFill>
                  <a:schemeClr val="accent6">
                    <a:lumMod val="40000"/>
                    <a:lumOff val="60000"/>
                  </a:schemeClr>
                </a:solidFill>
                <a:effectLst/>
                <a:latin typeface="Söhne"/>
              </a:rPr>
              <a:t>The presentation provides a comprehensive list of indicators, encompassing physical, emotional, and behavioral aspects. By being aware of these signs, managers and colleagues can identify burnout in their team members and offer appropriate support.</a:t>
            </a:r>
            <a:br>
              <a:rPr lang="en-US" sz="2400" b="0" i="0" dirty="0">
                <a:solidFill>
                  <a:schemeClr val="accent6">
                    <a:lumMod val="40000"/>
                    <a:lumOff val="60000"/>
                  </a:schemeClr>
                </a:solidFill>
                <a:effectLst/>
                <a:latin typeface="Söhne"/>
              </a:rPr>
            </a:br>
            <a:r>
              <a:rPr lang="en-US" sz="2400" b="0" i="0" dirty="0">
                <a:solidFill>
                  <a:schemeClr val="accent6">
                    <a:lumMod val="40000"/>
                    <a:lumOff val="60000"/>
                  </a:schemeClr>
                </a:solidFill>
                <a:effectLst/>
                <a:latin typeface="Söhne"/>
              </a:rPr>
              <a:t>Employee burnout has severe consequences for individuals. It diminishes productivity, job satisfaction, and overall well-being. Moreover, it can have long-term effects on mental and physical health. </a:t>
            </a:r>
            <a:br>
              <a:rPr lang="en-US" sz="1200" b="0" i="0" dirty="0">
                <a:solidFill>
                  <a:srgbClr val="D1D5DB"/>
                </a:solidFill>
                <a:effectLst/>
                <a:latin typeface="Söhne"/>
              </a:rPr>
            </a:br>
            <a:br>
              <a:rPr lang="en-US" sz="2400" b="0" i="0" dirty="0">
                <a:solidFill>
                  <a:schemeClr val="accent6">
                    <a:lumMod val="40000"/>
                    <a:lumOff val="60000"/>
                  </a:schemeClr>
                </a:solidFill>
                <a:effectLst/>
                <a:latin typeface="Söhne"/>
              </a:rPr>
            </a:br>
            <a:br>
              <a:rPr lang="en-IN" sz="4400" spc="-10" dirty="0">
                <a:highlight>
                  <a:srgbClr val="008080"/>
                </a:highlight>
              </a:rPr>
            </a:br>
            <a:endParaRPr sz="4400" spc="-10" dirty="0">
              <a:highlight>
                <a:srgbClr val="00808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IN" dirty="0">
                <a:solidFill>
                  <a:schemeClr val="accent3">
                    <a:lumMod val="60000"/>
                    <a:lumOff val="40000"/>
                  </a:schemeClr>
                </a:solidFill>
                <a:highlight>
                  <a:srgbClr val="008080"/>
                </a:highlight>
              </a:rPr>
              <a:t>WHO ARE THE END USERS?</a:t>
            </a:r>
          </a:p>
        </p:txBody>
      </p:sp>
      <p:sp>
        <p:nvSpPr>
          <p:cNvPr id="1048607" name="Content Placeholder 2"/>
          <p:cNvSpPr>
            <a:spLocks noGrp="1"/>
          </p:cNvSpPr>
          <p:nvPr>
            <p:ph idx="1"/>
          </p:nvPr>
        </p:nvSpPr>
        <p:spPr>
          <a:xfrm>
            <a:off x="762000" y="1488613"/>
            <a:ext cx="8596668" cy="3880773"/>
          </a:xfrm>
        </p:spPr>
        <p:txBody>
          <a:bodyPr>
            <a:normAutofit/>
          </a:bodyPr>
          <a:lstStyle/>
          <a:p>
            <a:pPr marL="0" indent="0">
              <a:buNone/>
            </a:pPr>
            <a:r>
              <a:rPr lang="en-US" sz="2400" b="0" i="0" dirty="0">
                <a:solidFill>
                  <a:schemeClr val="accent6">
                    <a:lumMod val="40000"/>
                    <a:lumOff val="60000"/>
                  </a:schemeClr>
                </a:solidFill>
                <a:effectLst/>
                <a:latin typeface="Söhne"/>
              </a:rPr>
              <a:t>In the context of an employee burnout analysis, the end users can vary depending on the purpose and scope of the analysis. Here are some potential end users who may benefit from the findings and recommendations </a:t>
            </a:r>
            <a:r>
              <a:rPr lang="en-IN" sz="2400" b="0" i="0" dirty="0">
                <a:solidFill>
                  <a:schemeClr val="accent6">
                    <a:lumMod val="40000"/>
                    <a:lumOff val="60000"/>
                  </a:schemeClr>
                </a:solidFill>
                <a:effectLst/>
                <a:latin typeface="Söhne"/>
              </a:rPr>
              <a:t>Organizational Leaders and Managers, Human Resources Professionals,</a:t>
            </a:r>
            <a:r>
              <a:rPr lang="en-US" sz="2400" b="0" i="0" dirty="0">
                <a:solidFill>
                  <a:schemeClr val="accent6">
                    <a:lumMod val="40000"/>
                    <a:lumOff val="60000"/>
                  </a:schemeClr>
                </a:solidFill>
                <a:effectLst/>
                <a:latin typeface="Söhne"/>
              </a:rPr>
              <a:t> Employee Assistance Program (EAP) Providers, Occupational Health and Safety Professionals,</a:t>
            </a:r>
            <a:r>
              <a:rPr lang="en-IN" sz="2400" b="0" i="0" dirty="0">
                <a:solidFill>
                  <a:schemeClr val="accent6">
                    <a:lumMod val="40000"/>
                    <a:lumOff val="60000"/>
                  </a:schemeClr>
                </a:solidFill>
                <a:effectLst/>
                <a:latin typeface="Söhne"/>
              </a:rPr>
              <a:t> Employees and Employee Representatives.</a:t>
            </a:r>
            <a:endParaRPr lang="en-IN" sz="2400" dirty="0">
              <a:solidFill>
                <a:schemeClr val="accent6">
                  <a:lumMod val="40000"/>
                  <a:lumOff val="6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IN" dirty="0">
                <a:solidFill>
                  <a:schemeClr val="accent3">
                    <a:lumMod val="60000"/>
                    <a:lumOff val="40000"/>
                  </a:schemeClr>
                </a:solidFill>
                <a:highlight>
                  <a:srgbClr val="008080"/>
                </a:highlight>
              </a:rPr>
              <a:t>SOLUTION AND PRESENTATION</a:t>
            </a:r>
          </a:p>
        </p:txBody>
      </p:sp>
      <p:sp>
        <p:nvSpPr>
          <p:cNvPr id="1048609" name="Content Placeholder 2"/>
          <p:cNvSpPr>
            <a:spLocks noGrp="1"/>
          </p:cNvSpPr>
          <p:nvPr>
            <p:ph idx="1"/>
          </p:nvPr>
        </p:nvSpPr>
        <p:spPr/>
        <p:txBody>
          <a:bodyPr>
            <a:normAutofit/>
          </a:bodyPr>
          <a:lstStyle/>
          <a:p>
            <a:pPr marL="0" indent="0" algn="l">
              <a:buNone/>
            </a:pPr>
            <a:r>
              <a:rPr lang="en-US" sz="2400" b="0" i="0" dirty="0">
                <a:solidFill>
                  <a:schemeClr val="accent6">
                    <a:lumMod val="40000"/>
                    <a:lumOff val="60000"/>
                  </a:schemeClr>
                </a:solidFill>
                <a:effectLst/>
                <a:latin typeface="Söhne"/>
              </a:rPr>
              <a:t>Organizations should tailor the solutions to their specific context and continuously evaluate and adapt their strategies based on employee feedback and changing needs. By prioritizing employee well-being and actively addressing burnout, organizations can create a healthier and more productive work environment</a:t>
            </a:r>
            <a:r>
              <a:rPr lang="en-US" b="0" i="0" dirty="0">
                <a:solidFill>
                  <a:schemeClr val="accent6">
                    <a:lumMod val="40000"/>
                    <a:lumOff val="60000"/>
                  </a:schemeClr>
                </a:solidFill>
                <a:effectLst/>
                <a:latin typeface="Söhne"/>
              </a:rPr>
              <a:t>. </a:t>
            </a:r>
            <a:r>
              <a:rPr lang="en-US" sz="2400" b="0" i="0" dirty="0">
                <a:solidFill>
                  <a:schemeClr val="accent6">
                    <a:lumMod val="40000"/>
                    <a:lumOff val="60000"/>
                  </a:schemeClr>
                </a:solidFill>
                <a:effectLst/>
                <a:latin typeface="Söhne"/>
              </a:rPr>
              <a:t>Review and revise policies that contribute to burnout, such as excessive overtime expectations or limited time </a:t>
            </a:r>
            <a:r>
              <a:rPr lang="en-US" sz="2400" b="0" i="0" dirty="0" err="1">
                <a:solidFill>
                  <a:schemeClr val="accent6">
                    <a:lumMod val="40000"/>
                    <a:lumOff val="60000"/>
                  </a:schemeClr>
                </a:solidFill>
                <a:effectLst/>
                <a:latin typeface="Söhne"/>
              </a:rPr>
              <a:t>off.Encourage</a:t>
            </a:r>
            <a:r>
              <a:rPr lang="en-US" sz="2400" b="0" i="0" dirty="0">
                <a:solidFill>
                  <a:schemeClr val="accent6">
                    <a:lumMod val="40000"/>
                    <a:lumOff val="60000"/>
                  </a:schemeClr>
                </a:solidFill>
                <a:effectLst/>
                <a:latin typeface="Söhne"/>
              </a:rPr>
              <a:t> policies that support work-life integration, flexibility, and employee well-</a:t>
            </a:r>
            <a:r>
              <a:rPr lang="en-US" sz="2400" b="0" i="0" dirty="0" err="1">
                <a:solidFill>
                  <a:schemeClr val="accent6">
                    <a:lumMod val="40000"/>
                    <a:lumOff val="60000"/>
                  </a:schemeClr>
                </a:solidFill>
                <a:effectLst/>
                <a:latin typeface="Söhne"/>
              </a:rPr>
              <a:t>being.</a:t>
            </a:r>
            <a:r>
              <a:rPr lang="en-US" sz="2600" b="0" i="0" dirty="0" err="1">
                <a:solidFill>
                  <a:schemeClr val="accent6">
                    <a:lumMod val="40000"/>
                    <a:lumOff val="60000"/>
                  </a:schemeClr>
                </a:solidFill>
                <a:effectLst/>
                <a:latin typeface="Söhne"/>
              </a:rPr>
              <a:t>Educate</a:t>
            </a:r>
            <a:r>
              <a:rPr lang="en-US" sz="2600" b="0" i="0" dirty="0">
                <a:solidFill>
                  <a:schemeClr val="accent6">
                    <a:lumMod val="40000"/>
                    <a:lumOff val="60000"/>
                  </a:schemeClr>
                </a:solidFill>
                <a:effectLst/>
                <a:latin typeface="Söhne"/>
              </a:rPr>
              <a:t> employees about the importance of self-care, stress management, and maintaining a healthy work-life </a:t>
            </a:r>
            <a:r>
              <a:rPr lang="en-US" sz="2600" b="0" i="0" dirty="0" err="1">
                <a:solidFill>
                  <a:schemeClr val="accent6">
                    <a:lumMod val="40000"/>
                    <a:lumOff val="60000"/>
                  </a:schemeClr>
                </a:solidFill>
                <a:effectLst/>
                <a:latin typeface="Söhne"/>
              </a:rPr>
              <a:t>balance.Promote</a:t>
            </a:r>
            <a:r>
              <a:rPr lang="en-US" sz="2600" b="0" i="0" dirty="0">
                <a:solidFill>
                  <a:schemeClr val="accent6">
                    <a:lumMod val="40000"/>
                    <a:lumOff val="60000"/>
                  </a:schemeClr>
                </a:solidFill>
                <a:effectLst/>
                <a:latin typeface="Söhne"/>
              </a:rPr>
              <a:t> regular exercise, healthy eating, and adequate sleep to support overall well-being.</a:t>
            </a:r>
          </a:p>
          <a:p>
            <a:pPr marL="0" indent="0" algn="l">
              <a:buNone/>
            </a:pPr>
            <a:endParaRPr lang="en-US" sz="2400" b="0" i="0" dirty="0">
              <a:solidFill>
                <a:schemeClr val="accent6">
                  <a:lumMod val="40000"/>
                  <a:lumOff val="60000"/>
                </a:schemeClr>
              </a:solidFill>
              <a:effectLst/>
              <a:latin typeface="Söhne"/>
            </a:endParaRP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2"/>
          <p:cNvSpPr/>
          <p:nvPr/>
        </p:nvSpPr>
        <p:spPr>
          <a:xfrm>
            <a:off x="58673" y="941069"/>
            <a:ext cx="3810" cy="491490"/>
          </a:xfrm>
          <a:custGeom>
            <a:avLst/>
            <a:gdLst/>
            <a:ahLst/>
            <a:cxnLst/>
            <a:rect l="l" t="t" r="r" b="b"/>
            <a:pathLst>
              <a:path w="3809" h="491490">
                <a:moveTo>
                  <a:pt x="0" y="491108"/>
                </a:moveTo>
                <a:lnTo>
                  <a:pt x="3666" y="0"/>
                </a:lnTo>
              </a:path>
            </a:pathLst>
          </a:custGeom>
          <a:ln w="127000">
            <a:solidFill>
              <a:srgbClr val="1B577B"/>
            </a:solidFill>
          </a:ln>
        </p:spPr>
        <p:txBody>
          <a:bodyPr wrap="square" lIns="0" tIns="0" rIns="0" bIns="0" rtlCol="0"/>
          <a:lstStyle/>
          <a:p>
            <a:endParaRPr/>
          </a:p>
        </p:txBody>
      </p:sp>
      <p:sp>
        <p:nvSpPr>
          <p:cNvPr id="1048611" name="object 3"/>
          <p:cNvSpPr txBox="1">
            <a:spLocks noGrp="1"/>
          </p:cNvSpPr>
          <p:nvPr>
            <p:ph type="title"/>
          </p:nvPr>
        </p:nvSpPr>
        <p:spPr>
          <a:xfrm>
            <a:off x="677334" y="555171"/>
            <a:ext cx="8596668" cy="689932"/>
          </a:xfrm>
          <a:prstGeom prst="rect">
            <a:avLst/>
          </a:prstGeom>
        </p:spPr>
        <p:txBody>
          <a:bodyPr vert="horz" wrap="square" lIns="0" tIns="12700" rIns="0" bIns="0" rtlCol="0">
            <a:spAutoFit/>
          </a:bodyPr>
          <a:lstStyle/>
          <a:p>
            <a:pPr marL="240665">
              <a:lnSpc>
                <a:spcPct val="100000"/>
              </a:lnSpc>
              <a:spcBef>
                <a:spcPts val="100"/>
              </a:spcBef>
            </a:pPr>
            <a:r>
              <a:rPr lang="en-IN" sz="4400" spc="-10" dirty="0"/>
              <a:t>                       </a:t>
            </a:r>
            <a:r>
              <a:rPr lang="en-IN" sz="4400" b="1" spc="-10" dirty="0">
                <a:solidFill>
                  <a:srgbClr val="7030A0"/>
                </a:solidFill>
                <a:effectLst>
                  <a:outerShdw blurRad="38100" dist="38100" dir="2700000" algn="tl">
                    <a:srgbClr val="000000">
                      <a:alpha val="43137"/>
                    </a:srgbClr>
                  </a:outerShdw>
                </a:effectLst>
              </a:rPr>
              <a:t>MODELLING</a:t>
            </a:r>
            <a:endParaRPr sz="4400" b="1" spc="-10" dirty="0">
              <a:solidFill>
                <a:srgbClr val="7030A0"/>
              </a:solidFill>
              <a:effectLst>
                <a:outerShdw blurRad="38100" dist="38100" dir="2700000" algn="tl">
                  <a:srgbClr val="000000">
                    <a:alpha val="43137"/>
                  </a:srgbClr>
                </a:outerShdw>
              </a:effectLst>
            </a:endParaRPr>
          </a:p>
        </p:txBody>
      </p:sp>
      <p:sp>
        <p:nvSpPr>
          <p:cNvPr id="1048612" name="object 5"/>
          <p:cNvSpPr txBox="1"/>
          <p:nvPr/>
        </p:nvSpPr>
        <p:spPr>
          <a:xfrm>
            <a:off x="1013256" y="1746091"/>
            <a:ext cx="3869690" cy="3161792"/>
          </a:xfrm>
          <a:prstGeom prst="rect">
            <a:avLst/>
          </a:prstGeom>
        </p:spPr>
        <p:txBody>
          <a:bodyPr vert="horz" wrap="square" lIns="0" tIns="139700" rIns="0" bIns="0" rtlCol="0">
            <a:spAutoFit/>
          </a:bodyPr>
          <a:lstStyle/>
          <a:p>
            <a:pPr marL="211454" indent="-210820">
              <a:lnSpc>
                <a:spcPct val="100000"/>
              </a:lnSpc>
              <a:spcBef>
                <a:spcPts val="1100"/>
              </a:spcBef>
              <a:buSzPct val="97222"/>
              <a:buAutoNum type="arabicPeriod"/>
              <a:tabLst>
                <a:tab pos="211454" algn="l"/>
              </a:tabLst>
            </a:pPr>
            <a:r>
              <a:rPr sz="1800" spc="-10" dirty="0">
                <a:solidFill>
                  <a:srgbClr val="FFFFFF"/>
                </a:solidFill>
                <a:latin typeface="Trebuchet MS"/>
                <a:cs typeface="Trebuchet MS"/>
              </a:rPr>
              <a:t>Flexibility</a:t>
            </a:r>
            <a:endParaRPr sz="1800" dirty="0">
              <a:latin typeface="Trebuchet MS"/>
              <a:cs typeface="Trebuchet MS"/>
            </a:endParaRPr>
          </a:p>
          <a:p>
            <a:pPr marL="233045" indent="-220345">
              <a:lnSpc>
                <a:spcPct val="100000"/>
              </a:lnSpc>
              <a:spcBef>
                <a:spcPts val="1000"/>
              </a:spcBef>
              <a:buSzPct val="97222"/>
              <a:buAutoNum type="arabicPeriod"/>
              <a:tabLst>
                <a:tab pos="233045" algn="l"/>
              </a:tabLst>
            </a:pPr>
            <a:r>
              <a:rPr sz="1800" spc="60" dirty="0">
                <a:solidFill>
                  <a:srgbClr val="FFFFFF"/>
                </a:solidFill>
                <a:latin typeface="Trebuchet MS"/>
                <a:cs typeface="Trebuchet MS"/>
              </a:rPr>
              <a:t>Remote</a:t>
            </a:r>
            <a:r>
              <a:rPr sz="1800" spc="-75" dirty="0">
                <a:solidFill>
                  <a:srgbClr val="FFFFFF"/>
                </a:solidFill>
                <a:latin typeface="Trebuchet MS"/>
                <a:cs typeface="Trebuchet MS"/>
              </a:rPr>
              <a:t> </a:t>
            </a:r>
            <a:r>
              <a:rPr sz="1800" spc="55" dirty="0">
                <a:solidFill>
                  <a:srgbClr val="FFFFFF"/>
                </a:solidFill>
                <a:latin typeface="Trebuchet MS"/>
                <a:cs typeface="Trebuchet MS"/>
              </a:rPr>
              <a:t>management</a:t>
            </a:r>
            <a:endParaRPr sz="1800" dirty="0">
              <a:latin typeface="Trebuchet MS"/>
              <a:cs typeface="Trebuchet MS"/>
            </a:endParaRPr>
          </a:p>
          <a:p>
            <a:pPr marL="235585" indent="-222885">
              <a:lnSpc>
                <a:spcPct val="100000"/>
              </a:lnSpc>
              <a:spcBef>
                <a:spcPts val="1010"/>
              </a:spcBef>
              <a:buSzPct val="97222"/>
              <a:buAutoNum type="arabicPeriod"/>
              <a:tabLst>
                <a:tab pos="235585" algn="l"/>
              </a:tabLst>
            </a:pPr>
            <a:r>
              <a:rPr sz="1800" spc="50" dirty="0">
                <a:solidFill>
                  <a:srgbClr val="FFFFFF"/>
                </a:solidFill>
                <a:latin typeface="Trebuchet MS"/>
                <a:cs typeface="Trebuchet MS"/>
              </a:rPr>
              <a:t>Real-</a:t>
            </a:r>
            <a:r>
              <a:rPr sz="1800" dirty="0">
                <a:solidFill>
                  <a:srgbClr val="FFFFFF"/>
                </a:solidFill>
                <a:latin typeface="Trebuchet MS"/>
                <a:cs typeface="Trebuchet MS"/>
              </a:rPr>
              <a:t>time</a:t>
            </a:r>
            <a:r>
              <a:rPr sz="1800" spc="-70" dirty="0">
                <a:solidFill>
                  <a:srgbClr val="FFFFFF"/>
                </a:solidFill>
                <a:latin typeface="Trebuchet MS"/>
                <a:cs typeface="Trebuchet MS"/>
              </a:rPr>
              <a:t> </a:t>
            </a:r>
            <a:r>
              <a:rPr sz="1800" spc="-10" dirty="0">
                <a:solidFill>
                  <a:srgbClr val="FFFFFF"/>
                </a:solidFill>
                <a:latin typeface="Trebuchet MS"/>
                <a:cs typeface="Trebuchet MS"/>
              </a:rPr>
              <a:t>notifications</a:t>
            </a:r>
            <a:endParaRPr sz="1800" dirty="0">
              <a:latin typeface="Trebuchet MS"/>
              <a:cs typeface="Trebuchet MS"/>
            </a:endParaRPr>
          </a:p>
          <a:p>
            <a:pPr marL="239395" indent="-226695">
              <a:lnSpc>
                <a:spcPct val="100000"/>
              </a:lnSpc>
              <a:spcBef>
                <a:spcPts val="994"/>
              </a:spcBef>
              <a:buSzPct val="97222"/>
              <a:buAutoNum type="arabicPeriod"/>
              <a:tabLst>
                <a:tab pos="239395" algn="l"/>
              </a:tabLst>
            </a:pPr>
            <a:r>
              <a:rPr sz="1800" spc="55" dirty="0">
                <a:solidFill>
                  <a:srgbClr val="FFFFFF"/>
                </a:solidFill>
                <a:latin typeface="Trebuchet MS"/>
                <a:cs typeface="Trebuchet MS"/>
              </a:rPr>
              <a:t>Improved</a:t>
            </a:r>
            <a:r>
              <a:rPr sz="1800" spc="-55" dirty="0">
                <a:solidFill>
                  <a:srgbClr val="FFFFFF"/>
                </a:solidFill>
                <a:latin typeface="Trebuchet MS"/>
                <a:cs typeface="Trebuchet MS"/>
              </a:rPr>
              <a:t> </a:t>
            </a:r>
            <a:r>
              <a:rPr sz="1800" spc="-10" dirty="0">
                <a:solidFill>
                  <a:srgbClr val="FFFFFF"/>
                </a:solidFill>
                <a:latin typeface="Trebuchet MS"/>
                <a:cs typeface="Trebuchet MS"/>
              </a:rPr>
              <a:t>security</a:t>
            </a:r>
            <a:endParaRPr sz="1800" dirty="0">
              <a:latin typeface="Trebuchet MS"/>
              <a:cs typeface="Trebuchet MS"/>
            </a:endParaRPr>
          </a:p>
          <a:p>
            <a:pPr marL="236854" indent="-224154">
              <a:lnSpc>
                <a:spcPct val="100000"/>
              </a:lnSpc>
              <a:spcBef>
                <a:spcPts val="994"/>
              </a:spcBef>
              <a:buSzPct val="97222"/>
              <a:buAutoNum type="arabicPeriod"/>
              <a:tabLst>
                <a:tab pos="236854" algn="l"/>
              </a:tabLst>
            </a:pPr>
            <a:r>
              <a:rPr sz="1800" dirty="0">
                <a:solidFill>
                  <a:srgbClr val="FFFFFF"/>
                </a:solidFill>
                <a:latin typeface="Trebuchet MS"/>
                <a:cs typeface="Trebuchet MS"/>
              </a:rPr>
              <a:t>Convenient</a:t>
            </a:r>
            <a:r>
              <a:rPr sz="1800" spc="140" dirty="0">
                <a:solidFill>
                  <a:srgbClr val="FFFFFF"/>
                </a:solidFill>
                <a:latin typeface="Trebuchet MS"/>
                <a:cs typeface="Trebuchet MS"/>
              </a:rPr>
              <a:t> </a:t>
            </a:r>
            <a:r>
              <a:rPr sz="1800" spc="-10" dirty="0">
                <a:solidFill>
                  <a:srgbClr val="FFFFFF"/>
                </a:solidFill>
                <a:latin typeface="Trebuchet MS"/>
                <a:cs typeface="Trebuchet MS"/>
              </a:rPr>
              <a:t>digital</a:t>
            </a:r>
            <a:r>
              <a:rPr sz="1800" spc="85" dirty="0">
                <a:solidFill>
                  <a:srgbClr val="FFFFFF"/>
                </a:solidFill>
                <a:latin typeface="Trebuchet MS"/>
                <a:cs typeface="Trebuchet MS"/>
              </a:rPr>
              <a:t> </a:t>
            </a:r>
            <a:r>
              <a:rPr sz="1800" spc="35" dirty="0">
                <a:solidFill>
                  <a:srgbClr val="FFFFFF"/>
                </a:solidFill>
                <a:latin typeface="Trebuchet MS"/>
                <a:cs typeface="Trebuchet MS"/>
              </a:rPr>
              <a:t>communication</a:t>
            </a:r>
            <a:endParaRPr sz="1800" dirty="0">
              <a:latin typeface="Trebuchet MS"/>
              <a:cs typeface="Trebuchet MS"/>
            </a:endParaRPr>
          </a:p>
          <a:p>
            <a:pPr marL="250825" indent="-238125">
              <a:lnSpc>
                <a:spcPct val="100000"/>
              </a:lnSpc>
              <a:spcBef>
                <a:spcPts val="1010"/>
              </a:spcBef>
              <a:buSzPct val="97222"/>
              <a:buAutoNum type="arabicPeriod"/>
              <a:tabLst>
                <a:tab pos="250825" algn="l"/>
              </a:tabLst>
            </a:pPr>
            <a:r>
              <a:rPr sz="1800" spc="65" dirty="0">
                <a:solidFill>
                  <a:srgbClr val="FFFFFF"/>
                </a:solidFill>
                <a:latin typeface="Trebuchet MS"/>
                <a:cs typeface="Trebuchet MS"/>
              </a:rPr>
              <a:t>Cost</a:t>
            </a:r>
            <a:r>
              <a:rPr sz="1800" spc="-70" dirty="0">
                <a:solidFill>
                  <a:srgbClr val="FFFFFF"/>
                </a:solidFill>
                <a:latin typeface="Trebuchet MS"/>
                <a:cs typeface="Trebuchet MS"/>
              </a:rPr>
              <a:t> </a:t>
            </a:r>
            <a:r>
              <a:rPr sz="1800" spc="65" dirty="0">
                <a:solidFill>
                  <a:srgbClr val="FFFFFF"/>
                </a:solidFill>
                <a:latin typeface="Trebuchet MS"/>
                <a:cs typeface="Trebuchet MS"/>
              </a:rPr>
              <a:t>and</a:t>
            </a:r>
            <a:r>
              <a:rPr sz="1800" spc="-80" dirty="0">
                <a:solidFill>
                  <a:srgbClr val="FFFFFF"/>
                </a:solidFill>
                <a:latin typeface="Trebuchet MS"/>
                <a:cs typeface="Trebuchet MS"/>
              </a:rPr>
              <a:t> </a:t>
            </a:r>
            <a:r>
              <a:rPr sz="1800" dirty="0">
                <a:solidFill>
                  <a:srgbClr val="FFFFFF"/>
                </a:solidFill>
                <a:latin typeface="Trebuchet MS"/>
                <a:cs typeface="Trebuchet MS"/>
              </a:rPr>
              <a:t>time</a:t>
            </a:r>
            <a:r>
              <a:rPr sz="1800" spc="-80" dirty="0">
                <a:solidFill>
                  <a:srgbClr val="FFFFFF"/>
                </a:solidFill>
                <a:latin typeface="Trebuchet MS"/>
                <a:cs typeface="Trebuchet MS"/>
              </a:rPr>
              <a:t> </a:t>
            </a:r>
            <a:r>
              <a:rPr sz="1800" spc="60" dirty="0">
                <a:solidFill>
                  <a:srgbClr val="FFFFFF"/>
                </a:solidFill>
                <a:latin typeface="Trebuchet MS"/>
                <a:cs typeface="Trebuchet MS"/>
              </a:rPr>
              <a:t>savings</a:t>
            </a:r>
            <a:endParaRPr sz="1800" dirty="0">
              <a:latin typeface="Trebuchet MS"/>
              <a:cs typeface="Trebuchet MS"/>
            </a:endParaRPr>
          </a:p>
          <a:p>
            <a:pPr marL="236220" indent="-223520">
              <a:lnSpc>
                <a:spcPct val="100000"/>
              </a:lnSpc>
              <a:spcBef>
                <a:spcPts val="994"/>
              </a:spcBef>
              <a:buSzPct val="97222"/>
              <a:buAutoNum type="arabicPeriod"/>
              <a:tabLst>
                <a:tab pos="236220" algn="l"/>
              </a:tabLst>
            </a:pPr>
            <a:r>
              <a:rPr sz="1800" spc="-10" dirty="0">
                <a:solidFill>
                  <a:srgbClr val="FFFFFF"/>
                </a:solidFill>
                <a:latin typeface="Trebuchet MS"/>
                <a:cs typeface="Trebuchet MS"/>
              </a:rPr>
              <a:t>Scalability</a:t>
            </a:r>
            <a:endParaRPr sz="1800" dirty="0">
              <a:latin typeface="Trebuchet MS"/>
              <a:cs typeface="Trebuchet MS"/>
            </a:endParaRPr>
          </a:p>
          <a:p>
            <a:pPr marL="247650" indent="-234950">
              <a:lnSpc>
                <a:spcPct val="100000"/>
              </a:lnSpc>
              <a:spcBef>
                <a:spcPts val="994"/>
              </a:spcBef>
              <a:buSzPct val="97222"/>
              <a:buAutoNum type="arabicPeriod"/>
              <a:tabLst>
                <a:tab pos="247650" algn="l"/>
              </a:tabLst>
            </a:pPr>
            <a:r>
              <a:rPr sz="1800" dirty="0">
                <a:solidFill>
                  <a:srgbClr val="FFFFFF"/>
                </a:solidFill>
                <a:latin typeface="Trebuchet MS"/>
                <a:cs typeface="Trebuchet MS"/>
              </a:rPr>
              <a:t>Data</a:t>
            </a:r>
            <a:r>
              <a:rPr sz="1800" spc="-30" dirty="0">
                <a:solidFill>
                  <a:srgbClr val="FFFFFF"/>
                </a:solidFill>
                <a:latin typeface="Trebuchet MS"/>
                <a:cs typeface="Trebuchet MS"/>
              </a:rPr>
              <a:t> </a:t>
            </a:r>
            <a:r>
              <a:rPr sz="1800" spc="65" dirty="0">
                <a:solidFill>
                  <a:srgbClr val="FFFFFF"/>
                </a:solidFill>
                <a:latin typeface="Trebuchet MS"/>
                <a:cs typeface="Trebuchet MS"/>
              </a:rPr>
              <a:t>and</a:t>
            </a:r>
            <a:r>
              <a:rPr sz="1800" spc="-25" dirty="0">
                <a:solidFill>
                  <a:srgbClr val="FFFFFF"/>
                </a:solidFill>
                <a:latin typeface="Trebuchet MS"/>
                <a:cs typeface="Trebuchet MS"/>
              </a:rPr>
              <a:t> </a:t>
            </a:r>
            <a:r>
              <a:rPr sz="1800" spc="-10" dirty="0">
                <a:solidFill>
                  <a:srgbClr val="FFFFFF"/>
                </a:solidFill>
                <a:latin typeface="Trebuchet MS"/>
                <a:cs typeface="Trebuchet MS"/>
              </a:rPr>
              <a:t>analytics</a:t>
            </a:r>
            <a:endParaRPr sz="1800" dirty="0">
              <a:latin typeface="Trebuchet MS"/>
              <a:cs typeface="Trebuchet MS"/>
            </a:endParaRPr>
          </a:p>
        </p:txBody>
      </p:sp>
      <p:pic>
        <p:nvPicPr>
          <p:cNvPr id="2097153" name="Picture 11" descr="A computer screen shot of a program"/>
          <p:cNvPicPr>
            <a:picLocks noChangeAspect="1"/>
          </p:cNvPicPr>
          <p:nvPr/>
        </p:nvPicPr>
        <p:blipFill>
          <a:blip r:embed="rId2"/>
          <a:stretch>
            <a:fillRect/>
          </a:stretch>
        </p:blipFill>
        <p:spPr>
          <a:xfrm>
            <a:off x="-72390" y="1245103"/>
            <a:ext cx="12492990" cy="56128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txBox="1">
            <a:spLocks noGrp="1"/>
          </p:cNvSpPr>
          <p:nvPr>
            <p:ph type="ctrTitle"/>
          </p:nvPr>
        </p:nvSpPr>
        <p:spPr>
          <a:xfrm>
            <a:off x="764540" y="974216"/>
            <a:ext cx="2092960" cy="901700"/>
          </a:xfrm>
          <a:prstGeom prst="rect">
            <a:avLst/>
          </a:prstGeom>
        </p:spPr>
        <p:txBody>
          <a:bodyPr vert="horz" wrap="square" lIns="0" tIns="12700" rIns="0" bIns="0" rtlCol="0">
            <a:spAutoFit/>
          </a:bodyPr>
          <a:lstStyle/>
          <a:p>
            <a:pPr marL="12700">
              <a:lnSpc>
                <a:spcPct val="100000"/>
              </a:lnSpc>
              <a:spcBef>
                <a:spcPts val="100"/>
              </a:spcBef>
            </a:pPr>
            <a:r>
              <a:rPr lang="en-IN" spc="-10"/>
              <a:t>MODELLING</a:t>
            </a:r>
            <a:endParaRPr lang="en-IN" spc="-10" dirty="0"/>
          </a:p>
        </p:txBody>
      </p:sp>
      <p:sp>
        <p:nvSpPr>
          <p:cNvPr id="1048619" name="object 3"/>
          <p:cNvSpPr txBox="1"/>
          <p:nvPr/>
        </p:nvSpPr>
        <p:spPr>
          <a:xfrm>
            <a:off x="3821938" y="2681732"/>
            <a:ext cx="3752215" cy="812800"/>
          </a:xfrm>
          <a:prstGeom prst="rect">
            <a:avLst/>
          </a:prstGeom>
        </p:spPr>
        <p:txBody>
          <a:bodyPr vert="horz" wrap="square" lIns="0" tIns="12700" rIns="0" bIns="0" rtlCol="0">
            <a:spAutoFit/>
          </a:bodyPr>
          <a:lstStyle/>
          <a:p>
            <a:pPr marL="12700" marR="5080" indent="1165860">
              <a:lnSpc>
                <a:spcPct val="100000"/>
              </a:lnSpc>
              <a:spcBef>
                <a:spcPts val="100"/>
              </a:spcBef>
            </a:pPr>
            <a:r>
              <a:rPr lang="en-US" sz="1800">
                <a:solidFill>
                  <a:srgbClr val="FFFFFF"/>
                </a:solidFill>
                <a:latin typeface="Corbel"/>
                <a:cs typeface="Corbel"/>
              </a:rPr>
              <a:t>Screenshots</a:t>
            </a:r>
            <a:r>
              <a:rPr lang="en-US" sz="1800" spc="-45">
                <a:solidFill>
                  <a:srgbClr val="FFFFFF"/>
                </a:solidFill>
                <a:latin typeface="Corbel"/>
                <a:cs typeface="Corbel"/>
              </a:rPr>
              <a:t> </a:t>
            </a:r>
            <a:r>
              <a:rPr lang="en-US" sz="1800" spc="-25">
                <a:solidFill>
                  <a:srgbClr val="FFFFFF"/>
                </a:solidFill>
                <a:latin typeface="Corbel"/>
                <a:cs typeface="Corbel"/>
              </a:rPr>
              <a:t>of </a:t>
            </a:r>
            <a:r>
              <a:rPr lang="en-US" sz="1800" spc="-10">
                <a:solidFill>
                  <a:srgbClr val="FFFFFF"/>
                </a:solidFill>
                <a:latin typeface="Corbel"/>
                <a:cs typeface="Corbel"/>
              </a:rPr>
              <a:t>code/graphs/UI/techniques/frameworks</a:t>
            </a:r>
            <a:endParaRPr lang="en-US" sz="1800">
              <a:latin typeface="Corbel"/>
              <a:cs typeface="Corbel"/>
            </a:endParaRPr>
          </a:p>
        </p:txBody>
      </p:sp>
      <p:pic>
        <p:nvPicPr>
          <p:cNvPr id="2097154" name="Picture 5" descr="A screenshot of a computer screen"/>
          <p:cNvPicPr>
            <a:picLocks noChangeAspect="1"/>
          </p:cNvPicPr>
          <p:nvPr/>
        </p:nvPicPr>
        <p:blipFill>
          <a:blip r:embed="rId2"/>
          <a:stretch>
            <a:fillRect/>
          </a:stretch>
        </p:blipFill>
        <p:spPr>
          <a:xfrm>
            <a:off x="0" y="-144518"/>
            <a:ext cx="12192000" cy="7147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0" name="Title 1"/>
          <p:cNvSpPr>
            <a:spLocks noGrp="1"/>
          </p:cNvSpPr>
          <p:nvPr>
            <p:ph type="ctrTitle"/>
          </p:nvPr>
        </p:nvSpPr>
        <p:spPr>
          <a:xfrm>
            <a:off x="985969" y="4553712"/>
            <a:ext cx="8288032" cy="1096316"/>
          </a:xfrm>
        </p:spPr>
        <p:txBody>
          <a:bodyPr vert="horz" lIns="91440" tIns="45720" rIns="91440" bIns="45720" rtlCol="0" anchor="b">
            <a:normAutofit/>
          </a:bodyPr>
          <a:lstStyle/>
          <a:p>
            <a:pPr algn="ctr"/>
            <a:endParaRPr lang="en-US" sz="4800" kern="1200">
              <a:solidFill>
                <a:schemeClr val="accent1"/>
              </a:solidFill>
              <a:latin typeface="+mj-lt"/>
              <a:ea typeface="+mj-ea"/>
              <a:cs typeface="+mj-cs"/>
            </a:endParaRPr>
          </a:p>
        </p:txBody>
      </p:sp>
      <p:sp>
        <p:nvSpPr>
          <p:cNvPr id="1048621" name="Subtitle 2"/>
          <p:cNvSpPr>
            <a:spLocks noGrp="1"/>
          </p:cNvSpPr>
          <p:nvPr>
            <p:ph type="subTitle" idx="4"/>
          </p:nvPr>
        </p:nvSpPr>
        <p:spPr>
          <a:xfrm>
            <a:off x="985969" y="5650029"/>
            <a:ext cx="8288032" cy="469122"/>
          </a:xfrm>
        </p:spPr>
        <p:txBody>
          <a:bodyPr vert="horz" lIns="91440" tIns="45720" rIns="91440" bIns="45720" rtlCol="0" anchor="t">
            <a:normAutofit/>
          </a:bodyPr>
          <a:lstStyle/>
          <a:p>
            <a:pPr marL="0" indent="0" algn="ctr">
              <a:buNone/>
            </a:pPr>
            <a:endParaRPr lang="en-US">
              <a:solidFill>
                <a:schemeClr val="tx1">
                  <a:lumMod val="50000"/>
                  <a:lumOff val="50000"/>
                </a:schemeClr>
              </a:solidFill>
              <a:latin typeface="+mn-lt"/>
              <a:cs typeface="+mn-cs"/>
            </a:endParaRPr>
          </a:p>
        </p:txBody>
      </p:sp>
      <p:pic>
        <p:nvPicPr>
          <p:cNvPr id="2097155" name="Picture 4" descr="A screen shot of a computer  Description automatically generated"/>
          <p:cNvPicPr>
            <a:picLocks noChangeAspect="1"/>
          </p:cNvPicPr>
          <p:nvPr/>
        </p:nvPicPr>
        <p:blipFill>
          <a:blip r:embed="rId2"/>
          <a:stretch>
            <a:fillRect/>
          </a:stretch>
        </p:blipFill>
        <p:spPr>
          <a:xfrm>
            <a:off x="0" y="0"/>
            <a:ext cx="12188824" cy="68580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Corbel</vt:lpstr>
      <vt:lpstr>Georgia</vt:lpstr>
      <vt:lpstr>Microsoft Sans Serif</vt:lpstr>
      <vt:lpstr>Rockwell Nova Extra Bold</vt:lpstr>
      <vt:lpstr>Söhne</vt:lpstr>
      <vt:lpstr>Times New Roman</vt:lpstr>
      <vt:lpstr>Trebuchet MS</vt:lpstr>
      <vt:lpstr>Wingdings 3</vt:lpstr>
      <vt:lpstr>Facet</vt:lpstr>
      <vt:lpstr>PROJECT ON EMPLOYEES BURNOUT ANALYSIS AND PREDICTION           </vt:lpstr>
      <vt:lpstr>EMPLOYEES BURNOUT ANALYSIS AND PREDICTION  Occupational burnout is intertwined with individual, cultural, and social factors, the resolution of which requires methods that can deal with large amounts of data. Through machine learning techniques, new theoretical models of burnout can be created.  Applying machine learning methods in reducing burnout can also provide socio-economic benefits such as help to reduce employee turnover and improve general working conditions.  Applying machine learning to data from various source might help to identify and predict burnout in workers. The results obtained with these methods can be more accurate because they provide more techniques to examine non-linear relationships in the data than traditional statistical techniques.</vt:lpstr>
      <vt:lpstr>AGENDA</vt:lpstr>
      <vt:lpstr>PROJECT OVERVIEW  The analysis begins by defining employee burnout and highlighting its prevalence in today's workforce. It explores various causes of burnout, including excessive workload, lack of control, inadequate support, and work-life imbalance. These factors contribute to employees feeling overwhelmed and drained, leading to burnout. Recognizing the signs and symptoms of burnout is crucial for early intervention. The presentation provides a comprehensive list of indicators, encompassing physical, emotional, and behavioral aspects. By being aware of these signs, managers and colleagues can identify burnout in their team members and offer appropriate support. Employee burnout has severe consequences for individuals. It diminishes productivity, job satisfaction, and overall well-being. Moreover, it can have long-term effects on mental and physical health.    </vt:lpstr>
      <vt:lpstr>WHO ARE THE END USERS?</vt:lpstr>
      <vt:lpstr>SOLUTION AND PRESENTATION</vt:lpstr>
      <vt:lpstr>                       MODELLING</vt:lpstr>
      <vt:lpstr>MODELLING</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omkar patil</dc:creator>
  <cp:lastModifiedBy>durga gowtham beri</cp:lastModifiedBy>
  <cp:revision>1</cp:revision>
  <dcterms:created xsi:type="dcterms:W3CDTF">2023-07-14T04:50:17Z</dcterms:created>
  <dcterms:modified xsi:type="dcterms:W3CDTF">2023-07-20T06:14:46Z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2023-07-06T00:00:00Z</vt:filetime>
  </property>
  <property fmtid="{D5CDD505-2E9C-101B-9397-08002B2CF9AE}" pid="3" name="Creator">
    <vt:lpwstr>Microsoft® PowerPoint® 2019</vt:lpwstr>
  </property>
  <property fmtid="{D5CDD505-2E9C-101B-9397-08002B2CF9AE}" pid="4" name="LastSaved">
    <vt:filetime>2023-07-14T00:00:00Z</vt:filetime>
  </property>
  <property fmtid="{D5CDD505-2E9C-101B-9397-08002B2CF9AE}" pid="5" name="Producer">
    <vt:lpwstr>Microsoft® PowerPoint® 2019</vt:lpwstr>
  </property>
  <property fmtid="{D5CDD505-2E9C-101B-9397-08002B2CF9AE}" pid="6" name="ICV">
    <vt:lpwstr>d01f3919efff437387fc008adefe823d</vt:lpwstr>
  </property>
</Properties>
</file>