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18" r:id="rId2"/>
    <p:sldId id="361" r:id="rId3"/>
    <p:sldId id="345" r:id="rId4"/>
    <p:sldId id="346" r:id="rId5"/>
    <p:sldId id="331" r:id="rId6"/>
    <p:sldId id="339" r:id="rId7"/>
    <p:sldId id="332" r:id="rId8"/>
    <p:sldId id="340" r:id="rId9"/>
    <p:sldId id="341" r:id="rId10"/>
    <p:sldId id="343" r:id="rId11"/>
    <p:sldId id="334" r:id="rId12"/>
    <p:sldId id="335" r:id="rId13"/>
    <p:sldId id="336" r:id="rId14"/>
    <p:sldId id="349" r:id="rId15"/>
    <p:sldId id="350" r:id="rId16"/>
    <p:sldId id="351" r:id="rId17"/>
    <p:sldId id="352" r:id="rId18"/>
    <p:sldId id="353" r:id="rId19"/>
    <p:sldId id="354" r:id="rId20"/>
    <p:sldId id="359" r:id="rId21"/>
    <p:sldId id="355" r:id="rId22"/>
    <p:sldId id="356" r:id="rId23"/>
    <p:sldId id="357" r:id="rId24"/>
    <p:sldId id="360" r:id="rId25"/>
    <p:sldId id="358" r:id="rId26"/>
    <p:sldId id="344" r:id="rId27"/>
  </p:sldIdLst>
  <p:sldSz cx="12188825"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varScale="1">
        <p:scale>
          <a:sx n="73" d="100"/>
          <a:sy n="73" d="100"/>
        </p:scale>
        <p:origin x="618" y="78"/>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3/22/2025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dirty="0"/>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3/22/2025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3/22/2025</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3/22/2025</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3/22/2025</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3/22/2025</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smtClean="0"/>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3/22/2025</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3/22/2025</a:t>
            </a:fld>
            <a:endParaRPr dirty="0"/>
          </a:p>
        </p:txBody>
      </p:sp>
      <p:sp>
        <p:nvSpPr>
          <p:cNvPr id="9" name="Slide Number Placeholder 8"/>
          <p:cNvSpPr>
            <a:spLocks noGrp="1"/>
          </p:cNvSpPr>
          <p:nvPr>
            <p:ph type="sldNum" sz="quarter" idx="12"/>
          </p:nvPr>
        </p:nvSpPr>
        <p:spPr/>
        <p:txBody>
          <a:bodyPr/>
          <a:lstStyle/>
          <a:p>
            <a:fld id="{2A013F82-EE5E-44EE-A61D-E31C6657F26F}" type="slidenum">
              <a:rPr/>
              <a:t>‹#›</a:t>
            </a:fld>
            <a:endParaRPr dirty="0"/>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smtClean="0"/>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3/22/2025</a:t>
            </a:fld>
            <a:endParaRPr dirty="0"/>
          </a:p>
        </p:txBody>
      </p:sp>
      <p:sp>
        <p:nvSpPr>
          <p:cNvPr id="5" name="Slide Number Placeholder 4"/>
          <p:cNvSpPr>
            <a:spLocks noGrp="1"/>
          </p:cNvSpPr>
          <p:nvPr>
            <p:ph type="sldNum" sz="quarter" idx="12"/>
          </p:nvPr>
        </p:nvSpPr>
        <p:spPr/>
        <p:txBody>
          <a:bodyPr/>
          <a:lstStyle/>
          <a:p>
            <a:fld id="{2A013F82-EE5E-44EE-A61D-E31C6657F26F}" type="slidenum">
              <a:rPr/>
              <a:t>‹#›</a:t>
            </a:fld>
            <a:endParaRPr dirty="0"/>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3/22/2025</a:t>
            </a:fld>
            <a:endParaRPr dirty="0"/>
          </a:p>
        </p:txBody>
      </p:sp>
      <p:sp>
        <p:nvSpPr>
          <p:cNvPr id="4" name="Slide Number Placeholder 3"/>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smtClean="0"/>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3/22/2025</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3/22/2025</a:t>
            </a:fld>
            <a:endParaRPr lang="en-US" dirty="0"/>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dirty="0"/>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533400"/>
            <a:ext cx="5945188" cy="3048000"/>
          </a:xfrm>
        </p:spPr>
        <p:txBody>
          <a:bodyPr>
            <a:normAutofit fontScale="90000"/>
          </a:bodyPr>
          <a:lstStyle/>
          <a:p>
            <a:r>
              <a:rPr lang="en-US" dirty="0" smtClean="0"/>
              <a:t>FAKE CURRENCY DETECTION USING IMAGE PROCESSING</a:t>
            </a:r>
            <a:endParaRPr lang="en-US" dirty="0"/>
          </a:p>
        </p:txBody>
      </p:sp>
      <p:sp>
        <p:nvSpPr>
          <p:cNvPr id="4" name="Subtitle 3"/>
          <p:cNvSpPr>
            <a:spLocks noGrp="1"/>
          </p:cNvSpPr>
          <p:nvPr>
            <p:ph type="subTitle" idx="1"/>
          </p:nvPr>
        </p:nvSpPr>
        <p:spPr>
          <a:xfrm>
            <a:off x="1446212" y="4343400"/>
            <a:ext cx="5945187" cy="2286000"/>
          </a:xfrm>
        </p:spPr>
        <p:txBody>
          <a:bodyPr/>
          <a:lstStyle/>
          <a:p>
            <a:r>
              <a:rPr lang="en-US" dirty="0" smtClean="0"/>
              <a:t>BATCH-05(SEC-R)</a:t>
            </a:r>
          </a:p>
          <a:p>
            <a:r>
              <a:rPr lang="en-US" sz="2400" dirty="0" smtClean="0"/>
              <a:t>231FA04285  -  T. Harshitha</a:t>
            </a:r>
          </a:p>
          <a:p>
            <a:r>
              <a:rPr lang="en-US" sz="2400" dirty="0" smtClean="0"/>
              <a:t>231FA04287  -  E. Nikhitha</a:t>
            </a:r>
          </a:p>
          <a:p>
            <a:r>
              <a:rPr lang="en-US" sz="2400" dirty="0" smtClean="0"/>
              <a:t>231FA04459  -  B. Divya Sree</a:t>
            </a:r>
          </a:p>
          <a:p>
            <a:r>
              <a:rPr lang="en-US" sz="2400" dirty="0" smtClean="0"/>
              <a:t>231FA04479  - </a:t>
            </a:r>
            <a:r>
              <a:rPr lang="en-US" sz="2400" dirty="0"/>
              <a:t> </a:t>
            </a:r>
            <a:r>
              <a:rPr lang="en-US" sz="2400" dirty="0" smtClean="0"/>
              <a:t>A. Ram Charan</a:t>
            </a:r>
          </a:p>
          <a:p>
            <a:endParaRPr lang="en-US" sz="2400"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79612" y="740229"/>
            <a:ext cx="9829800" cy="1219200"/>
          </a:xfrm>
        </p:spPr>
        <p:txBody>
          <a:bodyPr/>
          <a:lstStyle/>
          <a:p>
            <a:r>
              <a:rPr lang="en-US" dirty="0"/>
              <a:t>Objectives</a:t>
            </a:r>
            <a:r>
              <a:rPr lang="en-US" b="1" dirty="0"/>
              <a:t/>
            </a:r>
            <a:br>
              <a:rPr lang="en-US" b="1" dirty="0"/>
            </a:br>
            <a:endParaRPr lang="en-US" dirty="0"/>
          </a:p>
        </p:txBody>
      </p:sp>
      <p:sp>
        <p:nvSpPr>
          <p:cNvPr id="3" name="Rectangle 2"/>
          <p:cNvSpPr/>
          <p:nvPr/>
        </p:nvSpPr>
        <p:spPr>
          <a:xfrm>
            <a:off x="1751012" y="1981200"/>
            <a:ext cx="8153400" cy="3935757"/>
          </a:xfrm>
          <a:prstGeom prst="rect">
            <a:avLst/>
          </a:prstGeom>
        </p:spPr>
        <p:txBody>
          <a:bodyPr wrap="square">
            <a:spAutoFit/>
          </a:bodyPr>
          <a:lstStyle/>
          <a:p>
            <a:pPr marL="342900" marR="5080" lvl="0" indent="-342900" algn="just" fontAlgn="base">
              <a:lnSpc>
                <a:spcPct val="107000"/>
              </a:lnSpc>
              <a:spcBef>
                <a:spcPts val="0"/>
              </a:spcBef>
              <a:spcAft>
                <a:spcPts val="1600"/>
              </a:spcAft>
              <a:buClr>
                <a:srgbClr val="000000"/>
              </a:buClr>
              <a:buSzPts val="1200"/>
              <a:buFont typeface="+mj-lt"/>
              <a:buAutoNum type="arabicPeriod"/>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examine the various security components of Indian currency notes.</a:t>
            </a:r>
          </a:p>
          <a:p>
            <a:pPr marL="342900" marR="5080" lvl="0" indent="-342900" algn="just" fontAlgn="base">
              <a:lnSpc>
                <a:spcPct val="107000"/>
              </a:lnSpc>
              <a:spcBef>
                <a:spcPts val="0"/>
              </a:spcBef>
              <a:spcAft>
                <a:spcPts val="1600"/>
              </a:spcAft>
              <a:buClr>
                <a:srgbClr val="000000"/>
              </a:buClr>
              <a:buSzPts val="1200"/>
              <a:buFont typeface="+mj-lt"/>
              <a:buAutoNum type="arabicPeriod"/>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Using a scanner or camera to gather paper money.</a:t>
            </a:r>
          </a:p>
          <a:p>
            <a:pPr marL="342900" marR="5080" lvl="0" indent="-342900" algn="just" fontAlgn="base">
              <a:lnSpc>
                <a:spcPct val="107000"/>
              </a:lnSpc>
              <a:spcBef>
                <a:spcPts val="0"/>
              </a:spcBef>
              <a:spcAft>
                <a:spcPts val="1605"/>
              </a:spcAft>
              <a:buClr>
                <a:srgbClr val="000000"/>
              </a:buClr>
              <a:buSzPts val="1200"/>
              <a:buFont typeface="+mj-lt"/>
              <a:buAutoNum type="arabicPeriod"/>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extract characteristics from the captured image by cropping and segmenting it.</a:t>
            </a:r>
          </a:p>
          <a:p>
            <a:pPr marL="342900" marR="5080" lvl="0" indent="-342900" algn="just" fontAlgn="base">
              <a:lnSpc>
                <a:spcPct val="107000"/>
              </a:lnSpc>
              <a:spcBef>
                <a:spcPts val="0"/>
              </a:spcBef>
              <a:spcAft>
                <a:spcPts val="1600"/>
              </a:spcAft>
              <a:buClr>
                <a:srgbClr val="000000"/>
              </a:buClr>
              <a:buSzPts val="1200"/>
              <a:buFont typeface="+mj-lt"/>
              <a:buAutoNum type="arabicPeriod"/>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Creating a feature localization algorithm.</a:t>
            </a:r>
          </a:p>
          <a:p>
            <a:pPr marL="342900" marR="5080" lvl="0" indent="-342900" algn="just" fontAlgn="base">
              <a:lnSpc>
                <a:spcPct val="107000"/>
              </a:lnSpc>
              <a:spcBef>
                <a:spcPts val="0"/>
              </a:spcBef>
              <a:spcAft>
                <a:spcPts val="1590"/>
              </a:spcAft>
              <a:buClr>
                <a:srgbClr val="000000"/>
              </a:buClr>
              <a:buSzPts val="1200"/>
              <a:buFont typeface="+mj-lt"/>
              <a:buAutoNum type="arabicPeriod"/>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Designing an extraction and recognition of features.</a:t>
            </a:r>
          </a:p>
          <a:p>
            <a:pPr marL="342900" marR="5080" lvl="0" indent="-342900" algn="just" fontAlgn="base">
              <a:lnSpc>
                <a:spcPct val="107000"/>
              </a:lnSpc>
              <a:spcBef>
                <a:spcPts val="0"/>
              </a:spcBef>
              <a:spcAft>
                <a:spcPts val="1605"/>
              </a:spcAft>
              <a:buClr>
                <a:srgbClr val="000000"/>
              </a:buClr>
              <a:buSzPts val="1200"/>
              <a:buFont typeface="+mj-lt"/>
              <a:buAutoNum type="arabicPeriod"/>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determine the right money denomination.</a:t>
            </a:r>
          </a:p>
          <a:p>
            <a:pPr marL="342900" marR="5080" lvl="0" indent="-342900" algn="just" fontAlgn="base">
              <a:lnSpc>
                <a:spcPct val="107000"/>
              </a:lnSpc>
              <a:spcBef>
                <a:spcPts val="0"/>
              </a:spcBef>
              <a:spcAft>
                <a:spcPts val="50"/>
              </a:spcAft>
              <a:buClr>
                <a:srgbClr val="000000"/>
              </a:buClr>
              <a:buSzPts val="1200"/>
              <a:buFont typeface="+mj-lt"/>
              <a:buAutoNum type="arabicPeriod"/>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distinguish between authentic and fake money notes</a:t>
            </a:r>
          </a:p>
        </p:txBody>
      </p:sp>
    </p:spTree>
    <p:extLst>
      <p:ext uri="{BB962C8B-B14F-4D97-AF65-F5344CB8AC3E}">
        <p14:creationId xmlns:p14="http://schemas.microsoft.com/office/powerpoint/2010/main" val="63083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a:t>
            </a:r>
            <a:r>
              <a:rPr lang="en-US" dirty="0" smtClean="0"/>
              <a:t>survey:</a:t>
            </a:r>
            <a:r>
              <a:rPr lang="en-US" dirty="0"/>
              <a:t/>
            </a:r>
            <a:br>
              <a:rPr lang="en-US" dirty="0"/>
            </a:br>
            <a:endParaRPr lang="en-US" dirty="0"/>
          </a:p>
        </p:txBody>
      </p:sp>
      <p:sp>
        <p:nvSpPr>
          <p:cNvPr id="3" name="Rectangle 2"/>
          <p:cNvSpPr/>
          <p:nvPr/>
        </p:nvSpPr>
        <p:spPr>
          <a:xfrm>
            <a:off x="913605" y="1600200"/>
            <a:ext cx="11047413" cy="4712187"/>
          </a:xfrm>
          <a:prstGeom prst="rect">
            <a:avLst/>
          </a:prstGeom>
        </p:spPr>
        <p:txBody>
          <a:bodyPr wrap="square">
            <a:spAutoFit/>
          </a:bodyPr>
          <a:lstStyle/>
          <a:p>
            <a:pPr marL="480060" marR="5080" indent="-6350" algn="just">
              <a:lnSpc>
                <a:spcPct val="147000"/>
              </a:lnSpc>
              <a:spcBef>
                <a:spcPts val="0"/>
              </a:spcBef>
              <a:spcAft>
                <a:spcPts val="1055"/>
              </a:spcAft>
            </a:pPr>
            <a:r>
              <a:rPr lang="en-US" dirty="0">
                <a:solidFill>
                  <a:srgbClr val="000000"/>
                </a:solidFill>
                <a:ea typeface="Times New Roman" panose="02020603050405020304" pitchFamily="18" charset="0"/>
              </a:rPr>
              <a:t>Colaco, Rencita Maria et al. chose to use the programming language Python and OpenCV for their project using Canny Edge Detection algorithm. To make comparisons and determine the outcome, a number of characteristics that define genuine currency apart from counterfeit ones were taken into account. Identification marks, see-through registers, optical variable ink, currency color codes, security threads, watermarks, latent images, and micro-lettering were a fewof these features. The accuracy of the proposed system was close to 80%. The goal of this research was to create a low-cost system with quick computations so that even the average person, who is unable to use more advanced resources, can identify counterfeit money. </a:t>
            </a:r>
            <a:r>
              <a:rPr lang="en-US" dirty="0" smtClean="0">
                <a:solidFill>
                  <a:srgbClr val="000000"/>
                </a:solidFill>
                <a:ea typeface="Times New Roman" panose="02020603050405020304" pitchFamily="18" charset="0"/>
              </a:rPr>
              <a:t>[1]</a:t>
            </a:r>
            <a:endParaRPr lang="en-US" dirty="0">
              <a:solidFill>
                <a:srgbClr val="000000"/>
              </a:solidFill>
              <a:ea typeface="Times New Roman" panose="02020603050405020304" pitchFamily="18" charset="0"/>
            </a:endParaRPr>
          </a:p>
          <a:p>
            <a:pPr marL="480060" marR="5080" indent="-6350" algn="just">
              <a:lnSpc>
                <a:spcPct val="147000"/>
              </a:lnSpc>
              <a:spcBef>
                <a:spcPts val="0"/>
              </a:spcBef>
              <a:spcAft>
                <a:spcPts val="1045"/>
              </a:spcAft>
            </a:pPr>
            <a:r>
              <a:rPr lang="en-US" dirty="0">
                <a:solidFill>
                  <a:srgbClr val="000000"/>
                </a:solidFill>
                <a:ea typeface="Times New Roman" panose="02020603050405020304" pitchFamily="18" charset="0"/>
              </a:rPr>
              <a:t>In this project, Vadnere, Koneri et al. used digital image processing algorithms to make currency authentication. In essence, some features were extracted using image-based segmentation and template matching, which worked well throughout the entire process and required little computation time. </a:t>
            </a:r>
          </a:p>
        </p:txBody>
      </p:sp>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5212" y="152400"/>
            <a:ext cx="10744200" cy="5770169"/>
          </a:xfrm>
          <a:prstGeom prst="rect">
            <a:avLst/>
          </a:prstGeom>
        </p:spPr>
        <p:txBody>
          <a:bodyPr wrap="square">
            <a:spAutoFit/>
          </a:bodyPr>
          <a:lstStyle/>
          <a:p>
            <a:pPr marL="480060" marR="5080" indent="-6350" algn="just">
              <a:lnSpc>
                <a:spcPct val="147000"/>
              </a:lnSpc>
              <a:spcBef>
                <a:spcPts val="0"/>
              </a:spcBef>
              <a:spcAft>
                <a:spcPts val="1040"/>
              </a:spcAft>
            </a:pPr>
            <a:endParaRPr lang="en-US" dirty="0" smtClean="0">
              <a:solidFill>
                <a:srgbClr val="000000"/>
              </a:solidFill>
              <a:ea typeface="Times New Roman" panose="02020603050405020304" pitchFamily="18" charset="0"/>
            </a:endParaRPr>
          </a:p>
          <a:p>
            <a:pPr marL="480060" marR="5080" indent="-6350" algn="just">
              <a:lnSpc>
                <a:spcPct val="147000"/>
              </a:lnSpc>
              <a:spcAft>
                <a:spcPts val="1040"/>
              </a:spcAft>
            </a:pPr>
            <a:r>
              <a:rPr lang="en-US" dirty="0">
                <a:solidFill>
                  <a:srgbClr val="000000"/>
                </a:solidFill>
                <a:ea typeface="Times New Roman" panose="02020603050405020304" pitchFamily="18" charset="0"/>
              </a:rPr>
              <a:t>The technique was incredibly easy &amp; simple to use. Using this method in the real world is highly adaptable. The folks who are unfamiliar with currencies will be benefitted from this effort. </a:t>
            </a:r>
            <a:r>
              <a:rPr lang="en-US" dirty="0" smtClean="0">
                <a:solidFill>
                  <a:srgbClr val="000000"/>
                </a:solidFill>
                <a:ea typeface="Times New Roman" panose="02020603050405020304" pitchFamily="18" charset="0"/>
              </a:rPr>
              <a:t>[2]</a:t>
            </a:r>
            <a:endParaRPr lang="en-US" dirty="0">
              <a:solidFill>
                <a:srgbClr val="000000"/>
              </a:solidFill>
              <a:ea typeface="Times New Roman" panose="02020603050405020304" pitchFamily="18" charset="0"/>
            </a:endParaRPr>
          </a:p>
          <a:p>
            <a:pPr marL="480060" marR="5080" indent="-6350" algn="just">
              <a:lnSpc>
                <a:spcPct val="147000"/>
              </a:lnSpc>
              <a:spcBef>
                <a:spcPts val="0"/>
              </a:spcBef>
              <a:spcAft>
                <a:spcPts val="1040"/>
              </a:spcAft>
            </a:pPr>
            <a:r>
              <a:rPr lang="en-US" dirty="0" smtClean="0">
                <a:solidFill>
                  <a:srgbClr val="000000"/>
                </a:solidFill>
                <a:ea typeface="Times New Roman" panose="02020603050405020304" pitchFamily="18" charset="0"/>
              </a:rPr>
              <a:t>In </a:t>
            </a:r>
            <a:r>
              <a:rPr lang="en-US" dirty="0">
                <a:solidFill>
                  <a:srgbClr val="000000"/>
                </a:solidFill>
                <a:ea typeface="Times New Roman" panose="02020603050405020304" pitchFamily="18" charset="0"/>
              </a:rPr>
              <a:t>this experiment, Jamkhandikar, Dayanand et al.used two different currencies, and it was discovered that the suggested method based on color and feature analysis is effective for currencies. This project was done using image processing algorithm. The accuracy found in this system was 70%. Doing this project allowed them to identify counterfeit money, which is particularly helpful in preventing high-order counterfeiting that makes use of low-cost but highquality machinery</a:t>
            </a:r>
            <a:r>
              <a:rPr lang="en-US" dirty="0" smtClean="0">
                <a:solidFill>
                  <a:srgbClr val="000000"/>
                </a:solidFill>
                <a:ea typeface="Times New Roman" panose="02020603050405020304" pitchFamily="18" charset="0"/>
              </a:rPr>
              <a:t>.[3]</a:t>
            </a:r>
            <a:endParaRPr lang="en-US" dirty="0">
              <a:solidFill>
                <a:srgbClr val="000000"/>
              </a:solidFill>
              <a:ea typeface="Times New Roman" panose="02020603050405020304" pitchFamily="18" charset="0"/>
            </a:endParaRPr>
          </a:p>
          <a:p>
            <a:pPr marL="480060" marR="5080" indent="-6350" algn="just">
              <a:lnSpc>
                <a:spcPct val="147000"/>
              </a:lnSpc>
              <a:spcBef>
                <a:spcPts val="0"/>
              </a:spcBef>
              <a:spcAft>
                <a:spcPts val="50"/>
              </a:spcAft>
            </a:pPr>
            <a:r>
              <a:rPr lang="en-US" dirty="0">
                <a:solidFill>
                  <a:srgbClr val="000000"/>
                </a:solidFill>
                <a:ea typeface="Times New Roman" panose="02020603050405020304" pitchFamily="18" charset="0"/>
              </a:rPr>
              <a:t>Sangogi, Mrs Jyoti et al. made it possible for someone who is blind to tell whether money is real or phony. Based on the parameters of the HSV values of the currency note, the Python technique, which was implemented in a Raspberry Pi with a scanner, could capture the currency note and carried out the image processing techniques mandated in the project to determine whether the currency is genuine or counterfeit. </a:t>
            </a:r>
            <a:r>
              <a:rPr lang="en-US" dirty="0" smtClean="0">
                <a:solidFill>
                  <a:srgbClr val="000000"/>
                </a:solidFill>
                <a:ea typeface="Times New Roman" panose="02020603050405020304" pitchFamily="18" charset="0"/>
              </a:rPr>
              <a:t>[4]</a:t>
            </a:r>
            <a:endParaRPr lang="en-US"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1028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3812" y="152400"/>
            <a:ext cx="10439400" cy="7411644"/>
          </a:xfrm>
          <a:prstGeom prst="rect">
            <a:avLst/>
          </a:prstGeom>
        </p:spPr>
        <p:txBody>
          <a:bodyPr wrap="square">
            <a:spAutoFit/>
          </a:bodyPr>
          <a:lstStyle/>
          <a:p>
            <a:pPr marL="480060" marR="5080" indent="-6350" algn="just">
              <a:lnSpc>
                <a:spcPct val="147000"/>
              </a:lnSpc>
              <a:spcAft>
                <a:spcPts val="1045"/>
              </a:spcAft>
            </a:pPr>
            <a:r>
              <a:rPr lang="en-US" dirty="0">
                <a:solidFill>
                  <a:srgbClr val="000000"/>
                </a:solidFill>
                <a:ea typeface="Times New Roman" panose="02020603050405020304" pitchFamily="18" charset="0"/>
              </a:rPr>
              <a:t>Shiby, Ashik et al. used image processing, this project aided in the acquisition of fake currency. In certain ways, this can stop the propagation of fraudulent notes in the system. It can provide theuser with the opportunity to ascertain the note's legitimacy without having to visit a bank using machine learning algorithms.The accuracy of this proposed system is approximately 80%. The initiative covered the acquisition of Indian paper money. </a:t>
            </a:r>
            <a:r>
              <a:rPr lang="en-US" dirty="0" smtClean="0">
                <a:solidFill>
                  <a:srgbClr val="000000"/>
                </a:solidFill>
                <a:ea typeface="Times New Roman" panose="02020603050405020304" pitchFamily="18" charset="0"/>
              </a:rPr>
              <a:t>[5]</a:t>
            </a:r>
            <a:endParaRPr lang="en-US" dirty="0">
              <a:solidFill>
                <a:srgbClr val="000000"/>
              </a:solidFill>
              <a:ea typeface="Times New Roman" panose="02020603050405020304" pitchFamily="18" charset="0"/>
            </a:endParaRPr>
          </a:p>
          <a:p>
            <a:pPr marL="480060" marR="5080" indent="-6350" algn="just">
              <a:lnSpc>
                <a:spcPct val="147000"/>
              </a:lnSpc>
              <a:spcBef>
                <a:spcPts val="0"/>
              </a:spcBef>
              <a:spcAft>
                <a:spcPts val="1045"/>
              </a:spcAft>
            </a:pPr>
            <a:r>
              <a:rPr lang="en-US" dirty="0" smtClean="0">
                <a:solidFill>
                  <a:srgbClr val="000000"/>
                </a:solidFill>
                <a:ea typeface="Times New Roman" panose="02020603050405020304" pitchFamily="18" charset="0"/>
              </a:rPr>
              <a:t>Warke</a:t>
            </a:r>
            <a:r>
              <a:rPr lang="en-US" dirty="0">
                <a:solidFill>
                  <a:srgbClr val="000000"/>
                </a:solidFill>
                <a:ea typeface="Times New Roman" panose="02020603050405020304" pitchFamily="18" charset="0"/>
              </a:rPr>
              <a:t>, Kanthi et al. compared their project with other previous methodologies, image processing techniques allow for more accurate examination of the currency image while also saving time and money. The suggested method was designed to efficiently extract and check features from photos of Indian cash using so many algorithms like fluorescence detection algorithm, dimension detection algorithm, color composition algorithm etc. [6]</a:t>
            </a:r>
          </a:p>
          <a:p>
            <a:pPr marL="480060" marR="5080" indent="-6350" algn="just">
              <a:lnSpc>
                <a:spcPct val="147000"/>
              </a:lnSpc>
              <a:spcBef>
                <a:spcPts val="0"/>
              </a:spcBef>
              <a:spcAft>
                <a:spcPts val="1055"/>
              </a:spcAft>
            </a:pPr>
            <a:r>
              <a:rPr lang="en-US" dirty="0">
                <a:solidFill>
                  <a:srgbClr val="000000"/>
                </a:solidFill>
                <a:ea typeface="Times New Roman" panose="02020603050405020304" pitchFamily="18" charset="0"/>
              </a:rPr>
              <a:t>Aditya Sharma, Shweta Poojary et al. worked using the help of the Tensorflow and Keras libraries, this system primarily focused on the picture categorization part of deep learning using deep learning network algorithms, deep neural network algorithms, and convolutional neural network algorithms. The detection of currency tooks only a few seconds, and currency recognition was simple. The system has an excellent overall accuracy level for differentiating between real and fraudulent cash. [7]</a:t>
            </a:r>
          </a:p>
          <a:p>
            <a:pPr marL="480060" marR="5080" indent="-6350" algn="just">
              <a:lnSpc>
                <a:spcPct val="147000"/>
              </a:lnSpc>
              <a:spcBef>
                <a:spcPts val="0"/>
              </a:spcBef>
              <a:spcAft>
                <a:spcPts val="1045"/>
              </a:spcAft>
            </a:pPr>
            <a:endParaRPr lang="en-US"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321625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3812" y="1066800"/>
            <a:ext cx="9906000" cy="3825534"/>
          </a:xfrm>
          <a:prstGeom prst="rect">
            <a:avLst/>
          </a:prstGeom>
        </p:spPr>
        <p:txBody>
          <a:bodyPr wrap="square">
            <a:spAutoFit/>
          </a:bodyPr>
          <a:lstStyle/>
          <a:p>
            <a:pPr marL="480060" indent="-6350">
              <a:lnSpc>
                <a:spcPct val="107000"/>
              </a:lnSpc>
              <a:spcAft>
                <a:spcPts val="1365"/>
              </a:spcAft>
            </a:pPr>
            <a:r>
              <a:rPr lang="en-US" b="1" dirty="0">
                <a:solidFill>
                  <a:srgbClr val="000000"/>
                </a:solidFill>
                <a:latin typeface="Times New Roman" panose="02020603050405020304" pitchFamily="18" charset="0"/>
                <a:ea typeface="Times New Roman" panose="02020603050405020304" pitchFamily="18" charset="0"/>
              </a:rPr>
              <a:t>Python:</a:t>
            </a:r>
            <a:endParaRPr lang="en-US" dirty="0">
              <a:solidFill>
                <a:srgbClr val="000000"/>
              </a:solidFill>
              <a:latin typeface="Times New Roman" panose="02020603050405020304" pitchFamily="18" charset="0"/>
              <a:ea typeface="Times New Roman" panose="02020603050405020304" pitchFamily="18" charset="0"/>
            </a:endParaRPr>
          </a:p>
          <a:p>
            <a:pPr marL="480060" marR="5080" indent="-6350" algn="just">
              <a:lnSpc>
                <a:spcPct val="147000"/>
              </a:lnSpc>
              <a:spcBef>
                <a:spcPts val="0"/>
              </a:spcBef>
              <a:spcAft>
                <a:spcPts val="865"/>
              </a:spcAft>
            </a:pPr>
            <a:r>
              <a:rPr lang="en-US" dirty="0">
                <a:solidFill>
                  <a:srgbClr val="000000"/>
                </a:solidFill>
                <a:latin typeface="Times New Roman" panose="02020603050405020304" pitchFamily="18" charset="0"/>
                <a:ea typeface="Times New Roman" panose="02020603050405020304" pitchFamily="18" charset="0"/>
              </a:rPr>
              <a:t>Python is an interpreter, object-oriented, high-level, dynamically semantic programming language. It is particularly desirable for Rapid Application Development as well as for usage as ascripting or glue language to tie existing components together due to its high-level built-in data structures, dynamic typing, and dynamic binding. Python's straightforward syntax prioritizes readability and makes it simple to learn, which lowers the cost of program maintenance. Python'ssupport for modules and packages promotes the modularity and reuse of code in programs. Onall popular platforms, the Python interpreter and the comprehensive standard library are freely distributable and available in source or binary form. [41]</a:t>
            </a:r>
          </a:p>
        </p:txBody>
      </p:sp>
    </p:spTree>
    <p:extLst>
      <p:ext uri="{BB962C8B-B14F-4D97-AF65-F5344CB8AC3E}">
        <p14:creationId xmlns:p14="http://schemas.microsoft.com/office/powerpoint/2010/main" val="283069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9012" y="228600"/>
            <a:ext cx="10820400" cy="5427511"/>
          </a:xfrm>
          <a:prstGeom prst="rect">
            <a:avLst/>
          </a:prstGeom>
        </p:spPr>
        <p:txBody>
          <a:bodyPr wrap="square">
            <a:spAutoFit/>
          </a:bodyPr>
          <a:lstStyle/>
          <a:p>
            <a:pPr marL="480060" indent="-6350">
              <a:lnSpc>
                <a:spcPct val="107000"/>
              </a:lnSpc>
              <a:spcAft>
                <a:spcPts val="1365"/>
              </a:spcAft>
            </a:pPr>
            <a:r>
              <a:rPr lang="en-US" b="1" dirty="0">
                <a:solidFill>
                  <a:srgbClr val="000000"/>
                </a:solidFill>
                <a:latin typeface="Times New Roman" panose="02020603050405020304" pitchFamily="18" charset="0"/>
                <a:ea typeface="Times New Roman" panose="02020603050405020304" pitchFamily="18" charset="0"/>
              </a:rPr>
              <a:t>Python Libraries:</a:t>
            </a:r>
            <a:endParaRPr lang="en-US" dirty="0">
              <a:solidFill>
                <a:srgbClr val="000000"/>
              </a:solidFill>
              <a:latin typeface="Times New Roman" panose="02020603050405020304" pitchFamily="18" charset="0"/>
              <a:ea typeface="Times New Roman" panose="02020603050405020304" pitchFamily="18" charset="0"/>
            </a:endParaRPr>
          </a:p>
          <a:p>
            <a:pPr marL="483235">
              <a:lnSpc>
                <a:spcPct val="107000"/>
              </a:lnSpc>
              <a:spcAft>
                <a:spcPts val="2220"/>
              </a:spcAft>
            </a:pPr>
            <a:r>
              <a:rPr lang="en-US" b="1" dirty="0">
                <a:solidFill>
                  <a:srgbClr val="000000"/>
                </a:solidFill>
                <a:latin typeface="Calibri" panose="020F0502020204030204" pitchFamily="34" charset="0"/>
                <a:ea typeface="Calibri" panose="020F0502020204030204" pitchFamily="34" charset="0"/>
              </a:rPr>
              <a:t>OpenCV:</a:t>
            </a:r>
            <a:endParaRPr lang="en-US" dirty="0">
              <a:solidFill>
                <a:srgbClr val="000000"/>
              </a:solidFill>
              <a:latin typeface="Times New Roman" panose="02020603050405020304" pitchFamily="18" charset="0"/>
              <a:ea typeface="Times New Roman" panose="02020603050405020304" pitchFamily="18" charset="0"/>
            </a:endParaRPr>
          </a:p>
          <a:p>
            <a:pPr marL="480060" marR="5080" indent="-6350" algn="just">
              <a:lnSpc>
                <a:spcPct val="147000"/>
              </a:lnSpc>
              <a:spcBef>
                <a:spcPts val="0"/>
              </a:spcBef>
              <a:spcAft>
                <a:spcPts val="50"/>
              </a:spcAft>
            </a:pPr>
            <a:r>
              <a:rPr lang="en-US" dirty="0">
                <a:solidFill>
                  <a:srgbClr val="000000"/>
                </a:solidFill>
                <a:latin typeface="Times New Roman" panose="02020603050405020304" pitchFamily="18" charset="0"/>
                <a:ea typeface="Times New Roman" panose="02020603050405020304" pitchFamily="18" charset="0"/>
              </a:rPr>
              <a:t>OpenCV is a sizable open-source library for image processing, machine learning, and computer vision. It now plays a significant part in real-time operation, which is crucial in modern systems. With it, one may analyze pictures and movies to find faces, objects, and even human handwriting.</a:t>
            </a:r>
          </a:p>
          <a:p>
            <a:pPr marL="473710">
              <a:lnSpc>
                <a:spcPct val="150000"/>
              </a:lnSpc>
              <a:spcAft>
                <a:spcPts val="830"/>
              </a:spcAft>
            </a:pPr>
            <a:r>
              <a:rPr lang="en-US" dirty="0">
                <a:solidFill>
                  <a:srgbClr val="000000"/>
                </a:solidFill>
                <a:latin typeface="Times New Roman" panose="02020603050405020304" pitchFamily="18" charset="0"/>
                <a:ea typeface="Times New Roman" panose="02020603050405020304" pitchFamily="18" charset="0"/>
              </a:rPr>
              <a:t>To install OpenCV run the command - pip install opencv-python. Python is able to handle the O as NumPy. We use vector space and apply mathematical operations to these features to identify visual patterns and their various features. </a:t>
            </a:r>
          </a:p>
          <a:p>
            <a:pPr marL="480060" indent="-6350">
              <a:lnSpc>
                <a:spcPct val="107000"/>
              </a:lnSpc>
              <a:spcAft>
                <a:spcPts val="1365"/>
              </a:spcAft>
            </a:pPr>
            <a:r>
              <a:rPr lang="en-US" b="1" dirty="0" smtClean="0">
                <a:solidFill>
                  <a:srgbClr val="000000"/>
                </a:solidFill>
                <a:latin typeface="Times New Roman" panose="02020603050405020304" pitchFamily="18" charset="0"/>
                <a:ea typeface="Times New Roman" panose="02020603050405020304" pitchFamily="18" charset="0"/>
              </a:rPr>
              <a:t>NumPy:</a:t>
            </a:r>
            <a:endParaRPr lang="en-US" dirty="0">
              <a:solidFill>
                <a:srgbClr val="000000"/>
              </a:solidFill>
              <a:latin typeface="Times New Roman" panose="02020603050405020304" pitchFamily="18" charset="0"/>
              <a:ea typeface="Times New Roman" panose="02020603050405020304" pitchFamily="18" charset="0"/>
            </a:endParaRPr>
          </a:p>
          <a:p>
            <a:pPr marL="480060" marR="5080" indent="-6350" algn="just">
              <a:lnSpc>
                <a:spcPct val="147000"/>
              </a:lnSpc>
              <a:spcBef>
                <a:spcPts val="0"/>
              </a:spcBef>
              <a:spcAft>
                <a:spcPts val="860"/>
              </a:spcAft>
            </a:pPr>
            <a:r>
              <a:rPr lang="en-US" dirty="0">
                <a:solidFill>
                  <a:srgbClr val="000000"/>
                </a:solidFill>
                <a:latin typeface="Times New Roman" panose="02020603050405020304" pitchFamily="18" charset="0"/>
                <a:ea typeface="Times New Roman" panose="02020603050405020304" pitchFamily="18" charset="0"/>
              </a:rPr>
              <a:t>Many mathematical operations can be carried out on arrays with NumPy. It provides a vast library of high-level mathematical functions that work on these arrays and matrices, as well as strong data structures that ensure efficient calculations with arrays and matrices. To install NumPy run the command - pip install numpy. </a:t>
            </a:r>
          </a:p>
        </p:txBody>
      </p:sp>
    </p:spTree>
    <p:extLst>
      <p:ext uri="{BB962C8B-B14F-4D97-AF65-F5344CB8AC3E}">
        <p14:creationId xmlns:p14="http://schemas.microsoft.com/office/powerpoint/2010/main" val="17898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9087" y="835167"/>
            <a:ext cx="10591800" cy="2532873"/>
          </a:xfrm>
          <a:prstGeom prst="rect">
            <a:avLst/>
          </a:prstGeom>
        </p:spPr>
        <p:txBody>
          <a:bodyPr wrap="square">
            <a:spAutoFit/>
          </a:bodyPr>
          <a:lstStyle/>
          <a:p>
            <a:pPr marL="480060" indent="-6350" algn="just">
              <a:lnSpc>
                <a:spcPct val="107000"/>
              </a:lnSpc>
              <a:spcAft>
                <a:spcPts val="1580"/>
              </a:spcAft>
            </a:pPr>
            <a:r>
              <a:rPr lang="en-US" b="1" dirty="0">
                <a:solidFill>
                  <a:srgbClr val="000000"/>
                </a:solidFill>
                <a:latin typeface="Times New Roman" panose="02020603050405020304" pitchFamily="18" charset="0"/>
                <a:ea typeface="Times New Roman" panose="02020603050405020304" pitchFamily="18" charset="0"/>
              </a:rPr>
              <a:t>Image acquisition:</a:t>
            </a:r>
            <a:endParaRPr lang="en-US" dirty="0">
              <a:solidFill>
                <a:srgbClr val="000000"/>
              </a:solidFill>
              <a:latin typeface="Times New Roman" panose="02020603050405020304" pitchFamily="18" charset="0"/>
              <a:ea typeface="Times New Roman" panose="02020603050405020304" pitchFamily="18" charset="0"/>
            </a:endParaRPr>
          </a:p>
          <a:p>
            <a:pPr algn="just"/>
            <a:r>
              <a:rPr lang="en-US" dirty="0">
                <a:solidFill>
                  <a:srgbClr val="000000"/>
                </a:solidFill>
                <a:latin typeface="Times New Roman" panose="02020603050405020304" pitchFamily="18" charset="0"/>
                <a:ea typeface="Times New Roman" panose="02020603050405020304" pitchFamily="18" charset="0"/>
              </a:rPr>
              <a:t>The act of obtaining an image from sources is known as image acquisition. Hardware systems like cameras, encoders, sensors, etc. can be used to do this. It is without a doubt the most important phase in the MV (Machine Version) workflow because a bad image would make the workflow ineffective as a whole. As machine vision systems don't study the acquired digital image of the object and not the object itself, acquiring an image with the proper clarity and contrast is crucial. A set of photo-sensitive sensors turn an object's incoming light wave into an electrical signal during the image acquisition step. These little components provide the function of accurately describing </a:t>
            </a:r>
            <a:endParaRPr lang="en-US" dirty="0"/>
          </a:p>
        </p:txBody>
      </p:sp>
      <p:sp>
        <p:nvSpPr>
          <p:cNvPr id="3" name="Rectangle 2"/>
          <p:cNvSpPr/>
          <p:nvPr/>
        </p:nvSpPr>
        <p:spPr>
          <a:xfrm>
            <a:off x="1305287" y="3352800"/>
            <a:ext cx="10439400" cy="1200329"/>
          </a:xfrm>
          <a:prstGeom prst="rect">
            <a:avLst/>
          </a:prstGeom>
        </p:spPr>
        <p:txBody>
          <a:bodyPr wrap="square">
            <a:spAutoFit/>
          </a:bodyPr>
          <a:lstStyle/>
          <a:p>
            <a:pPr algn="just"/>
            <a:r>
              <a:rPr lang="en-US" dirty="0">
                <a:solidFill>
                  <a:srgbClr val="000000"/>
                </a:solidFill>
                <a:latin typeface="Times New Roman" panose="02020603050405020304" pitchFamily="18" charset="0"/>
                <a:ea typeface="Times New Roman" panose="02020603050405020304" pitchFamily="18" charset="0"/>
              </a:rPr>
              <a:t>the object to your machine vision algorithms. It's a frequent fallacy that with an MV system, choosing the correct colors is crucial. However it's not always the case. Colors frequently increase noise and make detection more challenging. The main objective of an image acquisition system is to increase contrast for the important features. The ideal image is onein which the camera can clearly see the object of interest</a:t>
            </a:r>
            <a:endParaRPr lang="en-US" dirty="0"/>
          </a:p>
        </p:txBody>
      </p:sp>
      <p:sp>
        <p:nvSpPr>
          <p:cNvPr id="4" name="Rectangle 3"/>
          <p:cNvSpPr/>
          <p:nvPr/>
        </p:nvSpPr>
        <p:spPr>
          <a:xfrm>
            <a:off x="1446212" y="4636909"/>
            <a:ext cx="9067800" cy="2010166"/>
          </a:xfrm>
          <a:prstGeom prst="rect">
            <a:avLst/>
          </a:prstGeom>
        </p:spPr>
        <p:txBody>
          <a:bodyPr wrap="square">
            <a:spAutoFit/>
          </a:bodyPr>
          <a:lstStyle/>
          <a:p>
            <a:pPr marL="480060" marR="5080" indent="-6350" algn="just">
              <a:lnSpc>
                <a:spcPct val="107000"/>
              </a:lnSpc>
              <a:spcBef>
                <a:spcPts val="0"/>
              </a:spcBef>
              <a:spcAft>
                <a:spcPts val="1590"/>
              </a:spcAft>
            </a:pPr>
            <a:r>
              <a:rPr lang="en-US" dirty="0">
                <a:solidFill>
                  <a:srgbClr val="000000"/>
                </a:solidFill>
                <a:latin typeface="Times New Roman" panose="02020603050405020304" pitchFamily="18" charset="0"/>
                <a:ea typeface="Times New Roman" panose="02020603050405020304" pitchFamily="18" charset="0"/>
              </a:rPr>
              <a:t>The major image acquisition components have been mentioned below:</a:t>
            </a:r>
          </a:p>
          <a:p>
            <a:pPr marL="342900" marR="5080" lvl="0" indent="-342900" algn="just" fontAlgn="base">
              <a:lnSpc>
                <a:spcPct val="107000"/>
              </a:lnSpc>
              <a:spcBef>
                <a:spcPts val="0"/>
              </a:spcBef>
              <a:spcAft>
                <a:spcPts val="595"/>
              </a:spcAft>
              <a:buClr>
                <a:srgbClr val="000000"/>
              </a:buClr>
              <a:buSzPts val="1200"/>
              <a:buFont typeface="+mj-lt"/>
              <a:buAutoNum type="arabi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Trigger</a:t>
            </a:r>
          </a:p>
          <a:p>
            <a:pPr marL="342900" marR="5080" lvl="0" indent="-342900" algn="just" fontAlgn="base">
              <a:lnSpc>
                <a:spcPct val="107000"/>
              </a:lnSpc>
              <a:spcBef>
                <a:spcPts val="0"/>
              </a:spcBef>
              <a:spcAft>
                <a:spcPts val="605"/>
              </a:spcAft>
              <a:buClr>
                <a:srgbClr val="000000"/>
              </a:buClr>
              <a:buSzPts val="1200"/>
              <a:buFont typeface="+mj-lt"/>
              <a:buAutoNum type="arabi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Camera</a:t>
            </a:r>
          </a:p>
          <a:p>
            <a:pPr marL="342900" marR="5080" lvl="0" indent="-342900" algn="just" fontAlgn="base">
              <a:lnSpc>
                <a:spcPct val="107000"/>
              </a:lnSpc>
              <a:spcBef>
                <a:spcPts val="0"/>
              </a:spcBef>
              <a:spcAft>
                <a:spcPts val="595"/>
              </a:spcAft>
              <a:buClr>
                <a:srgbClr val="000000"/>
              </a:buClr>
              <a:buSzPts val="1200"/>
              <a:buFont typeface="+mj-lt"/>
              <a:buAutoNum type="arabi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Optics</a:t>
            </a:r>
          </a:p>
          <a:p>
            <a:pPr marL="342900" marR="5080" lvl="0" indent="-342900" algn="just" fontAlgn="base">
              <a:lnSpc>
                <a:spcPct val="107000"/>
              </a:lnSpc>
              <a:spcBef>
                <a:spcPts val="0"/>
              </a:spcBef>
              <a:spcAft>
                <a:spcPts val="1625"/>
              </a:spcAft>
              <a:buClr>
                <a:srgbClr val="000000"/>
              </a:buClr>
              <a:buSzPts val="1200"/>
              <a:buFont typeface="+mj-lt"/>
              <a:buAutoNum type="arabi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Illumination</a:t>
            </a:r>
          </a:p>
        </p:txBody>
      </p:sp>
      <p:sp>
        <p:nvSpPr>
          <p:cNvPr id="5" name="TextBox 4"/>
          <p:cNvSpPr txBox="1"/>
          <p:nvPr/>
        </p:nvSpPr>
        <p:spPr>
          <a:xfrm>
            <a:off x="1446212" y="228600"/>
            <a:ext cx="7010400" cy="461665"/>
          </a:xfrm>
          <a:prstGeom prst="rect">
            <a:avLst/>
          </a:prstGeom>
          <a:noFill/>
        </p:spPr>
        <p:txBody>
          <a:bodyPr wrap="square" rtlCol="0">
            <a:spAutoFit/>
          </a:bodyPr>
          <a:lstStyle/>
          <a:p>
            <a:r>
              <a:rPr lang="en-US" sz="2400" b="1" dirty="0"/>
              <a:t>Required </a:t>
            </a:r>
            <a:r>
              <a:rPr lang="en-US" sz="2400" b="1" dirty="0" smtClean="0"/>
              <a:t>Algorithm:</a:t>
            </a:r>
            <a:endParaRPr lang="en-US" sz="2400" b="1" dirty="0"/>
          </a:p>
        </p:txBody>
      </p:sp>
    </p:spTree>
    <p:extLst>
      <p:ext uri="{BB962C8B-B14F-4D97-AF65-F5344CB8AC3E}">
        <p14:creationId xmlns:p14="http://schemas.microsoft.com/office/powerpoint/2010/main" val="166964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1412" y="228600"/>
            <a:ext cx="10820400" cy="4198457"/>
          </a:xfrm>
          <a:prstGeom prst="rect">
            <a:avLst/>
          </a:prstGeom>
        </p:spPr>
        <p:txBody>
          <a:bodyPr wrap="square">
            <a:spAutoFit/>
          </a:bodyPr>
          <a:lstStyle/>
          <a:p>
            <a:pPr marL="480060" indent="-6350">
              <a:lnSpc>
                <a:spcPct val="107000"/>
              </a:lnSpc>
              <a:spcAft>
                <a:spcPts val="1590"/>
              </a:spcAft>
            </a:pPr>
            <a:r>
              <a:rPr lang="en-US" b="1" dirty="0">
                <a:solidFill>
                  <a:srgbClr val="000000"/>
                </a:solidFill>
                <a:latin typeface="Times New Roman" panose="02020603050405020304" pitchFamily="18" charset="0"/>
                <a:ea typeface="Times New Roman" panose="02020603050405020304" pitchFamily="18" charset="0"/>
              </a:rPr>
              <a:t>RGB to Grayscale:</a:t>
            </a:r>
            <a:endParaRPr lang="en-US" dirty="0">
              <a:solidFill>
                <a:srgbClr val="000000"/>
              </a:solidFill>
              <a:latin typeface="Times New Roman" panose="02020603050405020304" pitchFamily="18" charset="0"/>
              <a:ea typeface="Times New Roman" panose="02020603050405020304" pitchFamily="18" charset="0"/>
            </a:endParaRPr>
          </a:p>
          <a:p>
            <a:pPr marL="480060" marR="5080" indent="-6350" algn="just">
              <a:lnSpc>
                <a:spcPct val="147000"/>
              </a:lnSpc>
              <a:spcBef>
                <a:spcPts val="0"/>
              </a:spcBef>
              <a:spcAft>
                <a:spcPts val="1055"/>
              </a:spcAft>
            </a:pPr>
            <a:r>
              <a:rPr lang="en-US" dirty="0">
                <a:solidFill>
                  <a:srgbClr val="000000"/>
                </a:solidFill>
                <a:latin typeface="Times New Roman" panose="02020603050405020304" pitchFamily="18" charset="0"/>
                <a:ea typeface="Times New Roman" panose="02020603050405020304" pitchFamily="18" charset="0"/>
              </a:rPr>
              <a:t>Taking the average of the red, green, and blue pixel values for each pixel to obtain the grayscale value is a straightforward technique to convert a color image's 3D array to a grayscale image's 2D array. This creates an approximate gray color by combining the lightness or brightness contributions from each color band. [46]</a:t>
            </a:r>
          </a:p>
          <a:p>
            <a:pPr marL="480060" marR="5080" indent="-6350" algn="just">
              <a:lnSpc>
                <a:spcPct val="107000"/>
              </a:lnSpc>
              <a:spcBef>
                <a:spcPts val="0"/>
              </a:spcBef>
              <a:spcAft>
                <a:spcPts val="1580"/>
              </a:spcAft>
            </a:pPr>
            <a:r>
              <a:rPr lang="en-US" dirty="0">
                <a:solidFill>
                  <a:srgbClr val="000000"/>
                </a:solidFill>
                <a:latin typeface="Times New Roman" panose="02020603050405020304" pitchFamily="18" charset="0"/>
                <a:ea typeface="Times New Roman" panose="02020603050405020304" pitchFamily="18" charset="0"/>
              </a:rPr>
              <a:t>The Average method takes the average value of R, G, and B as the grayscale value. [47]</a:t>
            </a:r>
          </a:p>
          <a:p>
            <a:pPr marL="480060" marR="5080" indent="-6350" algn="just">
              <a:lnSpc>
                <a:spcPct val="107000"/>
              </a:lnSpc>
              <a:spcBef>
                <a:spcPts val="0"/>
              </a:spcBef>
              <a:spcAft>
                <a:spcPts val="1615"/>
              </a:spcAft>
            </a:pPr>
            <a:r>
              <a:rPr lang="en-US" dirty="0">
                <a:solidFill>
                  <a:srgbClr val="000000"/>
                </a:solidFill>
                <a:latin typeface="Times New Roman" panose="02020603050405020304" pitchFamily="18" charset="0"/>
                <a:ea typeface="Times New Roman" panose="02020603050405020304" pitchFamily="18" charset="0"/>
              </a:rPr>
              <a:t>Grayscale = (R + G + B ) / 3</a:t>
            </a:r>
          </a:p>
          <a:p>
            <a:pPr marL="480060" marR="5080" indent="-6350" algn="just">
              <a:lnSpc>
                <a:spcPct val="147000"/>
              </a:lnSpc>
              <a:spcBef>
                <a:spcPts val="0"/>
              </a:spcBef>
              <a:spcAft>
                <a:spcPts val="1030"/>
              </a:spcAft>
            </a:pPr>
            <a:r>
              <a:rPr lang="en-US" dirty="0">
                <a:solidFill>
                  <a:srgbClr val="000000"/>
                </a:solidFill>
                <a:latin typeface="Times New Roman" panose="02020603050405020304" pitchFamily="18" charset="0"/>
                <a:ea typeface="Times New Roman" panose="02020603050405020304" pitchFamily="18" charset="0"/>
              </a:rPr>
              <a:t>The weighted method, also called the luminosity method, weighs red, green, and blue according to their wavelengths. The improved formula is as follows:</a:t>
            </a:r>
          </a:p>
          <a:p>
            <a:pPr marL="480060" marR="5080" indent="-6350" algn="just">
              <a:lnSpc>
                <a:spcPct val="107000"/>
              </a:lnSpc>
              <a:spcBef>
                <a:spcPts val="0"/>
              </a:spcBef>
              <a:spcAft>
                <a:spcPts val="1625"/>
              </a:spcAft>
            </a:pPr>
            <a:r>
              <a:rPr lang="en-US" dirty="0">
                <a:solidFill>
                  <a:srgbClr val="000000"/>
                </a:solidFill>
                <a:latin typeface="Times New Roman" panose="02020603050405020304" pitchFamily="18" charset="0"/>
                <a:ea typeface="Times New Roman" panose="02020603050405020304" pitchFamily="18" charset="0"/>
              </a:rPr>
              <a:t>Grayscale = 0.299R + 0.587G + 0.114B</a:t>
            </a:r>
          </a:p>
        </p:txBody>
      </p:sp>
      <p:sp>
        <p:nvSpPr>
          <p:cNvPr id="3" name="Rectangle 2"/>
          <p:cNvSpPr/>
          <p:nvPr/>
        </p:nvSpPr>
        <p:spPr>
          <a:xfrm>
            <a:off x="1141412" y="4427057"/>
            <a:ext cx="10820400" cy="2255874"/>
          </a:xfrm>
          <a:prstGeom prst="rect">
            <a:avLst/>
          </a:prstGeom>
        </p:spPr>
        <p:txBody>
          <a:bodyPr wrap="square">
            <a:spAutoFit/>
          </a:bodyPr>
          <a:lstStyle/>
          <a:p>
            <a:pPr marL="480060" indent="-6350">
              <a:lnSpc>
                <a:spcPct val="107000"/>
              </a:lnSpc>
              <a:spcAft>
                <a:spcPts val="1590"/>
              </a:spcAft>
            </a:pPr>
            <a:r>
              <a:rPr lang="en-US" b="1" dirty="0">
                <a:solidFill>
                  <a:srgbClr val="000000"/>
                </a:solidFill>
                <a:latin typeface="Times New Roman" panose="02020603050405020304" pitchFamily="18" charset="0"/>
                <a:ea typeface="Times New Roman" panose="02020603050405020304" pitchFamily="18" charset="0"/>
              </a:rPr>
              <a:t>Image Segmentation:</a:t>
            </a:r>
            <a:endParaRPr lang="en-US" dirty="0">
              <a:solidFill>
                <a:srgbClr val="000000"/>
              </a:solidFill>
              <a:latin typeface="Times New Roman" panose="02020603050405020304" pitchFamily="18" charset="0"/>
              <a:ea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Image segmentation is a technique for breaking up a digital image into smaller groupings called image segments, which reduces the complexity of the image and makes each segment more easily processed or analyzed. Technically, segmentation is the process of giving labels to pixelsin an image in order to distinguish between objects, persons, or other significant aspects. Object detection is a frequent use of image segmentation. It is usual practice to first apply an image segmentation method to discover things of interest in the image before processing the complete </a:t>
            </a:r>
            <a:endParaRPr lang="en-US" dirty="0"/>
          </a:p>
        </p:txBody>
      </p:sp>
    </p:spTree>
    <p:extLst>
      <p:ext uri="{BB962C8B-B14F-4D97-AF65-F5344CB8AC3E}">
        <p14:creationId xmlns:p14="http://schemas.microsoft.com/office/powerpoint/2010/main" val="358981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1412" y="457200"/>
            <a:ext cx="10820400" cy="2189830"/>
          </a:xfrm>
          <a:prstGeom prst="rect">
            <a:avLst/>
          </a:prstGeom>
        </p:spPr>
        <p:txBody>
          <a:bodyPr wrap="square">
            <a:spAutoFit/>
          </a:bodyPr>
          <a:lstStyle/>
          <a:p>
            <a:pPr marL="480060" marR="5080" indent="-6350" algn="just">
              <a:lnSpc>
                <a:spcPct val="147000"/>
              </a:lnSpc>
              <a:spcBef>
                <a:spcPts val="0"/>
              </a:spcBef>
              <a:spcAft>
                <a:spcPts val="50"/>
              </a:spcAft>
            </a:pPr>
            <a:r>
              <a:rPr lang="en-US" dirty="0">
                <a:solidFill>
                  <a:srgbClr val="000000"/>
                </a:solidFill>
                <a:latin typeface="Times New Roman" panose="02020603050405020304" pitchFamily="18" charset="0"/>
                <a:ea typeface="Times New Roman" panose="02020603050405020304" pitchFamily="18" charset="0"/>
              </a:rPr>
              <a:t>image. The object detector can then work with a bounding box that the segmentation algorithm has previously established. By stopping the detector from processing the entire image, accuracy is increased and inference time is decreased. A crucial component of computer vision technologies</a:t>
            </a:r>
          </a:p>
          <a:p>
            <a:pPr marL="480060" marR="5080" indent="-6350" algn="just">
              <a:lnSpc>
                <a:spcPct val="107000"/>
              </a:lnSpc>
              <a:spcBef>
                <a:spcPts val="0"/>
              </a:spcBef>
              <a:spcAft>
                <a:spcPts val="50"/>
              </a:spcAft>
            </a:pPr>
            <a:r>
              <a:rPr lang="en-US" dirty="0">
                <a:solidFill>
                  <a:srgbClr val="000000"/>
                </a:solidFill>
                <a:latin typeface="Times New Roman" panose="02020603050405020304" pitchFamily="18" charset="0"/>
                <a:ea typeface="Times New Roman" panose="02020603050405020304" pitchFamily="18" charset="0"/>
              </a:rPr>
              <a:t>and algorithms is image segmentation. It is employed in a variety of real-world</a:t>
            </a:r>
          </a:p>
          <a:p>
            <a:pPr algn="just"/>
            <a:r>
              <a:rPr lang="en-US" dirty="0">
                <a:solidFill>
                  <a:srgbClr val="000000"/>
                </a:solidFill>
                <a:latin typeface="Times New Roman" panose="02020603050405020304" pitchFamily="18" charset="0"/>
                <a:ea typeface="Times New Roman" panose="02020603050405020304" pitchFamily="18" charset="0"/>
              </a:rPr>
              <a:t>contexts, including as face identification and recognition in video surveillance, medical image analysis, computer vision for autonomous cars, and satellite image analysis.</a:t>
            </a:r>
            <a:endParaRPr lang="en-US" dirty="0"/>
          </a:p>
        </p:txBody>
      </p:sp>
      <p:sp>
        <p:nvSpPr>
          <p:cNvPr id="3" name="Rectangle 2"/>
          <p:cNvSpPr/>
          <p:nvPr/>
        </p:nvSpPr>
        <p:spPr>
          <a:xfrm>
            <a:off x="1172481" y="2895600"/>
            <a:ext cx="10789331" cy="3086871"/>
          </a:xfrm>
          <a:prstGeom prst="rect">
            <a:avLst/>
          </a:prstGeom>
        </p:spPr>
        <p:txBody>
          <a:bodyPr wrap="square">
            <a:spAutoFit/>
          </a:bodyPr>
          <a:lstStyle/>
          <a:p>
            <a:pPr marL="480060" indent="-6350">
              <a:lnSpc>
                <a:spcPct val="107000"/>
              </a:lnSpc>
              <a:spcAft>
                <a:spcPts val="1590"/>
              </a:spcAft>
            </a:pPr>
            <a:r>
              <a:rPr lang="en-US" b="1" dirty="0">
                <a:solidFill>
                  <a:srgbClr val="000000"/>
                </a:solidFill>
                <a:latin typeface="Times New Roman" panose="02020603050405020304" pitchFamily="18" charset="0"/>
                <a:ea typeface="Times New Roman" panose="02020603050405020304" pitchFamily="18" charset="0"/>
              </a:rPr>
              <a:t>Feature Measurement:</a:t>
            </a:r>
            <a:endParaRPr lang="en-US" dirty="0">
              <a:solidFill>
                <a:srgbClr val="000000"/>
              </a:solidFill>
              <a:latin typeface="Times New Roman" panose="02020603050405020304" pitchFamily="18" charset="0"/>
              <a:ea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The process of "feature detection" involves computing abstractions of image data and locally determining whether or not each image point contains an image feature of a specific type. A fundamental aspect of image processing is feature detection. This means that it is typically done as the initial operation on an image and checks each pixel to see if a feature is present there. If this is a component of a bigger algorithm, the algorithm will usually just look at the image wherethe features are. The term "feature description" refers to a technique for describing the local attributes of an image at identified key points in an image. These algorithms take advantage of key points discovered in the image data to extract interesting information. The information produced by these feature description techniques is frequently organized by encoding it as the constituent parts of a single vector, or feature vector. A feature space is the collection of all feasible feature vectors.</a:t>
            </a:r>
            <a:endParaRPr lang="en-US" dirty="0"/>
          </a:p>
        </p:txBody>
      </p:sp>
    </p:spTree>
    <p:extLst>
      <p:ext uri="{BB962C8B-B14F-4D97-AF65-F5344CB8AC3E}">
        <p14:creationId xmlns:p14="http://schemas.microsoft.com/office/powerpoint/2010/main" val="196609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1012" y="1600200"/>
            <a:ext cx="10668000" cy="2492349"/>
          </a:xfrm>
          <a:prstGeom prst="rect">
            <a:avLst/>
          </a:prstGeom>
        </p:spPr>
        <p:txBody>
          <a:bodyPr wrap="square">
            <a:spAutoFit/>
          </a:bodyPr>
          <a:lstStyle/>
          <a:p>
            <a:pPr marL="480060" indent="-6350">
              <a:lnSpc>
                <a:spcPct val="107000"/>
              </a:lnSpc>
              <a:spcAft>
                <a:spcPts val="1580"/>
              </a:spcAft>
            </a:pPr>
            <a:r>
              <a:rPr lang="en-US" b="1" dirty="0">
                <a:solidFill>
                  <a:srgbClr val="000000"/>
                </a:solidFill>
                <a:latin typeface="Times New Roman" panose="02020603050405020304" pitchFamily="18" charset="0"/>
                <a:ea typeface="Times New Roman" panose="02020603050405020304" pitchFamily="18" charset="0"/>
              </a:rPr>
              <a:t>Finding Correlation:</a:t>
            </a:r>
            <a:endParaRPr lang="en-US" dirty="0">
              <a:solidFill>
                <a:srgbClr val="000000"/>
              </a:solidFill>
              <a:latin typeface="Times New Roman" panose="02020603050405020304" pitchFamily="18" charset="0"/>
              <a:ea typeface="Times New Roman" panose="02020603050405020304" pitchFamily="18" charset="0"/>
            </a:endParaRPr>
          </a:p>
          <a:p>
            <a:pPr marL="480060" marR="5080" indent="-6350" algn="just">
              <a:lnSpc>
                <a:spcPct val="107000"/>
              </a:lnSpc>
              <a:spcBef>
                <a:spcPts val="0"/>
              </a:spcBef>
              <a:spcAft>
                <a:spcPts val="1600"/>
              </a:spcAft>
            </a:pPr>
            <a:r>
              <a:rPr lang="en-US" dirty="0">
                <a:solidFill>
                  <a:srgbClr val="000000"/>
                </a:solidFill>
                <a:latin typeface="Times New Roman" panose="02020603050405020304" pitchFamily="18" charset="0"/>
                <a:ea typeface="Times New Roman" panose="02020603050405020304" pitchFamily="18" charset="0"/>
              </a:rPr>
              <a:t>For finding Correlation of two images we have to follow this steps:</a:t>
            </a:r>
          </a:p>
          <a:p>
            <a:pPr marL="342900" marR="5080" lvl="0" indent="-342900" algn="just" fontAlgn="base">
              <a:lnSpc>
                <a:spcPct val="107000"/>
              </a:lnSpc>
              <a:spcBef>
                <a:spcPts val="0"/>
              </a:spcBef>
              <a:spcAft>
                <a:spcPts val="605"/>
              </a:spcAft>
              <a:buClr>
                <a:srgbClr val="000000"/>
              </a:buClr>
              <a:buSzPts val="1200"/>
              <a:buFont typeface="+mj-lt"/>
              <a:buAutoNum type="arabi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Load two images and extract their pixel-by-pixel information</a:t>
            </a:r>
          </a:p>
          <a:p>
            <a:pPr marL="342900" marR="5080" lvl="0" indent="-342900" algn="just" fontAlgn="base">
              <a:lnSpc>
                <a:spcPct val="107000"/>
              </a:lnSpc>
              <a:spcBef>
                <a:spcPts val="0"/>
              </a:spcBef>
              <a:spcAft>
                <a:spcPts val="595"/>
              </a:spcAft>
              <a:buClr>
                <a:srgbClr val="000000"/>
              </a:buClr>
              <a:buSzPts val="1200"/>
              <a:buFont typeface="+mj-lt"/>
              <a:buAutoNum type="arabi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Normalize and down sample the pixel information</a:t>
            </a:r>
          </a:p>
          <a:p>
            <a:pPr marL="342900" marR="5080" lvl="0" indent="-342900" algn="just" fontAlgn="base">
              <a:lnSpc>
                <a:spcPct val="107000"/>
              </a:lnSpc>
              <a:spcBef>
                <a:spcPts val="0"/>
              </a:spcBef>
              <a:spcAft>
                <a:spcPts val="605"/>
              </a:spcAft>
              <a:buClr>
                <a:srgbClr val="000000"/>
              </a:buClr>
              <a:buSzPts val="1200"/>
              <a:buFont typeface="+mj-lt"/>
              <a:buAutoNum type="arabi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Calculate cross-correlation using the processed pixel information</a:t>
            </a:r>
          </a:p>
          <a:p>
            <a:r>
              <a:rPr lang="en-US" dirty="0">
                <a:solidFill>
                  <a:srgbClr val="000000"/>
                </a:solidFill>
                <a:latin typeface="Times New Roman" panose="02020603050405020304" pitchFamily="18" charset="0"/>
                <a:ea typeface="Times New Roman" panose="02020603050405020304" pitchFamily="18" charset="0"/>
              </a:rPr>
              <a:t>Generate visual summaries of cross-correlation, highlighting areas of maximum image overlap. </a:t>
            </a:r>
            <a:endParaRPr lang="en-US" dirty="0"/>
          </a:p>
        </p:txBody>
      </p:sp>
    </p:spTree>
    <p:extLst>
      <p:ext uri="{BB962C8B-B14F-4D97-AF65-F5344CB8AC3E}">
        <p14:creationId xmlns:p14="http://schemas.microsoft.com/office/powerpoint/2010/main" val="424621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8612" y="304800"/>
            <a:ext cx="6781800" cy="646331"/>
          </a:xfrm>
          <a:prstGeom prst="rect">
            <a:avLst/>
          </a:prstGeom>
          <a:noFill/>
        </p:spPr>
        <p:txBody>
          <a:bodyPr wrap="square" rtlCol="0">
            <a:spAutoFit/>
          </a:bodyPr>
          <a:lstStyle/>
          <a:p>
            <a:r>
              <a:rPr lang="en-US" sz="3600" dirty="0">
                <a:solidFill>
                  <a:schemeClr val="accent1">
                    <a:lumMod val="50000"/>
                  </a:schemeClr>
                </a:solidFill>
              </a:rPr>
              <a:t>List Of Contents:</a:t>
            </a:r>
          </a:p>
        </p:txBody>
      </p:sp>
      <p:sp>
        <p:nvSpPr>
          <p:cNvPr id="3" name="TextBox 2"/>
          <p:cNvSpPr txBox="1"/>
          <p:nvPr/>
        </p:nvSpPr>
        <p:spPr>
          <a:xfrm>
            <a:off x="1827212" y="1143000"/>
            <a:ext cx="9677400"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t>Major Area</a:t>
            </a:r>
          </a:p>
          <a:p>
            <a:pPr marL="285750" indent="-285750">
              <a:buFont typeface="Arial" panose="020B0604020202020204" pitchFamily="34" charset="0"/>
              <a:buChar char="•"/>
            </a:pPr>
            <a:r>
              <a:rPr lang="en-US" sz="2800" dirty="0"/>
              <a:t>Minor Area</a:t>
            </a:r>
          </a:p>
          <a:p>
            <a:pPr marL="285750" indent="-285750">
              <a:buFont typeface="Arial" panose="020B0604020202020204" pitchFamily="34" charset="0"/>
              <a:buChar char="•"/>
            </a:pPr>
            <a:r>
              <a:rPr lang="en-US" sz="2800" dirty="0"/>
              <a:t>Abstract</a:t>
            </a:r>
          </a:p>
          <a:p>
            <a:pPr marL="285750" indent="-285750">
              <a:buFont typeface="Arial" panose="020B0604020202020204" pitchFamily="34" charset="0"/>
              <a:buChar char="•"/>
            </a:pPr>
            <a:r>
              <a:rPr lang="en-US" sz="2800" dirty="0"/>
              <a:t>Introduction</a:t>
            </a:r>
          </a:p>
          <a:p>
            <a:pPr marL="285750" indent="-285750">
              <a:buFont typeface="Arial" panose="020B0604020202020204" pitchFamily="34" charset="0"/>
              <a:buChar char="•"/>
            </a:pPr>
            <a:r>
              <a:rPr lang="en-US" sz="2800" dirty="0"/>
              <a:t>Objectives</a:t>
            </a:r>
          </a:p>
          <a:p>
            <a:pPr marL="285750" indent="-285750">
              <a:buFont typeface="Arial" panose="020B0604020202020204" pitchFamily="34" charset="0"/>
              <a:buChar char="•"/>
            </a:pPr>
            <a:r>
              <a:rPr lang="en-US" sz="2800" dirty="0"/>
              <a:t>Literature Survey</a:t>
            </a:r>
          </a:p>
          <a:p>
            <a:pPr marL="285750" indent="-285750">
              <a:buFont typeface="Arial" panose="020B0604020202020204" pitchFamily="34" charset="0"/>
              <a:buChar char="•"/>
            </a:pPr>
            <a:r>
              <a:rPr lang="en-US" sz="2800" dirty="0" smtClean="0"/>
              <a:t>Required algorithm</a:t>
            </a:r>
          </a:p>
          <a:p>
            <a:pPr marL="285750" indent="-285750">
              <a:buFont typeface="Arial" panose="020B0604020202020204" pitchFamily="34" charset="0"/>
              <a:buChar char="•"/>
            </a:pPr>
            <a:r>
              <a:rPr lang="en-US" sz="2800" dirty="0" smtClean="0"/>
              <a:t>Implementation of algorithm</a:t>
            </a:r>
          </a:p>
          <a:p>
            <a:pPr marL="285750" indent="-285750">
              <a:buFont typeface="Arial" panose="020B0604020202020204" pitchFamily="34" charset="0"/>
              <a:buChar char="•"/>
            </a:pPr>
            <a:r>
              <a:rPr lang="en-US" sz="2800" dirty="0" smtClean="0"/>
              <a:t>Results</a:t>
            </a:r>
          </a:p>
          <a:p>
            <a:pPr marL="285750" indent="-285750">
              <a:buFont typeface="Arial" panose="020B0604020202020204" pitchFamily="34" charset="0"/>
              <a:buChar char="•"/>
            </a:pPr>
            <a:r>
              <a:rPr lang="en-US" sz="2800" dirty="0"/>
              <a:t>Conclusion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73786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6212" y="457200"/>
            <a:ext cx="9906000" cy="5629683"/>
          </a:xfrm>
          <a:prstGeom prst="rect">
            <a:avLst/>
          </a:prstGeom>
          <a:noFill/>
        </p:spPr>
        <p:txBody>
          <a:bodyPr wrap="square" rtlCol="0">
            <a:spAutoFit/>
          </a:bodyPr>
          <a:lstStyle/>
          <a:p>
            <a:pPr marL="480060" indent="-6350">
              <a:lnSpc>
                <a:spcPct val="107000"/>
              </a:lnSpc>
              <a:spcAft>
                <a:spcPts val="1455"/>
              </a:spcAft>
            </a:pPr>
            <a:r>
              <a:rPr lang="en-US" sz="3600" dirty="0">
                <a:solidFill>
                  <a:schemeClr val="accent1">
                    <a:lumMod val="50000"/>
                  </a:schemeClr>
                </a:solidFill>
                <a:latin typeface="Calibri" panose="020F0502020204030204" pitchFamily="34" charset="0"/>
                <a:ea typeface="Calibri" panose="020F0502020204030204" pitchFamily="34" charset="0"/>
              </a:rPr>
              <a:t>Implementation Steps of Proposed System:</a:t>
            </a:r>
            <a:endParaRPr lang="en-US" sz="3600" dirty="0">
              <a:solidFill>
                <a:schemeClr val="accent1">
                  <a:lumMod val="50000"/>
                </a:schemeClr>
              </a:solidFill>
              <a:latin typeface="Times New Roman" panose="02020603050405020304" pitchFamily="18" charset="0"/>
              <a:ea typeface="Times New Roman" panose="02020603050405020304" pitchFamily="18" charset="0"/>
            </a:endParaRPr>
          </a:p>
          <a:p>
            <a:pPr marL="342900" marR="5080" lvl="0" indent="-342900" algn="just" fontAlgn="base">
              <a:lnSpc>
                <a:spcPct val="107000"/>
              </a:lnSpc>
              <a:spcBef>
                <a:spcPts val="0"/>
              </a:spcBef>
              <a:spcAft>
                <a:spcPts val="605"/>
              </a:spcAft>
              <a:buClr>
                <a:srgbClr val="000000"/>
              </a:buClr>
              <a:buSzPts val="1200"/>
              <a:buFont typeface="+mj-lt"/>
              <a:buAutoNum type="arabi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first, OpenCV was used to read the real and fake photos after importing the Modules.</a:t>
            </a:r>
          </a:p>
          <a:p>
            <a:pPr marL="342900" marR="5080" lvl="0" indent="-342900" algn="just" fontAlgn="base">
              <a:lnSpc>
                <a:spcPct val="147000"/>
              </a:lnSpc>
              <a:spcBef>
                <a:spcPts val="0"/>
              </a:spcBef>
              <a:spcAft>
                <a:spcPts val="50"/>
              </a:spcAft>
              <a:buClr>
                <a:srgbClr val="000000"/>
              </a:buClr>
              <a:buSzPts val="1200"/>
              <a:buFont typeface="+mj-lt"/>
              <a:buAutoNum type="arabi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 colorful image was then changed to black and white because a black and white image makes it simpler to identify key aspects.</a:t>
            </a:r>
          </a:p>
          <a:p>
            <a:pPr marL="342900" marR="5080" lvl="0" indent="-342900" algn="just" fontAlgn="base">
              <a:lnSpc>
                <a:spcPct val="147000"/>
              </a:lnSpc>
              <a:spcBef>
                <a:spcPts val="0"/>
              </a:spcBef>
              <a:spcAft>
                <a:spcPts val="50"/>
              </a:spcAft>
              <a:buClr>
                <a:srgbClr val="000000"/>
              </a:buClr>
              <a:buSzPts val="1200"/>
              <a:buFont typeface="+mj-lt"/>
              <a:buAutoNum type="arabi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Then Gandhi Ji's picture was being taken from the original note. The coordinates must be changed each time Gandhi Ji's image is extracted. The same thing also be done for fake notes.</a:t>
            </a:r>
          </a:p>
          <a:p>
            <a:pPr marL="342900" marR="5080" lvl="0" indent="-342900" algn="just" fontAlgn="base">
              <a:lnSpc>
                <a:spcPct val="107000"/>
              </a:lnSpc>
              <a:spcBef>
                <a:spcPts val="0"/>
              </a:spcBef>
              <a:spcAft>
                <a:spcPts val="595"/>
              </a:spcAft>
              <a:buClr>
                <a:srgbClr val="000000"/>
              </a:buClr>
              <a:buSzPts val="1200"/>
              <a:buFont typeface="+mj-lt"/>
              <a:buAutoNum type="arabi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Then the thin strip was extracted from the real and fake notes.</a:t>
            </a:r>
          </a:p>
          <a:p>
            <a:pPr marL="342900" marR="5080" lvl="0" indent="-342900" algn="just" fontAlgn="base">
              <a:lnSpc>
                <a:spcPct val="147000"/>
              </a:lnSpc>
              <a:spcBef>
                <a:spcPts val="0"/>
              </a:spcBef>
              <a:spcAft>
                <a:spcPts val="50"/>
              </a:spcAft>
              <a:buClr>
                <a:srgbClr val="000000"/>
              </a:buClr>
              <a:buSzPts val="1200"/>
              <a:buFont typeface="+mj-lt"/>
              <a:buAutoNum type="arabi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Then the image was being converted to HSV (Hue Saturation Value). Simple terms, the format is different. A numerical evaluation of the color in the photograph is called HSV</a:t>
            </a:r>
            <a:r>
              <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p>
          <a:p>
            <a:pPr marL="342900" marR="5080" lvl="0" indent="-342900" algn="just" fontAlgn="base">
              <a:lnSpc>
                <a:spcPct val="147000"/>
              </a:lnSpc>
              <a:spcBef>
                <a:spcPts val="0"/>
              </a:spcBef>
              <a:spcAft>
                <a:spcPts val="50"/>
              </a:spcAft>
              <a:buClr>
                <a:srgbClr val="000000"/>
              </a:buClr>
              <a:buSzPts val="1200"/>
              <a:buFont typeface="+mj-lt"/>
              <a:buAutoNum type="arabi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Bwareaopen is a function that will find the connectivity in a picture. It will be used to determine how many lines there are in a short strip. It will be employed later on in the procedure.</a:t>
            </a:r>
          </a:p>
          <a:p>
            <a:pPr marR="5080" lvl="0" algn="just" fontAlgn="base">
              <a:lnSpc>
                <a:spcPct val="147000"/>
              </a:lnSpc>
              <a:spcBef>
                <a:spcPts val="0"/>
              </a:spcBef>
              <a:spcAft>
                <a:spcPts val="50"/>
              </a:spcAft>
              <a:buClr>
                <a:srgbClr val="000000"/>
              </a:buClr>
              <a:buSzPts val="1200"/>
            </a:pPr>
            <a:endPar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5636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8612" y="152400"/>
            <a:ext cx="10668000" cy="368755"/>
          </a:xfrm>
          <a:prstGeom prst="rect">
            <a:avLst/>
          </a:prstGeom>
        </p:spPr>
        <p:txBody>
          <a:bodyPr wrap="square">
            <a:spAutoFit/>
          </a:bodyPr>
          <a:lstStyle/>
          <a:p>
            <a:pPr marL="6350" marR="10795" indent="-6350" algn="r">
              <a:lnSpc>
                <a:spcPct val="107000"/>
              </a:lnSpc>
              <a:spcBef>
                <a:spcPts val="0"/>
              </a:spcBef>
              <a:spcAft>
                <a:spcPts val="570"/>
              </a:spcAft>
            </a:pPr>
            <a:r>
              <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1127850" y="332423"/>
            <a:ext cx="10591800" cy="4181401"/>
          </a:xfrm>
          <a:prstGeom prst="rect">
            <a:avLst/>
          </a:prstGeom>
        </p:spPr>
        <p:txBody>
          <a:bodyPr wrap="square">
            <a:spAutoFit/>
          </a:bodyPr>
          <a:lstStyle/>
          <a:p>
            <a:pPr marR="5080" lvl="0" algn="just" fontAlgn="base">
              <a:lnSpc>
                <a:spcPct val="147000"/>
              </a:lnSpc>
              <a:spcBef>
                <a:spcPts val="0"/>
              </a:spcBef>
              <a:spcAft>
                <a:spcPts val="50"/>
              </a:spcAft>
              <a:buClr>
                <a:srgbClr val="000000"/>
              </a:buClr>
              <a:buSzPts val="1200"/>
            </a:pPr>
            <a:endPar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5080" lvl="0" algn="just" fontAlgn="base">
              <a:lnSpc>
                <a:spcPct val="147000"/>
              </a:lnSpc>
              <a:spcBef>
                <a:spcPts val="0"/>
              </a:spcBef>
              <a:spcAft>
                <a:spcPts val="50"/>
              </a:spcAft>
              <a:buClr>
                <a:srgbClr val="000000"/>
              </a:buClr>
              <a:buSzPts val="1200"/>
            </a:pPr>
            <a:r>
              <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7. Then, the code for morphologically extracting the thin strip image can be seen. This is a crucial step in       determining the amount of lines in an image.</a:t>
            </a:r>
          </a:p>
          <a:p>
            <a:pPr marR="5080" lvl="0" algn="just" fontAlgn="base">
              <a:lnSpc>
                <a:spcPct val="147000"/>
              </a:lnSpc>
              <a:spcBef>
                <a:spcPts val="0"/>
              </a:spcBef>
              <a:spcAft>
                <a:spcPts val="50"/>
              </a:spcAft>
              <a:buClr>
                <a:srgbClr val="000000"/>
              </a:buClr>
              <a:buSzPts val="1200"/>
            </a:pPr>
            <a:r>
              <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8.  </a:t>
            </a:r>
            <a:r>
              <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Then Bwareaopen function for the thin strip was used.</a:t>
            </a:r>
          </a:p>
          <a:p>
            <a:pPr marR="5080" lvl="0" algn="just" fontAlgn="base">
              <a:lnSpc>
                <a:spcPct val="107000"/>
              </a:lnSpc>
              <a:spcBef>
                <a:spcPts val="0"/>
              </a:spcBef>
              <a:spcAft>
                <a:spcPts val="605"/>
              </a:spcAft>
              <a:buClr>
                <a:srgbClr val="000000"/>
              </a:buClr>
              <a:buSzPts val="1200"/>
            </a:pPr>
            <a:r>
              <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9.  In next step, final counting of the number of lines in real and fake note was made.</a:t>
            </a:r>
          </a:p>
          <a:p>
            <a:pPr marR="5080" lvl="0" algn="just" fontAlgn="base">
              <a:lnSpc>
                <a:spcPct val="147000"/>
              </a:lnSpc>
              <a:spcBef>
                <a:spcPts val="0"/>
              </a:spcBef>
              <a:spcAft>
                <a:spcPts val="50"/>
              </a:spcAft>
              <a:buClr>
                <a:srgbClr val="000000"/>
              </a:buClr>
              <a:buSzPts val="1200"/>
            </a:pPr>
            <a:r>
              <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10. A correlation function was being defined. This correlation function to our Gandhi Ji image was applied. Simply said, we were looking to compare Gandhi Ji's image on the real and false photos. This will accept two two-dimensional matrices as input and return aresult in the form of a number between 0 and 1. Gandhi Ji's photo on a fake note is legalif the outcome is larger than 0.5; otherwise, it is not.</a:t>
            </a:r>
          </a:p>
          <a:p>
            <a:pPr marL="342900" marR="5080" lvl="0" indent="-342900" algn="just" fontAlgn="base">
              <a:lnSpc>
                <a:spcPct val="147000"/>
              </a:lnSpc>
              <a:spcBef>
                <a:spcPts val="0"/>
              </a:spcBef>
              <a:spcAft>
                <a:spcPts val="50"/>
              </a:spcAft>
              <a:buClr>
                <a:srgbClr val="000000"/>
              </a:buClr>
              <a:buSzPts val="1200"/>
              <a:buFont typeface="+mj-lt"/>
              <a:buAutoNum type="arabicPeriod"/>
            </a:pPr>
            <a:endPar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p:cNvSpPr/>
          <p:nvPr/>
        </p:nvSpPr>
        <p:spPr>
          <a:xfrm>
            <a:off x="1242150" y="4694284"/>
            <a:ext cx="10363200" cy="923330"/>
          </a:xfrm>
          <a:prstGeom prst="rect">
            <a:avLst/>
          </a:prstGeom>
        </p:spPr>
        <p:txBody>
          <a:bodyPr wrap="square">
            <a:spAutoFit/>
          </a:bodyPr>
          <a:lstStyle/>
          <a:p>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Lastly the correlation function was being used. Also, we were building our code to determine whether or not the correlation value is greater than 0.5. If it is larger than 0.5, then we were determining whether or not there are an equal number of lines.</a:t>
            </a:r>
            <a:endParaRPr lang="en-US" dirty="0"/>
          </a:p>
        </p:txBody>
      </p:sp>
    </p:spTree>
    <p:extLst>
      <p:ext uri="{BB962C8B-B14F-4D97-AF65-F5344CB8AC3E}">
        <p14:creationId xmlns:p14="http://schemas.microsoft.com/office/powerpoint/2010/main" val="348424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0885" y="410400"/>
            <a:ext cx="5804795" cy="645113"/>
          </a:xfrm>
          <a:prstGeom prst="rect">
            <a:avLst/>
          </a:prstGeom>
        </p:spPr>
        <p:txBody>
          <a:bodyPr wrap="none">
            <a:spAutoFit/>
          </a:bodyPr>
          <a:lstStyle/>
          <a:p>
            <a:pPr marL="2245995" marR="1789430" indent="-6350" algn="ctr">
              <a:lnSpc>
                <a:spcPct val="107000"/>
              </a:lnSpc>
              <a:spcBef>
                <a:spcPts val="0"/>
              </a:spcBef>
              <a:spcAft>
                <a:spcPts val="1745"/>
              </a:spcAft>
            </a:pPr>
            <a:r>
              <a:rPr lang="en-US" sz="3600" b="1" dirty="0">
                <a:solidFill>
                  <a:schemeClr val="accent1">
                    <a:lumMod val="50000"/>
                  </a:schemeClr>
                </a:solidFill>
                <a:latin typeface="Times New Roman" panose="02020603050405020304" pitchFamily="18" charset="0"/>
                <a:ea typeface="Times New Roman" panose="02020603050405020304" pitchFamily="18" charset="0"/>
              </a:rPr>
              <a:t>Results </a:t>
            </a:r>
          </a:p>
        </p:txBody>
      </p:sp>
      <p:sp>
        <p:nvSpPr>
          <p:cNvPr id="4" name="Rectangle 3"/>
          <p:cNvSpPr/>
          <p:nvPr/>
        </p:nvSpPr>
        <p:spPr>
          <a:xfrm>
            <a:off x="1065212" y="1271583"/>
            <a:ext cx="10820400" cy="2080506"/>
          </a:xfrm>
          <a:prstGeom prst="rect">
            <a:avLst/>
          </a:prstGeom>
        </p:spPr>
        <p:txBody>
          <a:bodyPr wrap="square">
            <a:spAutoFit/>
          </a:bodyPr>
          <a:lstStyle/>
          <a:p>
            <a:pPr marL="480060" marR="5080" indent="-6350" algn="just">
              <a:lnSpc>
                <a:spcPct val="147000"/>
              </a:lnSpc>
              <a:spcBef>
                <a:spcPts val="0"/>
              </a:spcBef>
              <a:spcAft>
                <a:spcPts val="3035"/>
              </a:spcAft>
            </a:pPr>
            <a:r>
              <a:rPr lang="en-US" dirty="0" smtClean="0">
                <a:solidFill>
                  <a:srgbClr val="000000"/>
                </a:solidFill>
                <a:latin typeface="Times New Roman" panose="02020603050405020304" pitchFamily="18" charset="0"/>
                <a:ea typeface="Times New Roman" panose="02020603050405020304" pitchFamily="18" charset="0"/>
              </a:rPr>
              <a:t>There </a:t>
            </a:r>
            <a:r>
              <a:rPr lang="en-US" dirty="0">
                <a:solidFill>
                  <a:srgbClr val="000000"/>
                </a:solidFill>
                <a:latin typeface="Times New Roman" panose="02020603050405020304" pitchFamily="18" charset="0"/>
                <a:ea typeface="Times New Roman" panose="02020603050405020304" pitchFamily="18" charset="0"/>
              </a:rPr>
              <a:t>are other ways to detect if the money is phony or not, but they all follow the same basic stages. Image capture, edge recognition, segmentation, grayscale conversion, and feature extraction are among them. Most of the articles use MATLAB as their computation tool, however we ultimately used OpenCV and Python as our programming language. To perform comparisons and determine the outcome, a number of characteristics that identify genuine currency apart from counterfeit ones are taken into account.</a:t>
            </a:r>
          </a:p>
        </p:txBody>
      </p:sp>
      <p:sp>
        <p:nvSpPr>
          <p:cNvPr id="5" name="Rectangle 4"/>
          <p:cNvSpPr/>
          <p:nvPr/>
        </p:nvSpPr>
        <p:spPr>
          <a:xfrm>
            <a:off x="1522412" y="4126514"/>
            <a:ext cx="10363200" cy="1477328"/>
          </a:xfrm>
          <a:prstGeom prst="rect">
            <a:avLst/>
          </a:prstGeom>
        </p:spPr>
        <p:txBody>
          <a:bodyPr wrap="square" anchor="ctr">
            <a:spAutoFit/>
          </a:bodyPr>
          <a:lstStyle/>
          <a:p>
            <a:pPr algn="just"/>
            <a:r>
              <a:rPr lang="en-US" dirty="0">
                <a:solidFill>
                  <a:srgbClr val="000000"/>
                </a:solidFill>
                <a:latin typeface="Times New Roman" panose="02020603050405020304" pitchFamily="18" charset="0"/>
                <a:ea typeface="Times New Roman" panose="02020603050405020304" pitchFamily="18" charset="0"/>
              </a:rPr>
              <a:t>We are aware that these tools are used at banks and businesses to help identify counterfeit money, but the average person who lacks these resources is susceptible to this. Our goal is to offer a lowcost system with quick computations that can make decisions in a matter of seconds. The entire process ought to function for Indian denomination 2000. It would be simple for the general public to use, relatively portable, and reasonably priced. The model has some limitations.We can get at </a:t>
            </a:r>
            <a:endParaRPr lang="en-US" dirty="0"/>
          </a:p>
        </p:txBody>
      </p:sp>
    </p:spTree>
    <p:extLst>
      <p:ext uri="{BB962C8B-B14F-4D97-AF65-F5344CB8AC3E}">
        <p14:creationId xmlns:p14="http://schemas.microsoft.com/office/powerpoint/2010/main" val="168142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2412" y="990600"/>
            <a:ext cx="9067800" cy="1720984"/>
          </a:xfrm>
          <a:prstGeom prst="rect">
            <a:avLst/>
          </a:prstGeom>
        </p:spPr>
        <p:txBody>
          <a:bodyPr wrap="square">
            <a:spAutoFit/>
          </a:bodyPr>
          <a:lstStyle/>
          <a:p>
            <a:pPr marL="480060" marR="5080" indent="-6350" algn="just">
              <a:lnSpc>
                <a:spcPct val="147000"/>
              </a:lnSpc>
              <a:spcBef>
                <a:spcPts val="0"/>
              </a:spcBef>
              <a:spcAft>
                <a:spcPts val="3720"/>
              </a:spcAft>
            </a:pPr>
            <a:r>
              <a:rPr lang="en-US" dirty="0">
                <a:solidFill>
                  <a:srgbClr val="000000"/>
                </a:solidFill>
                <a:latin typeface="Times New Roman" panose="02020603050405020304" pitchFamily="18" charset="0"/>
                <a:ea typeface="Times New Roman" panose="02020603050405020304" pitchFamily="18" charset="0"/>
              </a:rPr>
              <a:t>most 81% of accuracy which may be sufficient. However, it is still more precise than human detection. It can currently be utilized as an additional tool to lessen human mistake. Additionally, the model's accuracy can be increased any further with more data and better analysis.</a:t>
            </a:r>
          </a:p>
        </p:txBody>
      </p:sp>
      <p:sp>
        <p:nvSpPr>
          <p:cNvPr id="3" name="Rectangle 2"/>
          <p:cNvSpPr/>
          <p:nvPr/>
        </p:nvSpPr>
        <p:spPr>
          <a:xfrm>
            <a:off x="1516470" y="3200400"/>
            <a:ext cx="9149942" cy="1965474"/>
          </a:xfrm>
          <a:prstGeom prst="rect">
            <a:avLst/>
          </a:prstGeom>
        </p:spPr>
        <p:txBody>
          <a:bodyPr wrap="square">
            <a:spAutoFit/>
          </a:bodyPr>
          <a:lstStyle/>
          <a:p>
            <a:pPr marL="480060" marR="5080" indent="-6350" algn="just">
              <a:lnSpc>
                <a:spcPct val="147000"/>
              </a:lnSpc>
              <a:spcBef>
                <a:spcPts val="0"/>
              </a:spcBef>
              <a:spcAft>
                <a:spcPts val="1040"/>
              </a:spcAft>
            </a:pPr>
            <a:r>
              <a:rPr lang="en-US" dirty="0">
                <a:solidFill>
                  <a:srgbClr val="000000"/>
                </a:solidFill>
                <a:latin typeface="Times New Roman" panose="02020603050405020304" pitchFamily="18" charset="0"/>
                <a:ea typeface="Times New Roman" panose="02020603050405020304" pitchFamily="18" charset="0"/>
              </a:rPr>
              <a:t>Accuracy: The percentage of accurately classified data samples over all the data is known as accuracy. Accuracy can be calculated by the following equation. </a:t>
            </a:r>
            <a:endParaRPr lang="en-US" dirty="0" smtClean="0">
              <a:solidFill>
                <a:srgbClr val="000000"/>
              </a:solidFill>
              <a:latin typeface="Times New Roman" panose="02020603050405020304" pitchFamily="18" charset="0"/>
              <a:ea typeface="Times New Roman" panose="02020603050405020304" pitchFamily="18" charset="0"/>
            </a:endParaRPr>
          </a:p>
          <a:p>
            <a:pPr marL="480060" marR="5080" indent="-6350" algn="just">
              <a:lnSpc>
                <a:spcPct val="147000"/>
              </a:lnSpc>
              <a:spcBef>
                <a:spcPts val="0"/>
              </a:spcBef>
              <a:spcAft>
                <a:spcPts val="1040"/>
              </a:spcAft>
            </a:pPr>
            <a:r>
              <a:rPr lang="en-US" dirty="0" smtClean="0">
                <a:solidFill>
                  <a:srgbClr val="000000"/>
                </a:solidFill>
                <a:latin typeface="Times New Roman" panose="02020603050405020304" pitchFamily="18" charset="0"/>
                <a:ea typeface="Times New Roman" panose="02020603050405020304" pitchFamily="18" charset="0"/>
              </a:rPr>
              <a:t>Accuracy </a:t>
            </a:r>
            <a:r>
              <a:rPr lang="en-US" dirty="0">
                <a:solidFill>
                  <a:srgbClr val="000000"/>
                </a:solidFill>
                <a:latin typeface="Times New Roman" panose="02020603050405020304" pitchFamily="18" charset="0"/>
                <a:ea typeface="Times New Roman" panose="02020603050405020304" pitchFamily="18" charset="0"/>
              </a:rPr>
              <a:t>= (TP+TN)/(TP+FP+TN+FN)</a:t>
            </a:r>
          </a:p>
          <a:p>
            <a:pPr marL="2245995" marR="1763395" indent="-6350" algn="ctr">
              <a:lnSpc>
                <a:spcPct val="107000"/>
              </a:lnSpc>
              <a:spcBef>
                <a:spcPts val="0"/>
              </a:spcBef>
              <a:spcAft>
                <a:spcPts val="1600"/>
              </a:spcAft>
            </a:pPr>
            <a:r>
              <a:rPr lang="en-US" sz="2400" b="1" dirty="0">
                <a:solidFill>
                  <a:srgbClr val="000000"/>
                </a:solidFill>
                <a:latin typeface="Times New Roman" panose="02020603050405020304" pitchFamily="18" charset="0"/>
                <a:ea typeface="Times New Roman" panose="02020603050405020304" pitchFamily="18" charset="0"/>
              </a:rPr>
              <a:t> </a:t>
            </a:r>
            <a:endParaRPr lang="en-US"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7962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275012" y="1295400"/>
            <a:ext cx="5205095" cy="3886199"/>
          </a:xfrm>
          <a:prstGeom prst="rect">
            <a:avLst/>
          </a:prstGeom>
        </p:spPr>
      </p:pic>
    </p:spTree>
    <p:extLst>
      <p:ext uri="{BB962C8B-B14F-4D97-AF65-F5344CB8AC3E}">
        <p14:creationId xmlns:p14="http://schemas.microsoft.com/office/powerpoint/2010/main" val="242306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9667" y="381000"/>
            <a:ext cx="5700278" cy="460895"/>
          </a:xfrm>
          <a:prstGeom prst="rect">
            <a:avLst/>
          </a:prstGeom>
        </p:spPr>
        <p:txBody>
          <a:bodyPr wrap="none">
            <a:spAutoFit/>
          </a:bodyPr>
          <a:lstStyle/>
          <a:p>
            <a:pPr marL="2245995" marR="1765300" indent="-6350" algn="ctr">
              <a:lnSpc>
                <a:spcPct val="107000"/>
              </a:lnSpc>
              <a:spcBef>
                <a:spcPts val="0"/>
              </a:spcBef>
              <a:spcAft>
                <a:spcPts val="1760"/>
              </a:spcAft>
            </a:pPr>
            <a:r>
              <a:rPr lang="en-US" sz="2400" b="1" dirty="0">
                <a:solidFill>
                  <a:srgbClr val="000000"/>
                </a:solidFill>
                <a:latin typeface="Times New Roman" panose="02020603050405020304" pitchFamily="18" charset="0"/>
                <a:ea typeface="Times New Roman" panose="02020603050405020304" pitchFamily="18" charset="0"/>
              </a:rPr>
              <a:t>Conclusion</a:t>
            </a:r>
          </a:p>
        </p:txBody>
      </p:sp>
      <p:sp>
        <p:nvSpPr>
          <p:cNvPr id="3" name="Rectangle 2"/>
          <p:cNvSpPr/>
          <p:nvPr/>
        </p:nvSpPr>
        <p:spPr>
          <a:xfrm>
            <a:off x="1522412" y="1143000"/>
            <a:ext cx="10134600" cy="2557495"/>
          </a:xfrm>
          <a:prstGeom prst="rect">
            <a:avLst/>
          </a:prstGeom>
        </p:spPr>
        <p:txBody>
          <a:bodyPr wrap="square">
            <a:spAutoFit/>
          </a:bodyPr>
          <a:lstStyle/>
          <a:p>
            <a:pPr marL="478155" indent="-6350">
              <a:lnSpc>
                <a:spcPct val="110000"/>
              </a:lnSpc>
              <a:spcAft>
                <a:spcPts val="1485"/>
              </a:spcAft>
            </a:pPr>
            <a:r>
              <a:rPr lang="en-US" sz="2000" b="1" dirty="0" smtClean="0">
                <a:solidFill>
                  <a:srgbClr val="000000"/>
                </a:solidFill>
                <a:latin typeface="Calibri" panose="020F0502020204030204" pitchFamily="34" charset="0"/>
                <a:ea typeface="Calibri" panose="020F0502020204030204" pitchFamily="34" charset="0"/>
              </a:rPr>
              <a:t>Advantages:</a:t>
            </a:r>
            <a:endParaRPr lang="en-US" sz="2000" b="1" dirty="0">
              <a:solidFill>
                <a:srgbClr val="000000"/>
              </a:solidFill>
              <a:latin typeface="Times New Roman" panose="02020603050405020304" pitchFamily="18" charset="0"/>
              <a:ea typeface="Times New Roman" panose="02020603050405020304" pitchFamily="18" charset="0"/>
            </a:endParaRPr>
          </a:p>
          <a:p>
            <a:pPr marL="342900" marR="5080" lvl="0" indent="-342900" algn="just" fontAlgn="base">
              <a:lnSpc>
                <a:spcPct val="107000"/>
              </a:lnSpc>
              <a:spcBef>
                <a:spcPts val="0"/>
              </a:spcBef>
              <a:spcAft>
                <a:spcPts val="575"/>
              </a:spcAft>
              <a:buClr>
                <a:srgbClr val="000000"/>
              </a:buClr>
              <a:buSzPts val="12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application will be very helpful in identifying counterfeit money.</a:t>
            </a:r>
          </a:p>
          <a:p>
            <a:pPr marL="342900" marR="5080" lvl="0" indent="-342900" algn="just" fontAlgn="base">
              <a:lnSpc>
                <a:spcPct val="107000"/>
              </a:lnSpc>
              <a:spcBef>
                <a:spcPts val="0"/>
              </a:spcBef>
              <a:spcAft>
                <a:spcPts val="600"/>
              </a:spcAft>
              <a:buClr>
                <a:srgbClr val="000000"/>
              </a:buClr>
              <a:buSzPts val="12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software is simple to use and accessible.</a:t>
            </a:r>
          </a:p>
          <a:p>
            <a:pPr marL="342900" marR="5080" lvl="0" indent="-342900" algn="just" fontAlgn="base">
              <a:lnSpc>
                <a:spcPct val="107000"/>
              </a:lnSpc>
              <a:spcBef>
                <a:spcPts val="0"/>
              </a:spcBef>
              <a:spcAft>
                <a:spcPts val="590"/>
              </a:spcAft>
              <a:buClr>
                <a:srgbClr val="000000"/>
              </a:buClr>
              <a:buSzPts val="12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It will lessen the user's effort and save time.</a:t>
            </a:r>
          </a:p>
          <a:p>
            <a:pPr marL="342900" marR="5080" lvl="0" indent="-342900" algn="just" fontAlgn="base">
              <a:lnSpc>
                <a:spcPct val="147000"/>
              </a:lnSpc>
              <a:spcBef>
                <a:spcPts val="0"/>
              </a:spcBef>
              <a:spcAft>
                <a:spcPts val="4380"/>
              </a:spcAft>
              <a:buClr>
                <a:srgbClr val="000000"/>
              </a:buClr>
              <a:buSzPts val="12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It provides the user methods that are more affordable, accurate, and give accurate recognition of money notes.</a:t>
            </a:r>
          </a:p>
        </p:txBody>
      </p:sp>
      <p:sp>
        <p:nvSpPr>
          <p:cNvPr id="4" name="Rectangle 3"/>
          <p:cNvSpPr/>
          <p:nvPr/>
        </p:nvSpPr>
        <p:spPr>
          <a:xfrm>
            <a:off x="1446212" y="3740480"/>
            <a:ext cx="10210800" cy="2370905"/>
          </a:xfrm>
          <a:prstGeom prst="rect">
            <a:avLst/>
          </a:prstGeom>
        </p:spPr>
        <p:txBody>
          <a:bodyPr wrap="square">
            <a:spAutoFit/>
          </a:bodyPr>
          <a:lstStyle/>
          <a:p>
            <a:pPr marL="478155" indent="-6350">
              <a:lnSpc>
                <a:spcPct val="110000"/>
              </a:lnSpc>
              <a:spcAft>
                <a:spcPts val="1645"/>
              </a:spcAft>
            </a:pPr>
            <a:r>
              <a:rPr lang="en-US" sz="2000" b="1" dirty="0">
                <a:solidFill>
                  <a:srgbClr val="000000"/>
                </a:solidFill>
                <a:latin typeface="Calibri" panose="020F0502020204030204" pitchFamily="34" charset="0"/>
                <a:ea typeface="Calibri" panose="020F0502020204030204" pitchFamily="34" charset="0"/>
              </a:rPr>
              <a:t>Restriction:</a:t>
            </a:r>
            <a:endParaRPr lang="en-US" sz="2000" b="1" dirty="0">
              <a:solidFill>
                <a:srgbClr val="000000"/>
              </a:solidFill>
              <a:latin typeface="Times New Roman" panose="02020603050405020304" pitchFamily="18" charset="0"/>
              <a:ea typeface="Times New Roman" panose="02020603050405020304" pitchFamily="18" charset="0"/>
            </a:endParaRPr>
          </a:p>
          <a:p>
            <a:pPr marL="342900" marR="5080" lvl="0" indent="-342900" algn="just" fontAlgn="base">
              <a:lnSpc>
                <a:spcPct val="147000"/>
              </a:lnSpc>
              <a:spcBef>
                <a:spcPts val="0"/>
              </a:spcBef>
              <a:spcAft>
                <a:spcPts val="280"/>
              </a:spcAft>
              <a:buClr>
                <a:srgbClr val="000000"/>
              </a:buClr>
              <a:buSzPts val="12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This project cannot be able to detect the currencies whether it is fake or not, of other countries except India.</a:t>
            </a:r>
          </a:p>
          <a:p>
            <a:pPr marL="342900" marR="5080" lvl="0" indent="-342900" algn="just" fontAlgn="base">
              <a:lnSpc>
                <a:spcPct val="147000"/>
              </a:lnSpc>
              <a:spcBef>
                <a:spcPts val="0"/>
              </a:spcBef>
              <a:spcAft>
                <a:spcPts val="4540"/>
              </a:spcAft>
              <a:buClr>
                <a:srgbClr val="000000"/>
              </a:buClr>
              <a:buSzPts val="12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This project is only able to detect the currencies whether it is fake or not with denomination 2000 of Indian rupees.</a:t>
            </a:r>
          </a:p>
        </p:txBody>
      </p:sp>
    </p:spTree>
    <p:extLst>
      <p:ext uri="{BB962C8B-B14F-4D97-AF65-F5344CB8AC3E}">
        <p14:creationId xmlns:p14="http://schemas.microsoft.com/office/powerpoint/2010/main" val="332091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3212" y="2514600"/>
            <a:ext cx="4469493" cy="1569660"/>
          </a:xfrm>
          <a:prstGeom prst="rect">
            <a:avLst/>
          </a:prstGeom>
        </p:spPr>
        <p:txBody>
          <a:bodyPr wrap="none">
            <a:spAutoFit/>
          </a:bodyPr>
          <a:lstStyle/>
          <a:p>
            <a:r>
              <a:rPr lang="en-US" sz="9600" dirty="0" smtClean="0">
                <a:solidFill>
                  <a:schemeClr val="accent1">
                    <a:lumMod val="50000"/>
                  </a:schemeClr>
                </a:solidFill>
                <a:latin typeface="Blackadder ITC" panose="04020505051007020D02" pitchFamily="82" charset="0"/>
              </a:rPr>
              <a:t>Thank </a:t>
            </a:r>
            <a:r>
              <a:rPr lang="en-US" sz="9600" dirty="0">
                <a:solidFill>
                  <a:schemeClr val="accent1">
                    <a:lumMod val="50000"/>
                  </a:schemeClr>
                </a:solidFill>
                <a:latin typeface="Blackadder ITC" panose="04020505051007020D02" pitchFamily="82" charset="0"/>
              </a:rPr>
              <a:t>you</a:t>
            </a:r>
          </a:p>
        </p:txBody>
      </p:sp>
    </p:spTree>
    <p:extLst>
      <p:ext uri="{BB962C8B-B14F-4D97-AF65-F5344CB8AC3E}">
        <p14:creationId xmlns:p14="http://schemas.microsoft.com/office/powerpoint/2010/main" val="117131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8612" y="609600"/>
            <a:ext cx="9220200" cy="5825056"/>
          </a:xfrm>
          <a:prstGeom prst="rect">
            <a:avLst/>
          </a:prstGeom>
        </p:spPr>
        <p:txBody>
          <a:bodyPr wrap="square">
            <a:spAutoFit/>
          </a:bodyPr>
          <a:lstStyle/>
          <a:p>
            <a:pPr marL="627380" marR="5080" indent="0" algn="just">
              <a:lnSpc>
                <a:spcPct val="107000"/>
              </a:lnSpc>
              <a:spcBef>
                <a:spcPts val="0"/>
              </a:spcBef>
              <a:spcAft>
                <a:spcPts val="50"/>
              </a:spcAft>
            </a:pPr>
            <a:r>
              <a:rPr lang="en-US" dirty="0">
                <a:solidFill>
                  <a:srgbClr val="000000"/>
                </a:solidFill>
                <a:latin typeface="Times New Roman" panose="02020603050405020304" pitchFamily="18" charset="0"/>
                <a:ea typeface="Times New Roman" panose="02020603050405020304" pitchFamily="18" charset="0"/>
              </a:rPr>
              <a:t> </a:t>
            </a:r>
          </a:p>
          <a:p>
            <a:pPr marL="627380" marR="5080" indent="0" algn="just">
              <a:lnSpc>
                <a:spcPct val="107000"/>
              </a:lnSpc>
              <a:spcBef>
                <a:spcPts val="0"/>
              </a:spcBef>
              <a:spcAft>
                <a:spcPts val="50"/>
              </a:spcAft>
            </a:pPr>
            <a:r>
              <a:rPr lang="en-US" sz="2400" b="1" dirty="0">
                <a:solidFill>
                  <a:srgbClr val="000000"/>
                </a:solidFill>
                <a:ea typeface="Times New Roman" panose="02020603050405020304" pitchFamily="18" charset="0"/>
              </a:rPr>
              <a:t>Major </a:t>
            </a:r>
            <a:r>
              <a:rPr lang="en-US" sz="2400" b="1" dirty="0" smtClean="0">
                <a:solidFill>
                  <a:srgbClr val="000000"/>
                </a:solidFill>
                <a:ea typeface="Times New Roman" panose="02020603050405020304" pitchFamily="18" charset="0"/>
              </a:rPr>
              <a:t>Areas</a:t>
            </a:r>
            <a:r>
              <a:rPr lang="en-US" dirty="0" smtClean="0">
                <a:solidFill>
                  <a:srgbClr val="000000"/>
                </a:solidFill>
                <a:ea typeface="Times New Roman" panose="02020603050405020304" pitchFamily="18" charset="0"/>
              </a:rPr>
              <a:t> </a:t>
            </a:r>
          </a:p>
          <a:p>
            <a:pPr marL="627380" marR="5080" indent="0" algn="just">
              <a:lnSpc>
                <a:spcPct val="107000"/>
              </a:lnSpc>
              <a:spcBef>
                <a:spcPts val="0"/>
              </a:spcBef>
              <a:spcAft>
                <a:spcPts val="50"/>
              </a:spcAft>
            </a:pPr>
            <a:endParaRPr lang="en-US" dirty="0" smtClean="0">
              <a:solidFill>
                <a:srgbClr val="000000"/>
              </a:solidFill>
              <a:ea typeface="Times New Roman" panose="02020603050405020304" pitchFamily="18" charset="0"/>
            </a:endParaRPr>
          </a:p>
          <a:p>
            <a:pPr marL="627380" marR="5080" indent="0" algn="just">
              <a:lnSpc>
                <a:spcPct val="107000"/>
              </a:lnSpc>
              <a:spcBef>
                <a:spcPts val="0"/>
              </a:spcBef>
              <a:spcAft>
                <a:spcPts val="50"/>
              </a:spcAft>
            </a:pPr>
            <a:r>
              <a:rPr lang="en-US" b="1" dirty="0" smtClean="0">
                <a:solidFill>
                  <a:srgbClr val="000000"/>
                </a:solidFill>
                <a:ea typeface="Times New Roman" panose="02020603050405020304" pitchFamily="18" charset="0"/>
              </a:rPr>
              <a:t>Real-Time </a:t>
            </a:r>
            <a:r>
              <a:rPr lang="en-US" b="1" dirty="0">
                <a:solidFill>
                  <a:srgbClr val="000000"/>
                </a:solidFill>
                <a:ea typeface="Times New Roman" panose="02020603050405020304" pitchFamily="18" charset="0"/>
              </a:rPr>
              <a:t>Currency Validation</a:t>
            </a:r>
            <a:r>
              <a:rPr lang="en-US" dirty="0">
                <a:solidFill>
                  <a:srgbClr val="000000"/>
                </a:solidFill>
                <a:ea typeface="Times New Roman" panose="02020603050405020304" pitchFamily="18" charset="0"/>
              </a:rPr>
              <a:t>: Implementing real-time detection mechanisms to verify  </a:t>
            </a:r>
            <a:r>
              <a:rPr lang="en-US" dirty="0" smtClean="0">
                <a:solidFill>
                  <a:srgbClr val="000000"/>
                </a:solidFill>
                <a:ea typeface="Times New Roman" panose="02020603050405020304" pitchFamily="18" charset="0"/>
              </a:rPr>
              <a:t>currency   </a:t>
            </a:r>
            <a:r>
              <a:rPr lang="en-US" dirty="0">
                <a:solidFill>
                  <a:srgbClr val="000000"/>
                </a:solidFill>
                <a:ea typeface="Times New Roman" panose="02020603050405020304" pitchFamily="18" charset="0"/>
              </a:rPr>
              <a:t>authenticity. This could involve the use of edge computing, where the image is processed locally (e.g., on a mobile device or ATM) without requiring a connection to a central server.</a:t>
            </a:r>
          </a:p>
          <a:p>
            <a:pPr algn="just">
              <a:lnSpc>
                <a:spcPct val="147000"/>
              </a:lnSpc>
            </a:pPr>
            <a:r>
              <a:rPr lang="en-US" dirty="0">
                <a:solidFill>
                  <a:srgbClr val="000000"/>
                </a:solidFill>
                <a:ea typeface="Times New Roman" panose="02020603050405020304" pitchFamily="18" charset="0"/>
              </a:rPr>
              <a:t> </a:t>
            </a:r>
          </a:p>
          <a:p>
            <a:pPr marL="489585" marR="5080" indent="-6350" algn="just">
              <a:lnSpc>
                <a:spcPct val="107000"/>
              </a:lnSpc>
              <a:spcBef>
                <a:spcPts val="0"/>
              </a:spcBef>
              <a:spcAft>
                <a:spcPts val="50"/>
              </a:spcAft>
            </a:pPr>
            <a:r>
              <a:rPr lang="en-US" b="1" dirty="0" smtClean="0">
                <a:solidFill>
                  <a:srgbClr val="000000"/>
                </a:solidFill>
                <a:ea typeface="Times New Roman" panose="02020603050405020304" pitchFamily="18" charset="0"/>
              </a:rPr>
              <a:t>   Mobile </a:t>
            </a:r>
            <a:r>
              <a:rPr lang="en-US" b="1" dirty="0">
                <a:solidFill>
                  <a:srgbClr val="000000"/>
                </a:solidFill>
                <a:ea typeface="Times New Roman" panose="02020603050405020304" pitchFamily="18" charset="0"/>
              </a:rPr>
              <a:t>Application Development</a:t>
            </a:r>
            <a:r>
              <a:rPr lang="en-US" dirty="0">
                <a:solidFill>
                  <a:srgbClr val="000000"/>
                </a:solidFill>
                <a:ea typeface="Times New Roman" panose="02020603050405020304" pitchFamily="18" charset="0"/>
              </a:rPr>
              <a:t>: Creating an app that leverages smartphone cameras for </a:t>
            </a:r>
            <a:r>
              <a:rPr lang="en-US" dirty="0" smtClean="0">
                <a:solidFill>
                  <a:srgbClr val="000000"/>
                </a:solidFill>
                <a:ea typeface="Times New Roman" panose="02020603050405020304" pitchFamily="18" charset="0"/>
              </a:rPr>
              <a:t>   fake </a:t>
            </a:r>
            <a:r>
              <a:rPr lang="en-US" dirty="0">
                <a:solidFill>
                  <a:srgbClr val="000000"/>
                </a:solidFill>
                <a:ea typeface="Times New Roman" panose="02020603050405020304" pitchFamily="18" charset="0"/>
              </a:rPr>
              <a:t>currency detection using image processing techniques. This could involve integrating </a:t>
            </a:r>
            <a:r>
              <a:rPr lang="en-US" dirty="0" smtClean="0">
                <a:solidFill>
                  <a:srgbClr val="000000"/>
                </a:solidFill>
                <a:ea typeface="Times New Roman" panose="02020603050405020304" pitchFamily="18" charset="0"/>
              </a:rPr>
              <a:t> machine </a:t>
            </a:r>
            <a:r>
              <a:rPr lang="en-US" dirty="0">
                <a:solidFill>
                  <a:srgbClr val="000000"/>
                </a:solidFill>
                <a:ea typeface="Times New Roman" panose="02020603050405020304" pitchFamily="18" charset="0"/>
              </a:rPr>
              <a:t>learning models into a lightweight, user-friendly mobile interface.</a:t>
            </a:r>
          </a:p>
          <a:p>
            <a:pPr marL="489585" marR="5080" indent="-6350" algn="just">
              <a:lnSpc>
                <a:spcPct val="107000"/>
              </a:lnSpc>
              <a:spcBef>
                <a:spcPts val="0"/>
              </a:spcBef>
              <a:spcAft>
                <a:spcPts val="50"/>
              </a:spcAft>
            </a:pPr>
            <a:r>
              <a:rPr lang="en-US" dirty="0">
                <a:solidFill>
                  <a:srgbClr val="000000"/>
                </a:solidFill>
                <a:ea typeface="Times New Roman" panose="02020603050405020304" pitchFamily="18" charset="0"/>
              </a:rPr>
              <a:t> </a:t>
            </a:r>
          </a:p>
          <a:p>
            <a:pPr marL="489585" marR="5080" indent="-6350" algn="just">
              <a:lnSpc>
                <a:spcPct val="107000"/>
              </a:lnSpc>
              <a:spcBef>
                <a:spcPts val="0"/>
              </a:spcBef>
              <a:spcAft>
                <a:spcPts val="50"/>
              </a:spcAft>
            </a:pPr>
            <a:r>
              <a:rPr lang="en-US" b="1" dirty="0" smtClean="0">
                <a:solidFill>
                  <a:srgbClr val="000000"/>
                </a:solidFill>
                <a:ea typeface="Times New Roman" panose="02020603050405020304" pitchFamily="18" charset="0"/>
              </a:rPr>
              <a:t>   Adapting </a:t>
            </a:r>
            <a:r>
              <a:rPr lang="en-US" b="1" dirty="0">
                <a:solidFill>
                  <a:srgbClr val="000000"/>
                </a:solidFill>
                <a:ea typeface="Times New Roman" panose="02020603050405020304" pitchFamily="18" charset="0"/>
              </a:rPr>
              <a:t>to Evolving Counterfeit Techniques</a:t>
            </a:r>
            <a:r>
              <a:rPr lang="en-US" dirty="0">
                <a:solidFill>
                  <a:srgbClr val="000000"/>
                </a:solidFill>
                <a:ea typeface="Times New Roman" panose="02020603050405020304" pitchFamily="18" charset="0"/>
              </a:rPr>
              <a:t>: Counterfeiters continuously improve their </a:t>
            </a:r>
            <a:r>
              <a:rPr lang="en-US" dirty="0" smtClean="0">
                <a:solidFill>
                  <a:srgbClr val="000000"/>
                </a:solidFill>
                <a:ea typeface="Times New Roman" panose="02020603050405020304" pitchFamily="18" charset="0"/>
              </a:rPr>
              <a:t>  methods </a:t>
            </a:r>
            <a:r>
              <a:rPr lang="en-US" dirty="0">
                <a:solidFill>
                  <a:srgbClr val="000000"/>
                </a:solidFill>
                <a:ea typeface="Times New Roman" panose="02020603050405020304" pitchFamily="18" charset="0"/>
              </a:rPr>
              <a:t>to replicate genuine currency features. This area involves creating adaptive models that can update the detection system with new counterfeit patterns and techniques automatically or with minimal human intervention.</a:t>
            </a:r>
          </a:p>
          <a:p>
            <a:pPr marL="489585" marR="5080" indent="-6350" algn="just">
              <a:lnSpc>
                <a:spcPct val="107000"/>
              </a:lnSpc>
              <a:spcBef>
                <a:spcPts val="0"/>
              </a:spcBef>
              <a:spcAft>
                <a:spcPts val="50"/>
              </a:spcAft>
            </a:pPr>
            <a:r>
              <a:rPr lang="en-US" sz="2400" b="1" dirty="0">
                <a:solidFill>
                  <a:srgbClr val="000000"/>
                </a:solidFill>
                <a:ea typeface="Times New Roman" panose="02020603050405020304" pitchFamily="18" charset="0"/>
              </a:rPr>
              <a:t> </a:t>
            </a:r>
            <a:endParaRPr lang="en-US"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106593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5812" y="1066800"/>
            <a:ext cx="9220200" cy="4523546"/>
          </a:xfrm>
          <a:prstGeom prst="rect">
            <a:avLst/>
          </a:prstGeom>
        </p:spPr>
        <p:txBody>
          <a:bodyPr wrap="square">
            <a:spAutoFit/>
          </a:bodyPr>
          <a:lstStyle/>
          <a:p>
            <a:pPr marL="627380" marR="5080" indent="0" algn="just">
              <a:lnSpc>
                <a:spcPct val="107000"/>
              </a:lnSpc>
              <a:spcBef>
                <a:spcPts val="0"/>
              </a:spcBef>
              <a:spcAft>
                <a:spcPts val="50"/>
              </a:spcAft>
            </a:pPr>
            <a:r>
              <a:rPr lang="en-US" sz="2400" b="1" dirty="0" smtClean="0">
                <a:solidFill>
                  <a:srgbClr val="000000"/>
                </a:solidFill>
                <a:ea typeface="Times New Roman" panose="02020603050405020304" pitchFamily="18" charset="0"/>
              </a:rPr>
              <a:t>Minor </a:t>
            </a:r>
            <a:r>
              <a:rPr lang="en-US" sz="2400" b="1" dirty="0">
                <a:solidFill>
                  <a:srgbClr val="000000"/>
                </a:solidFill>
                <a:ea typeface="Times New Roman" panose="02020603050405020304" pitchFamily="18" charset="0"/>
              </a:rPr>
              <a:t>Areas</a:t>
            </a:r>
            <a:endParaRPr lang="en-US" dirty="0">
              <a:solidFill>
                <a:srgbClr val="000000"/>
              </a:solidFill>
              <a:ea typeface="Times New Roman" panose="02020603050405020304" pitchFamily="18" charset="0"/>
            </a:endParaRPr>
          </a:p>
          <a:p>
            <a:pPr marL="627380" marR="5080" indent="0" algn="just">
              <a:lnSpc>
                <a:spcPct val="107000"/>
              </a:lnSpc>
              <a:spcBef>
                <a:spcPts val="0"/>
              </a:spcBef>
              <a:spcAft>
                <a:spcPts val="50"/>
              </a:spcAft>
            </a:pPr>
            <a:endParaRPr lang="en-US" b="1" dirty="0" smtClean="0">
              <a:solidFill>
                <a:srgbClr val="000000"/>
              </a:solidFill>
              <a:ea typeface="Times New Roman" panose="02020603050405020304" pitchFamily="18" charset="0"/>
            </a:endParaRPr>
          </a:p>
          <a:p>
            <a:pPr lvl="0" algn="just">
              <a:lnSpc>
                <a:spcPct val="147000"/>
              </a:lnSpc>
            </a:pPr>
            <a:r>
              <a:rPr lang="en-US" b="1" dirty="0" smtClean="0">
                <a:solidFill>
                  <a:srgbClr val="000000"/>
                </a:solidFill>
                <a:ea typeface="Times New Roman" panose="02020603050405020304" pitchFamily="18" charset="0"/>
              </a:rPr>
              <a:t>Data </a:t>
            </a:r>
            <a:r>
              <a:rPr lang="en-US" b="1" dirty="0">
                <a:solidFill>
                  <a:srgbClr val="000000"/>
                </a:solidFill>
                <a:ea typeface="Times New Roman" panose="02020603050405020304" pitchFamily="18" charset="0"/>
              </a:rPr>
              <a:t>Collection</a:t>
            </a:r>
            <a:r>
              <a:rPr lang="en-US" dirty="0">
                <a:solidFill>
                  <a:srgbClr val="000000"/>
                </a:solidFill>
                <a:ea typeface="Times New Roman" panose="02020603050405020304" pitchFamily="18" charset="0"/>
              </a:rPr>
              <a:t>: Gathering a diverse dataset of both real and counterfeit currency </a:t>
            </a:r>
            <a:r>
              <a:rPr lang="en-US" dirty="0" smtClean="0">
                <a:solidFill>
                  <a:srgbClr val="000000"/>
                </a:solidFill>
                <a:ea typeface="Times New Roman" panose="02020603050405020304" pitchFamily="18" charset="0"/>
              </a:rPr>
              <a:t>      images from different </a:t>
            </a:r>
            <a:r>
              <a:rPr lang="en-US" dirty="0">
                <a:solidFill>
                  <a:srgbClr val="000000"/>
                </a:solidFill>
                <a:ea typeface="Times New Roman" panose="02020603050405020304" pitchFamily="18" charset="0"/>
              </a:rPr>
              <a:t>denominations and countries. This dataset should cover various environmental conditions and quality </a:t>
            </a:r>
            <a:r>
              <a:rPr lang="en-US" dirty="0" smtClean="0">
                <a:solidFill>
                  <a:srgbClr val="000000"/>
                </a:solidFill>
                <a:ea typeface="Times New Roman" panose="02020603050405020304" pitchFamily="18" charset="0"/>
              </a:rPr>
              <a:t>levels.</a:t>
            </a:r>
          </a:p>
          <a:p>
            <a:pPr lvl="0" algn="just">
              <a:lnSpc>
                <a:spcPct val="147000"/>
              </a:lnSpc>
            </a:pPr>
            <a:r>
              <a:rPr lang="en-US" b="1" dirty="0" smtClean="0">
                <a:solidFill>
                  <a:srgbClr val="000000"/>
                </a:solidFill>
                <a:ea typeface="Times New Roman" panose="02020603050405020304" pitchFamily="18" charset="0"/>
              </a:rPr>
              <a:t>Data </a:t>
            </a:r>
            <a:r>
              <a:rPr lang="en-US" b="1" dirty="0">
                <a:solidFill>
                  <a:srgbClr val="000000"/>
                </a:solidFill>
                <a:ea typeface="Times New Roman" panose="02020603050405020304" pitchFamily="18" charset="0"/>
              </a:rPr>
              <a:t>Preprocessing</a:t>
            </a:r>
            <a:r>
              <a:rPr lang="en-US" dirty="0">
                <a:solidFill>
                  <a:srgbClr val="000000"/>
                </a:solidFill>
                <a:ea typeface="Times New Roman" panose="02020603050405020304" pitchFamily="18" charset="0"/>
              </a:rPr>
              <a:t>: Preprocessing the collected images to improve the quality of input data for training machine learning models. Techniques like resizing, normalization, and noise reduction are essential to enhance model </a:t>
            </a:r>
            <a:r>
              <a:rPr lang="en-US" dirty="0" smtClean="0">
                <a:solidFill>
                  <a:srgbClr val="000000"/>
                </a:solidFill>
                <a:ea typeface="Times New Roman" panose="02020603050405020304" pitchFamily="18" charset="0"/>
              </a:rPr>
              <a:t>accuracy.</a:t>
            </a:r>
          </a:p>
          <a:p>
            <a:pPr lvl="0" algn="just">
              <a:lnSpc>
                <a:spcPct val="147000"/>
              </a:lnSpc>
            </a:pPr>
            <a:r>
              <a:rPr lang="en-US" b="1" dirty="0" smtClean="0">
                <a:solidFill>
                  <a:srgbClr val="000000"/>
                </a:solidFill>
                <a:ea typeface="Times New Roman" panose="02020603050405020304" pitchFamily="18" charset="0"/>
              </a:rPr>
              <a:t>Image </a:t>
            </a:r>
            <a:r>
              <a:rPr lang="en-US" b="1" dirty="0">
                <a:solidFill>
                  <a:srgbClr val="000000"/>
                </a:solidFill>
                <a:ea typeface="Times New Roman" panose="02020603050405020304" pitchFamily="18" charset="0"/>
              </a:rPr>
              <a:t>Enhancement</a:t>
            </a:r>
            <a:r>
              <a:rPr lang="en-US" dirty="0">
                <a:solidFill>
                  <a:srgbClr val="000000"/>
                </a:solidFill>
                <a:ea typeface="Times New Roman" panose="02020603050405020304" pitchFamily="18" charset="0"/>
              </a:rPr>
              <a:t>: Techniques for improving image quality, such as histogram equalization, contrast adjustment, and noise reduction to ensure that the input images are suitable for further processing.</a:t>
            </a:r>
          </a:p>
        </p:txBody>
      </p:sp>
    </p:spTree>
    <p:extLst>
      <p:ext uri="{BB962C8B-B14F-4D97-AF65-F5344CB8AC3E}">
        <p14:creationId xmlns:p14="http://schemas.microsoft.com/office/powerpoint/2010/main" val="159024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457200"/>
            <a:ext cx="9829798" cy="1219200"/>
          </a:xfrm>
        </p:spPr>
        <p:txBody>
          <a:bodyPr/>
          <a:lstStyle/>
          <a:p>
            <a:r>
              <a:rPr lang="en-US" b="1" dirty="0"/>
              <a:t>Abstract</a:t>
            </a:r>
            <a:br>
              <a:rPr lang="en-US" b="1" dirty="0"/>
            </a:br>
            <a:endParaRPr lang="en-US" dirty="0"/>
          </a:p>
        </p:txBody>
      </p:sp>
      <p:sp>
        <p:nvSpPr>
          <p:cNvPr id="9" name="Content Placeholder 3"/>
          <p:cNvSpPr>
            <a:spLocks noGrp="1"/>
          </p:cNvSpPr>
          <p:nvPr>
            <p:ph sz="half" idx="1"/>
          </p:nvPr>
        </p:nvSpPr>
        <p:spPr>
          <a:xfrm>
            <a:off x="1522413" y="1828800"/>
            <a:ext cx="9712325" cy="4187825"/>
          </a:xfrm>
        </p:spPr>
        <p:txBody>
          <a:bodyPr>
            <a:normAutofit/>
          </a:bodyPr>
          <a:lstStyle/>
          <a:p>
            <a:pPr marL="0" indent="0" algn="just">
              <a:buNone/>
            </a:pPr>
            <a:r>
              <a:rPr lang="en-US" sz="2000" dirty="0" smtClean="0"/>
              <a:t>The </a:t>
            </a:r>
            <a:r>
              <a:rPr lang="en-US" sz="2000" dirty="0"/>
              <a:t>creation and circulation of counterfeit notes are on the rise right now, as a result of advances in color printing technology. This is a serious issue that affects practically all of the nations. The economy is impacted. Such fake money fuels evil intentions, typically involving terrorist actions. According to the research, this has had a highly negative effect on developing nations like India. This research suggests a method for viewing the fake currency through its image. Pre-processing should be used after choosing an image. The acquisition of images is completed at first during processing. Then a conversion from RGB to GRAYSCALE is done. After conversion, the image is segmented, its features are measured, correlation is found, and classification is completed to determine whether the image is real or fake. Fake money has been a significant issue. Banks and other trading places have equipment available to verify financial validity. </a:t>
            </a:r>
          </a:p>
        </p:txBody>
      </p:sp>
    </p:spTree>
    <p:extLst>
      <p:ext uri="{BB962C8B-B14F-4D97-AF65-F5344CB8AC3E}">
        <p14:creationId xmlns:p14="http://schemas.microsoft.com/office/powerpoint/2010/main" val="14475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2012" y="1524000"/>
            <a:ext cx="8686800" cy="2554545"/>
          </a:xfrm>
          <a:prstGeom prst="rect">
            <a:avLst/>
          </a:prstGeom>
        </p:spPr>
        <p:txBody>
          <a:bodyPr wrap="square">
            <a:spAutoFit/>
          </a:bodyPr>
          <a:lstStyle/>
          <a:p>
            <a:pPr algn="just"/>
            <a:r>
              <a:rPr lang="en-US" sz="2000" dirty="0" smtClean="0"/>
              <a:t>Nevertheless</a:t>
            </a:r>
            <a:r>
              <a:rPr lang="en-US" sz="2000" dirty="0"/>
              <a:t>, the normal individual does not have access to such tools, which is why fake money detecting software that is usable by regular people is required. We get at most 81% of accuracy considering 50 items of Indian Currency notes of 2000-rupee. This project provides a thorough explanation of a fake note detector that can be used by the average person. The suggested </a:t>
            </a:r>
            <a:r>
              <a:rPr lang="en-US" sz="2000" dirty="0" smtClean="0"/>
              <a:t>system employs </a:t>
            </a:r>
            <a:r>
              <a:rPr lang="en-US" sz="2000" dirty="0"/>
              <a:t>image processing to identify genuine currency from counterfeit money. The Python programming language has been used to create the software in its entirety.</a:t>
            </a:r>
          </a:p>
        </p:txBody>
      </p:sp>
    </p:spTree>
    <p:extLst>
      <p:ext uri="{BB962C8B-B14F-4D97-AF65-F5344CB8AC3E}">
        <p14:creationId xmlns:p14="http://schemas.microsoft.com/office/powerpoint/2010/main" val="1729468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168" y="457200"/>
            <a:ext cx="9829798" cy="1219200"/>
          </a:xfrm>
        </p:spPr>
        <p:txBody>
          <a:bodyPr/>
          <a:lstStyle/>
          <a:p>
            <a:r>
              <a:rPr lang="en-US" dirty="0"/>
              <a:t>INTRODUCTION</a:t>
            </a:r>
            <a:br>
              <a:rPr lang="en-US" dirty="0"/>
            </a:br>
            <a:endParaRPr lang="en-US" dirty="0"/>
          </a:p>
        </p:txBody>
      </p:sp>
      <p:sp>
        <p:nvSpPr>
          <p:cNvPr id="3" name="Content Placeholder 2"/>
          <p:cNvSpPr>
            <a:spLocks noGrp="1"/>
          </p:cNvSpPr>
          <p:nvPr>
            <p:ph sz="half" idx="1"/>
          </p:nvPr>
        </p:nvSpPr>
        <p:spPr>
          <a:xfrm>
            <a:off x="1488168" y="1984248"/>
            <a:ext cx="9829798" cy="4187952"/>
          </a:xfrm>
        </p:spPr>
        <p:txBody>
          <a:bodyPr>
            <a:normAutofit/>
          </a:bodyPr>
          <a:lstStyle/>
          <a:p>
            <a:pPr algn="just"/>
            <a:r>
              <a:rPr lang="en-US" sz="2000" dirty="0"/>
              <a:t>Money can serve as the driving force behind any economic activity associated with manufacturing, circulation, consumption, etc. Capital information can be used to save money and make investments. Money is essential for everything in today's dynamic culture. There are also other factors that are shrinking the economy as it advances. One of those things is the creation and use of counterfeit currency. Due to the widespread use of counterfeit currency in </a:t>
            </a:r>
            <a:r>
              <a:rPr lang="en-US" sz="2000" dirty="0" smtClean="0"/>
              <a:t>the economy</a:t>
            </a:r>
            <a:r>
              <a:rPr lang="en-US" sz="2000" dirty="0"/>
              <a:t>, the typical person is the group most negatively impacted by this activity. Everyone is afraid of accepting banknotes in the denominations of Rs. 500 and Rs. 1,000 because the bulk of them are nearly hard to distinguish from genuine banknotes, from gas stations to the neighborhood vegetable seller. The issue of counterfeit money is one that is discussed and debated throughout the world. Banks </a:t>
            </a:r>
            <a:r>
              <a:rPr lang="en-US" sz="2000" dirty="0" smtClean="0"/>
              <a:t>lost Rs</a:t>
            </a:r>
            <a:r>
              <a:rPr lang="en-US" sz="2000" dirty="0"/>
              <a:t>. 16,789 crores in the most recent fiscal year due to frauds. </a:t>
            </a:r>
            <a:r>
              <a:rPr lang="en-US" sz="2000" dirty="0" smtClean="0"/>
              <a:t>The </a:t>
            </a:r>
            <a:r>
              <a:rPr lang="en-US" sz="2000" dirty="0"/>
              <a:t>Reserve Bank reported that "the amount that has been lost on account of frauds in the year 2016–17 was Rs. 16,789 crores," which was in accordance with the fraud monitoring report made by various banks and financial institutions. </a:t>
            </a:r>
          </a:p>
          <a:p>
            <a:pPr marL="0" indent="0" algn="just">
              <a:buNone/>
            </a:pPr>
            <a:endParaRPr lang="en-US" sz="2000" dirty="0"/>
          </a:p>
          <a:p>
            <a:pPr marL="0" indent="0" algn="just">
              <a:buNone/>
            </a:pPr>
            <a:endParaRPr lang="en-US" dirty="0"/>
          </a:p>
        </p:txBody>
      </p:sp>
    </p:spTree>
    <p:extLst>
      <p:ext uri="{BB962C8B-B14F-4D97-AF65-F5344CB8AC3E}">
        <p14:creationId xmlns:p14="http://schemas.microsoft.com/office/powerpoint/2010/main" val="399832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0012" y="1295400"/>
            <a:ext cx="10515600" cy="5016758"/>
          </a:xfrm>
          <a:prstGeom prst="rect">
            <a:avLst/>
          </a:prstGeom>
        </p:spPr>
        <p:txBody>
          <a:bodyPr wrap="square">
            <a:spAutoFit/>
          </a:bodyPr>
          <a:lstStyle/>
          <a:p>
            <a:pPr algn="just"/>
            <a:r>
              <a:rPr lang="en-US" sz="2000" dirty="0" smtClean="0"/>
              <a:t>According </a:t>
            </a:r>
            <a:r>
              <a:rPr lang="en-US" sz="2000" dirty="0"/>
              <a:t>to the RBI's (Reserve Bank of India) annual report for 2021–22, there was an increase in the number of counterfeit notes found in the denominations of Rs. 10,</a:t>
            </a:r>
          </a:p>
          <a:p>
            <a:pPr algn="just"/>
            <a:r>
              <a:rPr lang="en-US" sz="2000" dirty="0"/>
              <a:t>Rs. 20, Rs. 200, Rs. 500 (new design), and Rs. 2,000, respectively, of 16.4%, 16.5%, 11.7%, 101.9%, and 54.6%.[51</a:t>
            </a:r>
            <a:r>
              <a:rPr lang="en-US" sz="2000" dirty="0" smtClean="0"/>
              <a:t>]</a:t>
            </a:r>
            <a:r>
              <a:rPr lang="en-US" sz="2000" dirty="0"/>
              <a:t> Inflation is the typical impact of counterfeiting on the economy. The only tool now available to the average person to identify fake money is the Fake Note Detection Machine. The majority of the time, this machine is only found in banks, which are not always accessible to the regular person. In order to prove the viability of suggested solutions to a particular problem, a lot of experimental work is required in the field of digital image processing. It includes operations whose inputs and outputs are images and operations that extract properties from photos, including the identification of specific objects. The watermark on fake currency is created using opaque ink, white solution, and stamping with a dye that has a picture of Mahatma Gandhi engraved on it. Visitors are the most susceptible to phony currency because they lack the knowledge necessary to distinguish between fake and genuine currency notes.</a:t>
            </a:r>
          </a:p>
          <a:p>
            <a:pPr algn="just"/>
            <a:endParaRPr lang="en-US" sz="2000" dirty="0"/>
          </a:p>
          <a:p>
            <a:pPr algn="just"/>
            <a:endParaRPr lang="en-US" sz="2000" dirty="0"/>
          </a:p>
        </p:txBody>
      </p:sp>
    </p:spTree>
    <p:extLst>
      <p:ext uri="{BB962C8B-B14F-4D97-AF65-F5344CB8AC3E}">
        <p14:creationId xmlns:p14="http://schemas.microsoft.com/office/powerpoint/2010/main" val="305088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7212" y="1371600"/>
            <a:ext cx="9601200" cy="4093428"/>
          </a:xfrm>
          <a:prstGeom prst="rect">
            <a:avLst/>
          </a:prstGeom>
        </p:spPr>
        <p:txBody>
          <a:bodyPr wrap="square">
            <a:spAutoFit/>
          </a:bodyPr>
          <a:lstStyle/>
          <a:p>
            <a:pPr algn="just"/>
            <a:r>
              <a:rPr lang="en-US" sz="2000" dirty="0"/>
              <a:t>It includes operations whose inputs and outputs are images and operations that extract properties from photos, including the identification of specific objects. The watermark on fake currency is created using opaque ink, white solution, and stamping with a dye that has a picture of Mahatma Gandhi engraved on it. Visitors are the most susceptible to phony currency because they lack the knowledge necessary to distinguish between fake and genuine currency notes.</a:t>
            </a:r>
          </a:p>
          <a:p>
            <a:pPr algn="just"/>
            <a:r>
              <a:rPr lang="en-US" sz="2000" dirty="0"/>
              <a:t>These people will benefit from automatic currency identification using image processing techniques. Also, it can be helpful in other workplaces. The devised system to verify the 2000rupee Indian currency notes. It will organize the predetermined arrangement of information and pre-process the digital images before differentiating in monetary forms. The approach for detecting Indian currencies suggested in this article is practical and affordable. The user can determine whether the cash note is authentic or phony at the conclusion of the process</a:t>
            </a:r>
            <a:r>
              <a:rPr lang="en-US" dirty="0"/>
              <a:t>.</a:t>
            </a:r>
          </a:p>
        </p:txBody>
      </p:sp>
    </p:spTree>
    <p:extLst>
      <p:ext uri="{BB962C8B-B14F-4D97-AF65-F5344CB8AC3E}">
        <p14:creationId xmlns:p14="http://schemas.microsoft.com/office/powerpoint/2010/main" val="239354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208</TotalTime>
  <Words>3463</Words>
  <Application>Microsoft Office PowerPoint</Application>
  <PresentationFormat>Custom</PresentationFormat>
  <Paragraphs>129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Blackadder ITC</vt:lpstr>
      <vt:lpstr>Calibri</vt:lpstr>
      <vt:lpstr>Cambria</vt:lpstr>
      <vt:lpstr>Times New Roman</vt:lpstr>
      <vt:lpstr>Currency Symbols 16x9</vt:lpstr>
      <vt:lpstr>FAKE CURRENCY DETECTION USING IMAGE PROCESSING</vt:lpstr>
      <vt:lpstr>PowerPoint Presentation</vt:lpstr>
      <vt:lpstr>PowerPoint Presentation</vt:lpstr>
      <vt:lpstr>PowerPoint Presentation</vt:lpstr>
      <vt:lpstr>Abstract </vt:lpstr>
      <vt:lpstr>PowerPoint Presentation</vt:lpstr>
      <vt:lpstr>INTRODUCTION </vt:lpstr>
      <vt:lpstr>PowerPoint Presentation</vt:lpstr>
      <vt:lpstr>PowerPoint Presentation</vt:lpstr>
      <vt:lpstr>Objectives </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DETECTION USING IMAGE PROCESSING</dc:title>
  <dc:creator>Windows User</dc:creator>
  <cp:lastModifiedBy>user</cp:lastModifiedBy>
  <cp:revision>24</cp:revision>
  <dcterms:created xsi:type="dcterms:W3CDTF">2025-02-17T08:54:46Z</dcterms:created>
  <dcterms:modified xsi:type="dcterms:W3CDTF">2025-03-22T08:43:45Z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