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6" r:id="rId4"/>
    <p:sldId id="260" r:id="rId5"/>
    <p:sldId id="262" r:id="rId6"/>
    <p:sldId id="265" r:id="rId7"/>
    <p:sldId id="259" r:id="rId8"/>
    <p:sldId id="269" r:id="rId9"/>
    <p:sldId id="270" r:id="rId10"/>
    <p:sldId id="271" r:id="rId11"/>
    <p:sldId id="272" r:id="rId12"/>
    <p:sldId id="261" r:id="rId13"/>
    <p:sldId id="263"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80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17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07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87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dirty="0"/>
              <a:t>Department of Computer Science and Engineering</a:t>
            </a:r>
          </a:p>
        </p:txBody>
      </p:sp>
      <p:sp>
        <p:nvSpPr>
          <p:cNvPr id="13" name="Google Shape;120;p1">
            <a:extLst>
              <a:ext uri="{FF2B5EF4-FFF2-40B4-BE49-F238E27FC236}">
                <a16:creationId xmlns:a16="http://schemas.microsoft.com/office/drawing/2014/main" id="{7AE3483B-0FC8-7C8B-5AA8-03BEEBB215B9}"/>
              </a:ext>
            </a:extLst>
          </p:cNvPr>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14" name="Title 1">
            <a:extLst>
              <a:ext uri="{FF2B5EF4-FFF2-40B4-BE49-F238E27FC236}">
                <a16:creationId xmlns:a16="http://schemas.microsoft.com/office/drawing/2014/main" id="{0B3BB1AA-FB31-F060-AC9A-8818317197A4}"/>
              </a:ext>
            </a:extLst>
          </p:cNvPr>
          <p:cNvSpPr>
            <a:spLocks noGrp="1"/>
          </p:cNvSpPr>
          <p:nvPr>
            <p:ph type="title"/>
          </p:nvPr>
        </p:nvSpPr>
        <p:spPr>
          <a:xfrm>
            <a:off x="457200" y="694236"/>
            <a:ext cx="8229600" cy="1877514"/>
          </a:xfrm>
        </p:spPr>
        <p:txBody>
          <a:bodyPr/>
          <a:lstStyle/>
          <a:p>
            <a:r>
              <a:rPr lang="en-US" sz="3600" dirty="0">
                <a:latin typeface="Times New Roman" panose="02020603050405020304" pitchFamily="18" charset="0"/>
                <a:cs typeface="Times New Roman" panose="02020603050405020304" pitchFamily="18" charset="0"/>
              </a:rPr>
              <a:t>Intelligent Job Match</a:t>
            </a:r>
          </a:p>
        </p:txBody>
      </p:sp>
      <p:sp>
        <p:nvSpPr>
          <p:cNvPr id="15" name="TextBox 14">
            <a:extLst>
              <a:ext uri="{FF2B5EF4-FFF2-40B4-BE49-F238E27FC236}">
                <a16:creationId xmlns:a16="http://schemas.microsoft.com/office/drawing/2014/main" id="{2387D55F-EA2B-BD84-E48E-1E06BB4B2E10}"/>
              </a:ext>
            </a:extLst>
          </p:cNvPr>
          <p:cNvSpPr txBox="1"/>
          <p:nvPr/>
        </p:nvSpPr>
        <p:spPr>
          <a:xfrm>
            <a:off x="267767" y="3265616"/>
            <a:ext cx="3552565"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Kodumuri Likhitha(20EG105225)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 Nikhila Reddy(20EG105245)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Dutta Saurabh(20EG10512)</a:t>
            </a:r>
          </a:p>
        </p:txBody>
      </p:sp>
      <p:sp>
        <p:nvSpPr>
          <p:cNvPr id="16" name="TextBox 15">
            <a:extLst>
              <a:ext uri="{FF2B5EF4-FFF2-40B4-BE49-F238E27FC236}">
                <a16:creationId xmlns:a16="http://schemas.microsoft.com/office/drawing/2014/main" id="{89AFF05C-A9E6-0D74-87FB-808493B23C72}"/>
              </a:ext>
            </a:extLst>
          </p:cNvPr>
          <p:cNvSpPr txBox="1"/>
          <p:nvPr/>
        </p:nvSpPr>
        <p:spPr>
          <a:xfrm>
            <a:off x="5470632" y="3239550"/>
            <a:ext cx="3006941"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Name: Mr. V. </a:t>
            </a:r>
            <a:r>
              <a:rPr lang="en-US" dirty="0" err="1">
                <a:latin typeface="Times New Roman" panose="02020603050405020304" pitchFamily="18" charset="0"/>
                <a:cs typeface="Times New Roman" panose="02020603050405020304" pitchFamily="18" charset="0"/>
              </a:rPr>
              <a:t>RamaKrishna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Designation: Assistant Professor</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0" y="9298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FAB1647B-2C4E-9CDD-A9D2-D9B4345644BF}"/>
              </a:ext>
            </a:extLst>
          </p:cNvPr>
          <p:cNvPicPr>
            <a:picLocks noChangeAspect="1"/>
          </p:cNvPicPr>
          <p:nvPr/>
        </p:nvPicPr>
        <p:blipFill>
          <a:blip r:embed="rId3"/>
          <a:stretch>
            <a:fillRect/>
          </a:stretch>
        </p:blipFill>
        <p:spPr>
          <a:xfrm>
            <a:off x="1368525" y="884170"/>
            <a:ext cx="5476279" cy="3719232"/>
          </a:xfrm>
          <a:prstGeom prst="rect">
            <a:avLst/>
          </a:prstGeom>
        </p:spPr>
      </p:pic>
    </p:spTree>
    <p:extLst>
      <p:ext uri="{BB962C8B-B14F-4D97-AF65-F5344CB8AC3E}">
        <p14:creationId xmlns:p14="http://schemas.microsoft.com/office/powerpoint/2010/main" val="405163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0" y="9298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FA4ECE08-4A61-7481-A3D0-76FAA72A9863}"/>
              </a:ext>
            </a:extLst>
          </p:cNvPr>
          <p:cNvPicPr>
            <a:picLocks noChangeAspect="1"/>
          </p:cNvPicPr>
          <p:nvPr/>
        </p:nvPicPr>
        <p:blipFill>
          <a:blip r:embed="rId3"/>
          <a:stretch>
            <a:fillRect/>
          </a:stretch>
        </p:blipFill>
        <p:spPr>
          <a:xfrm>
            <a:off x="1326189" y="933761"/>
            <a:ext cx="5560952" cy="3620051"/>
          </a:xfrm>
          <a:prstGeom prst="rect">
            <a:avLst/>
          </a:prstGeom>
        </p:spPr>
      </p:pic>
    </p:spTree>
    <p:extLst>
      <p:ext uri="{BB962C8B-B14F-4D97-AF65-F5344CB8AC3E}">
        <p14:creationId xmlns:p14="http://schemas.microsoft.com/office/powerpoint/2010/main" val="312443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9" name="Title 1">
            <a:extLst>
              <a:ext uri="{FF2B5EF4-FFF2-40B4-BE49-F238E27FC236}">
                <a16:creationId xmlns:a16="http://schemas.microsoft.com/office/drawing/2014/main" id="{A7E7C6A8-2444-7ADC-75C5-6544CBEADF68}"/>
              </a:ext>
            </a:extLst>
          </p:cNvPr>
          <p:cNvSpPr>
            <a:spLocks noGrp="1"/>
          </p:cNvSpPr>
          <p:nvPr>
            <p:ph type="title"/>
          </p:nvPr>
        </p:nvSpPr>
        <p:spPr>
          <a:xfrm>
            <a:off x="1067141" y="239486"/>
            <a:ext cx="6117431" cy="627321"/>
          </a:xfrm>
        </p:spPr>
        <p:txBody>
          <a:bodyPr/>
          <a:lstStyle/>
          <a:p>
            <a:r>
              <a:rPr lang="en-US" sz="3600" dirty="0">
                <a:latin typeface="Times New Roman" panose="02020603050405020304" pitchFamily="18" charset="0"/>
                <a:cs typeface="Times New Roman" panose="02020603050405020304" pitchFamily="18" charset="0"/>
              </a:rPr>
              <a:t>Finding</a:t>
            </a:r>
            <a:r>
              <a:rPr lang="en-US" sz="3600" dirty="0">
                <a:latin typeface="Bookman Old Style" panose="02050604050505020204" pitchFamily="18" charset="0"/>
              </a:rPr>
              <a:t> </a:t>
            </a:r>
          </a:p>
        </p:txBody>
      </p:sp>
      <p:pic>
        <p:nvPicPr>
          <p:cNvPr id="11" name="Picture 10">
            <a:extLst>
              <a:ext uri="{FF2B5EF4-FFF2-40B4-BE49-F238E27FC236}">
                <a16:creationId xmlns:a16="http://schemas.microsoft.com/office/drawing/2014/main" id="{A54FA4B6-869D-C4E0-9BBB-2784F088E604}"/>
              </a:ext>
            </a:extLst>
          </p:cNvPr>
          <p:cNvPicPr>
            <a:picLocks noChangeAspect="1"/>
          </p:cNvPicPr>
          <p:nvPr/>
        </p:nvPicPr>
        <p:blipFill>
          <a:blip r:embed="rId3"/>
          <a:stretch>
            <a:fillRect/>
          </a:stretch>
        </p:blipFill>
        <p:spPr>
          <a:xfrm>
            <a:off x="1795075" y="1195195"/>
            <a:ext cx="5553850" cy="2753109"/>
          </a:xfrm>
          <a:prstGeom prst="rect">
            <a:avLst/>
          </a:prstGeom>
        </p:spPr>
      </p:pic>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8" name="Title 1">
            <a:extLst>
              <a:ext uri="{FF2B5EF4-FFF2-40B4-BE49-F238E27FC236}">
                <a16:creationId xmlns:a16="http://schemas.microsoft.com/office/drawing/2014/main" id="{6817512B-1CD9-A179-2C65-7F1346A6AB82}"/>
              </a:ext>
            </a:extLst>
          </p:cNvPr>
          <p:cNvSpPr>
            <a:spLocks noGrp="1"/>
          </p:cNvSpPr>
          <p:nvPr>
            <p:ph type="title"/>
          </p:nvPr>
        </p:nvSpPr>
        <p:spPr>
          <a:xfrm>
            <a:off x="1182915" y="298194"/>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p>
        </p:txBody>
      </p:sp>
      <p:sp>
        <p:nvSpPr>
          <p:cNvPr id="9" name="TextBox 8">
            <a:extLst>
              <a:ext uri="{FF2B5EF4-FFF2-40B4-BE49-F238E27FC236}">
                <a16:creationId xmlns:a16="http://schemas.microsoft.com/office/drawing/2014/main" id="{B3ED491B-03B5-BFE9-7E1E-2331F549FB73}"/>
              </a:ext>
            </a:extLst>
          </p:cNvPr>
          <p:cNvSpPr txBox="1"/>
          <p:nvPr/>
        </p:nvSpPr>
        <p:spPr>
          <a:xfrm>
            <a:off x="1182915" y="1339756"/>
            <a:ext cx="3801041" cy="2031325"/>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1.What are parameters improved by your method?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Understanding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why your parameter values improved?</a:t>
            </a:r>
          </a:p>
          <a:p>
            <a:pPr marL="285750" indent="-285750">
              <a:buFont typeface="Wingdings" panose="05000000000000000000" pitchFamily="2" charset="2"/>
              <a:buChar char="Ø"/>
            </a:pPr>
            <a:r>
              <a:rPr lang="en-IN" b="0" i="0" dirty="0">
                <a:solidFill>
                  <a:srgbClr val="0D0D0D"/>
                </a:solidFill>
                <a:effectLst/>
                <a:latin typeface="Söhne"/>
              </a:rPr>
              <a:t>Better Similarity Measurement: </a:t>
            </a:r>
          </a:p>
          <a:p>
            <a:pPr marL="285750" indent="-285750">
              <a:buFont typeface="Wingdings" panose="05000000000000000000" pitchFamily="2" charset="2"/>
              <a:buChar char="Ø"/>
            </a:pPr>
            <a:r>
              <a:rPr lang="en-IN" b="0" i="0" dirty="0">
                <a:solidFill>
                  <a:srgbClr val="0D0D0D"/>
                </a:solidFill>
                <a:effectLst/>
                <a:latin typeface="Söhne"/>
              </a:rPr>
              <a:t>Optimized Hyperparameters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0" i="0" dirty="0">
                <a:solidFill>
                  <a:srgbClr val="0D0D0D"/>
                </a:solidFill>
                <a:effectLst/>
                <a:latin typeface="Söhne"/>
              </a:rPr>
              <a:t>Enhanced Feature Representation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2" name="Title 1">
            <a:extLst>
              <a:ext uri="{FF2B5EF4-FFF2-40B4-BE49-F238E27FC236}">
                <a16:creationId xmlns:a16="http://schemas.microsoft.com/office/drawing/2014/main" id="{C855CE22-9456-23DE-1576-704634699174}"/>
              </a:ext>
            </a:extLst>
          </p:cNvPr>
          <p:cNvSpPr>
            <a:spLocks noGrp="1"/>
          </p:cNvSpPr>
          <p:nvPr>
            <p:ph type="title"/>
          </p:nvPr>
        </p:nvSpPr>
        <p:spPr>
          <a:xfrm>
            <a:off x="1295924" y="48044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13" name="TextBox 12">
            <a:extLst>
              <a:ext uri="{FF2B5EF4-FFF2-40B4-BE49-F238E27FC236}">
                <a16:creationId xmlns:a16="http://schemas.microsoft.com/office/drawing/2014/main" id="{4236A951-D414-8303-2532-2829CA7FAAB1}"/>
              </a:ext>
            </a:extLst>
          </p:cNvPr>
          <p:cNvSpPr txBox="1"/>
          <p:nvPr/>
        </p:nvSpPr>
        <p:spPr>
          <a:xfrm>
            <a:off x="792294" y="1256005"/>
            <a:ext cx="7559412"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Intelligent Job Match is a cutting-edge project harnessing the power of Natural Language Processing (NLP) to revolutionize the recruitment process. By meticulously analyzing resumes, this innovative tool assigns scores to each role, determining the suitability of candidates based on a comprehensive evaluation of their skills and experiences. Employing advanced NLP algorithms, the system identifies keywords within resumes and intelligently clusters them into sectors, providing a holistic view of an individual's expertise. Going beyond traditional resume parsing, the tool not only offers an overall score but also delivers targeted recommendations, predictions, and analytics. For both applicants and recruiters, this technology acts as a guiding force, offering insights into missing skills and providing valuable tips to enhance the quality of resumes. In the realm of talent acquisition, Intelligent Job Match stands at the forefront, streamlining the hiring process and fostering better-informed decisions.</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
        <p:nvSpPr>
          <p:cNvPr id="11" name="Title 1">
            <a:extLst>
              <a:ext uri="{FF2B5EF4-FFF2-40B4-BE49-F238E27FC236}">
                <a16:creationId xmlns:a16="http://schemas.microsoft.com/office/drawing/2014/main" id="{6742145C-7406-8779-D208-EA473D9427DC}"/>
              </a:ext>
            </a:extLst>
          </p:cNvPr>
          <p:cNvSpPr>
            <a:spLocks noGrp="1"/>
          </p:cNvSpPr>
          <p:nvPr>
            <p:ph type="title"/>
          </p:nvPr>
        </p:nvSpPr>
        <p:spPr>
          <a:xfrm>
            <a:off x="1049863" y="495164"/>
            <a:ext cx="4546169" cy="627321"/>
          </a:xfrm>
        </p:spPr>
        <p:txBody>
          <a:bodyPr/>
          <a:lstStyle/>
          <a:p>
            <a:pPr algn="l"/>
            <a:r>
              <a:rPr lang="en-US" sz="3600" dirty="0">
                <a:latin typeface="Times New Roman" panose="02020603050405020304" pitchFamily="18" charset="0"/>
                <a:cs typeface="Times New Roman" panose="02020603050405020304" pitchFamily="18" charset="0"/>
              </a:rPr>
              <a:t>Problem</a:t>
            </a:r>
            <a:r>
              <a:rPr lang="en-US" sz="3600" dirty="0">
                <a:latin typeface="Bookman Old Style" panose="02050604050505020204" pitchFamily="18" charset="0"/>
              </a:rPr>
              <a:t> Statement</a:t>
            </a:r>
          </a:p>
        </p:txBody>
      </p:sp>
      <p:sp>
        <p:nvSpPr>
          <p:cNvPr id="12" name="TextBox 11">
            <a:extLst>
              <a:ext uri="{FF2B5EF4-FFF2-40B4-BE49-F238E27FC236}">
                <a16:creationId xmlns:a16="http://schemas.microsoft.com/office/drawing/2014/main" id="{BF538CDE-0726-9A03-0B62-996873DB9616}"/>
              </a:ext>
            </a:extLst>
          </p:cNvPr>
          <p:cNvSpPr txBox="1"/>
          <p:nvPr/>
        </p:nvSpPr>
        <p:spPr>
          <a:xfrm>
            <a:off x="1049863" y="1411601"/>
            <a:ext cx="6655982" cy="1600438"/>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traditional resume screening process is inefficient, time-consuming, and prone to human error. Recruiters struggle to manually review and assess the vast number of resumes they receive, often overlooking qualified candidates due to keyword biases or inconsistencies in formatting. This leads to missed opportunities for both employers and potential employees. To address this issue, we are introducing an intelligent resume screening system that leverages natural language processing to streamline and enhance the recruitment process, providing an efficient and unbiased evaluation of candidates.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itle 1">
            <a:extLst>
              <a:ext uri="{FF2B5EF4-FFF2-40B4-BE49-F238E27FC236}">
                <a16:creationId xmlns:a16="http://schemas.microsoft.com/office/drawing/2014/main" id="{53BF092C-1721-558D-E598-EDD5A23B8BEF}"/>
              </a:ext>
            </a:extLst>
          </p:cNvPr>
          <p:cNvSpPr>
            <a:spLocks noGrp="1"/>
          </p:cNvSpPr>
          <p:nvPr>
            <p:ph type="title"/>
          </p:nvPr>
        </p:nvSpPr>
        <p:spPr>
          <a:xfrm>
            <a:off x="2453515" y="170481"/>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
        <p:nvSpPr>
          <p:cNvPr id="8" name="TextBox 7">
            <a:extLst>
              <a:ext uri="{FF2B5EF4-FFF2-40B4-BE49-F238E27FC236}">
                <a16:creationId xmlns:a16="http://schemas.microsoft.com/office/drawing/2014/main" id="{3F42A0FD-D422-B52D-5CC3-91498B603D48}"/>
              </a:ext>
            </a:extLst>
          </p:cNvPr>
          <p:cNvSpPr txBox="1"/>
          <p:nvPr/>
        </p:nvSpPr>
        <p:spPr>
          <a:xfrm>
            <a:off x="929515" y="1012818"/>
            <a:ext cx="7199346" cy="3539430"/>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Collection and Processing: </a:t>
            </a:r>
            <a:r>
              <a:rPr lang="en-US" i="0" dirty="0">
                <a:effectLst/>
                <a:latin typeface="Times New Roman" panose="02020603050405020304" pitchFamily="18" charset="0"/>
                <a:cs typeface="Times New Roman" panose="02020603050405020304" pitchFamily="18" charset="0"/>
              </a:rPr>
              <a:t>Our system will curate a diverse dataset of resumes, encompassing various roles and industries, to ensure comprehensive coverage. The dataset will include different formats and styles of resumes.</a:t>
            </a: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rPr>
              <a:t>Natural Language Processing (NLP): </a:t>
            </a:r>
            <a:r>
              <a:rPr lang="en-US" dirty="0">
                <a:solidFill>
                  <a:srgbClr val="374151"/>
                </a:solidFill>
                <a:latin typeface="Times New Roman" panose="02020603050405020304" pitchFamily="18" charset="0"/>
                <a:cs typeface="Times New Roman" panose="02020603050405020304" pitchFamily="18" charset="0"/>
              </a:rPr>
              <a:t>Employing advanced NLP techniques, the system will analyze resumes to extract keywords, cluster them based on relevant sectors, and identify key skills and qualifications.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Söhne"/>
              </a:rPr>
              <a:t>Model Training: </a:t>
            </a:r>
            <a:r>
              <a:rPr lang="en-US" b="0" i="0" dirty="0">
                <a:solidFill>
                  <a:srgbClr val="374151"/>
                </a:solidFill>
                <a:effectLst/>
                <a:latin typeface="Söhne"/>
              </a:rPr>
              <a:t>Using state-of-the-art machine learning frameworks such as Thinc and spacy, our model will be trained on the curated dataset to assign scores for each role, provide resume tips, and generate an overall score for applicants.</a:t>
            </a: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Söhne"/>
              </a:rPr>
              <a:t>Real-time Recommendation System: </a:t>
            </a:r>
            <a:r>
              <a:rPr lang="en-US" b="0" i="0" dirty="0">
                <a:solidFill>
                  <a:srgbClr val="374151"/>
                </a:solidFill>
                <a:effectLst/>
                <a:latin typeface="Söhne"/>
              </a:rPr>
              <a:t>Once trained, the system will seamlessly integrate into a real-time job matching platform. It will assess resumes, match them to suitable roles, and offer intelligent recommendations, predictions, and analytics for both applicants and recruiters.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Title 1">
            <a:extLst>
              <a:ext uri="{FF2B5EF4-FFF2-40B4-BE49-F238E27FC236}">
                <a16:creationId xmlns:a16="http://schemas.microsoft.com/office/drawing/2014/main" id="{3CDFB343-304D-4EF8-3AA5-8686ED75BD98}"/>
              </a:ext>
            </a:extLst>
          </p:cNvPr>
          <p:cNvSpPr>
            <a:spLocks noGrp="1"/>
          </p:cNvSpPr>
          <p:nvPr>
            <p:ph type="title"/>
          </p:nvPr>
        </p:nvSpPr>
        <p:spPr>
          <a:xfrm>
            <a:off x="2453515" y="201477"/>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
        <p:nvSpPr>
          <p:cNvPr id="11" name="AutoShape 2" descr="leaf disease detection using image processing">
            <a:extLst>
              <a:ext uri="{FF2B5EF4-FFF2-40B4-BE49-F238E27FC236}">
                <a16:creationId xmlns:a16="http://schemas.microsoft.com/office/drawing/2014/main" id="{A5C31314-6192-4B4C-345B-FFB434EB08E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BDBE3717-B7A1-794D-76E4-BE4B0F04556A}"/>
              </a:ext>
            </a:extLst>
          </p:cNvPr>
          <p:cNvSpPr/>
          <p:nvPr/>
        </p:nvSpPr>
        <p:spPr>
          <a:xfrm>
            <a:off x="503558" y="1534332"/>
            <a:ext cx="1480088"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uploads </a:t>
            </a:r>
          </a:p>
          <a:p>
            <a:pPr algn="ctr"/>
            <a:r>
              <a:rPr lang="en-US" dirty="0">
                <a:solidFill>
                  <a:schemeClr val="tx1"/>
                </a:solidFill>
                <a:latin typeface="Times New Roman" panose="02020603050405020304" pitchFamily="18" charset="0"/>
                <a:cs typeface="Times New Roman" panose="02020603050405020304" pitchFamily="18" charset="0"/>
              </a:rPr>
              <a:t>resume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645E6C6-33B0-CA23-8907-AC1441973E5E}"/>
              </a:ext>
            </a:extLst>
          </p:cNvPr>
          <p:cNvSpPr/>
          <p:nvPr/>
        </p:nvSpPr>
        <p:spPr>
          <a:xfrm>
            <a:off x="4029848" y="1534331"/>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views the skills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recommended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5756B861-4FC2-9824-C0AF-002F4A28EAEB}"/>
              </a:ext>
            </a:extLst>
          </p:cNvPr>
          <p:cNvSpPr/>
          <p:nvPr/>
        </p:nvSpPr>
        <p:spPr>
          <a:xfrm>
            <a:off x="2381587" y="1534331"/>
            <a:ext cx="1239864"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Resume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08C59D8-8F54-CD93-8D5F-D8810786CD4D}"/>
              </a:ext>
            </a:extLst>
          </p:cNvPr>
          <p:cNvSpPr/>
          <p:nvPr/>
        </p:nvSpPr>
        <p:spPr>
          <a:xfrm>
            <a:off x="6442736" y="1534331"/>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Links for required courses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displayed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C23CD50-DFF2-7E94-1B89-3A11968342B2}"/>
              </a:ext>
            </a:extLst>
          </p:cNvPr>
          <p:cNvSpPr/>
          <p:nvPr/>
        </p:nvSpPr>
        <p:spPr>
          <a:xfrm>
            <a:off x="6019800"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View resume score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66E1F7C7-8CB5-13A9-32A3-BAC138825D9D}"/>
              </a:ext>
            </a:extLst>
          </p:cNvPr>
          <p:cNvSpPr/>
          <p:nvPr/>
        </p:nvSpPr>
        <p:spPr>
          <a:xfrm>
            <a:off x="841166"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Interview preparation videos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3143344A-22E5-67A1-FB50-09173AF98F1D}"/>
              </a:ext>
            </a:extLst>
          </p:cNvPr>
          <p:cNvSpPr/>
          <p:nvPr/>
        </p:nvSpPr>
        <p:spPr>
          <a:xfrm>
            <a:off x="3430483" y="3077135"/>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Tips for better resume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building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452720E5-6310-15F4-2FF7-7B00A3873692}"/>
              </a:ext>
            </a:extLst>
          </p:cNvPr>
          <p:cNvSpPr/>
          <p:nvPr/>
        </p:nvSpPr>
        <p:spPr>
          <a:xfrm>
            <a:off x="1983646"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0127FE28-D621-2524-EAFD-3DCAF4DC6232}"/>
              </a:ext>
            </a:extLst>
          </p:cNvPr>
          <p:cNvSpPr/>
          <p:nvPr/>
        </p:nvSpPr>
        <p:spPr>
          <a:xfrm>
            <a:off x="3639381"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Arrow: Right 20">
            <a:extLst>
              <a:ext uri="{FF2B5EF4-FFF2-40B4-BE49-F238E27FC236}">
                <a16:creationId xmlns:a16="http://schemas.microsoft.com/office/drawing/2014/main" id="{71C21C92-C506-D045-FE9A-E493D2525F59}"/>
              </a:ext>
            </a:extLst>
          </p:cNvPr>
          <p:cNvSpPr/>
          <p:nvPr/>
        </p:nvSpPr>
        <p:spPr>
          <a:xfrm>
            <a:off x="6051053"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2" name="Arrow: Down 21">
            <a:extLst>
              <a:ext uri="{FF2B5EF4-FFF2-40B4-BE49-F238E27FC236}">
                <a16:creationId xmlns:a16="http://schemas.microsoft.com/office/drawing/2014/main" id="{5D0A6736-5486-9A66-4822-EB7AC191AFE8}"/>
              </a:ext>
            </a:extLst>
          </p:cNvPr>
          <p:cNvSpPr/>
          <p:nvPr/>
        </p:nvSpPr>
        <p:spPr>
          <a:xfrm>
            <a:off x="7330698" y="2301497"/>
            <a:ext cx="77492" cy="7516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3" name="Arrow: Left 22">
            <a:extLst>
              <a:ext uri="{FF2B5EF4-FFF2-40B4-BE49-F238E27FC236}">
                <a16:creationId xmlns:a16="http://schemas.microsoft.com/office/drawing/2014/main" id="{547BB3D8-9011-1F29-C0C4-BF8F8D1E5CA4}"/>
              </a:ext>
            </a:extLst>
          </p:cNvPr>
          <p:cNvSpPr/>
          <p:nvPr/>
        </p:nvSpPr>
        <p:spPr>
          <a:xfrm>
            <a:off x="5426798" y="3363132"/>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4" name="Arrow: Left 23">
            <a:extLst>
              <a:ext uri="{FF2B5EF4-FFF2-40B4-BE49-F238E27FC236}">
                <a16:creationId xmlns:a16="http://schemas.microsoft.com/office/drawing/2014/main" id="{90DBE668-BCE7-9814-81FF-578D6D82B288}"/>
              </a:ext>
            </a:extLst>
          </p:cNvPr>
          <p:cNvSpPr/>
          <p:nvPr/>
        </p:nvSpPr>
        <p:spPr>
          <a:xfrm>
            <a:off x="2818658" y="3363131"/>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9" name="Google Shape;120;p1">
            <a:extLst>
              <a:ext uri="{FF2B5EF4-FFF2-40B4-BE49-F238E27FC236}">
                <a16:creationId xmlns:a16="http://schemas.microsoft.com/office/drawing/2014/main" id="{DD50E2D1-3588-2121-C0A0-136B4602CA35}"/>
              </a:ext>
            </a:extLst>
          </p:cNvPr>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 name="Title 1">
            <a:extLst>
              <a:ext uri="{FF2B5EF4-FFF2-40B4-BE49-F238E27FC236}">
                <a16:creationId xmlns:a16="http://schemas.microsoft.com/office/drawing/2014/main" id="{59B1BFA6-E3FA-57D6-A6A5-24031E97BE99}"/>
              </a:ext>
            </a:extLst>
          </p:cNvPr>
          <p:cNvSpPr>
            <a:spLocks noGrp="1"/>
          </p:cNvSpPr>
          <p:nvPr>
            <p:ph type="title"/>
          </p:nvPr>
        </p:nvSpPr>
        <p:spPr>
          <a:xfrm>
            <a:off x="915799" y="174583"/>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11" name="TextBox 10">
            <a:extLst>
              <a:ext uri="{FF2B5EF4-FFF2-40B4-BE49-F238E27FC236}">
                <a16:creationId xmlns:a16="http://schemas.microsoft.com/office/drawing/2014/main" id="{F4D7E35C-99D8-483C-0F94-E438C57D0C6F}"/>
              </a:ext>
            </a:extLst>
          </p:cNvPr>
          <p:cNvSpPr txBox="1"/>
          <p:nvPr/>
        </p:nvSpPr>
        <p:spPr>
          <a:xfrm>
            <a:off x="624114" y="952877"/>
            <a:ext cx="8140285" cy="3754874"/>
          </a:xfrm>
          <a:prstGeom prst="rect">
            <a:avLst/>
          </a:prstGeom>
          <a:noFill/>
        </p:spPr>
        <p:txBody>
          <a:bodyPr wrap="square">
            <a:spAutoFit/>
          </a:bodyPr>
          <a:lstStyle/>
          <a:p>
            <a:pPr algn="l"/>
            <a:r>
              <a:rPr lang="en-US" b="1" i="0" dirty="0">
                <a:solidFill>
                  <a:srgbClr val="0D0D0D"/>
                </a:solidFill>
                <a:effectLst/>
                <a:latin typeface="Söhne"/>
              </a:rPr>
              <a:t>Operating System: </a:t>
            </a:r>
            <a:r>
              <a:rPr lang="en-US" b="0" i="0" dirty="0">
                <a:solidFill>
                  <a:srgbClr val="0D0D0D"/>
                </a:solidFill>
                <a:effectLst/>
                <a:latin typeface="Söhne"/>
              </a:rPr>
              <a:t>Windows</a:t>
            </a:r>
          </a:p>
          <a:p>
            <a:pPr algn="l"/>
            <a:endParaRPr lang="en-US" b="0" i="0" dirty="0">
              <a:solidFill>
                <a:srgbClr val="0D0D0D"/>
              </a:solidFill>
              <a:effectLst/>
              <a:latin typeface="Söhne"/>
            </a:endParaRPr>
          </a:p>
          <a:p>
            <a:pPr algn="l"/>
            <a:r>
              <a:rPr lang="en-US" b="1" i="0" dirty="0">
                <a:solidFill>
                  <a:srgbClr val="0D0D0D"/>
                </a:solidFill>
                <a:effectLst/>
                <a:latin typeface="Söhne"/>
              </a:rPr>
              <a:t>IDE: </a:t>
            </a:r>
            <a:r>
              <a:rPr lang="en-US" b="0" i="0" dirty="0">
                <a:solidFill>
                  <a:srgbClr val="0D0D0D"/>
                </a:solidFill>
                <a:effectLst/>
                <a:latin typeface="Söhne"/>
              </a:rPr>
              <a:t>PyCharm, Jupyter Notebook, VS Code</a:t>
            </a:r>
          </a:p>
          <a:p>
            <a:pPr algn="l"/>
            <a:endParaRPr lang="en-US" b="0" i="0" dirty="0">
              <a:solidFill>
                <a:srgbClr val="0D0D0D"/>
              </a:solidFill>
              <a:effectLst/>
              <a:latin typeface="Söhne"/>
            </a:endParaRPr>
          </a:p>
          <a:p>
            <a:pPr algn="l"/>
            <a:r>
              <a:rPr lang="en-US" b="1" i="0" dirty="0">
                <a:solidFill>
                  <a:srgbClr val="0D0D0D"/>
                </a:solidFill>
                <a:effectLst/>
                <a:latin typeface="Söhne"/>
              </a:rPr>
              <a:t>Libraries: </a:t>
            </a:r>
            <a:r>
              <a:rPr lang="en-US" b="0" i="0" dirty="0">
                <a:solidFill>
                  <a:srgbClr val="0D0D0D"/>
                </a:solidFill>
                <a:effectLst/>
                <a:latin typeface="Söhne"/>
              </a:rPr>
              <a:t>spaCy, NLTK, pandas, scikit-learn, Streamlit</a:t>
            </a:r>
          </a:p>
          <a:p>
            <a:pPr algn="just"/>
            <a:r>
              <a:rPr lang="en-US" b="1" i="0" dirty="0">
                <a:solidFill>
                  <a:srgbClr val="0D0D0D"/>
                </a:solidFill>
                <a:effectLst/>
                <a:latin typeface="Söhne"/>
              </a:rPr>
              <a:t>Resume Parsing: </a:t>
            </a:r>
            <a:r>
              <a:rPr lang="en-US" b="0" i="0" dirty="0">
                <a:solidFill>
                  <a:srgbClr val="0D0D0D"/>
                </a:solidFill>
                <a:effectLst/>
                <a:latin typeface="Söhne"/>
              </a:rPr>
              <a:t>I have experience in developing resume parsing applications using Python, specifically leveraging libraries such as spaCy and NLTK for natural language processing tasks. By utilizing these tools, I have built systems capable of extracting key information from resumes such as contact details, skills, work experience, education, and certifications, which are crucial for automated resume screening and analysis.</a:t>
            </a:r>
          </a:p>
          <a:p>
            <a:pPr algn="just"/>
            <a:r>
              <a:rPr lang="en-US" b="1" i="0" dirty="0">
                <a:solidFill>
                  <a:srgbClr val="0D0D0D"/>
                </a:solidFill>
                <a:effectLst/>
                <a:latin typeface="Söhne"/>
              </a:rPr>
              <a:t>Ranking Algorithms: </a:t>
            </a:r>
            <a:r>
              <a:rPr lang="en-US" b="0" i="0" dirty="0">
                <a:solidFill>
                  <a:srgbClr val="0D0D0D"/>
                </a:solidFill>
                <a:effectLst/>
                <a:latin typeface="Söhne"/>
              </a:rPr>
              <a:t>I am proficient in implementing various ranking algorithms using Python and relevant libraries such as pandas and scikit-learn. I have applied algorithms like TF-IDF (Term Frequency-Inverse Document Frequency), cosine similarity, and clustering techniques to analyze and rank resumes based on job requirements, skill matches, and relevancy scores. These algorithms help in identifying the most suitable candidates for specific job roles, optimizing the recruitment process, and improving candidate shortlisting efficiency.</a:t>
            </a:r>
          </a:p>
          <a:p>
            <a:pPr algn="l"/>
            <a:endParaRPr lang="en-US" b="0" i="0" dirty="0">
              <a:solidFill>
                <a:srgbClr val="0D0D0D"/>
              </a:solidFill>
              <a:effectLst/>
              <a:latin typeface="Söhne"/>
            </a:endParaRPr>
          </a:p>
          <a:p>
            <a:pPr algn="l"/>
            <a:r>
              <a:rPr lang="en-IN" b="1" i="0" u="none" strike="noStrike" dirty="0">
                <a:solidFill>
                  <a:srgbClr val="000000"/>
                </a:solidFill>
                <a:effectLst/>
                <a:latin typeface="Times New Roman" panose="02020603050405020304" pitchFamily="18" charset="0"/>
                <a:cs typeface="Times New Roman" panose="02020603050405020304" pitchFamily="18" charset="0"/>
              </a:rPr>
              <a:t>Programming Languages</a:t>
            </a:r>
            <a:r>
              <a:rPr lang="en-IN" b="0" i="0" u="none" strike="noStrike" dirty="0">
                <a:solidFill>
                  <a:srgbClr val="000000"/>
                </a:solidFill>
                <a:effectLst/>
                <a:latin typeface="Times New Roman" panose="02020603050405020304" pitchFamily="18" charset="0"/>
                <a:cs typeface="Times New Roman" panose="02020603050405020304" pitchFamily="18" charset="0"/>
              </a:rPr>
              <a:t>: Python 3.10</a:t>
            </a:r>
            <a:endParaRPr lang="en-US" b="0" i="0" dirty="0">
              <a:solidFill>
                <a:srgbClr val="0D0D0D"/>
              </a:solidFill>
              <a:effectLst/>
              <a:latin typeface="Söhne"/>
            </a:endParaRP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0" y="9298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333AFB8-E786-FB8A-4BBF-CA8F37DADA20}"/>
              </a:ext>
            </a:extLst>
          </p:cNvPr>
          <p:cNvPicPr>
            <a:picLocks noChangeAspect="1"/>
          </p:cNvPicPr>
          <p:nvPr/>
        </p:nvPicPr>
        <p:blipFill>
          <a:blip r:embed="rId3"/>
          <a:stretch>
            <a:fillRect/>
          </a:stretch>
        </p:blipFill>
        <p:spPr>
          <a:xfrm>
            <a:off x="457200" y="963630"/>
            <a:ext cx="7787898" cy="3460747"/>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0" y="9298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44F40A75-67C9-CCA8-AC5C-B97FBADCC48A}"/>
              </a:ext>
            </a:extLst>
          </p:cNvPr>
          <p:cNvPicPr>
            <a:picLocks noChangeAspect="1"/>
          </p:cNvPicPr>
          <p:nvPr/>
        </p:nvPicPr>
        <p:blipFill>
          <a:blip r:embed="rId3"/>
          <a:stretch>
            <a:fillRect/>
          </a:stretch>
        </p:blipFill>
        <p:spPr>
          <a:xfrm>
            <a:off x="511444" y="1003116"/>
            <a:ext cx="7816289" cy="3429397"/>
          </a:xfrm>
          <a:prstGeom prst="rect">
            <a:avLst/>
          </a:prstGeom>
        </p:spPr>
      </p:pic>
    </p:spTree>
    <p:extLst>
      <p:ext uri="{BB962C8B-B14F-4D97-AF65-F5344CB8AC3E}">
        <p14:creationId xmlns:p14="http://schemas.microsoft.com/office/powerpoint/2010/main" val="47026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7950" y="9298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D431A98-6872-F913-B492-41289275E014}"/>
              </a:ext>
            </a:extLst>
          </p:cNvPr>
          <p:cNvPicPr>
            <a:picLocks noChangeAspect="1"/>
          </p:cNvPicPr>
          <p:nvPr/>
        </p:nvPicPr>
        <p:blipFill>
          <a:blip r:embed="rId3"/>
          <a:stretch>
            <a:fillRect/>
          </a:stretch>
        </p:blipFill>
        <p:spPr>
          <a:xfrm>
            <a:off x="613662" y="937396"/>
            <a:ext cx="7916676" cy="3572611"/>
          </a:xfrm>
          <a:prstGeom prst="rect">
            <a:avLst/>
          </a:prstGeom>
        </p:spPr>
      </p:pic>
    </p:spTree>
    <p:extLst>
      <p:ext uri="{BB962C8B-B14F-4D97-AF65-F5344CB8AC3E}">
        <p14:creationId xmlns:p14="http://schemas.microsoft.com/office/powerpoint/2010/main" val="412862863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10410</TotalTime>
  <Words>803</Words>
  <Application>Microsoft Office PowerPoint</Application>
  <PresentationFormat>On-screen Show (16:9)</PresentationFormat>
  <Paragraphs>79</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Times New Roman</vt:lpstr>
      <vt:lpstr>Bookman Old Style</vt:lpstr>
      <vt:lpstr>Söhne</vt:lpstr>
      <vt:lpstr>Wingdings</vt:lpstr>
      <vt:lpstr>Arial</vt:lpstr>
      <vt:lpstr>Noto Sans Symbols</vt:lpstr>
      <vt:lpstr>Trebuchet MS</vt:lpstr>
      <vt:lpstr>Calibri</vt:lpstr>
      <vt:lpstr>1_Office Theme</vt:lpstr>
      <vt:lpstr>Intelligent Job Match</vt:lpstr>
      <vt:lpstr>Introduction</vt:lpstr>
      <vt:lpstr>Problem Statement</vt:lpstr>
      <vt:lpstr>Proposed Method</vt:lpstr>
      <vt:lpstr>Proposed Method</vt:lpstr>
      <vt:lpstr>Experiment Environment </vt:lpstr>
      <vt:lpstr>Experiment Screen shorts </vt:lpstr>
      <vt:lpstr>Experiment Screen shorts </vt:lpstr>
      <vt:lpstr>Experiment Screen shorts </vt:lpstr>
      <vt:lpstr>Experiment Screen shorts </vt:lpstr>
      <vt:lpstr>Experiment Screen shorts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likhitha kodumuri</cp:lastModifiedBy>
  <cp:revision>14</cp:revision>
  <dcterms:modified xsi:type="dcterms:W3CDTF">2024-03-29T14:52:42Z</dcterms:modified>
</cp:coreProperties>
</file>